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46"/>
  </p:notesMasterIdLst>
  <p:handoutMasterIdLst>
    <p:handoutMasterId r:id="rId47"/>
  </p:handoutMasterIdLst>
  <p:sldIdLst>
    <p:sldId id="256" r:id="rId12"/>
    <p:sldId id="259" r:id="rId13"/>
    <p:sldId id="292" r:id="rId14"/>
    <p:sldId id="258" r:id="rId15"/>
    <p:sldId id="273" r:id="rId16"/>
    <p:sldId id="274" r:id="rId17"/>
    <p:sldId id="275" r:id="rId18"/>
    <p:sldId id="276" r:id="rId19"/>
    <p:sldId id="289" r:id="rId20"/>
    <p:sldId id="290" r:id="rId21"/>
    <p:sldId id="283" r:id="rId22"/>
    <p:sldId id="260" r:id="rId23"/>
    <p:sldId id="262" r:id="rId24"/>
    <p:sldId id="284" r:id="rId25"/>
    <p:sldId id="288" r:id="rId26"/>
    <p:sldId id="286" r:id="rId27"/>
    <p:sldId id="277" r:id="rId28"/>
    <p:sldId id="278" r:id="rId29"/>
    <p:sldId id="280" r:id="rId30"/>
    <p:sldId id="291" r:id="rId31"/>
    <p:sldId id="282" r:id="rId32"/>
    <p:sldId id="271" r:id="rId33"/>
    <p:sldId id="285" r:id="rId34"/>
    <p:sldId id="265" r:id="rId35"/>
    <p:sldId id="266" r:id="rId36"/>
    <p:sldId id="267" r:id="rId37"/>
    <p:sldId id="268" r:id="rId38"/>
    <p:sldId id="269" r:id="rId39"/>
    <p:sldId id="270" r:id="rId40"/>
    <p:sldId id="287" r:id="rId41"/>
    <p:sldId id="257" r:id="rId42"/>
    <p:sldId id="261" r:id="rId43"/>
    <p:sldId id="263" r:id="rId44"/>
    <p:sldId id="264" r:id="rId45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EEEEE"/>
    <a:srgbClr val="E2E2E2"/>
    <a:srgbClr val="C5C3C3"/>
    <a:srgbClr val="17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83739" autoAdjust="0"/>
  </p:normalViewPr>
  <p:slideViewPr>
    <p:cSldViewPr snapToGrid="0">
      <p:cViewPr varScale="1">
        <p:scale>
          <a:sx n="81" d="100"/>
          <a:sy n="81" d="100"/>
        </p:scale>
        <p:origin x="2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DFISVR04\daten\LEHRE+Pr&#228;sentationen\PolSys_Deutschland\Finanzausgleich\Steuereinnahmen_Sawitzk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631234829135"/>
          <c:y val="7.6618584715799173E-2"/>
          <c:w val="0.44403410958193273"/>
          <c:h val="0.76850612260538231"/>
        </c:manualLayout>
      </c:layout>
      <c:pieChart>
        <c:varyColors val="1"/>
        <c:ser>
          <c:idx val="1"/>
          <c:order val="1"/>
          <c:tx>
            <c:strRef>
              <c:f>'Steuerhaushalt 2018'!$C$2</c:f>
              <c:strCache>
                <c:ptCount val="1"/>
                <c:pt idx="0">
                  <c:v>Prozentualer Anteil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9-47F0-A202-C8D47CD165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9-47F0-A202-C8D47CD165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59-47F0-A202-C8D47CD165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59-47F0-A202-C8D47CD165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59-47F0-A202-C8D47CD16520}"/>
              </c:ext>
            </c:extLst>
          </c:dPt>
          <c:dLbls>
            <c:dLbl>
              <c:idx val="2"/>
              <c:layout>
                <c:manualLayout>
                  <c:x val="-4.3934248534084177E-3"/>
                  <c:y val="1.52077231284322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9-47F0-A202-C8D47CD16520}"/>
                </c:ext>
              </c:extLst>
            </c:dLbl>
            <c:dLbl>
              <c:idx val="3"/>
              <c:layout>
                <c:manualLayout>
                  <c:x val="5.8578998045444308E-3"/>
                  <c:y val="-7.603861564216107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59-47F0-A202-C8D47CD16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'Steuerhaushalt 2018'!$A$3:$A$7</c:f>
              <c:strCache>
                <c:ptCount val="5"/>
                <c:pt idx="0">
                  <c:v>Impôts communs</c:v>
                </c:pt>
                <c:pt idx="1">
                  <c:v>Impôts du Bund</c:v>
                </c:pt>
                <c:pt idx="2">
                  <c:v>Impôts des Länder</c:v>
                </c:pt>
                <c:pt idx="3">
                  <c:v>Douanes</c:v>
                </c:pt>
                <c:pt idx="4">
                  <c:v>Impôts communaux</c:v>
                </c:pt>
              </c:strCache>
            </c:strRef>
          </c:cat>
          <c:val>
            <c:numRef>
              <c:f>'Steuerhaushalt 2018'!$C$3:$C$7</c:f>
              <c:numCache>
                <c:formatCode>0%</c:formatCode>
                <c:ptCount val="5"/>
                <c:pt idx="0">
                  <c:v>0.7303472483803165</c:v>
                </c:pt>
                <c:pt idx="1">
                  <c:v>0.13988342607683893</c:v>
                </c:pt>
                <c:pt idx="2">
                  <c:v>3.0804645024854981E-2</c:v>
                </c:pt>
                <c:pt idx="3">
                  <c:v>6.5146751847441359E-3</c:v>
                </c:pt>
                <c:pt idx="4">
                  <c:v>9.2450005333245391E-2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4-43A7-9C0B-8E1B8F72C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'Steuerhaushalt 2018'!$B$2</c15:sqref>
                        </c15:formulaRef>
                      </c:ext>
                    </c:extLst>
                    <c:strCache>
                      <c:ptCount val="1"/>
                      <c:pt idx="0">
                        <c:v>Absolute Zahlen (in Mil. Euro)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CA59-47F0-A202-C8D47CD1652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CA59-47F0-A202-C8D47CD1652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CA59-47F0-A202-C8D47CD1652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1-CA59-47F0-A202-C8D47CD1652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3-CA59-47F0-A202-C8D47CD1652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'Steuerhaushalt 2018'!$A$3:$A$7</c15:sqref>
                        </c15:formulaRef>
                      </c:ext>
                    </c:extLst>
                    <c:strCache>
                      <c:ptCount val="5"/>
                      <c:pt idx="0">
                        <c:v>Impôts communs</c:v>
                      </c:pt>
                      <c:pt idx="1">
                        <c:v>Impôts du Bund</c:v>
                      </c:pt>
                      <c:pt idx="2">
                        <c:v>Impôts des Länder</c:v>
                      </c:pt>
                      <c:pt idx="3">
                        <c:v>Douanes</c:v>
                      </c:pt>
                      <c:pt idx="4">
                        <c:v>Impôts communaux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'Steuerhaushalt 2018'!$B$3:$B$7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566941.4</c:v>
                      </c:pt>
                      <c:pt idx="1">
                        <c:v>108586.3</c:v>
                      </c:pt>
                      <c:pt idx="2">
                        <c:v>23912.5</c:v>
                      </c:pt>
                      <c:pt idx="3">
                        <c:v>5057.1000000000004</c:v>
                      </c:pt>
                      <c:pt idx="4">
                        <c:v>71765.5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F24-43A7-9C0B-8E1B8F72C05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728028551495901"/>
          <c:y val="8.0878543379531279E-2"/>
          <c:w val="0.21313541780778478"/>
          <c:h val="0.3860841749470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893789" cy="4959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774949" y="1"/>
            <a:ext cx="2893789" cy="4959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430307"/>
            <a:ext cx="2893789" cy="4959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774949" y="9430307"/>
            <a:ext cx="2893789" cy="4959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837228F4-390F-46CD-ACAB-2F090C8253BD}" type="slidenum">
              <a:t>‹N°›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0982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6669088" cy="992663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Kopfzeilenplatzhalter 2"/>
          <p:cNvSpPr txBox="1">
            <a:spLocks noGrp="1"/>
          </p:cNvSpPr>
          <p:nvPr>
            <p:ph type="hdr" sz="quarter"/>
          </p:nvPr>
        </p:nvSpPr>
        <p:spPr>
          <a:xfrm>
            <a:off x="-35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idx="1"/>
          </p:nvPr>
        </p:nvSpPr>
        <p:spPr>
          <a:xfrm>
            <a:off x="3777399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lienbildplatzhalter 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izenplatzhalter 5"/>
          <p:cNvSpPr txBox="1"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de-DE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4"/>
          </p:nvPr>
        </p:nvSpPr>
        <p:spPr>
          <a:xfrm>
            <a:off x="-350" y="942874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xfrm>
            <a:off x="3777399" y="942874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fld id="{F9475F92-5F99-4CF9-8585-CBD8B6215DA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5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de-DE" sz="1200" b="0" i="0" u="none" strike="noStrike" baseline="0">
        <a:ln>
          <a:noFill/>
        </a:ln>
        <a:solidFill>
          <a:srgbClr val="000000"/>
        </a:solidFill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C5DADD8-6041-42CE-A564-B282FFC67232}" type="slidenum">
              <a:t>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36613" y="742950"/>
            <a:ext cx="4960937" cy="372268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xtfeld 2"/>
          <p:cNvSpPr txBox="1"/>
          <p:nvPr/>
        </p:nvSpPr>
        <p:spPr>
          <a:xfrm>
            <a:off x="666909" y="4715153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2087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A0DA0E-0539-42A9-90BA-3295311B2C6E}" type="slidenum">
              <a:t>10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99519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A0DA0E-0539-42A9-90BA-3295311B2C6E}" type="slidenum">
              <a:t>11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80890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CE6E232-AF40-4923-AF02-49C261D6B5A0}" type="slidenum">
              <a:t>12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430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926156-EB0A-46B3-AC4A-3A80F4528A74}" type="slidenum">
              <a:t>13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084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926156-EB0A-46B3-AC4A-3A80F4528A74}" type="slidenum">
              <a:t>14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2631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926156-EB0A-46B3-AC4A-3A80F4528A74}" type="slidenum">
              <a:t>15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208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926156-EB0A-46B3-AC4A-3A80F4528A74}" type="slidenum">
              <a:t>16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 dirty="0"/>
          </a:p>
          <a:p>
            <a:pPr lvl="0">
              <a:spcBef>
                <a:spcPts val="1304"/>
              </a:spcBef>
            </a:pPr>
            <a:endParaRPr lang="de-DE" kern="1200" dirty="0"/>
          </a:p>
          <a:p>
            <a:pPr lvl="0">
              <a:spcBef>
                <a:spcPts val="1304"/>
              </a:spcBef>
            </a:pPr>
            <a:endParaRPr lang="de-DE" kern="1200" dirty="0"/>
          </a:p>
          <a:p>
            <a:pPr lvl="0">
              <a:spcBef>
                <a:spcPts val="1304"/>
              </a:spcBef>
            </a:pPr>
            <a:endParaRPr lang="de-DE" kern="1200" dirty="0"/>
          </a:p>
          <a:p>
            <a:pPr lvl="0">
              <a:spcBef>
                <a:spcPts val="1304"/>
              </a:spcBef>
            </a:pPr>
            <a:endParaRPr lang="de-DE" kern="1200" dirty="0"/>
          </a:p>
          <a:p>
            <a:pPr lvl="0"/>
            <a:endParaRPr lang="de-DE" kern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7013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C02DF61-5D3D-46C5-A2FE-2E8C96F253D3}" type="slidenum">
              <a:t>17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841950" y="4832397"/>
            <a:ext cx="5335269" cy="4467377"/>
          </a:xfrm>
        </p:spPr>
        <p:txBody>
          <a:bodyPr/>
          <a:lstStyle/>
          <a:p>
            <a:pPr lvl="0"/>
            <a:endParaRPr lang="de-DE" sz="1400" kern="1200"/>
          </a:p>
          <a:p>
            <a:pPr lvl="0"/>
            <a:endParaRPr lang="de-DE" sz="1400" kern="1200"/>
          </a:p>
          <a:p>
            <a:pPr lvl="0"/>
            <a:endParaRPr lang="de-DE" sz="1400" kern="1200"/>
          </a:p>
        </p:txBody>
      </p:sp>
    </p:spTree>
    <p:extLst>
      <p:ext uri="{BB962C8B-B14F-4D97-AF65-F5344CB8AC3E}">
        <p14:creationId xmlns:p14="http://schemas.microsoft.com/office/powerpoint/2010/main" val="273920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DC1FBFD-1DBC-4F42-93A5-DAFF5189CA7B}" type="slidenum">
              <a:t>18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841950" y="4832397"/>
            <a:ext cx="5335269" cy="4467377"/>
          </a:xfrm>
        </p:spPr>
        <p:txBody>
          <a:bodyPr/>
          <a:lstStyle/>
          <a:p>
            <a:pPr lvl="0"/>
            <a:endParaRPr lang="de-DE" sz="1400" kern="1200"/>
          </a:p>
          <a:p>
            <a:pPr lvl="0"/>
            <a:endParaRPr lang="de-DE" sz="1400" kern="1200"/>
          </a:p>
          <a:p>
            <a:pPr lvl="0"/>
            <a:endParaRPr lang="de-DE" sz="1400" kern="1200"/>
          </a:p>
        </p:txBody>
      </p:sp>
    </p:spTree>
    <p:extLst>
      <p:ext uri="{BB962C8B-B14F-4D97-AF65-F5344CB8AC3E}">
        <p14:creationId xmlns:p14="http://schemas.microsoft.com/office/powerpoint/2010/main" val="3679412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B339FDF-F263-4207-8D01-0F7653A9E875}" type="slidenum">
              <a:t>19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xtfeld 2"/>
          <p:cNvSpPr txBox="1"/>
          <p:nvPr/>
        </p:nvSpPr>
        <p:spPr>
          <a:xfrm>
            <a:off x="666909" y="4715153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5495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09B672F-D966-47E1-A3C8-127FFE69BED3}" type="slidenum">
              <a:t>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0" y="744538"/>
            <a:ext cx="4962525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xtfeld 2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2156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9475F92-5F99-4CF9-8585-CBD8B6215DA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81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A0DA0E-0539-42A9-90BA-3295311B2C6E}" type="slidenum">
              <a:t>21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728842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3F92430-F108-4616-B594-6F368CE1322E}" type="slidenum">
              <a:t>22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29470" y="4846075"/>
            <a:ext cx="5231996" cy="4744073"/>
          </a:xfrm>
        </p:spPr>
        <p:txBody>
          <a:bodyPr/>
          <a:lstStyle/>
          <a:p>
            <a:endParaRPr lang="de-DE" sz="2400" kern="1200"/>
          </a:p>
        </p:txBody>
      </p:sp>
    </p:spTree>
    <p:extLst>
      <p:ext uri="{BB962C8B-B14F-4D97-AF65-F5344CB8AC3E}">
        <p14:creationId xmlns:p14="http://schemas.microsoft.com/office/powerpoint/2010/main" val="2325278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926156-EB0A-46B3-AC4A-3A80F4528A74}" type="slidenum">
              <a:t>23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4438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8E1F3C6-6E69-486B-A9E4-306EAACCC361}" type="slidenum">
              <a:t>24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xtfeld 2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25997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E7D990E-BA77-4EBC-B92E-D76B36DD01E9}" type="slidenum">
              <a:t>25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xtfeld 2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144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382FA34-61B4-4D88-B0A7-8956FB7C8EA6}" type="slidenum">
              <a:t>26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841950" y="4832397"/>
            <a:ext cx="5335269" cy="4467377"/>
          </a:xfrm>
        </p:spPr>
        <p:txBody>
          <a:bodyPr/>
          <a:lstStyle/>
          <a:p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1557482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9F12BD8-B867-43F4-ADB4-FBB94CBB4529}" type="slidenum">
              <a:t>27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841950" y="4832397"/>
            <a:ext cx="5335269" cy="4467377"/>
          </a:xfrm>
        </p:spPr>
        <p:txBody>
          <a:bodyPr/>
          <a:lstStyle/>
          <a:p>
            <a:endParaRPr lang="de-DE" sz="2400" kern="1200"/>
          </a:p>
        </p:txBody>
      </p:sp>
    </p:spTree>
    <p:extLst>
      <p:ext uri="{BB962C8B-B14F-4D97-AF65-F5344CB8AC3E}">
        <p14:creationId xmlns:p14="http://schemas.microsoft.com/office/powerpoint/2010/main" val="4092700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C544591-B5BC-4DBD-BD23-91FCB9893798}" type="slidenum">
              <a:t>28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841950" y="4832397"/>
            <a:ext cx="5335269" cy="4467377"/>
          </a:xfrm>
        </p:spPr>
        <p:txBody>
          <a:bodyPr/>
          <a:lstStyle/>
          <a:p>
            <a:endParaRPr lang="de-DE" sz="2400" kern="1200"/>
          </a:p>
        </p:txBody>
      </p:sp>
    </p:spTree>
    <p:extLst>
      <p:ext uri="{BB962C8B-B14F-4D97-AF65-F5344CB8AC3E}">
        <p14:creationId xmlns:p14="http://schemas.microsoft.com/office/powerpoint/2010/main" val="2423045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79FA50F-7E61-42A1-8461-0D45EEC109B0}" type="slidenum">
              <a:t>29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841950" y="4832397"/>
            <a:ext cx="5335269" cy="4467377"/>
          </a:xfrm>
        </p:spPr>
        <p:txBody>
          <a:bodyPr/>
          <a:lstStyle/>
          <a:p>
            <a:endParaRPr lang="de-DE" sz="2400" kern="1200"/>
          </a:p>
        </p:txBody>
      </p:sp>
    </p:spTree>
    <p:extLst>
      <p:ext uri="{BB962C8B-B14F-4D97-AF65-F5344CB8AC3E}">
        <p14:creationId xmlns:p14="http://schemas.microsoft.com/office/powerpoint/2010/main" val="72352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A0DA0E-0539-42A9-90BA-3295311B2C6E}" type="slidenum">
              <a:t>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178523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926156-EB0A-46B3-AC4A-3A80F4528A74}" type="slidenum">
              <a:t>30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7110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BE90383-2EE4-4380-ADED-5910EEE676DA}" type="slidenum">
              <a:t>31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10217" y="4924238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</p:spTree>
    <p:extLst>
      <p:ext uri="{BB962C8B-B14F-4D97-AF65-F5344CB8AC3E}">
        <p14:creationId xmlns:p14="http://schemas.microsoft.com/office/powerpoint/2010/main" val="1366290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6BE7C0D-B5E3-4FED-BF85-E47C88450B44}" type="slidenum">
              <a:t>32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9636" y="4939870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0054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A44AE87-5129-494C-BA1E-8598D32E45C4}" type="slidenum">
              <a:t>33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10217" y="4924238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65765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63A8F38-3CF3-471D-A078-D820A2739914}" type="slidenum">
              <a:t>34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10217" y="4924238"/>
            <a:ext cx="5335269" cy="4273535"/>
          </a:xfrm>
        </p:spPr>
        <p:txBody>
          <a:bodyPr/>
          <a:lstStyle/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>
              <a:spcBef>
                <a:spcPts val="1304"/>
              </a:spcBef>
            </a:pPr>
            <a:endParaRPr lang="de-DE" kern="1200"/>
          </a:p>
          <a:p>
            <a:pPr lvl="0"/>
            <a:endParaRPr lang="de-DE" kern="1200"/>
          </a:p>
        </p:txBody>
      </p:sp>
      <p:sp>
        <p:nvSpPr>
          <p:cNvPr id="4" name="Textfeld 3"/>
          <p:cNvSpPr txBox="1"/>
          <p:nvPr/>
        </p:nvSpPr>
        <p:spPr>
          <a:xfrm>
            <a:off x="1047799" y="4875778"/>
            <a:ext cx="4551084" cy="43473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kern="1200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8502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69E786D-ED6D-4B59-8DDB-428A55E191B0}" type="slidenum">
              <a:t>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1050250" y="4875778"/>
            <a:ext cx="4551084" cy="4347397"/>
          </a:xfrm>
        </p:spPr>
        <p:txBody>
          <a:bodyPr/>
          <a:lstStyle/>
          <a:p>
            <a:endParaRPr lang="de-DE" sz="2400" kern="1200"/>
          </a:p>
        </p:txBody>
      </p:sp>
    </p:spTree>
    <p:extLst>
      <p:ext uri="{BB962C8B-B14F-4D97-AF65-F5344CB8AC3E}">
        <p14:creationId xmlns:p14="http://schemas.microsoft.com/office/powerpoint/2010/main" val="94157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42C3A17-E603-4B98-8FC7-C80796F86E8E}" type="slidenum">
              <a:t>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618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6430C70-5558-466C-AC2C-5B41DD88316E}" type="slidenum">
              <a:t>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0" y="744538"/>
            <a:ext cx="4962525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Des</a:t>
            </a:r>
            <a:r>
              <a:rPr lang="de-DE" baseline="0" dirty="0"/>
              <a:t> </a:t>
            </a:r>
            <a:r>
              <a:rPr lang="de-DE" baseline="0" dirty="0" err="1"/>
              <a:t>tailles</a:t>
            </a:r>
            <a:r>
              <a:rPr lang="de-DE" baseline="0" dirty="0"/>
              <a:t> </a:t>
            </a:r>
            <a:r>
              <a:rPr lang="de-DE" baseline="0" dirty="0" err="1"/>
              <a:t>assez</a:t>
            </a:r>
            <a:r>
              <a:rPr lang="de-DE" baseline="0" dirty="0"/>
              <a:t> </a:t>
            </a:r>
            <a:r>
              <a:rPr lang="de-DE" baseline="0" dirty="0" err="1"/>
              <a:t>différentes</a:t>
            </a:r>
            <a:r>
              <a:rPr lang="de-DE" baseline="0" dirty="0"/>
              <a:t> (</a:t>
            </a:r>
            <a:r>
              <a:rPr lang="de-DE" baseline="0" dirty="0" err="1"/>
              <a:t>dues</a:t>
            </a:r>
            <a:r>
              <a:rPr lang="de-DE" baseline="0" dirty="0"/>
              <a:t> </a:t>
            </a:r>
            <a:r>
              <a:rPr lang="de-DE" baseline="0" dirty="0" err="1"/>
              <a:t>aux</a:t>
            </a:r>
            <a:r>
              <a:rPr lang="de-DE" baseline="0" dirty="0"/>
              <a:t> </a:t>
            </a:r>
            <a:r>
              <a:rPr lang="de-DE" baseline="0" dirty="0" err="1"/>
              <a:t>écarts</a:t>
            </a:r>
            <a:r>
              <a:rPr lang="de-DE" baseline="0" dirty="0"/>
              <a:t> de </a:t>
            </a:r>
            <a:r>
              <a:rPr lang="de-DE" baseline="0" dirty="0" err="1"/>
              <a:t>densité</a:t>
            </a:r>
            <a:r>
              <a:rPr lang="de-DE" baseline="0" dirty="0"/>
              <a:t>) :</a:t>
            </a:r>
          </a:p>
          <a:p>
            <a:endParaRPr lang="de-DE" baseline="0" dirty="0"/>
          </a:p>
          <a:p>
            <a:r>
              <a:rPr lang="de-DE" baseline="0" dirty="0"/>
              <a:t>Taille </a:t>
            </a:r>
            <a:r>
              <a:rPr lang="de-DE" baseline="0" dirty="0" err="1"/>
              <a:t>moyenne</a:t>
            </a:r>
            <a:r>
              <a:rPr lang="de-DE" baseline="0" dirty="0"/>
              <a:t> </a:t>
            </a:r>
            <a:r>
              <a:rPr lang="de-DE" baseline="0" dirty="0" err="1"/>
              <a:t>d‘un</a:t>
            </a:r>
            <a:r>
              <a:rPr lang="de-DE" baseline="0" dirty="0"/>
              <a:t> Kreis : </a:t>
            </a:r>
          </a:p>
          <a:p>
            <a:r>
              <a:rPr lang="de-DE" baseline="0" dirty="0"/>
              <a:t>- en </a:t>
            </a:r>
            <a:r>
              <a:rPr lang="de-DE" baseline="0" dirty="0" err="1"/>
              <a:t>Mecklembourg-Pomméranie</a:t>
            </a:r>
            <a:r>
              <a:rPr lang="de-DE" baseline="0" dirty="0"/>
              <a:t> </a:t>
            </a:r>
            <a:r>
              <a:rPr lang="de-DE" baseline="0" dirty="0" err="1"/>
              <a:t>occidentale</a:t>
            </a:r>
            <a:r>
              <a:rPr lang="de-DE" baseline="0" dirty="0"/>
              <a:t> : </a:t>
            </a:r>
            <a:r>
              <a:rPr lang="de-DE" baseline="0" dirty="0" err="1"/>
              <a:t>environ</a:t>
            </a:r>
            <a:r>
              <a:rPr lang="de-DE" baseline="0" dirty="0"/>
              <a:t> 3 900 km</a:t>
            </a:r>
            <a:r>
              <a:rPr lang="de-DE" baseline="30000" dirty="0"/>
              <a:t>2</a:t>
            </a:r>
            <a:endParaRPr lang="de-DE" baseline="0" dirty="0"/>
          </a:p>
          <a:p>
            <a:r>
              <a:rPr lang="de-DE" baseline="0" dirty="0"/>
              <a:t>- En </a:t>
            </a:r>
            <a:r>
              <a:rPr lang="de-DE" baseline="0" dirty="0" err="1"/>
              <a:t>Bavière</a:t>
            </a:r>
            <a:r>
              <a:rPr lang="de-DE" baseline="0" dirty="0"/>
              <a:t> et en Bade-</a:t>
            </a:r>
            <a:r>
              <a:rPr lang="de-DE" baseline="0" dirty="0" err="1"/>
              <a:t>Wurtemberg</a:t>
            </a:r>
            <a:r>
              <a:rPr lang="de-DE" baseline="0" dirty="0"/>
              <a:t> : </a:t>
            </a:r>
            <a:r>
              <a:rPr lang="de-DE" baseline="0" dirty="0" err="1"/>
              <a:t>environ</a:t>
            </a:r>
            <a:r>
              <a:rPr lang="de-DE" baseline="0" dirty="0"/>
              <a:t> 1 000 km</a:t>
            </a:r>
            <a:r>
              <a:rPr lang="de-DE" baseline="30000" dirty="0"/>
              <a:t>2</a:t>
            </a:r>
          </a:p>
          <a:p>
            <a:endParaRPr lang="de-DE" baseline="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37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80C40A9-B74F-4BC5-A9EE-B3EEA0E31B26}" type="slidenum">
              <a:t>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28895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A0DA0E-0539-42A9-90BA-3295311B2C6E}" type="slidenum">
              <a:t>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54934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A0DA0E-0539-42A9-90BA-3295311B2C6E}" type="slidenum">
              <a:t>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02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FA6113-9E05-4A8C-8AA8-7AA9398D41D9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67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3F3A0B-F738-4D01-B340-1056052210A1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4163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CCEBB3-0C83-4F8E-AE67-2906525B025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9534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A4CC9B-FCC9-487F-9896-5F549FEDA90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030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77114-6365-49BD-BEFA-E704D0D7CF7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1483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9A229E-44D3-45A7-B904-C5790B6BC870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087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71A702-2D2C-44D7-9CDB-ACF75F1CE4B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672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3071AF-8DC4-4EB1-8D8D-AA941D16EA6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4935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FE72FE-9292-41D5-9E17-4D2C0D0A728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62114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19C5D-FA6E-4B88-8C8D-FAB01893269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1782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8FD555-FECD-419C-AA8B-DCF71020598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068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94E0A1-B310-40E0-A795-BC1DCEA5F7A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6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8CDFD6-64C0-4BA5-A54C-00155C3D50C9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609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72341C-8F98-4B3D-AE43-73D5E9BD554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9139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507660-0C33-47F6-B720-CAC21A4C39D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986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0ACE63-F088-4E15-A57F-D32D8C7280E9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4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523AD-5B41-4856-9617-4A5F8E484993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27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5C5BA1-0E97-4E19-9FF5-1C0740F3CE5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874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FE9C9C-C96C-4291-85AC-8C9612F9CF51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9647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694B7-4B64-4D1B-9743-EA8C27A4CE3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497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0BFDE0-2B38-4930-B59D-BFE46C67603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113279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07F279-8383-46F6-9901-6DD07948AF6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613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26F6CB-F2E5-4A3B-9017-60A43CE8801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69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77B236-C5FC-4E16-BE0D-AB483EE65B09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6872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109FE6-17FC-4789-9CE1-591DBE78CBB3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707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26B650-92EE-4EC4-B9AF-1BDD886C98F6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A83B70-63E6-495E-B9B6-17223E178D49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9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C0EED-7796-4C5F-AA55-5C1B2DE085F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72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3A02B4-1BA4-43D9-87E4-B16B3361B893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95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782BF6-9991-451B-BA79-77AA6226D91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95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66C08F-E588-45AE-B4AB-395B152E8D3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9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79119E-3BDF-4977-9301-CA20BDB53EE3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739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37D2EE-C84C-457C-BA87-5C03930EED4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7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C080C0-1D4C-4634-9DA1-7EBE50CC1B76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23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4F421A-5717-4E95-9B18-0BFE8D1146B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67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26AD18-45D8-479F-8AB8-389A135053E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41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A07C05-0EB7-46F6-83CE-D28EAA048FF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029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059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3720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7283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2146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5301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58822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467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043C80-B838-43F4-8E40-AA233222713B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472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669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9464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1018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79019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E0F76F-0B4F-4DBE-83EF-0E3D6F39F6A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71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34D273-4A83-44E3-88C6-6D31249BAF9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674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498173-CED2-4489-8D1F-FA28A39AC5B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762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48CC7-E422-478E-A904-FB47E79D5AF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821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6A8576-0DAF-40B4-ABF1-C775614D2F16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47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FFC34-7571-4D7E-9DAD-7BE79FC662F1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4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6129F2-D58E-4705-910B-6089CD6EC03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584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B168A9-76B4-420C-9B1B-58EB0B9BE179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04351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F27B6-D22E-4584-A01A-F28A6A88D99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31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96D6C7-D34A-4128-B73D-6CD05BF6246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87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A9897C-8CE1-4322-9BBC-36EA6FA2FCC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5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539B4-C328-4B50-BAA3-BFCAEBE0A31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14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3440B7-EFB4-4C33-8027-2410DB306BE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87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F3A99-D4F3-4085-BB96-2CCDCCB4142F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215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B927DC-0DEC-485F-A0EA-5B07D82EA2F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52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C0DB14-C82A-44C2-9478-FA24D6D3672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883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DECD0-BBFB-47ED-8D07-E0ADBAF091EB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96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58F566-B189-486C-A062-AB502CBBAF1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033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79A02B-7FA8-4CBE-A301-1AF249F84D7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773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22BB0B-E81F-4683-ADD9-23A81F013B2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9726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2ABA11-B7BC-4466-BF9D-E56A969FC4B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652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74367D-9F77-404B-8624-43D8CCB4587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316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91105-AFDD-4337-AA02-FDF7C448A18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618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A7B710-3AFA-4A87-90EF-E26BF4FCF2B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316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95C32F-4A4C-495F-AC2A-26B57F8671A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807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C078E3-5B20-44A7-BDEF-53B4B3BA9D1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315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E3AEBF-836C-459C-A059-8279BF7CC84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915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600E77-7F74-4198-B9A7-09B816F7AF8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01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18DD0B-C887-4967-A0CE-20C97F304DD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651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281D5A-D37D-4133-B334-9E1EAE45BB7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96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824FF7-15C8-4590-ABA8-B265DB13AD8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3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85C421-6E0F-46A1-8F83-702A5695D6B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2375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E937A5-637F-42F2-A17B-94CDA1515C6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947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BF155E-D636-454E-B6D6-2A982009FF93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468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069D55-3040-41E7-B656-3D95006D36CF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064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3B7BD7-A416-4E40-99AF-6A3427729CD6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271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55114A-3F96-48BB-BE70-40E6FB876EC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7666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89D667-5629-4D86-AA56-5097F064062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884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72110A-0A8C-4399-8492-BE219CE3A00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6EDC24-0FDA-47EA-AF20-23612FBE8EF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50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7B9270-5D4D-46D3-8CBE-DD6FC084EE5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1025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31968C-7C9D-4EF2-9CFB-0B759C43000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372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7FDE-689F-423B-A9F4-B30EFBBF0940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535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58FC0D-C0F2-4614-B4C9-8A46E6D4028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689198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79C4EE-5547-4280-9A40-3CC72BF750F1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364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B5F72D-9934-4FA1-AB79-12EEFD0AED2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545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B9FE5B-1358-46FA-A2EA-3A879CC3261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536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D92226-A511-4480-B7FD-94151B98BD50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916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48D743-4CB8-4D81-B2FD-15DA821BF28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410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94EB98-B23A-4671-8827-090E78C77DD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89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58027B-0F73-4F38-8A66-CC1173D0068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7134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091B5A-A4E7-4B8D-9774-30E68BE765A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527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D1697C-6CAE-4A73-A250-95C2C37937D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28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49C72F-6823-4C81-9CFD-B22132524D2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623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02661F-9F1F-436C-A10E-F39766C306C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555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C19C6-A9BC-4FC4-A6CA-5253EA58AAD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877601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D743EA-DB29-462D-9DF3-3F1DC04920F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71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371F7C-EE3B-4D20-B8B8-BAB9A9B6E5C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2496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65A92-D822-4E64-BF92-C086D8703E4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917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D6796E-D7A6-4529-BA50-F02B15864AC1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287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F776EF-5BB8-4303-99EB-5DE473FFA51C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6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7F4B9-94FD-4CC2-8AC9-E0BEA98BA8F0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610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50E37A-8CEF-4695-9175-407F3FCC20F5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892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5EEAD-6AD8-4A1B-AF0F-DD5AAECC926A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3810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8F5E07-E799-4134-AF66-55C54FB2905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9305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F8AD9D-AAF5-4691-A998-B0FDC0E2889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029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287AF1-073B-49DC-BF06-6AADEF6331D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971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4CFCF8-7D76-416E-9B80-CD344A0F4B33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116242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61E07E-037E-45E0-9CD0-DE521686D131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9654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CF7AD2-1DE6-44B2-92EC-927A97A814B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6163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3B907A-DD6F-4E2F-8631-F02520491F3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7486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9B90DD-649B-4C44-8E64-EECCB6745CF0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i="0" u="none" strike="noStrike" baseline="0">
                <a:solidFill>
                  <a:srgbClr val="000000"/>
                </a:solidFill>
                <a:latin typeface="Arial" pitchFamily="34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200" b="0" i="0" u="none" strike="noStrike" baseline="0">
                <a:solidFill>
                  <a:srgbClr val="000000"/>
                </a:solidFill>
                <a:latin typeface="Arial" pitchFamily="34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i="0" u="none" strike="noStrike" baseline="0">
                <a:solidFill>
                  <a:srgbClr val="000000"/>
                </a:solidFill>
                <a:latin typeface="Aria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DF6A30F8-4669-4EFF-9969-9468C7933BD8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de-DE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874529D-E77D-4C26-AF28-7166A42D91AF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BCCF482-7C93-4C0C-93F9-1EF4DD7E719C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200" kern="1200"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200" kern="1200"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200" kern="1200"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FC90EB31-FFB3-4824-85CD-C5099648DE58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de-DE" sz="2800" b="0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/>
          <p:nvPr/>
        </p:nvSpPr>
        <p:spPr>
          <a:xfrm>
            <a:off x="179280" y="536400"/>
            <a:ext cx="7561440" cy="0"/>
          </a:xfrm>
          <a:prstGeom prst="line">
            <a:avLst/>
          </a:prstGeom>
          <a:noFill/>
          <a:ln w="5724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7851600" y="152280"/>
            <a:ext cx="1184400" cy="7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7"/>
          <p:cNvSpPr/>
          <p:nvPr/>
        </p:nvSpPr>
        <p:spPr>
          <a:xfrm>
            <a:off x="179280" y="6165720"/>
            <a:ext cx="8569440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itelplatzhalter 4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de-DE" sz="2800" b="0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B68A53F-3B4B-4ECF-BF19-C8354FA86E64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68CE5F3-9076-441C-93A2-F4DB64A6B0F0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E75F05C-8D48-4D6E-AE08-429AE70DDF82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2B3D762-AD91-4584-9761-54B7AD5F9753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EDDC037-0EF3-49A8-AC23-B532827CDC37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6"/>
          <p:cNvSpPr/>
          <p:nvPr/>
        </p:nvSpPr>
        <p:spPr>
          <a:xfrm>
            <a:off x="684359" y="6092999"/>
            <a:ext cx="8208721" cy="0"/>
          </a:xfrm>
          <a:prstGeom prst="line">
            <a:avLst/>
          </a:prstGeom>
          <a:noFill/>
          <a:ln w="38160" cap="sq">
            <a:solidFill>
              <a:srgbClr val="FF99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Titel 1"/>
          <p:cNvSpPr/>
          <p:nvPr/>
        </p:nvSpPr>
        <p:spPr>
          <a:xfrm>
            <a:off x="-396720" y="5622840"/>
            <a:ext cx="1584000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Bell MT" pitchFamily="18"/>
                <a:ea typeface="Microsoft YaHei" pitchFamily="2"/>
                <a:cs typeface="Mangal" pitchFamily="2"/>
              </a:rPr>
              <a:t>dfi</a:t>
            </a: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5720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200" y="1700280"/>
            <a:ext cx="8229600" cy="442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de-DE"/>
              <a:t>26.03.2012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195280" y="6244920"/>
            <a:ext cx="482436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fr-FR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/>
              <a:t>LE BADE-WURTEMBERG DANS LE SYSTÉME TERRITORIAL ALLEMAND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6244920"/>
            <a:ext cx="13064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de-DE" sz="1400" kern="1200">
                <a:latin typeface="Bell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0943224-51C8-4B9E-87EF-7DE1DB846907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3600" b="1" i="0" u="none" strike="noStrike" kern="1200" baseline="0">
          <a:ln>
            <a:noFill/>
          </a:ln>
          <a:solidFill>
            <a:srgbClr val="0033CC"/>
          </a:solidFill>
          <a:latin typeface="Lucida Sans Unicode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000" b="0" i="0" u="none" strike="noStrike" kern="1200" baseline="0">
          <a:ln>
            <a:noFill/>
          </a:ln>
          <a:solidFill>
            <a:srgbClr val="262673"/>
          </a:solidFill>
          <a:latin typeface="Lucida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 PLACE DU BADE-WURTEMBERG DANS LE SYSTÈME TERRITORIAL ALLEMAND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72000" y="1368000"/>
            <a:ext cx="8568000" cy="2952720"/>
          </a:xfrm>
        </p:spPr>
        <p:txBody>
          <a:bodyPr wrap="square" lIns="91440" tIns="45720" rIns="91440" bIns="45720">
            <a:noAutofit/>
          </a:bodyPr>
          <a:lstStyle/>
          <a:p>
            <a:pPr marL="609480" lvl="0" indent="-609480">
              <a:spcBef>
                <a:spcPts val="89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dirty="0">
                <a:solidFill>
                  <a:srgbClr val="002060"/>
                </a:solidFill>
                <a:latin typeface="Lucida Sans" pitchFamily="34"/>
              </a:rPr>
              <a:t>    </a:t>
            </a:r>
            <a:r>
              <a:rPr lang="fr-FR" dirty="0">
                <a:solidFill>
                  <a:srgbClr val="002060"/>
                </a:solidFill>
                <a:latin typeface="CorpoS" pitchFamily="34"/>
              </a:rPr>
              <a:t>Les dispositifs de solidarité et de transfert entre et au sein des Länder allemands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1371599" y="4628880"/>
            <a:ext cx="6400799" cy="1103400"/>
          </a:xfrm>
        </p:spPr>
        <p:txBody>
          <a:bodyPr wrap="square" lIns="91440" tIns="45720" rIns="91440" bIns="45720"/>
          <a:lstStyle/>
          <a:p>
            <a:pPr marL="609480" lvl="0" indent="-609480" algn="ctr">
              <a:lnSpc>
                <a:spcPct val="80000"/>
              </a:lnSpc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a-DK" sz="1800" dirty="0">
                <a:solidFill>
                  <a:srgbClr val="002060"/>
                </a:solidFill>
                <a:latin typeface="CorpoS" pitchFamily="34"/>
              </a:rPr>
              <a:t>IHEDATE Paris</a:t>
            </a:r>
          </a:p>
          <a:p>
            <a:pPr marL="609480" lvl="0" indent="-609480" algn="ctr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fr-FR" sz="1800" dirty="0">
                <a:solidFill>
                  <a:srgbClr val="002060"/>
                </a:solidFill>
                <a:latin typeface="CorpoS" pitchFamily="34"/>
              </a:rPr>
              <a:t>19.09.2019</a:t>
            </a:r>
          </a:p>
          <a:p>
            <a:pPr marL="609480" lvl="0" indent="-609480" algn="ctr" hangingPunct="1"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fr-FR" sz="1800" dirty="0">
              <a:solidFill>
                <a:srgbClr val="002060"/>
              </a:solidFill>
              <a:latin typeface="Lucida Sans" pitchFamily="34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91" y="138865"/>
            <a:ext cx="1271540" cy="767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9033F-65C6-49B4-85C4-E84FCEAAD919}" type="slidenum"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orpoS" pitchFamily="2" charset="0"/>
                <a:ea typeface="Microsoft YaHei" pitchFamily="2"/>
                <a:cs typeface="Mangal" pitchFamily="2"/>
              </a:rPr>
              <a:t>10</a:t>
            </a:fld>
            <a:endParaRPr lang="de-DE" sz="1200" b="0" i="0" u="none" strike="noStrike" baseline="0" dirty="0">
              <a:ln>
                <a:noFill/>
              </a:ln>
              <a:solidFill>
                <a:srgbClr val="000000"/>
              </a:solidFill>
              <a:latin typeface="CorpoS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143820" y="145214"/>
            <a:ext cx="8928000" cy="74843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Péréquation horizontale entre les Länder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83640" y="1094322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7634" y="1678683"/>
            <a:ext cx="8000372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644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Principe de solidarité</a:t>
            </a: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qui s‘applique entre les Länder </a:t>
            </a:r>
          </a:p>
          <a:p>
            <a:pPr marL="342900" lvl="0" indent="-342900">
              <a:lnSpc>
                <a:spcPct val="150000"/>
              </a:lnSpc>
              <a:spcBef>
                <a:spcPts val="1644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Correction de la </a:t>
            </a: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répartition des ressources entre les Länder </a:t>
            </a: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prévue par la Loi fondamentale</a:t>
            </a:r>
            <a:endParaRPr lang="fr-FR" sz="2000" b="1" i="1" dirty="0">
              <a:solidFill>
                <a:schemeClr val="accent2"/>
              </a:solidFill>
              <a:latin typeface="CorpoS" pitchFamily="34"/>
              <a:ea typeface="Microsoft YaHei" pitchFamily="2"/>
              <a:cs typeface="Times New Roman" pitchFamily="18"/>
            </a:endParaRPr>
          </a:p>
          <a:p>
            <a:pPr marL="342900" lvl="0" indent="-342900">
              <a:lnSpc>
                <a:spcPct val="150000"/>
              </a:lnSpc>
              <a:spcBef>
                <a:spcPts val="1644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Objectif : </a:t>
            </a: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Compenser l‘écart</a:t>
            </a:r>
            <a:r>
              <a:rPr lang="fr-FR" sz="2000" i="1" dirty="0">
                <a:solidFill>
                  <a:srgbClr val="262673"/>
                </a:solidFill>
                <a:latin typeface="CorpoS" pitchFamily="34"/>
                <a:ea typeface="Microsoft YaHei" pitchFamily="2"/>
                <a:cs typeface="Times New Roman" pitchFamily="18"/>
              </a:rPr>
              <a:t> </a:t>
            </a: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Times New Roman" pitchFamily="18"/>
              </a:rPr>
              <a:t>entre les différentes capacités financières des Länder</a:t>
            </a:r>
          </a:p>
        </p:txBody>
      </p:sp>
    </p:spTree>
    <p:extLst>
      <p:ext uri="{BB962C8B-B14F-4D97-AF65-F5344CB8AC3E}">
        <p14:creationId xmlns:p14="http://schemas.microsoft.com/office/powerpoint/2010/main" val="143758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9033F-65C6-49B4-85C4-E84FCEAAD919}" type="slidenum"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orpoS" pitchFamily="2" charset="0"/>
                <a:ea typeface="Microsoft YaHei" pitchFamily="2"/>
                <a:cs typeface="Mangal" pitchFamily="2"/>
              </a:rPr>
              <a:t>11</a:t>
            </a:fld>
            <a:endParaRPr lang="de-DE" sz="1200" b="0" i="0" u="none" strike="noStrike" baseline="0" dirty="0">
              <a:ln>
                <a:noFill/>
              </a:ln>
              <a:solidFill>
                <a:srgbClr val="000000"/>
              </a:solidFill>
              <a:latin typeface="CorpoS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118633" y="81417"/>
            <a:ext cx="8928000" cy="74843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Péréquation entre les Länder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643"/>
            <a:ext cx="9144000" cy="49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7E5988B-9421-478F-A8CF-47920D3303F9}" type="slidenum">
              <a:t>12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683640" y="1626119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169333" y="259920"/>
            <a:ext cx="8830667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Le Land : « l'interlocuteur » central </a:t>
            </a:r>
            <a:br>
              <a:rPr lang="fr-FR" sz="2800" dirty="0">
                <a:solidFill>
                  <a:srgbClr val="002060"/>
                </a:solidFill>
                <a:latin typeface="CorpoS" pitchFamily="34"/>
              </a:rPr>
            </a:br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des communes</a:t>
            </a:r>
          </a:p>
        </p:txBody>
      </p:sp>
      <p:sp>
        <p:nvSpPr>
          <p:cNvPr id="5" name="Inhaltsplatzhalter 2"/>
          <p:cNvSpPr/>
          <p:nvPr/>
        </p:nvSpPr>
        <p:spPr>
          <a:xfrm>
            <a:off x="588420" y="2128500"/>
            <a:ext cx="803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i="0" u="none" strike="noStrike" baseline="0" dirty="0">
                <a:ln>
                  <a:noFill/>
                </a:ln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Les communes</a:t>
            </a: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, tout en représentant un échelon de gouvernance en soi dans le système fédéral, </a:t>
            </a:r>
            <a:r>
              <a:rPr lang="fr-FR" sz="2200" b="1" i="0" u="none" strike="noStrike" baseline="0" dirty="0">
                <a:ln>
                  <a:noFill/>
                </a:ln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relèvent du niveau des 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chemeClr val="accent2"/>
                </a:solidFill>
                <a:latin typeface="CorpoS" pitchFamily="34"/>
                <a:ea typeface="Microsoft YaHei" pitchFamily="2"/>
                <a:cs typeface="Times New Roman" pitchFamily="18"/>
              </a:rPr>
              <a:t>Länder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i="0" u="none" strike="noStrike" baseline="0" dirty="0">
                <a:ln>
                  <a:noFill/>
                </a:ln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L’organisation communale est de la compétence des 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chemeClr val="accent2"/>
                </a:solidFill>
                <a:latin typeface="CorpoS" pitchFamily="34"/>
                <a:ea typeface="Microsoft YaHei" pitchFamily="2"/>
                <a:cs typeface="Times New Roman" pitchFamily="18"/>
              </a:rPr>
              <a:t>Länder</a:t>
            </a:r>
            <a:r>
              <a:rPr lang="fr-FR" sz="2200" b="0" i="1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Times New Roman" pitchFamily="18"/>
              </a:rPr>
              <a:t>, </a:t>
            </a: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sous réserve du respect du droit de l’auto-administration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876B66-1F0F-4A4F-9EF2-7B7D71CCB71E}" type="slidenum">
              <a:t>13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683640" y="1472246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4" name="Gruppieren 9"/>
          <p:cNvGrpSpPr/>
          <p:nvPr/>
        </p:nvGrpSpPr>
        <p:grpSpPr>
          <a:xfrm>
            <a:off x="1045080" y="3384000"/>
            <a:ext cx="7630920" cy="1110177"/>
            <a:chOff x="1045080" y="3384000"/>
            <a:chExt cx="7630920" cy="1110177"/>
          </a:xfrm>
        </p:grpSpPr>
        <p:sp>
          <p:nvSpPr>
            <p:cNvPr id="5" name="Rechteck 9"/>
            <p:cNvSpPr/>
            <p:nvPr/>
          </p:nvSpPr>
          <p:spPr>
            <a:xfrm>
              <a:off x="1451160" y="3384000"/>
              <a:ext cx="7224840" cy="111017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200" b="0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organise la répartition des finances entre les communes (</a:t>
              </a:r>
              <a:r>
                <a:rPr lang="fr-FR" sz="2200" b="1" u="none" strike="noStrike" baseline="0" dirty="0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système de péréquation</a:t>
              </a:r>
              <a:r>
                <a:rPr lang="fr-FR" sz="2200" b="0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destiné à rééquilibrer en partie les recettes fiscales inégales des communes)</a:t>
              </a:r>
            </a:p>
          </p:txBody>
        </p:sp>
        <p:sp>
          <p:nvSpPr>
            <p:cNvPr id="6" name="Pfeil nach rechts 10"/>
            <p:cNvSpPr/>
            <p:nvPr/>
          </p:nvSpPr>
          <p:spPr>
            <a:xfrm>
              <a:off x="1045080" y="3505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7" name="Gruppieren 9"/>
          <p:cNvGrpSpPr/>
          <p:nvPr/>
        </p:nvGrpSpPr>
        <p:grpSpPr>
          <a:xfrm>
            <a:off x="1693080" y="4932000"/>
            <a:ext cx="7630920" cy="433068"/>
            <a:chOff x="1693080" y="4932000"/>
            <a:chExt cx="7630920" cy="433068"/>
          </a:xfrm>
        </p:grpSpPr>
        <p:sp>
          <p:nvSpPr>
            <p:cNvPr id="8" name="Rechteck 9"/>
            <p:cNvSpPr/>
            <p:nvPr/>
          </p:nvSpPr>
          <p:spPr>
            <a:xfrm>
              <a:off x="2099160" y="4932000"/>
              <a:ext cx="7224840" cy="43306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200" b="0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exerce la </a:t>
              </a:r>
              <a:r>
                <a:rPr lang="fr-FR" sz="2200" b="1" u="none" strike="noStrike" baseline="0" dirty="0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tutelle suprême de l’État</a:t>
              </a:r>
              <a:r>
                <a:rPr lang="fr-FR" sz="2200" b="0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sur les communes</a:t>
              </a:r>
            </a:p>
          </p:txBody>
        </p:sp>
        <p:sp>
          <p:nvSpPr>
            <p:cNvPr id="9" name="Pfeil nach rechts 10"/>
            <p:cNvSpPr/>
            <p:nvPr/>
          </p:nvSpPr>
          <p:spPr>
            <a:xfrm>
              <a:off x="1693080" y="505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41080" y="1835999"/>
            <a:ext cx="7630919" cy="1110177"/>
            <a:chOff x="541080" y="1835999"/>
            <a:chExt cx="7630919" cy="1110177"/>
          </a:xfrm>
        </p:grpSpPr>
        <p:sp>
          <p:nvSpPr>
            <p:cNvPr id="11" name="Rechteck 9"/>
            <p:cNvSpPr/>
            <p:nvPr/>
          </p:nvSpPr>
          <p:spPr>
            <a:xfrm>
              <a:off x="947159" y="1835999"/>
              <a:ext cx="7224840" cy="111017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200" b="0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compétent en ce qui concerne le cadre juridique dans lequel opèrent les communes, à savoir les statuts municipaux </a:t>
              </a:r>
              <a:r>
                <a:rPr lang="de-DE" sz="2200" b="1" u="none" strike="noStrike" baseline="0" dirty="0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(Gemeindeordnungen)</a:t>
              </a:r>
            </a:p>
          </p:txBody>
        </p:sp>
        <p:sp>
          <p:nvSpPr>
            <p:cNvPr id="12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el 12"/>
          <p:cNvSpPr txBox="1">
            <a:spLocks noGrp="1"/>
          </p:cNvSpPr>
          <p:nvPr>
            <p:ph type="title" idx="4294967295"/>
          </p:nvPr>
        </p:nvSpPr>
        <p:spPr>
          <a:xfrm>
            <a:off x="216000" y="295920"/>
            <a:ext cx="87840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Le Land : « l'interlocuteur » central </a:t>
            </a:r>
            <a:br>
              <a:rPr lang="fr-FR" sz="2800" dirty="0">
                <a:solidFill>
                  <a:srgbClr val="002060"/>
                </a:solidFill>
                <a:latin typeface="CorpoS" pitchFamily="34"/>
              </a:rPr>
            </a:br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des communes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876B66-1F0F-4A4F-9EF2-7B7D71CCB71E}" type="slidenum">
              <a:t>14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683640" y="1238321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chteck 9"/>
          <p:cNvSpPr/>
          <p:nvPr/>
        </p:nvSpPr>
        <p:spPr>
          <a:xfrm>
            <a:off x="898305" y="3042391"/>
            <a:ext cx="72248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1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7" name="Gruppieren 9"/>
          <p:cNvGrpSpPr/>
          <p:nvPr/>
        </p:nvGrpSpPr>
        <p:grpSpPr>
          <a:xfrm>
            <a:off x="695265" y="4545881"/>
            <a:ext cx="7630920" cy="710067"/>
            <a:chOff x="1693080" y="4932000"/>
            <a:chExt cx="7630920" cy="710067"/>
          </a:xfrm>
        </p:grpSpPr>
        <p:sp>
          <p:nvSpPr>
            <p:cNvPr id="8" name="Rechteck 9"/>
            <p:cNvSpPr/>
            <p:nvPr/>
          </p:nvSpPr>
          <p:spPr>
            <a:xfrm>
              <a:off x="2099160" y="4932000"/>
              <a:ext cx="7224840" cy="7100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b="0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Elle est </a:t>
              </a:r>
              <a:r>
                <a:rPr lang="fr-FR" sz="2000" b="1" u="none" strike="noStrike" baseline="0" dirty="0">
                  <a:ln>
                    <a:noFill/>
                  </a:ln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organisée</a:t>
              </a:r>
              <a:r>
                <a:rPr lang="fr-FR" sz="2000" b="1" u="none" strike="noStrike" dirty="0">
                  <a:ln>
                    <a:noFill/>
                  </a:ln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 à l’intérieur de chaque Land</a:t>
              </a:r>
              <a:r>
                <a:rPr lang="fr-FR" sz="2000" b="0" u="none" strike="noStrike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, les modalités et les barèmes de répartition varient donc d’un Land à l’autre</a:t>
              </a:r>
              <a:endParaRPr lang="fr-FR" sz="2000" b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Pfeil nach rechts 10"/>
            <p:cNvSpPr/>
            <p:nvPr/>
          </p:nvSpPr>
          <p:spPr>
            <a:xfrm>
              <a:off x="1693080" y="505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95265" y="1806554"/>
            <a:ext cx="7630919" cy="1017844"/>
            <a:chOff x="541080" y="1835999"/>
            <a:chExt cx="7630919" cy="1017844"/>
          </a:xfrm>
        </p:grpSpPr>
        <p:sp>
          <p:nvSpPr>
            <p:cNvPr id="11" name="Rechteck 9"/>
            <p:cNvSpPr/>
            <p:nvPr/>
          </p:nvSpPr>
          <p:spPr>
            <a:xfrm>
              <a:off x="947159" y="1835999"/>
              <a:ext cx="7224840" cy="10178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Les dotations du Land sont presqu’entièrement versées dans le cadre de la</a:t>
              </a:r>
              <a:r>
                <a:rPr lang="fr-FR" sz="2000" b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</a:t>
              </a:r>
              <a:r>
                <a:rPr lang="fr-FR" sz="2000" b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péréquation financière communale 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(</a:t>
              </a:r>
              <a:r>
                <a:rPr lang="fr-FR" sz="2000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kommunaler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</a:t>
              </a:r>
              <a:r>
                <a:rPr lang="fr-FR" sz="2000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Finanzausgleich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)</a:t>
              </a:r>
            </a:p>
          </p:txBody>
        </p:sp>
        <p:sp>
          <p:nvSpPr>
            <p:cNvPr id="12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el 12"/>
          <p:cNvSpPr txBox="1">
            <a:spLocks noGrp="1"/>
          </p:cNvSpPr>
          <p:nvPr>
            <p:ph type="title" idx="4294967295"/>
          </p:nvPr>
        </p:nvSpPr>
        <p:spPr>
          <a:xfrm>
            <a:off x="216000" y="285287"/>
            <a:ext cx="8784000" cy="767588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Financement des communes par le Land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83640" y="3261187"/>
            <a:ext cx="7630919" cy="1079399"/>
            <a:chOff x="541080" y="1835999"/>
            <a:chExt cx="7630919" cy="1079399"/>
          </a:xfrm>
        </p:grpSpPr>
        <p:sp>
          <p:nvSpPr>
            <p:cNvPr id="17" name="Rechteck 9"/>
            <p:cNvSpPr/>
            <p:nvPr/>
          </p:nvSpPr>
          <p:spPr>
            <a:xfrm>
              <a:off x="947159" y="1835999"/>
              <a:ext cx="7224840" cy="1079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Cette péréquation doit permettre de </a:t>
              </a:r>
              <a:r>
                <a:rPr lang="fr-FR" sz="2000" b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garantir une offre à peu près homogène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de biens et services publics</a:t>
              </a:r>
              <a:r>
                <a:rPr lang="fr-FR" sz="2000" dirty="0"/>
                <a:t> </a:t>
              </a:r>
            </a:p>
            <a:p>
              <a:endParaRPr lang="de-DE" sz="24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54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876B66-1F0F-4A4F-9EF2-7B7D71CCB71E}" type="slidenum">
              <a:t>15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618444" y="866185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chteck 9"/>
          <p:cNvSpPr/>
          <p:nvPr/>
        </p:nvSpPr>
        <p:spPr>
          <a:xfrm>
            <a:off x="898305" y="3042391"/>
            <a:ext cx="72248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1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sp>
        <p:nvSpPr>
          <p:cNvPr id="13" name="Titel 12"/>
          <p:cNvSpPr txBox="1">
            <a:spLocks noGrp="1"/>
          </p:cNvSpPr>
          <p:nvPr>
            <p:ph type="title" idx="4294967295"/>
          </p:nvPr>
        </p:nvSpPr>
        <p:spPr>
          <a:xfrm>
            <a:off x="118725" y="152370"/>
            <a:ext cx="8784000" cy="624237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Fonctionnement de la péréquation</a:t>
            </a:r>
            <a:endParaRPr lang="fr-FR" sz="2800" dirty="0">
              <a:solidFill>
                <a:srgbClr val="FF0000"/>
              </a:solidFill>
              <a:latin typeface="CorpoS" pitchFamily="34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62" y="1028850"/>
            <a:ext cx="5571375" cy="49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876B66-1F0F-4A4F-9EF2-7B7D71CCB71E}" type="slidenum">
              <a:t>16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586545" y="1089474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chteck 9"/>
          <p:cNvSpPr/>
          <p:nvPr/>
        </p:nvSpPr>
        <p:spPr>
          <a:xfrm>
            <a:off x="898305" y="3042391"/>
            <a:ext cx="72248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1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7" name="Gruppieren 9"/>
          <p:cNvGrpSpPr/>
          <p:nvPr/>
        </p:nvGrpSpPr>
        <p:grpSpPr>
          <a:xfrm>
            <a:off x="695262" y="4060235"/>
            <a:ext cx="7630920" cy="1633397"/>
            <a:chOff x="1693080" y="4932000"/>
            <a:chExt cx="7630920" cy="1633397"/>
          </a:xfrm>
        </p:grpSpPr>
        <p:sp>
          <p:nvSpPr>
            <p:cNvPr id="8" name="Rechteck 9"/>
            <p:cNvSpPr/>
            <p:nvPr/>
          </p:nvSpPr>
          <p:spPr>
            <a:xfrm>
              <a:off x="2099160" y="4932000"/>
              <a:ext cx="7224840" cy="163339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d</a:t>
              </a:r>
              <a:r>
                <a:rPr lang="fr-FR" sz="2000" b="1" u="none" strike="noStrike" dirty="0">
                  <a:ln>
                    <a:noFill/>
                  </a:ln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es dotations affectées à un objet ou à un projet déterminé </a:t>
              </a:r>
              <a:r>
                <a:rPr lang="fr-FR" sz="2000" b="0" u="none" strike="noStrike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(</a:t>
              </a:r>
              <a:r>
                <a:rPr lang="fr-FR" sz="2000" b="0" u="none" strike="noStrike" dirty="0" err="1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Bedarfs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- </a:t>
              </a:r>
              <a:r>
                <a:rPr lang="fr-FR" sz="2000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und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</a:t>
              </a:r>
              <a:r>
                <a:rPr lang="fr-FR" sz="2000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Zweckzuweisungen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)</a:t>
              </a:r>
            </a:p>
            <a:p>
              <a:endParaRPr lang="fr-FR" sz="2000" b="0" u="none" strike="noStrike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  <a:p>
              <a:r>
                <a:rPr lang="fr-FR" sz="2000" b="0" u="none" strike="noStrike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accordées pour compenser des charges spéciales et le financement de projets d’infrastructure communaux</a:t>
              </a:r>
              <a:endParaRPr lang="fr-FR" sz="2000" b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Pfeil nach rechts 10"/>
            <p:cNvSpPr/>
            <p:nvPr/>
          </p:nvSpPr>
          <p:spPr>
            <a:xfrm>
              <a:off x="1693080" y="505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1" name="Rechteck 9"/>
          <p:cNvSpPr/>
          <p:nvPr/>
        </p:nvSpPr>
        <p:spPr>
          <a:xfrm>
            <a:off x="586543" y="1400497"/>
            <a:ext cx="7848361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Il existe deux grands types de dotations dans le cadre de la masse financière de péréquation :</a:t>
            </a:r>
          </a:p>
        </p:txBody>
      </p:sp>
      <p:sp>
        <p:nvSpPr>
          <p:cNvPr id="13" name="Titel 12"/>
          <p:cNvSpPr txBox="1">
            <a:spLocks noGrp="1"/>
          </p:cNvSpPr>
          <p:nvPr>
            <p:ph type="title" idx="4294967295"/>
          </p:nvPr>
        </p:nvSpPr>
        <p:spPr>
          <a:xfrm>
            <a:off x="118725" y="308763"/>
            <a:ext cx="8784000" cy="624237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Financement des communes par le Land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95263" y="2421586"/>
            <a:ext cx="7739641" cy="1325620"/>
            <a:chOff x="541080" y="1835999"/>
            <a:chExt cx="7739641" cy="1325620"/>
          </a:xfrm>
        </p:grpSpPr>
        <p:sp>
          <p:nvSpPr>
            <p:cNvPr id="17" name="Rechteck 9"/>
            <p:cNvSpPr/>
            <p:nvPr/>
          </p:nvSpPr>
          <p:spPr>
            <a:xfrm>
              <a:off x="947159" y="1835999"/>
              <a:ext cx="7333562" cy="13256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des dotations globales sans conditions 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(</a:t>
              </a:r>
              <a:r>
                <a:rPr lang="fr-FR" sz="2000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Schlüsselzuweisungen</a:t>
              </a:r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)</a:t>
              </a:r>
            </a:p>
            <a:p>
              <a:endPara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  <a:p>
              <a:r>
                <a:rPr lang="fr-FR" sz="2000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destinées à compenser le manque de recette fiscale propre des communes (et fixées selon un besoin de financement supposé)</a:t>
              </a:r>
              <a:endParaRPr lang="fr-FR" sz="2000" b="1" dirty="0"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04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24A6B16-F240-4277-88BE-6C2330AC9028}" type="slidenum">
              <a:t>17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200" y="108000"/>
            <a:ext cx="82296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Les finances locales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1105154" y="2815666"/>
            <a:ext cx="7472791" cy="316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Pourcentage fixe des recettes de l'impôt sur le revenu et de la TVA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Ressources fiscales propres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Dotations de l’État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Taxes et produits d'exploitation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791640" y="1230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1639" y="1620000"/>
            <a:ext cx="7848361" cy="8295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077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</a:t>
            </a:r>
            <a:r>
              <a:rPr lang="fr-FR" sz="2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recettes des communes </a:t>
            </a:r>
            <a:r>
              <a:rPr lang="fr-FR" sz="24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proviennent de quatre sources principales 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0A8D6FB-C86E-4B7C-9B5C-FAF9C9D6D6F5}" type="slidenum">
              <a:t>18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200" y="252000"/>
            <a:ext cx="8229600" cy="756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Défis actuels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762199" y="1273896"/>
            <a:ext cx="7924602" cy="316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Hétérogénéité de la </a:t>
            </a: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situation financière des communes :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Liberté d’action et marge de manœuvre financière de</a:t>
            </a:r>
            <a:r>
              <a:rPr lang="fr-FR" sz="2000" b="0" i="0" u="none" strike="noStrike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quelques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communes allemandes diminuées voire réduites à néant par le manque de ressources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R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ecettes de la taxe professionnelle soumises à des oscillations fortes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La législation nationale assigne parfois des tâches aux communes sans compensation budgétaire (exemple : accueil</a:t>
            </a:r>
            <a:r>
              <a:rPr lang="fr-FR" sz="2000" b="0" i="0" u="none" strike="noStrike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et hébergement des réfugiés)</a:t>
            </a:r>
            <a:endParaRPr lang="fr-FR" sz="20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Gerader Verbinder 4"/>
          <p:cNvSpPr/>
          <p:nvPr/>
        </p:nvSpPr>
        <p:spPr>
          <a:xfrm>
            <a:off x="791640" y="1194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F781E31-00A2-450B-9346-F6213773030A}" type="slidenum">
              <a:t>19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800" y="549000"/>
            <a:ext cx="7772400" cy="24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609480" marR="0" lvl="0" indent="-609480" algn="ctr" rtl="0" hangingPunct="1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fr-FR" sz="4800" b="1" i="0" u="none" strike="noStrike" baseline="0" dirty="0">
              <a:ln>
                <a:noFill/>
              </a:ln>
              <a:solidFill>
                <a:srgbClr val="002060"/>
              </a:solidFill>
              <a:latin typeface="Lucida Sans" pitchFamily="34"/>
              <a:ea typeface="Microsoft YaHei" pitchFamily="2"/>
              <a:cs typeface="Mangal" pitchFamily="2"/>
            </a:endParaRPr>
          </a:p>
          <a:p>
            <a:pPr marL="609480" marR="0" lvl="0" indent="-609480" algn="ctr" rtl="0" hangingPunct="1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fr-FR" sz="4800" b="1" i="0" u="none" strike="noStrike" baseline="0" dirty="0">
              <a:ln>
                <a:noFill/>
              </a:ln>
              <a:solidFill>
                <a:srgbClr val="002060"/>
              </a:solidFill>
              <a:latin typeface="Lucida Sans" pitchFamily="34"/>
              <a:ea typeface="Microsoft YaHei" pitchFamily="2"/>
              <a:cs typeface="Mangal" pitchFamily="2"/>
            </a:endParaRPr>
          </a:p>
          <a:p>
            <a:pPr marL="609480" marR="0" lvl="0" indent="-609480" algn="ctr" rtl="0" hangingPunct="1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4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Merci de </a:t>
            </a:r>
            <a:r>
              <a:rPr lang="de-DE" sz="4400" b="1" i="0" u="none" strike="noStrike" baseline="0" dirty="0" err="1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votre</a:t>
            </a:r>
            <a:r>
              <a:rPr lang="de-DE" sz="4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 </a:t>
            </a:r>
            <a:r>
              <a:rPr lang="de-DE" sz="4400" b="1" i="0" u="none" strike="noStrike" baseline="0" dirty="0" err="1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attention</a:t>
            </a:r>
            <a:r>
              <a:rPr lang="fr-FR" sz="4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!</a:t>
            </a:r>
            <a:br>
              <a:rPr lang="fr-FR" sz="4800" b="1" i="0" u="none" strike="noStrike" baseline="0" dirty="0">
                <a:ln>
                  <a:noFill/>
                </a:ln>
                <a:solidFill>
                  <a:srgbClr val="002060"/>
                </a:solidFill>
                <a:latin typeface="Lucida Sans" pitchFamily="34"/>
                <a:ea typeface="Microsoft YaHei" pitchFamily="2"/>
                <a:cs typeface="Mangal" pitchFamily="2"/>
              </a:rPr>
            </a:br>
            <a:br>
              <a:rPr lang="fr-FR" sz="4800" b="1" i="0" u="none" strike="noStrike" baseline="0" dirty="0">
                <a:ln>
                  <a:noFill/>
                </a:ln>
                <a:solidFill>
                  <a:srgbClr val="002060"/>
                </a:solidFill>
                <a:latin typeface="Lucida Sans" pitchFamily="34"/>
                <a:ea typeface="Microsoft YaHei" pitchFamily="2"/>
                <a:cs typeface="Mangal" pitchFamily="2"/>
              </a:rPr>
            </a:br>
            <a:br>
              <a:rPr lang="fr-FR" sz="4800" b="1" i="0" u="none" strike="noStrike" baseline="0" dirty="0">
                <a:ln>
                  <a:noFill/>
                </a:ln>
                <a:solidFill>
                  <a:srgbClr val="002060"/>
                </a:solidFill>
                <a:latin typeface="Lucida Sans" pitchFamily="34"/>
                <a:ea typeface="Microsoft YaHei" pitchFamily="2"/>
                <a:cs typeface="Mangal" pitchFamily="2"/>
              </a:rPr>
            </a:br>
            <a:endParaRPr lang="fr-FR" sz="4800" b="1" i="0" u="none" strike="noStrike" baseline="0" dirty="0">
              <a:ln>
                <a:noFill/>
              </a:ln>
              <a:solidFill>
                <a:srgbClr val="002060"/>
              </a:solidFill>
              <a:latin typeface="Lucida Sans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6359" y="3284639"/>
            <a:ext cx="4751279" cy="252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Frank Baasner / Dominik </a:t>
            </a:r>
            <a:r>
              <a:rPr lang="de-DE" sz="1800" b="0" i="0" u="none" strike="noStrike" baseline="0" dirty="0" err="1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Grillmayer</a:t>
            </a:r>
            <a:endParaRPr lang="de-DE" sz="18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Deutsch-Französisches Institut</a:t>
            </a: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1800" b="0" i="0" u="none" strike="noStrike" baseline="0" dirty="0" err="1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Asperger</a:t>
            </a:r>
            <a:r>
              <a:rPr lang="de-DE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Straße 34</a:t>
            </a: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 - 71634 Ludwigsburg</a:t>
            </a: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Tel.  +49-7141-9303-0</a:t>
            </a: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Fax: +49-7141-9303-50</a:t>
            </a: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de-DE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baasner@dfi.de</a:t>
            </a:r>
            <a:endParaRPr lang="de-DE" sz="18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609480" marR="0" lvl="0" indent="-609480" algn="l" rtl="0" hangingPunct="1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grillmayer@dfi.de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83640" y="2850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19D57E5-D643-4E22-A671-12B9B3E0B6CE}" type="slidenum">
              <a:t>2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529200" y="115560"/>
            <a:ext cx="82296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de-DE" sz="3200">
                <a:solidFill>
                  <a:srgbClr val="002060"/>
                </a:solidFill>
                <a:latin typeface="CorpoS" pitchFamily="34"/>
              </a:rPr>
              <a:t>Niveaux d'organisation administrative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755639" y="1194120"/>
            <a:ext cx="7848361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37519" y="5257080"/>
            <a:ext cx="5622479" cy="394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333366"/>
                </a:solidFill>
                <a:latin typeface="CorpoS" pitchFamily="34"/>
                <a:ea typeface="Microsoft YaHei" pitchFamily="2"/>
                <a:cs typeface="Mangal" pitchFamily="2"/>
              </a:rPr>
              <a:t>Dessin basé sur un graphique de David Liuzzo (le système administratif de l’Allemagne)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0" y="1060088"/>
            <a:ext cx="8321294" cy="49468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66" y="5178727"/>
            <a:ext cx="5622022" cy="3949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577" y="321845"/>
            <a:ext cx="8325853" cy="62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9033F-65C6-49B4-85C4-E84FCEAAD919}" type="slidenum">
              <a:rPr lang="fr-FR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CorpoS" pitchFamily="2" charset="0"/>
                <a:ea typeface="Microsoft YaHei" pitchFamily="2"/>
                <a:cs typeface="Mangal" pitchFamily="2"/>
              </a:rPr>
              <a:t>21</a:t>
            </a:fld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latin typeface="CorpoS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16000" y="259560"/>
            <a:ext cx="8928000" cy="74843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Recettes fiscales en 2012 – </a:t>
            </a:r>
            <a:r>
              <a:rPr lang="fr-FR" sz="3200" dirty="0" err="1">
                <a:solidFill>
                  <a:srgbClr val="FF0000"/>
                </a:solidFill>
                <a:latin typeface="CorpoS" pitchFamily="34"/>
              </a:rPr>
              <a:t>aktuellere</a:t>
            </a:r>
            <a:r>
              <a:rPr lang="fr-FR" sz="3200" dirty="0">
                <a:solidFill>
                  <a:srgbClr val="FF0000"/>
                </a:solidFill>
                <a:latin typeface="CorpoS" pitchFamily="34"/>
              </a:rPr>
              <a:t> Zahlen!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83640" y="1094322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4" y="1308242"/>
            <a:ext cx="8238612" cy="43498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19008" y="2316484"/>
            <a:ext cx="16235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Impôts communs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32067" y="2738855"/>
            <a:ext cx="16235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Impôts du Bund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18997" y="3187343"/>
            <a:ext cx="16235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Impôts des Länder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14638" y="3609715"/>
            <a:ext cx="162350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Impôts communaux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18989" y="4040797"/>
            <a:ext cx="162350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Douanes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0891" y="1308242"/>
            <a:ext cx="5590903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0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8A4A6DF-7AD5-48DF-B188-D61A8E5F5775}" type="slidenum">
              <a:t>22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93200" y="259560"/>
            <a:ext cx="8229600" cy="56844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600" dirty="0">
                <a:solidFill>
                  <a:srgbClr val="002060"/>
                </a:solidFill>
                <a:latin typeface="CorpoS" pitchFamily="34"/>
              </a:rPr>
              <a:t>Exemple : Approvisionnement en énergie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648000" y="1367640"/>
            <a:ext cx="7416000" cy="64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Rôle important des </a:t>
            </a:r>
            <a:r>
              <a:rPr lang="fr-FR" sz="2000" b="0" i="1" u="none" strike="noStrike" baseline="0" dirty="0" err="1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Stadtwerke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(régies municipales) en Allemagne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Après une plus longue phase de privatisation :                      tendance à la  </a:t>
            </a:r>
            <a:r>
              <a:rPr lang="fr-FR" sz="2000" b="0" i="0" u="none" strike="noStrike" baseline="0" dirty="0" err="1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recommunalisation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                                                ces dernières années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755639" y="978120"/>
            <a:ext cx="7848361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1061280" y="3137400"/>
            <a:ext cx="3741120" cy="2257511"/>
            <a:chOff x="1061280" y="3137400"/>
            <a:chExt cx="3741120" cy="2257511"/>
          </a:xfrm>
        </p:grpSpPr>
        <p:sp>
          <p:nvSpPr>
            <p:cNvPr id="7" name="Rechteck 9"/>
            <p:cNvSpPr/>
            <p:nvPr/>
          </p:nvSpPr>
          <p:spPr>
            <a:xfrm>
              <a:off x="1410480" y="3137400"/>
              <a:ext cx="3391920" cy="119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la transition énergétique rend nécessaire une plus grande décentralisation de l'approvisionnement en énergie</a:t>
              </a:r>
            </a:p>
          </p:txBody>
        </p:sp>
        <p:sp>
          <p:nvSpPr>
            <p:cNvPr id="8" name="Pfeil nach rechts 10"/>
            <p:cNvSpPr/>
            <p:nvPr/>
          </p:nvSpPr>
          <p:spPr>
            <a:xfrm>
              <a:off x="1061280" y="3259080"/>
              <a:ext cx="32076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hteck 9"/>
            <p:cNvSpPr/>
            <p:nvPr/>
          </p:nvSpPr>
          <p:spPr>
            <a:xfrm>
              <a:off x="1410480" y="4469400"/>
              <a:ext cx="3391920" cy="925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Volonté des communes de renforcer leur position stratégique, de créer de valeur locale</a:t>
              </a:r>
            </a:p>
          </p:txBody>
        </p:sp>
        <p:sp>
          <p:nvSpPr>
            <p:cNvPr id="10" name="Pfeil nach rechts 10"/>
            <p:cNvSpPr/>
            <p:nvPr/>
          </p:nvSpPr>
          <p:spPr>
            <a:xfrm>
              <a:off x="1062000" y="4591800"/>
              <a:ext cx="32076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37" y="2287007"/>
            <a:ext cx="3286069" cy="36872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876B66-1F0F-4A4F-9EF2-7B7D71CCB71E}" type="slidenum">
              <a:t>23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586545" y="1089474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chteck 9"/>
          <p:cNvSpPr/>
          <p:nvPr/>
        </p:nvSpPr>
        <p:spPr>
          <a:xfrm>
            <a:off x="898305" y="3042391"/>
            <a:ext cx="72248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1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7" name="Gruppieren 9"/>
          <p:cNvGrpSpPr/>
          <p:nvPr/>
        </p:nvGrpSpPr>
        <p:grpSpPr>
          <a:xfrm>
            <a:off x="586544" y="4605883"/>
            <a:ext cx="7630920" cy="1017844"/>
            <a:chOff x="1693080" y="4932000"/>
            <a:chExt cx="7630920" cy="1017844"/>
          </a:xfrm>
        </p:grpSpPr>
        <p:sp>
          <p:nvSpPr>
            <p:cNvPr id="8" name="Rechteck 9"/>
            <p:cNvSpPr/>
            <p:nvPr/>
          </p:nvSpPr>
          <p:spPr>
            <a:xfrm>
              <a:off x="2099160" y="4932000"/>
              <a:ext cx="7224840" cy="10178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b="1" i="1" u="none" strike="noStrike" dirty="0">
                  <a:ln>
                    <a:noFill/>
                  </a:ln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Elément de péréquation entre communes :</a:t>
              </a:r>
              <a:r>
                <a:rPr lang="fr-FR" sz="2000" b="0" i="1" u="none" strike="noStrike" dirty="0">
                  <a:ln>
                    <a:noFill/>
                  </a:ln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 </a:t>
              </a:r>
              <a:r>
                <a:rPr lang="fr-FR" sz="2000" b="0" i="1" u="none" strike="noStrike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Les communes qu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i disposent d’un fort potentiel fiscal sont prélevées davantage et bénéficient moins de la masse financière</a:t>
              </a:r>
              <a:endParaRPr lang="fr-FR" sz="2000" b="0" i="1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Pfeil nach rechts 10"/>
            <p:cNvSpPr/>
            <p:nvPr/>
          </p:nvSpPr>
          <p:spPr>
            <a:xfrm>
              <a:off x="1693080" y="505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86545" y="1475360"/>
            <a:ext cx="7630919" cy="1017844"/>
            <a:chOff x="541080" y="1835999"/>
            <a:chExt cx="7630919" cy="1017844"/>
          </a:xfrm>
        </p:grpSpPr>
        <p:sp>
          <p:nvSpPr>
            <p:cNvPr id="11" name="Rechteck 9"/>
            <p:cNvSpPr/>
            <p:nvPr/>
          </p:nvSpPr>
          <p:spPr>
            <a:xfrm>
              <a:off x="947159" y="1835999"/>
              <a:ext cx="7224840" cy="10178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Objectif : Fournir aux communes des recettes complémentaires </a:t>
              </a:r>
              <a:r>
                <a:rPr lang="fr-FR" sz="2000" b="1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(dimension verticale)</a:t>
              </a:r>
              <a:r>
                <a:rPr lang="fr-FR" sz="2000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 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et compenser les disproportions excessives de leur capacité financière </a:t>
              </a:r>
              <a:r>
                <a:rPr lang="fr-FR" sz="2000" b="1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(dimension horizontale)</a:t>
              </a:r>
            </a:p>
          </p:txBody>
        </p:sp>
        <p:sp>
          <p:nvSpPr>
            <p:cNvPr id="12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el 12"/>
          <p:cNvSpPr txBox="1">
            <a:spLocks noGrp="1"/>
          </p:cNvSpPr>
          <p:nvPr>
            <p:ph type="title" idx="4294967295"/>
          </p:nvPr>
        </p:nvSpPr>
        <p:spPr>
          <a:xfrm>
            <a:off x="118725" y="308763"/>
            <a:ext cx="8784000" cy="624237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Financement des communes par le Land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586545" y="2885877"/>
            <a:ext cx="7630919" cy="1325620"/>
            <a:chOff x="541080" y="1835999"/>
            <a:chExt cx="7630919" cy="1325620"/>
          </a:xfrm>
        </p:grpSpPr>
        <p:sp>
          <p:nvSpPr>
            <p:cNvPr id="17" name="Rechteck 9"/>
            <p:cNvSpPr/>
            <p:nvPr/>
          </p:nvSpPr>
          <p:spPr>
            <a:xfrm>
              <a:off x="947159" y="1835999"/>
              <a:ext cx="7224840" cy="13256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Les dotations du Land sont pour la plus grande part alimentées par la </a:t>
              </a:r>
              <a:r>
                <a:rPr lang="fr-FR" sz="2000" b="1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masse financière</a:t>
              </a:r>
              <a:r>
                <a:rPr lang="fr-FR" sz="2000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 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(</a:t>
              </a:r>
              <a:r>
                <a:rPr lang="fr-FR" sz="2000" i="1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Verbundmasse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), se composant d‘une part des recettes fiscales propres du Land et d‘un prélèvement que le Land demande aux communes et aux </a:t>
              </a:r>
              <a:r>
                <a:rPr lang="fr-FR" sz="2000" i="1" dirty="0" err="1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Kreise</a:t>
              </a:r>
              <a:endParaRPr lang="fr-FR" sz="20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74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E97CA9F-27C2-4DDF-865F-940661FD48DE}" type="slidenum">
              <a:t>24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360000" y="295560"/>
            <a:ext cx="85680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Nombre des communes et son évolution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760290" y="1822075"/>
            <a:ext cx="803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remembrements administratifs communaux entrepris depuis la fin des années 1960 ont entraîné de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nombreuses fusions de communes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 dirty="0">
              <a:ln>
                <a:noFill/>
              </a:ln>
              <a:solidFill>
                <a:srgbClr val="262673"/>
              </a:solidFill>
              <a:latin typeface="Lucida San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 dirty="0">
              <a:ln>
                <a:noFill/>
              </a:ln>
              <a:solidFill>
                <a:srgbClr val="262673"/>
              </a:solidFill>
              <a:latin typeface="Lucida Sans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Gerader Verbinder 4"/>
          <p:cNvSpPr/>
          <p:nvPr/>
        </p:nvSpPr>
        <p:spPr>
          <a:xfrm>
            <a:off x="683640" y="1446119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881418" y="3132530"/>
            <a:ext cx="7559999" cy="648512"/>
            <a:chOff x="1116000" y="3671999"/>
            <a:chExt cx="7559999" cy="648512"/>
          </a:xfrm>
        </p:grpSpPr>
        <p:sp>
          <p:nvSpPr>
            <p:cNvPr id="7" name="Rechteck 9"/>
            <p:cNvSpPr/>
            <p:nvPr/>
          </p:nvSpPr>
          <p:spPr>
            <a:xfrm>
              <a:off x="1518480" y="3671999"/>
              <a:ext cx="7157519" cy="64851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O</a:t>
              </a:r>
              <a:r>
                <a:rPr lang="fr-FR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bjectif : améliorer l’efficacité de l’administration en réduisant le nombre des unités</a:t>
              </a:r>
            </a:p>
          </p:txBody>
        </p:sp>
        <p:sp>
          <p:nvSpPr>
            <p:cNvPr id="8" name="Pfeil nach rechts 10"/>
            <p:cNvSpPr/>
            <p:nvPr/>
          </p:nvSpPr>
          <p:spPr>
            <a:xfrm>
              <a:off x="1116000" y="3757679"/>
              <a:ext cx="342360" cy="18072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9" name="Gruppieren 9"/>
          <p:cNvGrpSpPr/>
          <p:nvPr/>
        </p:nvGrpSpPr>
        <p:grpSpPr>
          <a:xfrm>
            <a:off x="863448" y="4918289"/>
            <a:ext cx="7366152" cy="648512"/>
            <a:chOff x="1116000" y="4552523"/>
            <a:chExt cx="7812000" cy="694867"/>
          </a:xfrm>
        </p:grpSpPr>
        <p:sp>
          <p:nvSpPr>
            <p:cNvPr id="10" name="Rechteck 9"/>
            <p:cNvSpPr/>
            <p:nvPr/>
          </p:nvSpPr>
          <p:spPr>
            <a:xfrm>
              <a:off x="1566001" y="4552523"/>
              <a:ext cx="7361999" cy="6948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Autre motivation : adapter les limites traditionnelles des communes aux nouvelles agglomérations urbaines qui se développaient rapidement</a:t>
              </a:r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1116000" y="4729679"/>
              <a:ext cx="352080" cy="18072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2" name="Gruppieren 9"/>
          <p:cNvGrpSpPr/>
          <p:nvPr/>
        </p:nvGrpSpPr>
        <p:grpSpPr>
          <a:xfrm>
            <a:off x="864000" y="4021048"/>
            <a:ext cx="7559999" cy="648512"/>
            <a:chOff x="1116000" y="3671999"/>
            <a:chExt cx="7559999" cy="648512"/>
          </a:xfrm>
        </p:grpSpPr>
        <p:sp>
          <p:nvSpPr>
            <p:cNvPr id="13" name="Rechteck 9"/>
            <p:cNvSpPr/>
            <p:nvPr/>
          </p:nvSpPr>
          <p:spPr>
            <a:xfrm>
              <a:off x="1518480" y="3671999"/>
              <a:ext cx="7157519" cy="64851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Volonté</a:t>
              </a:r>
              <a:r>
                <a:rPr lang="fr-FR" b="0" i="1" u="none" strike="noStrike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 d‘avoir des communes d‘un</a:t>
              </a:r>
              <a:r>
                <a:rPr lang="fr-FR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e taille critique (pour être capable de garantir un service public de qualité) </a:t>
              </a:r>
              <a:endParaRPr lang="fr-FR" b="0" i="1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Pfeil nach rechts 10"/>
            <p:cNvSpPr/>
            <p:nvPr/>
          </p:nvSpPr>
          <p:spPr>
            <a:xfrm>
              <a:off x="1116000" y="3757679"/>
              <a:ext cx="342360" cy="18072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51241D8-F251-4A89-867A-0833840DEE18}" type="slidenum">
              <a:t>25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360000" y="295560"/>
            <a:ext cx="85680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Nombre des communes et son évolution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83640" y="1446119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87545" y="5600910"/>
            <a:ext cx="7272000" cy="4553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i="0" u="none" strike="noStrike" baseline="0" dirty="0">
                <a:ln>
                  <a:noFill/>
                </a:ln>
                <a:solidFill>
                  <a:srgbClr val="333366"/>
                </a:solidFill>
                <a:latin typeface="CorpoS" pitchFamily="34"/>
                <a:ea typeface="Microsoft YaHei" pitchFamily="2"/>
                <a:cs typeface="Mangal" pitchFamily="2"/>
              </a:rPr>
              <a:t>Source : Jun </a:t>
            </a:r>
            <a:r>
              <a:rPr lang="de-DE" sz="1200" b="0" i="0" u="none" strike="noStrike" baseline="0" dirty="0" err="1">
                <a:ln>
                  <a:noFill/>
                </a:ln>
                <a:solidFill>
                  <a:srgbClr val="333366"/>
                </a:solidFill>
                <a:latin typeface="CorpoS" pitchFamily="34"/>
                <a:ea typeface="Microsoft YaHei" pitchFamily="2"/>
                <a:cs typeface="Mangal" pitchFamily="2"/>
              </a:rPr>
              <a:t>Katagi</a:t>
            </a:r>
            <a:r>
              <a:rPr lang="de-DE" sz="1200" b="0" i="0" u="none" strike="noStrike" baseline="0" dirty="0">
                <a:ln>
                  <a:noFill/>
                </a:ln>
                <a:solidFill>
                  <a:srgbClr val="333366"/>
                </a:solidFill>
                <a:latin typeface="CorpoS" pitchFamily="34"/>
                <a:ea typeface="Microsoft YaHei" pitchFamily="2"/>
                <a:cs typeface="Mangal" pitchFamily="2"/>
              </a:rPr>
              <a:t>, Kommunale Gebietsreform und Dezentralisierung, Universitätsverlag Potsdam 2012, p. 37.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7" y="1732321"/>
            <a:ext cx="7847978" cy="36720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FB88A2F-FBE3-4320-9F3D-5C72EFD937E8}" type="slidenum">
              <a:t>26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200" y="180000"/>
            <a:ext cx="8229600" cy="89099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Les compétences des communes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83640" y="1194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Inhaltsplatzhalter 2"/>
          <p:cNvSpPr/>
          <p:nvPr/>
        </p:nvSpPr>
        <p:spPr>
          <a:xfrm>
            <a:off x="601200" y="1944000"/>
            <a:ext cx="803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 dirty="0">
              <a:ln>
                <a:noFill/>
              </a:ln>
              <a:solidFill>
                <a:srgbClr val="262673"/>
              </a:solidFill>
              <a:latin typeface="Lucida San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 dirty="0">
              <a:ln>
                <a:noFill/>
              </a:ln>
              <a:solidFill>
                <a:srgbClr val="262673"/>
              </a:solidFill>
              <a:latin typeface="Lucida San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1209927" y="2484000"/>
            <a:ext cx="7630920" cy="402291"/>
            <a:chOff x="757080" y="2484000"/>
            <a:chExt cx="7630920" cy="402291"/>
          </a:xfrm>
        </p:grpSpPr>
        <p:sp>
          <p:nvSpPr>
            <p:cNvPr id="7" name="Rechteck 9"/>
            <p:cNvSpPr/>
            <p:nvPr/>
          </p:nvSpPr>
          <p:spPr>
            <a:xfrm>
              <a:off x="1163160" y="2484000"/>
              <a:ext cx="7224840" cy="40229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« champ d’action propre »</a:t>
              </a:r>
            </a:p>
          </p:txBody>
        </p:sp>
        <p:sp>
          <p:nvSpPr>
            <p:cNvPr id="8" name="Pfeil nach rechts 10"/>
            <p:cNvSpPr/>
            <p:nvPr/>
          </p:nvSpPr>
          <p:spPr>
            <a:xfrm>
              <a:off x="757080" y="2605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80456" y="1656701"/>
            <a:ext cx="8290080" cy="2296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1077"/>
              </a:spcBef>
              <a:spcAft>
                <a:spcPts val="85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</a:t>
            </a:r>
            <a:r>
              <a:rPr lang="fr-FR" sz="22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tâches communales</a:t>
            </a: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(toutes les affaires de la communauté locale) font partie des compétences de base des municipalités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077"/>
              </a:spcBef>
              <a:spcAft>
                <a:spcPts val="850"/>
              </a:spcAft>
              <a:buClr>
                <a:srgbClr val="FF9900"/>
              </a:buClr>
              <a:buSzPct val="9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1077"/>
              </a:spcBef>
              <a:spcAft>
                <a:spcPts val="85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</a:t>
            </a:r>
            <a:r>
              <a:rPr lang="fr-FR" sz="22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tâches étatiques</a:t>
            </a: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sont déléguées aux communes en vertu des lois par le Bund ou le Land</a:t>
            </a:r>
          </a:p>
        </p:txBody>
      </p:sp>
      <p:sp>
        <p:nvSpPr>
          <p:cNvPr id="10" name="Inhaltsplatzhalter 2"/>
          <p:cNvSpPr/>
          <p:nvPr/>
        </p:nvSpPr>
        <p:spPr>
          <a:xfrm>
            <a:off x="0" y="2758280"/>
            <a:ext cx="785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000000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1" indent="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i="0" u="none" strike="noStrike" baseline="0">
              <a:ln>
                <a:noFill/>
              </a:ln>
              <a:solidFill>
                <a:srgbClr val="000080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600" b="0" i="0" u="none" strike="noStrike" baseline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600" b="0" i="0" u="none" strike="noStrike" baseline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600" b="0" i="0" u="none" strike="noStrike" baseline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262673"/>
              </a:solidFill>
              <a:latin typeface="Lucida San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262673"/>
              </a:solidFill>
              <a:latin typeface="Lucida San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11" name="Gruppieren 9"/>
          <p:cNvGrpSpPr/>
          <p:nvPr/>
        </p:nvGrpSpPr>
        <p:grpSpPr>
          <a:xfrm>
            <a:off x="1166382" y="4068000"/>
            <a:ext cx="7630920" cy="402291"/>
            <a:chOff x="757080" y="4068000"/>
            <a:chExt cx="7630920" cy="402291"/>
          </a:xfrm>
        </p:grpSpPr>
        <p:sp>
          <p:nvSpPr>
            <p:cNvPr id="12" name="Rechteck 9"/>
            <p:cNvSpPr/>
            <p:nvPr/>
          </p:nvSpPr>
          <p:spPr>
            <a:xfrm>
              <a:off x="1163160" y="4068000"/>
              <a:ext cx="7224840" cy="40229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« champ d’action délégué »</a:t>
              </a:r>
            </a:p>
          </p:txBody>
        </p:sp>
        <p:sp>
          <p:nvSpPr>
            <p:cNvPr id="13" name="Pfeil nach rechts 10"/>
            <p:cNvSpPr/>
            <p:nvPr/>
          </p:nvSpPr>
          <p:spPr>
            <a:xfrm>
              <a:off x="757080" y="4189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4" name="Gruppieren 9"/>
          <p:cNvGrpSpPr/>
          <p:nvPr/>
        </p:nvGrpSpPr>
        <p:grpSpPr>
          <a:xfrm>
            <a:off x="1171497" y="4716000"/>
            <a:ext cx="7630920" cy="1017844"/>
            <a:chOff x="753480" y="4716000"/>
            <a:chExt cx="7630920" cy="1017844"/>
          </a:xfrm>
        </p:grpSpPr>
        <p:sp>
          <p:nvSpPr>
            <p:cNvPr id="15" name="Rechteck 9"/>
            <p:cNvSpPr/>
            <p:nvPr/>
          </p:nvSpPr>
          <p:spPr>
            <a:xfrm>
              <a:off x="1159560" y="4716000"/>
              <a:ext cx="7224840" cy="10178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municipalités exercent sur ce plan la fonction d’autorités administratives subalternes de l’Etat (police, surveillance des travaux de construction…)</a:t>
              </a:r>
            </a:p>
          </p:txBody>
        </p:sp>
        <p:sp>
          <p:nvSpPr>
            <p:cNvPr id="16" name="Pfeil nach rechts 10"/>
            <p:cNvSpPr/>
            <p:nvPr/>
          </p:nvSpPr>
          <p:spPr>
            <a:xfrm>
              <a:off x="753480" y="483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483DE1B-24A6-4FDE-BEF4-561831AE5D88}" type="slidenum">
              <a:t>27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200" y="108000"/>
            <a:ext cx="82296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Tâches communales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83640" y="1194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Inhaltsplatzhalter 2"/>
          <p:cNvSpPr/>
          <p:nvPr/>
        </p:nvSpPr>
        <p:spPr>
          <a:xfrm>
            <a:off x="1933200" y="2639037"/>
            <a:ext cx="5626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sport et culture (musées, théâtres, librairies, piscines, soutien aux activités associatives etc.)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mise en place et financement d'infrastructures sociales (maisons des jeunes, maisons de retraite, service de conseil pour chômeurs etc.)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promotion économique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...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2980" y="1548719"/>
            <a:ext cx="7709020" cy="971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457200" marR="0" lvl="0" indent="-457200" algn="l" rtl="0" hangingPunct="1">
              <a:lnSpc>
                <a:spcPct val="100000"/>
              </a:lnSpc>
              <a:spcBef>
                <a:spcPts val="1077"/>
              </a:spcBef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Tâches facultatives</a:t>
            </a:r>
          </a:p>
          <a:p>
            <a:pPr marR="0" lvl="0" algn="l" rtl="0" hangingPunct="1">
              <a:lnSpc>
                <a:spcPct val="100000"/>
              </a:lnSpc>
              <a:spcBef>
                <a:spcPts val="1077"/>
              </a:spcBef>
              <a:spcAft>
                <a:spcPts val="85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dirty="0"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	     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dont la mise en œuvre est laissée à l'appréciation des communes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F52C047-BF93-4A6A-8F10-8A287D809976}" type="slidenum">
              <a:rPr lang="fr-FR" smtClean="0"/>
              <a:t>28</a:t>
            </a:fld>
            <a:endParaRPr lang="fr-FR" sz="1400" b="0" i="0" u="none" strike="noStrike" baseline="0" dirty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200" y="180000"/>
            <a:ext cx="8229600" cy="864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Tâches communales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47640" y="1086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Inhaltsplatzhalter 2"/>
          <p:cNvSpPr/>
          <p:nvPr/>
        </p:nvSpPr>
        <p:spPr>
          <a:xfrm>
            <a:off x="1933200" y="2603039"/>
            <a:ext cx="569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construction et entretien d’établissements scolaires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création des places nécessaires en crèches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collecte des ordures et des eaux usées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voies communales, transport communal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approvisionnement en eau et en énergie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plans d'urbanisme</a:t>
            </a:r>
            <a:r>
              <a:rPr lang="fr-FR" sz="1800" b="0" i="1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 (</a:t>
            </a:r>
            <a:r>
              <a:rPr lang="fr-FR" sz="1800" b="0" i="1" u="none" strike="noStrike" baseline="0" dirty="0" err="1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Bauleitplanung</a:t>
            </a:r>
            <a:r>
              <a:rPr lang="fr-FR" sz="1800" b="0" i="1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)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promotion de la construction de logements sociaux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...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5919" y="1296000"/>
            <a:ext cx="7750081" cy="1278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077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2. Tâches obligatoires sans directives</a:t>
            </a:r>
            <a:endParaRPr lang="fr-FR" sz="24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077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  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que les communes sont tenues d’exécuter, mais de la façon qu’elles                 	</a:t>
            </a:r>
            <a:r>
              <a:rPr lang="fr-FR" sz="2000" b="0" i="0" u="none" strike="noStrike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   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choisissent elles-mêmes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13BF70B-B759-4F03-9A08-A9AF072C43F9}" type="slidenum">
              <a:t>29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200" y="108000"/>
            <a:ext cx="82296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Tâches communales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47640" y="1230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Inhaltsplatzhalter 2"/>
          <p:cNvSpPr/>
          <p:nvPr/>
        </p:nvSpPr>
        <p:spPr>
          <a:xfrm>
            <a:off x="2797200" y="2880000"/>
            <a:ext cx="5266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organisation des élections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état civil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Passeports</a:t>
            </a:r>
            <a:endParaRPr lang="fr-FR" sz="2000" dirty="0">
              <a:solidFill>
                <a:srgbClr val="000080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accueil et hébergement de réfugiés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service public de santé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80"/>
                </a:solidFill>
                <a:latin typeface="CorpoS" pitchFamily="34"/>
                <a:ea typeface="Microsoft YaHei" pitchFamily="2"/>
                <a:cs typeface="Mangal" pitchFamily="2"/>
              </a:rPr>
              <a:t>...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74424" y="1620360"/>
            <a:ext cx="7769859" cy="1187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077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3. Tâches obligatoires avec directives</a:t>
            </a:r>
            <a:endParaRPr lang="fr-FR" sz="24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077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	</a:t>
            </a: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   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dont la mise en</a:t>
            </a:r>
            <a:r>
              <a:rPr lang="fr-FR" sz="2000" b="0" i="0" u="none" strike="noStrike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œuvre peut être dictée aux municipalités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9033F-65C6-49B4-85C4-E84FCEAAD919}" type="slidenum">
              <a:rPr lang="fr-FR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CorpoS" pitchFamily="2" charset="0"/>
                <a:ea typeface="Microsoft YaHei" pitchFamily="2"/>
                <a:cs typeface="Mangal" pitchFamily="2"/>
              </a:rPr>
              <a:t>3</a:t>
            </a:fld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latin typeface="CorpoS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16000" y="259560"/>
            <a:ext cx="8928000" cy="74843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Recettes fiscales en 2018</a:t>
            </a:r>
            <a:endParaRPr lang="fr-FR" sz="3200" dirty="0">
              <a:solidFill>
                <a:srgbClr val="FF0000"/>
              </a:solidFill>
              <a:latin typeface="CorpoS" pitchFamily="34"/>
            </a:endParaRPr>
          </a:p>
        </p:txBody>
      </p:sp>
      <p:sp>
        <p:nvSpPr>
          <p:cNvPr id="4" name="Gerader Verbinder 3"/>
          <p:cNvSpPr/>
          <p:nvPr/>
        </p:nvSpPr>
        <p:spPr>
          <a:xfrm>
            <a:off x="683640" y="1094322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216000" y="1320992"/>
          <a:ext cx="8672050" cy="501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702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876B66-1F0F-4A4F-9EF2-7B7D71CCB71E}" type="slidenum">
              <a:t>30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586545" y="1089474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chteck 9"/>
          <p:cNvSpPr/>
          <p:nvPr/>
        </p:nvSpPr>
        <p:spPr>
          <a:xfrm>
            <a:off x="898305" y="3042391"/>
            <a:ext cx="72248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1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7" name="Gruppieren 9"/>
          <p:cNvGrpSpPr/>
          <p:nvPr/>
        </p:nvGrpSpPr>
        <p:grpSpPr>
          <a:xfrm>
            <a:off x="586543" y="2871722"/>
            <a:ext cx="7848362" cy="710067"/>
            <a:chOff x="1693080" y="4932000"/>
            <a:chExt cx="7848362" cy="710067"/>
          </a:xfrm>
        </p:grpSpPr>
        <p:sp>
          <p:nvSpPr>
            <p:cNvPr id="8" name="Rechteck 9"/>
            <p:cNvSpPr/>
            <p:nvPr/>
          </p:nvSpPr>
          <p:spPr>
            <a:xfrm>
              <a:off x="2099160" y="4932000"/>
              <a:ext cx="7442282" cy="7100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Le </a:t>
              </a:r>
              <a:r>
                <a:rPr lang="fr-FR" sz="2000" b="1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montant des dotations déterminé par la disponibilité des ressources 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du Land, pas par le besoin réel des communes </a:t>
              </a:r>
              <a:endParaRPr lang="fr-FR" sz="2000" b="0" i="1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Pfeil nach rechts 10"/>
            <p:cNvSpPr/>
            <p:nvPr/>
          </p:nvSpPr>
          <p:spPr>
            <a:xfrm>
              <a:off x="1693080" y="505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el 12"/>
          <p:cNvSpPr txBox="1">
            <a:spLocks noGrp="1"/>
          </p:cNvSpPr>
          <p:nvPr>
            <p:ph type="title" idx="4294967295"/>
          </p:nvPr>
        </p:nvSpPr>
        <p:spPr>
          <a:xfrm>
            <a:off x="118725" y="308763"/>
            <a:ext cx="8784000" cy="624237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Quel besoin de financement ?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586544" y="1769163"/>
            <a:ext cx="7630919" cy="402291"/>
            <a:chOff x="541080" y="1835999"/>
            <a:chExt cx="7630919" cy="402291"/>
          </a:xfrm>
        </p:grpSpPr>
        <p:sp>
          <p:nvSpPr>
            <p:cNvPr id="17" name="Rechteck 9"/>
            <p:cNvSpPr/>
            <p:nvPr/>
          </p:nvSpPr>
          <p:spPr>
            <a:xfrm>
              <a:off x="947159" y="1835999"/>
              <a:ext cx="7224840" cy="40229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Des </a:t>
              </a:r>
              <a:r>
                <a:rPr lang="fr-FR" sz="2000" b="1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critères techniques 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pour fixer le besoin de financement</a:t>
              </a:r>
              <a:endParaRPr lang="fr-FR" sz="20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Pfeil nach rechts 10"/>
            <p:cNvSpPr/>
            <p:nvPr/>
          </p:nvSpPr>
          <p:spPr>
            <a:xfrm>
              <a:off x="541080" y="1957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4" name="Gruppieren 9"/>
          <p:cNvGrpSpPr/>
          <p:nvPr/>
        </p:nvGrpSpPr>
        <p:grpSpPr>
          <a:xfrm>
            <a:off x="590085" y="4214964"/>
            <a:ext cx="7848362" cy="710067"/>
            <a:chOff x="1693080" y="4932000"/>
            <a:chExt cx="7848362" cy="710067"/>
          </a:xfrm>
        </p:grpSpPr>
        <p:sp>
          <p:nvSpPr>
            <p:cNvPr id="15" name="Rechteck 9"/>
            <p:cNvSpPr/>
            <p:nvPr/>
          </p:nvSpPr>
          <p:spPr>
            <a:xfrm>
              <a:off x="2099160" y="4932000"/>
              <a:ext cx="7442282" cy="7100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r>
                <a:rPr lang="fr-FR" sz="2000" b="1" i="1" dirty="0">
                  <a:solidFill>
                    <a:schemeClr val="accent2"/>
                  </a:solidFill>
                  <a:latin typeface="CorpoS" pitchFamily="34"/>
                  <a:ea typeface="Microsoft YaHei" pitchFamily="2"/>
                  <a:cs typeface="Mangal" pitchFamily="2"/>
                </a:rPr>
                <a:t>Des communes qui portent plainte </a:t>
              </a:r>
              <a:r>
                <a:rPr lang="fr-FR" sz="2000" i="1" dirty="0"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devant la cour constitutionnelle d’un Land contre ce système de financement </a:t>
              </a:r>
              <a:endParaRPr lang="fr-FR" sz="2000" b="0" i="1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Pfeil nach rechts 10"/>
            <p:cNvSpPr/>
            <p:nvPr/>
          </p:nvSpPr>
          <p:spPr>
            <a:xfrm>
              <a:off x="1693080" y="505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31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049A2C5-0620-4BAF-A71C-EF080253026A}" type="slidenum">
              <a:t>31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360000" y="295560"/>
            <a:ext cx="8568000" cy="56844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La notion de l'autonomie communale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684000" y="1307037"/>
            <a:ext cx="8002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communes allemandes existaient avant que l’État n’établisse son administration dans l’ensemble du pays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 rôle clé des collectivités allemandes dans l’organisation étatique est étroitement lié au concept d’autonomie communale </a:t>
            </a:r>
            <a:r>
              <a:rPr lang="de-DE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(kommunale Selbstverwaltung)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47640" y="1122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1189080" y="4238127"/>
            <a:ext cx="7630920" cy="703800"/>
            <a:chOff x="1189080" y="4212000"/>
            <a:chExt cx="7630920" cy="703800"/>
          </a:xfrm>
        </p:grpSpPr>
        <p:sp>
          <p:nvSpPr>
            <p:cNvPr id="7" name="Rechteck 9"/>
            <p:cNvSpPr/>
            <p:nvPr/>
          </p:nvSpPr>
          <p:spPr>
            <a:xfrm>
              <a:off x="1595160" y="4212000"/>
              <a:ext cx="7224840" cy="70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droit d’administrer sous leur propre responsabilité toutes les affaires de la collectivité locale</a:t>
              </a:r>
            </a:p>
          </p:txBody>
        </p:sp>
        <p:sp>
          <p:nvSpPr>
            <p:cNvPr id="8" name="Pfeil nach rechts 10"/>
            <p:cNvSpPr/>
            <p:nvPr/>
          </p:nvSpPr>
          <p:spPr>
            <a:xfrm>
              <a:off x="1189080" y="4333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9" name="Gruppieren 9"/>
          <p:cNvGrpSpPr/>
          <p:nvPr/>
        </p:nvGrpSpPr>
        <p:grpSpPr>
          <a:xfrm>
            <a:off x="1185480" y="5057418"/>
            <a:ext cx="7630920" cy="764280"/>
            <a:chOff x="1185480" y="5040000"/>
            <a:chExt cx="7630920" cy="764280"/>
          </a:xfrm>
        </p:grpSpPr>
        <p:sp>
          <p:nvSpPr>
            <p:cNvPr id="10" name="Rechteck 9"/>
            <p:cNvSpPr/>
            <p:nvPr/>
          </p:nvSpPr>
          <p:spPr>
            <a:xfrm>
              <a:off x="1591560" y="5040000"/>
              <a:ext cx="722484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remonte à la </a:t>
              </a:r>
              <a:r>
                <a:rPr lang="de-DE" sz="2200" b="1" i="1" u="none" strike="noStrike" baseline="0" dirty="0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Städteordnung </a:t>
              </a:r>
              <a:r>
                <a:rPr lang="fr-FR" sz="20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(Edit communal) </a:t>
              </a:r>
              <a:r>
                <a:rPr lang="de-DE" sz="2200" b="1" i="1" u="none" strike="noStrike" baseline="0" dirty="0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de la </a:t>
              </a:r>
              <a:r>
                <a:rPr lang="de-DE" sz="2200" b="1" i="1" u="none" strike="noStrike" baseline="0" dirty="0" err="1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Prusse</a:t>
              </a:r>
              <a:r>
                <a:rPr lang="de-DE" sz="2200" b="1" i="1" u="none" strike="noStrike" baseline="0" dirty="0">
                  <a:ln>
                    <a:noFill/>
                  </a:ln>
                  <a:solidFill>
                    <a:srgbClr val="FF950E"/>
                  </a:solidFill>
                  <a:latin typeface="CorpoS" pitchFamily="34"/>
                  <a:ea typeface="Microsoft YaHei" pitchFamily="2"/>
                  <a:cs typeface="Mangal" pitchFamily="2"/>
                </a:rPr>
                <a:t> de 1808</a:t>
              </a:r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1185480" y="516168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F23B766-2760-4C93-AA8F-A17E52A50724}" type="slidenum">
              <a:t>32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Gerader Verbinder 2"/>
          <p:cNvSpPr/>
          <p:nvPr/>
        </p:nvSpPr>
        <p:spPr>
          <a:xfrm>
            <a:off x="683640" y="1300096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4" name="Gruppieren 9"/>
          <p:cNvGrpSpPr/>
          <p:nvPr/>
        </p:nvGrpSpPr>
        <p:grpSpPr>
          <a:xfrm>
            <a:off x="901080" y="3136101"/>
            <a:ext cx="7630920" cy="459719"/>
            <a:chOff x="901080" y="3168000"/>
            <a:chExt cx="7630920" cy="459719"/>
          </a:xfrm>
        </p:grpSpPr>
        <p:sp>
          <p:nvSpPr>
            <p:cNvPr id="5" name="Rechteck 9"/>
            <p:cNvSpPr/>
            <p:nvPr/>
          </p:nvSpPr>
          <p:spPr>
            <a:xfrm>
              <a:off x="1307160" y="3168000"/>
              <a:ext cx="722484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4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se traduit par la compétence de la commune</a:t>
              </a:r>
            </a:p>
          </p:txBody>
        </p:sp>
        <p:sp>
          <p:nvSpPr>
            <p:cNvPr id="6" name="Pfeil nach rechts 10"/>
            <p:cNvSpPr/>
            <p:nvPr/>
          </p:nvSpPr>
          <p:spPr>
            <a:xfrm>
              <a:off x="901080" y="3289679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7" name="Gruppieren 9"/>
          <p:cNvGrpSpPr/>
          <p:nvPr/>
        </p:nvGrpSpPr>
        <p:grpSpPr>
          <a:xfrm>
            <a:off x="901080" y="1673265"/>
            <a:ext cx="7630920" cy="1191240"/>
            <a:chOff x="901080" y="1832760"/>
            <a:chExt cx="7630920" cy="1191240"/>
          </a:xfrm>
        </p:grpSpPr>
        <p:sp>
          <p:nvSpPr>
            <p:cNvPr id="8" name="Rechteck 9"/>
            <p:cNvSpPr/>
            <p:nvPr/>
          </p:nvSpPr>
          <p:spPr>
            <a:xfrm>
              <a:off x="1307160" y="1832760"/>
              <a:ext cx="7224840" cy="119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4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déterminé par l’article 28 alinéa 2 de la Loi Fondamentale allemande ainsi que par l’ensemble des constitutions des </a:t>
              </a:r>
              <a:r>
                <a:rPr lang="fr-FR" sz="24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Times New Roman" pitchFamily="18"/>
                </a:rPr>
                <a:t>Länder</a:t>
              </a:r>
            </a:p>
          </p:txBody>
        </p:sp>
        <p:sp>
          <p:nvSpPr>
            <p:cNvPr id="9" name="Pfeil nach rechts 10"/>
            <p:cNvSpPr/>
            <p:nvPr/>
          </p:nvSpPr>
          <p:spPr>
            <a:xfrm>
              <a:off x="901080" y="195444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Titel 9"/>
          <p:cNvSpPr txBox="1">
            <a:spLocks noGrp="1"/>
          </p:cNvSpPr>
          <p:nvPr>
            <p:ph type="title" idx="4294967295"/>
          </p:nvPr>
        </p:nvSpPr>
        <p:spPr>
          <a:xfrm>
            <a:off x="216000" y="208831"/>
            <a:ext cx="8784000" cy="11430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L'auto-administration des communes</a:t>
            </a:r>
          </a:p>
        </p:txBody>
      </p:sp>
      <p:sp>
        <p:nvSpPr>
          <p:cNvPr id="11" name="Inhaltsplatzhalter 2"/>
          <p:cNvSpPr/>
          <p:nvPr/>
        </p:nvSpPr>
        <p:spPr>
          <a:xfrm>
            <a:off x="1307160" y="3762893"/>
            <a:ext cx="803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pour administrer ses finances 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(</a:t>
            </a:r>
            <a:r>
              <a:rPr lang="fr-FR" sz="2200" b="1" i="1" u="none" strike="noStrike" baseline="0" dirty="0" err="1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Finanzhoheit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)</a:t>
            </a: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, ainsi que</a:t>
            </a:r>
            <a:endParaRPr lang="fr-FR" sz="22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son personnel 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(</a:t>
            </a:r>
            <a:r>
              <a:rPr lang="fr-FR" sz="2200" b="1" i="1" u="none" strike="noStrike" baseline="0" dirty="0" err="1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Personalhoheit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)</a:t>
            </a: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, et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pour aménager son territoire 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(</a:t>
            </a:r>
            <a:r>
              <a:rPr lang="fr-FR" sz="2200" b="1" i="1" u="none" strike="noStrike" baseline="0" dirty="0" err="1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Planungshoheit</a:t>
            </a:r>
            <a:r>
              <a:rPr lang="fr-FR" sz="2200" b="1" i="1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C843FCD-D5DA-4B6E-8E0C-4C749E713E05}" type="slidenum">
              <a:t>33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88000" y="439559"/>
            <a:ext cx="8568000" cy="56844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Plusieurs statuts municipaux en Allemagne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756000" y="1872000"/>
            <a:ext cx="7883999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120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D'un Land à un autre, il existe des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divergences plus ou moins significatives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quant au mode de scrutin communal et au rôle du maire et des partis politiques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Mais :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Convergence croissante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des statuts municipaux, qui se manifeste par exemple par la tendance à introduire l’élection directe du maire lorsque celle-ci n’était pas encore la règle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47640" y="1338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AC8460A2-B45E-4803-978A-36F79313F34B}" type="slidenum">
              <a:t>34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88000" y="439559"/>
            <a:ext cx="8568000" cy="56844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Divergences des statuts municipaux : </a:t>
            </a:r>
            <a:br>
              <a:rPr lang="fr-FR" sz="2800" dirty="0">
                <a:solidFill>
                  <a:srgbClr val="002060"/>
                </a:solidFill>
                <a:latin typeface="CorpoS" pitchFamily="34"/>
              </a:rPr>
            </a:br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Quelques exemples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647640" y="1410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79130"/>
              </p:ext>
            </p:extLst>
          </p:nvPr>
        </p:nvGraphicFramePr>
        <p:xfrm>
          <a:off x="647640" y="1798027"/>
          <a:ext cx="7848360" cy="3749040"/>
        </p:xfrm>
        <a:graphic>
          <a:graphicData uri="http://schemas.openxmlformats.org/drawingml/2006/table">
            <a:tbl>
              <a:tblPr firstRow="1" bandRow="1"/>
              <a:tblGrid>
                <a:gridCol w="350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4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Législature du Conseil municipal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entre 4 et 6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8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Mode de désignation du maire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élection directe </a:t>
                      </a:r>
                      <a:r>
                        <a:rPr lang="fr-FR" sz="1800" b="0" i="1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ou</a:t>
                      </a: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 par le conseil municipal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Durée du mandat du maire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entre 6 et 10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8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Révocabilité du maire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pas de révocabilité </a:t>
                      </a:r>
                      <a:r>
                        <a:rPr lang="fr-FR" sz="1800" b="0" i="1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ou</a:t>
                      </a: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 à la majorité des 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32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Mode de scrutin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personnalisé avec listes ouvertes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(et possibilité du cumul des voix et du panachage) </a:t>
                      </a:r>
                      <a:r>
                        <a:rPr lang="fr-FR" sz="1800" b="0" i="1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ou</a:t>
                      </a: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 liste bloquée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Système de répartition des sièges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d'</a:t>
                      </a:r>
                      <a:r>
                        <a:rPr lang="fr-FR" sz="1800" b="0" i="0" u="none" strike="noStrike" baseline="0" noProof="0" dirty="0" err="1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Hondt</a:t>
                      </a: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fr-FR" sz="1800" b="0" i="1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ou</a:t>
                      </a:r>
                      <a:r>
                        <a:rPr lang="fr-FR" sz="1800" b="0" i="0" u="none" strike="noStrike" baseline="0" noProof="0" dirty="0">
                          <a:ln>
                            <a:noFill/>
                          </a:ln>
                          <a:solidFill>
                            <a:srgbClr val="172949"/>
                          </a:solidFill>
                          <a:latin typeface="CorpoS" pitchFamily="34"/>
                          <a:ea typeface="Microsoft YaHei" pitchFamily="2"/>
                          <a:cs typeface="Mangal" pitchFamily="2"/>
                        </a:rPr>
                        <a:t> Hare-Niemeyer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B592103-9068-4EFF-A20E-30F63F4D50BD}" type="slidenum">
              <a:rPr lang="fr-FR" smtClean="0"/>
              <a:t>4</a:t>
            </a:fld>
            <a:endParaRPr lang="fr-FR" sz="1400" b="0" i="0" u="none" strike="noStrike" baseline="0" dirty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52000" y="282600"/>
            <a:ext cx="8568000" cy="76139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Fédéralisme coopératif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609909" y="1505620"/>
            <a:ext cx="803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L’importance de l’administration propre au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Bund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est limitée aux domaines dans lesquels il possède une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compétence exclusive </a:t>
            </a:r>
            <a:r>
              <a:rPr lang="fr-FR" sz="2000" b="1" dirty="0"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  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(affaires étrangères, défense, finances, sécurité sociale...)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Dotés d’une constitution, les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Länder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disposent de la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qualité d'État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 </a:t>
            </a:r>
            <a:r>
              <a:rPr lang="fr-FR" sz="2000" b="0" i="0" u="none" strike="noStrike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avec un territoire, une population, et des pouvoirs exécutifs et législatifs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En dehors de la compétence exclusive du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Times New Roman" pitchFamily="18"/>
              </a:rPr>
              <a:t>Bund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, la législation découle des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Times New Roman" pitchFamily="18"/>
              </a:rPr>
              <a:t>Länder</a:t>
            </a:r>
            <a:r>
              <a:rPr lang="fr-FR" sz="2000" b="0" i="1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Times New Roman" pitchFamily="18"/>
              </a:rPr>
              <a:t>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– tant que le gouvernement fédéral ne recourt pas à la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législation concurrentielle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83640" y="1194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DA6B00C-DB02-4449-B830-31020D4ADA7D}" type="slidenum">
              <a:t>5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565200" y="295560"/>
            <a:ext cx="8229600" cy="56844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600" dirty="0">
                <a:solidFill>
                  <a:srgbClr val="002060"/>
                </a:solidFill>
                <a:latin typeface="CorpoS" pitchFamily="34"/>
              </a:rPr>
              <a:t>Le (Land-)Kreis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648000" y="1331640"/>
            <a:ext cx="8172000" cy="64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285750" marR="0" lvl="0" indent="-28575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</a:t>
            </a:r>
            <a:r>
              <a:rPr lang="fr-FR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es communes et le Kreis auquel elles appartiennent se complètent pour mener à bien les tâches communales</a:t>
            </a:r>
            <a:endParaRPr lang="fr-FR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 </a:t>
            </a:r>
            <a:r>
              <a:rPr lang="fr-FR" sz="1800" b="1" i="0" u="none" strike="noStrike" baseline="0" dirty="0" err="1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Landratsamt</a:t>
            </a:r>
            <a:r>
              <a:rPr lang="fr-FR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, autorité administrative du Kreis, a - comme les communes - une double fonction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itchFamily="2"/>
              <a:buChar char="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villes moyennes, à partir d’un certain nombre d’habitants, se chargent en règle générale aussi de certaines tâches de l’administration du Kreis sous leur propre régie</a:t>
            </a:r>
            <a:endParaRPr lang="fr-FR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grandes villes sont en règle générale simultanément un Kreis et s’acquittent à la fois des tâches de l’une et de l’autre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755639" y="978120"/>
            <a:ext cx="7848361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1149480" y="2708280"/>
            <a:ext cx="7630920" cy="642600"/>
            <a:chOff x="1149480" y="2708280"/>
            <a:chExt cx="7630920" cy="642600"/>
          </a:xfrm>
        </p:grpSpPr>
        <p:sp>
          <p:nvSpPr>
            <p:cNvPr id="7" name="Rechteck 9"/>
            <p:cNvSpPr/>
            <p:nvPr/>
          </p:nvSpPr>
          <p:spPr>
            <a:xfrm>
              <a:off x="1555560" y="2708280"/>
              <a:ext cx="7224840" cy="642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en tant qu’autorité administrative inférieure de l’Etat, il est chargé de tâches étatiques</a:t>
              </a:r>
            </a:p>
          </p:txBody>
        </p:sp>
        <p:sp>
          <p:nvSpPr>
            <p:cNvPr id="8" name="Pfeil nach rechts 10"/>
            <p:cNvSpPr/>
            <p:nvPr/>
          </p:nvSpPr>
          <p:spPr>
            <a:xfrm>
              <a:off x="1149480" y="282996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9" name="Gruppieren 9"/>
          <p:cNvGrpSpPr/>
          <p:nvPr/>
        </p:nvGrpSpPr>
        <p:grpSpPr>
          <a:xfrm>
            <a:off x="1120319" y="3390840"/>
            <a:ext cx="7630921" cy="642600"/>
            <a:chOff x="1120319" y="3390840"/>
            <a:chExt cx="7630921" cy="642600"/>
          </a:xfrm>
        </p:grpSpPr>
        <p:sp>
          <p:nvSpPr>
            <p:cNvPr id="10" name="Rechteck 9"/>
            <p:cNvSpPr/>
            <p:nvPr/>
          </p:nvSpPr>
          <p:spPr>
            <a:xfrm>
              <a:off x="1526400" y="3390840"/>
              <a:ext cx="7224840" cy="642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1" u="none" strike="noStrike" baseline="0" dirty="0">
                  <a:ln>
                    <a:noFill/>
                  </a:ln>
                  <a:solidFill>
                    <a:srgbClr val="262673"/>
                  </a:solidFill>
                  <a:latin typeface="CorpoS" pitchFamily="34"/>
                  <a:ea typeface="Microsoft YaHei" pitchFamily="2"/>
                  <a:cs typeface="Mangal" pitchFamily="2"/>
                </a:rPr>
                <a:t>en tant qu’autorité administrative du Kreis, il exerce des tâches relevant de l’autonomie de gestion, complémentaires à celles des communes</a:t>
              </a:r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1120319" y="3512520"/>
              <a:ext cx="345600" cy="176760"/>
            </a:xfrm>
            <a:custGeom>
              <a:avLst>
                <a:gd name="f0" fmla="val 14404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9900"/>
            </a:solidFill>
            <a:ln w="25560" cap="sq">
              <a:solidFill>
                <a:srgbClr val="FF99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D2CF973-731C-4D20-BD50-938543875D29}" type="slidenum">
              <a:t>6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374400" y="288610"/>
            <a:ext cx="8229600" cy="487568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de-DE" sz="3200" dirty="0">
                <a:solidFill>
                  <a:srgbClr val="002060"/>
                </a:solidFill>
                <a:latin typeface="CorpoS" pitchFamily="34"/>
              </a:rPr>
              <a:t>Les 294 Landkreise et </a:t>
            </a:r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villes autonomes</a:t>
            </a:r>
          </a:p>
        </p:txBody>
      </p:sp>
      <p:sp>
        <p:nvSpPr>
          <p:cNvPr id="4" name="Gerader Verbinder 3"/>
          <p:cNvSpPr/>
          <p:nvPr/>
        </p:nvSpPr>
        <p:spPr>
          <a:xfrm>
            <a:off x="596145" y="926627"/>
            <a:ext cx="7848361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" y="1056015"/>
            <a:ext cx="4696675" cy="55655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3" y="1056015"/>
            <a:ext cx="4200423" cy="55655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80760" y="6362233"/>
            <a:ext cx="1446480" cy="27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i="0" u="none" strike="noStrike" baseline="0" dirty="0">
                <a:ln>
                  <a:noFill/>
                </a:ln>
                <a:solidFill>
                  <a:srgbClr val="333366"/>
                </a:solidFill>
                <a:latin typeface="CorpoS" pitchFamily="34"/>
                <a:ea typeface="Microsoft YaHei" pitchFamily="2"/>
                <a:cs typeface="Mangal" pitchFamily="2"/>
              </a:rPr>
              <a:t>Source : Wikipedia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8CD096C-35A0-4CF7-8779-A43D82F0564C}" type="slidenum">
              <a:t>7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Bell MT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16000" y="259560"/>
            <a:ext cx="8928000" cy="67644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Fiscalité en Allemagne</a:t>
            </a:r>
          </a:p>
        </p:txBody>
      </p:sp>
      <p:sp>
        <p:nvSpPr>
          <p:cNvPr id="4" name="Inhaltsplatzhalter 2"/>
          <p:cNvSpPr/>
          <p:nvPr/>
        </p:nvSpPr>
        <p:spPr>
          <a:xfrm>
            <a:off x="601200" y="1728000"/>
            <a:ext cx="803880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Les principaux impôts sont des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impôts « communautaires »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FF950E"/>
                </a:solidFill>
                <a:latin typeface="CorpoS" pitchFamily="34"/>
                <a:ea typeface="Microsoft YaHei" pitchFamily="2"/>
                <a:cs typeface="Mangal" pitchFamily="2"/>
              </a:rPr>
              <a:t>Système de transfert complexe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 entre les communes, le Bund et les Länder, composé d’une multiplicité de péréquations, de quotes-parts d’impôts et de dotations financières réciproques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1644"/>
              </a:spcBef>
              <a:spcAft>
                <a:spcPts val="0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Le Bund, les Länder et les communes se partagent les recettes fiscales selon un barème de répartition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83640" y="1194120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9033F-65C6-49B4-85C4-E84FCEAAD919}" type="slidenum"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orpoS" pitchFamily="2" charset="0"/>
                <a:ea typeface="Microsoft YaHei" pitchFamily="2"/>
                <a:cs typeface="Mangal" pitchFamily="2"/>
              </a:rPr>
              <a:t>8</a:t>
            </a:fld>
            <a:endParaRPr lang="de-DE" sz="1200" b="0" i="0" u="none" strike="noStrike" baseline="0" dirty="0">
              <a:ln>
                <a:noFill/>
              </a:ln>
              <a:solidFill>
                <a:srgbClr val="000000"/>
              </a:solidFill>
              <a:latin typeface="CorpoS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16000" y="259560"/>
            <a:ext cx="8928000" cy="74843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3200" dirty="0">
                <a:solidFill>
                  <a:srgbClr val="002060"/>
                </a:solidFill>
                <a:latin typeface="CorpoS" pitchFamily="34"/>
              </a:rPr>
              <a:t>Partage des impôts (en 2018)</a:t>
            </a:r>
            <a:endParaRPr lang="fr-FR" sz="3200" dirty="0">
              <a:solidFill>
                <a:srgbClr val="FF0000"/>
              </a:solidFill>
              <a:latin typeface="CorpoS" pitchFamily="34"/>
            </a:endParaRPr>
          </a:p>
        </p:txBody>
      </p:sp>
      <p:sp>
        <p:nvSpPr>
          <p:cNvPr id="4" name="Gerader Verbinder 3"/>
          <p:cNvSpPr/>
          <p:nvPr/>
        </p:nvSpPr>
        <p:spPr>
          <a:xfrm>
            <a:off x="683640" y="1114575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1413" y="1341438"/>
            <a:ext cx="3960812" cy="6937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8400000" algn="ctr" rotWithShape="0">
              <a:schemeClr val="bg1">
                <a:lumMod val="75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65650" y="1395457"/>
            <a:ext cx="2209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Impôts communs</a:t>
            </a:r>
            <a:endParaRPr lang="fr-FR" altLang="de-DE" sz="1600" dirty="0">
              <a:latin typeface="CorpoS" pitchFamily="2" charset="0"/>
            </a:endParaRPr>
          </a:p>
          <a:p>
            <a:pPr algn="ctr" eaLnBrk="1" hangingPunct="1"/>
            <a:r>
              <a:rPr lang="fr-FR" altLang="de-DE" sz="1600" dirty="0">
                <a:latin typeface="CorpoS" pitchFamily="2" charset="0"/>
              </a:rPr>
              <a:t>TVA, Revenus, Bénéfices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2479" y="2835320"/>
            <a:ext cx="2181225" cy="12969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10766" y="2835320"/>
            <a:ext cx="2160588" cy="12969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92079" y="2835320"/>
            <a:ext cx="2232025" cy="12969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483171" y="2907526"/>
            <a:ext cx="20161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Communes</a:t>
            </a:r>
            <a:endParaRPr lang="fr-FR" altLang="de-DE" sz="1600" dirty="0">
              <a:latin typeface="CorpoS" pitchFamily="2" charset="0"/>
            </a:endParaRP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TVA: 	        3,2 %</a:t>
            </a: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Revenus:          15,0 %</a:t>
            </a:r>
          </a:p>
          <a:p>
            <a:pPr algn="ctr" eaLnBrk="1" hangingPunct="1"/>
            <a:endParaRPr lang="fr-FR" altLang="de-DE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363516" y="2906757"/>
            <a:ext cx="2232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Länder</a:t>
            </a:r>
            <a:endParaRPr lang="fr-FR" altLang="de-DE" sz="1600" dirty="0">
              <a:latin typeface="CorpoS" pitchFamily="2" charset="0"/>
            </a:endParaRP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TVA:	          47,2 %</a:t>
            </a: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Revenus:             42,5 %</a:t>
            </a: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Bénéfices:           50,0 %</a:t>
            </a:r>
          </a:p>
          <a:p>
            <a:pPr eaLnBrk="1" hangingPunct="1"/>
            <a:endParaRPr lang="fr-FR" altLang="de-DE" dirty="0">
              <a:latin typeface="Lucida Sans" panose="020B0602030504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810691" y="2039982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487091" y="203998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487091" y="2039982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02479" y="4275182"/>
            <a:ext cx="2181225" cy="1296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dirty="0">
              <a:solidFill>
                <a:srgbClr val="FFFF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410766" y="4275182"/>
            <a:ext cx="2160588" cy="12969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292079" y="4275182"/>
            <a:ext cx="2230437" cy="12969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75504" y="4563710"/>
            <a:ext cx="2016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Impôts</a:t>
            </a:r>
          </a:p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fédéraux</a:t>
            </a:r>
            <a:endParaRPr lang="fr-FR" altLang="de-DE" sz="1600" dirty="0">
              <a:latin typeface="CorpoS" pitchFamily="2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498419" y="4572045"/>
            <a:ext cx="216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Impôts</a:t>
            </a:r>
          </a:p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communaux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363516" y="4275182"/>
            <a:ext cx="2087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b="1" dirty="0"/>
          </a:p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Impôts des</a:t>
            </a:r>
          </a:p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Länder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02851" y="2907526"/>
            <a:ext cx="22320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 sz="1600" b="1" dirty="0">
                <a:latin typeface="CorpoS" pitchFamily="2" charset="0"/>
              </a:rPr>
              <a:t>Bund</a:t>
            </a:r>
            <a:endParaRPr lang="fr-FR" altLang="de-DE" sz="1600" dirty="0">
              <a:latin typeface="CorpoS" pitchFamily="2" charset="0"/>
            </a:endParaRP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TVA:	          49,6 %</a:t>
            </a: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Revenus:             42,5 %</a:t>
            </a:r>
          </a:p>
          <a:p>
            <a:pPr eaLnBrk="1" hangingPunct="1"/>
            <a:r>
              <a:rPr lang="fr-FR" altLang="de-DE" sz="1600" dirty="0">
                <a:latin typeface="CorpoS" pitchFamily="2" charset="0"/>
              </a:rPr>
              <a:t>Bénéfices:           50,0 %</a:t>
            </a:r>
          </a:p>
          <a:p>
            <a:pPr eaLnBrk="1" hangingPunct="1"/>
            <a:endParaRPr lang="fr-FR" altLang="de-DE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/>
          <p:nvPr/>
        </p:nvSpPr>
        <p:spPr>
          <a:xfrm>
            <a:off x="7380360" y="6245280"/>
            <a:ext cx="130644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9033F-65C6-49B4-85C4-E84FCEAAD919}" type="slidenum"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orpoS" pitchFamily="2" charset="0"/>
                <a:ea typeface="Microsoft YaHei" pitchFamily="2"/>
                <a:cs typeface="Mangal" pitchFamily="2"/>
              </a:rPr>
              <a:t>9</a:t>
            </a:fld>
            <a:endParaRPr lang="de-DE" sz="1200" b="0" i="0" u="none" strike="noStrike" baseline="0" dirty="0">
              <a:ln>
                <a:noFill/>
              </a:ln>
              <a:solidFill>
                <a:srgbClr val="000000"/>
              </a:solidFill>
              <a:latin typeface="CorpoS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143820" y="145214"/>
            <a:ext cx="8928000" cy="74843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r-FR" sz="2800" dirty="0">
                <a:solidFill>
                  <a:srgbClr val="002060"/>
                </a:solidFill>
                <a:latin typeface="CorpoS" pitchFamily="34"/>
              </a:rPr>
              <a:t>Les grandes lignes de financement</a:t>
            </a:r>
          </a:p>
        </p:txBody>
      </p:sp>
      <p:sp>
        <p:nvSpPr>
          <p:cNvPr id="5" name="Gerader Verbinder 4"/>
          <p:cNvSpPr/>
          <p:nvPr/>
        </p:nvSpPr>
        <p:spPr>
          <a:xfrm>
            <a:off x="683640" y="1094322"/>
            <a:ext cx="7848360" cy="0"/>
          </a:xfrm>
          <a:prstGeom prst="line">
            <a:avLst/>
          </a:prstGeom>
          <a:noFill/>
          <a:ln w="28440" cap="sq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7634" y="1345473"/>
            <a:ext cx="80003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SzPct val="90000"/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Répartition des recettes fiscales </a:t>
            </a: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entre Bund et l‘ensemble des Länder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SzPct val="90000"/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Répartition des recettes fiscales (destinées à l‘ensemble des Länder) </a:t>
            </a: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parmi les Länder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SzPct val="90000"/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Péréquation financière horizontale </a:t>
            </a: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entre Länder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Mangal" pitchFamily="2"/>
            </a:endParaRP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SzPct val="90000"/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Moyens supplémentaires attribués aux Länder dotés de faibles capacités financières </a:t>
            </a:r>
            <a:r>
              <a:rPr lang="fr-FR" sz="2000" b="1" dirty="0">
                <a:solidFill>
                  <a:schemeClr val="accent2"/>
                </a:solidFill>
                <a:latin typeface="CorpoS" pitchFamily="34"/>
                <a:ea typeface="Microsoft YaHei" pitchFamily="2"/>
                <a:cs typeface="Mangal" pitchFamily="2"/>
              </a:rPr>
              <a:t>par le Bund </a:t>
            </a:r>
            <a:r>
              <a:rPr lang="fr-FR" sz="2000" dirty="0">
                <a:solidFill>
                  <a:srgbClr val="262673"/>
                </a:solidFill>
                <a:latin typeface="CorpoS" pitchFamily="34"/>
                <a:ea typeface="Microsoft YaHei" pitchFamily="2"/>
                <a:cs typeface="Mangal" pitchFamily="2"/>
              </a:rPr>
              <a:t>(péréquation verticale)</a:t>
            </a:r>
            <a:endParaRPr lang="fr-FR" sz="2000" dirty="0">
              <a:solidFill>
                <a:srgbClr val="262673"/>
              </a:solidFill>
              <a:latin typeface="CorpoS" pitchFamily="34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9497561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el3_____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el3______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1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2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el3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el3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el3_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el3__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el3___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el3_____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Macintosh PowerPoint</Application>
  <PresentationFormat>Affichage à l'écran (4:3)</PresentationFormat>
  <Paragraphs>315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34</vt:i4>
      </vt:variant>
    </vt:vector>
  </HeadingPairs>
  <TitlesOfParts>
    <vt:vector size="57" baseType="lpstr">
      <vt:lpstr>Microsoft YaHei</vt:lpstr>
      <vt:lpstr>Arial</vt:lpstr>
      <vt:lpstr>Bell MT</vt:lpstr>
      <vt:lpstr>Calibri</vt:lpstr>
      <vt:lpstr>CorpoS</vt:lpstr>
      <vt:lpstr>Lucida Sans</vt:lpstr>
      <vt:lpstr>Lucida Sans Unicode</vt:lpstr>
      <vt:lpstr>Mangal</vt:lpstr>
      <vt:lpstr>Segoe UI</vt:lpstr>
      <vt:lpstr>Tahoma</vt:lpstr>
      <vt:lpstr>Times New Roman</vt:lpstr>
      <vt:lpstr>Wingdings</vt:lpstr>
      <vt:lpstr>Standard</vt:lpstr>
      <vt:lpstr>Titel1</vt:lpstr>
      <vt:lpstr>Titel2</vt:lpstr>
      <vt:lpstr>Titel3</vt:lpstr>
      <vt:lpstr>Titel3_</vt:lpstr>
      <vt:lpstr>Titel3__</vt:lpstr>
      <vt:lpstr>Titel3___</vt:lpstr>
      <vt:lpstr>Titel3____</vt:lpstr>
      <vt:lpstr>Titel3_____</vt:lpstr>
      <vt:lpstr>Titel3______</vt:lpstr>
      <vt:lpstr>Titel3_______</vt:lpstr>
      <vt:lpstr>    Les dispositifs de solidarité et de transfert entre et au sein des Länder allemands</vt:lpstr>
      <vt:lpstr>Niveaux d'organisation administrative</vt:lpstr>
      <vt:lpstr>Recettes fiscales en 2018</vt:lpstr>
      <vt:lpstr>Fédéralisme coopératif</vt:lpstr>
      <vt:lpstr>Le (Land-)Kreis</vt:lpstr>
      <vt:lpstr>Les 294 Landkreise et villes autonomes</vt:lpstr>
      <vt:lpstr>Fiscalité en Allemagne</vt:lpstr>
      <vt:lpstr>Partage des impôts (en 2018)</vt:lpstr>
      <vt:lpstr>Les grandes lignes de financement</vt:lpstr>
      <vt:lpstr>Péréquation horizontale entre les Länder</vt:lpstr>
      <vt:lpstr>Péréquation entre les Länder</vt:lpstr>
      <vt:lpstr> Le Land : « l'interlocuteur » central  des communes</vt:lpstr>
      <vt:lpstr> Le Land : « l'interlocuteur » central  des communes</vt:lpstr>
      <vt:lpstr>Financement des communes par le Land</vt:lpstr>
      <vt:lpstr>Fonctionnement de la péréquation</vt:lpstr>
      <vt:lpstr>Financement des communes par le Land</vt:lpstr>
      <vt:lpstr>Les finances locales</vt:lpstr>
      <vt:lpstr>Défis actuels</vt:lpstr>
      <vt:lpstr>Présentation PowerPoint</vt:lpstr>
      <vt:lpstr>Présentation PowerPoint</vt:lpstr>
      <vt:lpstr>Recettes fiscales en 2012 – aktuellere Zahlen!</vt:lpstr>
      <vt:lpstr>Exemple : Approvisionnement en énergie</vt:lpstr>
      <vt:lpstr>Financement des communes par le Land</vt:lpstr>
      <vt:lpstr>Nombre des communes et son évolution</vt:lpstr>
      <vt:lpstr>Nombre des communes et son évolution</vt:lpstr>
      <vt:lpstr>Les compétences des communes</vt:lpstr>
      <vt:lpstr>Tâches communales</vt:lpstr>
      <vt:lpstr>Tâches communales</vt:lpstr>
      <vt:lpstr>Tâches communales</vt:lpstr>
      <vt:lpstr>Quel besoin de financement ?</vt:lpstr>
      <vt:lpstr>La notion de l'autonomie communale</vt:lpstr>
      <vt:lpstr> L'auto-administration des communes</vt:lpstr>
      <vt:lpstr>Plusieurs statuts municipaux en Allemagne</vt:lpstr>
      <vt:lpstr>Divergences des statuts municipaux :  Quelques exemples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Gertie Grillmayer</dc:creator>
  <cp:lastModifiedBy>Anne Mattioli</cp:lastModifiedBy>
  <cp:revision>212</cp:revision>
  <cp:lastPrinted>2015-06-22T12:39:40Z</cp:lastPrinted>
  <dcterms:created xsi:type="dcterms:W3CDTF">2012-01-19T12:28:41Z</dcterms:created>
  <dcterms:modified xsi:type="dcterms:W3CDTF">2019-09-18T14:31:11Z</dcterms:modified>
</cp:coreProperties>
</file>