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46.jpg" ContentType="image/jpeg"/>
  <Override PartName="/ppt/media/image48.jpg" ContentType="image/jpeg"/>
  <Override PartName="/ppt/media/image49.jpg" ContentType="image/jpeg"/>
  <Override PartName="/ppt/media/image50.JPG" ContentType="image/jpeg"/>
  <Override PartName="/ppt/media/image51.jpg" ContentType="image/jpeg"/>
  <Override PartName="/ppt/media/image52.jpg" ContentType="image/jpeg"/>
  <Override PartName="/ppt/media/image53.jpg" ContentType="image/jpeg"/>
  <Override PartName="/ppt/media/image54.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88" r:id="rId2"/>
    <p:sldId id="257" r:id="rId3"/>
    <p:sldId id="259" r:id="rId4"/>
    <p:sldId id="281" r:id="rId5"/>
    <p:sldId id="260" r:id="rId6"/>
    <p:sldId id="270" r:id="rId7"/>
    <p:sldId id="301" r:id="rId8"/>
    <p:sldId id="294" r:id="rId9"/>
    <p:sldId id="296" r:id="rId10"/>
    <p:sldId id="302" r:id="rId11"/>
    <p:sldId id="303" r:id="rId12"/>
    <p:sldId id="297" r:id="rId13"/>
    <p:sldId id="300" r:id="rId14"/>
    <p:sldId id="299" r:id="rId15"/>
    <p:sldId id="291" r:id="rId16"/>
  </p:sldIdLst>
  <p:sldSz cx="12192000" cy="6858000"/>
  <p:notesSz cx="9944100" cy="6805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15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732" y="66"/>
      </p:cViewPr>
      <p:guideLst>
        <p:guide orient="horz" pos="2880"/>
        <p:guide pos="2160"/>
      </p:guideLst>
    </p:cSldViewPr>
  </p:slideViewPr>
  <p:notesTextViewPr>
    <p:cViewPr>
      <p:scale>
        <a:sx n="100" d="100"/>
        <a:sy n="100" d="100"/>
      </p:scale>
      <p:origin x="0" y="0"/>
    </p:cViewPr>
  </p:notesTextViewPr>
  <p:notesViewPr>
    <p:cSldViewPr>
      <p:cViewPr varScale="1">
        <p:scale>
          <a:sx n="109" d="100"/>
          <a:sy n="109" d="100"/>
        </p:scale>
        <p:origin x="39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2"/>
            <a:ext cx="4309110" cy="341857"/>
          </a:xfrm>
          <a:prstGeom prst="rect">
            <a:avLst/>
          </a:prstGeom>
        </p:spPr>
        <p:txBody>
          <a:bodyPr vert="horz" lIns="80394" tIns="40197" rIns="80394" bIns="40197" rtlCol="0"/>
          <a:lstStyle>
            <a:lvl1pPr algn="l">
              <a:defRPr sz="1100"/>
            </a:lvl1pPr>
          </a:lstStyle>
          <a:p>
            <a:endParaRPr lang="fr-FR"/>
          </a:p>
        </p:txBody>
      </p:sp>
      <p:sp>
        <p:nvSpPr>
          <p:cNvPr id="3" name="Espace réservé de la date 2"/>
          <p:cNvSpPr>
            <a:spLocks noGrp="1"/>
          </p:cNvSpPr>
          <p:nvPr>
            <p:ph type="dt" idx="1"/>
          </p:nvPr>
        </p:nvSpPr>
        <p:spPr>
          <a:xfrm>
            <a:off x="5632400" y="2"/>
            <a:ext cx="4309110" cy="341857"/>
          </a:xfrm>
          <a:prstGeom prst="rect">
            <a:avLst/>
          </a:prstGeom>
        </p:spPr>
        <p:txBody>
          <a:bodyPr vert="horz" lIns="80394" tIns="40197" rIns="80394" bIns="40197" rtlCol="0"/>
          <a:lstStyle>
            <a:lvl1pPr algn="r">
              <a:defRPr sz="1100"/>
            </a:lvl1pPr>
          </a:lstStyle>
          <a:p>
            <a:fld id="{8193AABB-9DAB-4C8A-9475-DF6F60E6C874}" type="datetimeFigureOut">
              <a:rPr lang="fr-FR" smtClean="0"/>
              <a:t>04/05/2021</a:t>
            </a:fld>
            <a:endParaRPr lang="fr-FR"/>
          </a:p>
        </p:txBody>
      </p:sp>
      <p:sp>
        <p:nvSpPr>
          <p:cNvPr id="4" name="Espace réservé de l'image des diapositives 3"/>
          <p:cNvSpPr>
            <a:spLocks noGrp="1" noRot="1" noChangeAspect="1"/>
          </p:cNvSpPr>
          <p:nvPr>
            <p:ph type="sldImg" idx="2"/>
          </p:nvPr>
        </p:nvSpPr>
        <p:spPr>
          <a:xfrm>
            <a:off x="2930525" y="850900"/>
            <a:ext cx="4083050" cy="2297113"/>
          </a:xfrm>
          <a:prstGeom prst="rect">
            <a:avLst/>
          </a:prstGeom>
          <a:noFill/>
          <a:ln w="12700">
            <a:solidFill>
              <a:prstClr val="black"/>
            </a:solidFill>
          </a:ln>
        </p:spPr>
        <p:txBody>
          <a:bodyPr vert="horz" lIns="80394" tIns="40197" rIns="80394" bIns="40197" rtlCol="0" anchor="ctr"/>
          <a:lstStyle/>
          <a:p>
            <a:endParaRPr lang="fr-FR"/>
          </a:p>
        </p:txBody>
      </p:sp>
      <p:sp>
        <p:nvSpPr>
          <p:cNvPr id="5" name="Espace réservé des notes 4"/>
          <p:cNvSpPr>
            <a:spLocks noGrp="1"/>
          </p:cNvSpPr>
          <p:nvPr>
            <p:ph type="body" sz="quarter" idx="3"/>
          </p:nvPr>
        </p:nvSpPr>
        <p:spPr>
          <a:xfrm>
            <a:off x="994411" y="3275204"/>
            <a:ext cx="7955280" cy="2679710"/>
          </a:xfrm>
          <a:prstGeom prst="rect">
            <a:avLst/>
          </a:prstGeom>
        </p:spPr>
        <p:txBody>
          <a:bodyPr vert="horz" lIns="80394" tIns="40197" rIns="80394" bIns="40197"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6463760"/>
            <a:ext cx="4309110" cy="341856"/>
          </a:xfrm>
          <a:prstGeom prst="rect">
            <a:avLst/>
          </a:prstGeom>
        </p:spPr>
        <p:txBody>
          <a:bodyPr vert="horz" lIns="80394" tIns="40197" rIns="80394" bIns="40197" rtlCol="0" anchor="b"/>
          <a:lstStyle>
            <a:lvl1pPr algn="l">
              <a:defRPr sz="1100"/>
            </a:lvl1pPr>
          </a:lstStyle>
          <a:p>
            <a:endParaRPr lang="fr-FR"/>
          </a:p>
        </p:txBody>
      </p:sp>
      <p:sp>
        <p:nvSpPr>
          <p:cNvPr id="7" name="Espace réservé du numéro de diapositive 6"/>
          <p:cNvSpPr>
            <a:spLocks noGrp="1"/>
          </p:cNvSpPr>
          <p:nvPr>
            <p:ph type="sldNum" sz="quarter" idx="5"/>
          </p:nvPr>
        </p:nvSpPr>
        <p:spPr>
          <a:xfrm>
            <a:off x="5632400" y="6463760"/>
            <a:ext cx="4309110" cy="341856"/>
          </a:xfrm>
          <a:prstGeom prst="rect">
            <a:avLst/>
          </a:prstGeom>
        </p:spPr>
        <p:txBody>
          <a:bodyPr vert="horz" lIns="80394" tIns="40197" rIns="80394" bIns="40197" rtlCol="0" anchor="b"/>
          <a:lstStyle>
            <a:lvl1pPr algn="r">
              <a:defRPr sz="1100"/>
            </a:lvl1pPr>
          </a:lstStyle>
          <a:p>
            <a:fld id="{B4867A4F-3C2A-4A3A-9CD6-1AFCC3A0EFFF}" type="slidenum">
              <a:rPr lang="fr-FR" smtClean="0"/>
              <a:t>‹N°›</a:t>
            </a:fld>
            <a:endParaRPr lang="fr-FR"/>
          </a:p>
        </p:txBody>
      </p:sp>
    </p:spTree>
    <p:extLst>
      <p:ext uri="{BB962C8B-B14F-4D97-AF65-F5344CB8AC3E}">
        <p14:creationId xmlns:p14="http://schemas.microsoft.com/office/powerpoint/2010/main" val="1735865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4867A4F-3C2A-4A3A-9CD6-1AFCC3A0EFFF}" type="slidenum">
              <a:rPr lang="fr-FR" smtClean="0"/>
              <a:t>1</a:t>
            </a:fld>
            <a:endParaRPr lang="fr-FR"/>
          </a:p>
        </p:txBody>
      </p:sp>
    </p:spTree>
    <p:extLst>
      <p:ext uri="{BB962C8B-B14F-4D97-AF65-F5344CB8AC3E}">
        <p14:creationId xmlns:p14="http://schemas.microsoft.com/office/powerpoint/2010/main" val="1615144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8638" y="503238"/>
            <a:ext cx="5756275" cy="3238500"/>
          </a:xfrm>
        </p:spPr>
      </p:sp>
      <p:sp>
        <p:nvSpPr>
          <p:cNvPr id="3" name="Notes Placeholder 2"/>
          <p:cNvSpPr>
            <a:spLocks noGrp="1"/>
          </p:cNvSpPr>
          <p:nvPr>
            <p:ph type="body" idx="1"/>
          </p:nvPr>
        </p:nvSpPr>
        <p:spPr>
          <a:xfrm>
            <a:off x="526065" y="4101131"/>
            <a:ext cx="5760919" cy="3566648"/>
          </a:xfrm>
        </p:spPr>
        <p:txBody>
          <a:bodyPr/>
          <a:lstStyle/>
          <a:p>
            <a:pPr marL="228600" indent="-228600">
              <a:buFont typeface="Arial" panose="020B0604020202020204" pitchFamily="34" charset="0"/>
              <a:buChar char="•"/>
            </a:pPr>
            <a:r>
              <a:rPr lang="en-US" b="1" dirty="0"/>
              <a:t>Offset</a:t>
            </a:r>
          </a:p>
          <a:p>
            <a:r>
              <a:rPr lang="en-US" dirty="0"/>
              <a:t>Carbon offsetting programs for both AF (Colombia) and KL (Panama). Mainly focused on </a:t>
            </a:r>
            <a:r>
              <a:rPr lang="en-US" dirty="0" err="1"/>
              <a:t>BtC</a:t>
            </a:r>
            <a:r>
              <a:rPr lang="en-US" dirty="0"/>
              <a:t> market</a:t>
            </a:r>
            <a:r>
              <a:rPr lang="en-US" b="1" dirty="0"/>
              <a:t>.</a:t>
            </a:r>
          </a:p>
          <a:p>
            <a:pPr marL="228600" indent="-228600">
              <a:buFont typeface="Arial" panose="020B0604020202020204" pitchFamily="34" charset="0"/>
              <a:buChar char="•"/>
            </a:pPr>
            <a:r>
              <a:rPr lang="en-US" b="1" dirty="0"/>
              <a:t>Fly on SAF</a:t>
            </a:r>
          </a:p>
          <a:p>
            <a:pPr marL="228600" indent="-228600">
              <a:buFont typeface="Arial" panose="020B0604020202020204" pitchFamily="34" charset="0"/>
              <a:buChar char="•"/>
            </a:pPr>
            <a:r>
              <a:rPr lang="en-US" b="1" dirty="0"/>
              <a:t>Electrification</a:t>
            </a:r>
          </a:p>
          <a:p>
            <a:r>
              <a:rPr lang="en-GB" sz="1200" kern="1200" dirty="0">
                <a:solidFill>
                  <a:schemeClr val="tx1"/>
                </a:solidFill>
                <a:effectLst/>
                <a:latin typeface="+mn-lt"/>
                <a:ea typeface="+mn-ea"/>
                <a:cs typeface="+mn-cs"/>
              </a:rPr>
              <a:t>Researchers are working hard on aircraft propelled by battery-powered electric motors that have zero carbon emissions. However, unfortunately this is still a bridge too far for commercial aviation. And it will continue to be so for some time to come. Although electric aircraft are not yet available due to the limitations of battery technology, promising initiatives are emerging around the world. KLM warmly welcomes these and would like to deploy electric aircraft.</a:t>
            </a:r>
          </a:p>
          <a:p>
            <a:r>
              <a:rPr lang="en-GB" sz="1200" kern="1200" dirty="0">
                <a:solidFill>
                  <a:schemeClr val="tx1"/>
                </a:solidFill>
                <a:effectLst/>
                <a:latin typeface="+mn-lt"/>
                <a:ea typeface="+mn-ea"/>
                <a:cs typeface="+mn-cs"/>
              </a:rPr>
              <a:t>It is commonly expected that electric alternatives will be available for commercial aircraft by around 2050. So, this will remain on the distant horizon for the years to come. That is why KLM is currently focusing on developing and using sustainable aviation fuel, such as bio-kerosene or synthetic fuel. These fuels create far less pollution and replace conventional fossil fuels</a:t>
            </a:r>
          </a:p>
          <a:p>
            <a:pPr marL="0" indent="0">
              <a:buNone/>
            </a:pPr>
            <a:endParaRPr lang="en-US" dirty="0"/>
          </a:p>
        </p:txBody>
      </p:sp>
      <p:sp>
        <p:nvSpPr>
          <p:cNvPr id="4" name="Slide Number Placeholder 3"/>
          <p:cNvSpPr>
            <a:spLocks noGrp="1"/>
          </p:cNvSpPr>
          <p:nvPr>
            <p:ph type="sldNum" sz="quarter" idx="10"/>
          </p:nvPr>
        </p:nvSpPr>
        <p:spPr/>
        <p:txBody>
          <a:bodyPr/>
          <a:lstStyle/>
          <a:p>
            <a:fld id="{D8DCDEB9-166D-4B33-8E62-3861124DE660}" type="slidenum">
              <a:rPr lang="en-US" smtClean="0">
                <a:solidFill>
                  <a:srgbClr val="0D1619"/>
                </a:solidFill>
              </a:rPr>
              <a:pPr/>
              <a:t>10</a:t>
            </a:fld>
            <a:endParaRPr lang="en-US">
              <a:solidFill>
                <a:srgbClr val="0D1619"/>
              </a:solidFill>
            </a:endParaRPr>
          </a:p>
        </p:txBody>
      </p:sp>
    </p:spTree>
    <p:extLst>
      <p:ext uri="{BB962C8B-B14F-4D97-AF65-F5344CB8AC3E}">
        <p14:creationId xmlns:p14="http://schemas.microsoft.com/office/powerpoint/2010/main" val="688026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8638" y="503238"/>
            <a:ext cx="5756275" cy="3238500"/>
          </a:xfrm>
        </p:spPr>
      </p:sp>
      <p:sp>
        <p:nvSpPr>
          <p:cNvPr id="3" name="Notes Placeholder 2"/>
          <p:cNvSpPr>
            <a:spLocks noGrp="1"/>
          </p:cNvSpPr>
          <p:nvPr>
            <p:ph type="body" idx="1"/>
          </p:nvPr>
        </p:nvSpPr>
        <p:spPr/>
        <p:txBody>
          <a:bodyPr/>
          <a:lstStyle/>
          <a:p>
            <a:pPr marL="0" indent="0" rtl="0" fontAlgn="base">
              <a:buFont typeface="Arial" panose="020B0604020202020204" pitchFamily="34" charset="0"/>
              <a:buNone/>
            </a:pPr>
            <a:r>
              <a:rPr lang="en-US" sz="1200" b="0" i="0" u="none" strike="noStrike" kern="1200" dirty="0">
                <a:solidFill>
                  <a:schemeClr val="tx1"/>
                </a:solidFill>
                <a:effectLst/>
                <a:latin typeface="+mn-lt"/>
                <a:ea typeface="+mn-ea"/>
                <a:cs typeface="+mn-cs"/>
              </a:rPr>
              <a:t>What is SAF? </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Fuel from a waste product converted into fuel comparable with normal </a:t>
            </a:r>
            <a:r>
              <a:rPr lang="en-US" sz="1200" b="0" i="0" u="none" strike="noStrike" kern="1200" dirty="0" err="1">
                <a:solidFill>
                  <a:schemeClr val="tx1"/>
                </a:solidFill>
                <a:effectLst/>
                <a:latin typeface="+mn-lt"/>
                <a:ea typeface="+mn-ea"/>
                <a:cs typeface="+mn-cs"/>
              </a:rPr>
              <a:t>jetfuel</a:t>
            </a:r>
            <a:r>
              <a:rPr lang="en-US" sz="1200" b="0" i="0" u="none" strike="noStrike"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Current feedstock is ‘used cooking oil’ </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Investigate in other </a:t>
            </a:r>
            <a:r>
              <a:rPr lang="en-US" sz="1200" b="0" i="0" u="none" strike="noStrike" kern="1200" dirty="0" err="1">
                <a:solidFill>
                  <a:schemeClr val="tx1"/>
                </a:solidFill>
                <a:effectLst/>
                <a:latin typeface="+mn-lt"/>
                <a:ea typeface="+mn-ea"/>
                <a:cs typeface="+mn-cs"/>
              </a:rPr>
              <a:t>feedstocks</a:t>
            </a:r>
            <a:r>
              <a:rPr lang="en-US" sz="1200" b="0" i="0" u="none" strike="noStrike" kern="1200" dirty="0">
                <a:solidFill>
                  <a:schemeClr val="tx1"/>
                </a:solidFill>
                <a:effectLst/>
                <a:latin typeface="+mn-lt"/>
                <a:ea typeface="+mn-ea"/>
                <a:cs typeface="+mn-cs"/>
              </a:rPr>
              <a:t> as well: tobacco oil, </a:t>
            </a:r>
            <a:r>
              <a:rPr lang="en-US" sz="1200" b="0" i="0" u="none" strike="noStrike" kern="1200" dirty="0" err="1">
                <a:solidFill>
                  <a:schemeClr val="tx1"/>
                </a:solidFill>
                <a:effectLst/>
                <a:latin typeface="+mn-lt"/>
                <a:ea typeface="+mn-ea"/>
                <a:cs typeface="+mn-cs"/>
              </a:rPr>
              <a:t>camilena</a:t>
            </a:r>
            <a:r>
              <a:rPr lang="en-US" sz="1200" b="0" i="0" u="none" strike="noStrike" kern="1200" dirty="0">
                <a:solidFill>
                  <a:schemeClr val="tx1"/>
                </a:solidFill>
                <a:effectLst/>
                <a:latin typeface="+mn-lt"/>
                <a:ea typeface="+mn-ea"/>
                <a:cs typeface="+mn-cs"/>
              </a:rPr>
              <a:t> oil, wood residues, synthetic kerosene</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Average carbon reduction is +/- 75% compare to fossil fuel. Which means that on 100mT fossil fuel where you would normally have 100% C02 emissions, with 100mT SAF you have a 75% </a:t>
            </a:r>
            <a:r>
              <a:rPr lang="en-US" sz="1200" b="0" i="0" u="sng" kern="1200" dirty="0">
                <a:solidFill>
                  <a:schemeClr val="tx1"/>
                </a:solidFill>
                <a:effectLst/>
                <a:latin typeface="+mn-lt"/>
                <a:ea typeface="+mn-ea"/>
                <a:cs typeface="+mn-cs"/>
              </a:rPr>
              <a:t>reduction</a:t>
            </a:r>
            <a:r>
              <a:rPr lang="en-US" sz="1200" b="0" i="0" u="none" strike="noStrike" kern="1200" dirty="0">
                <a:solidFill>
                  <a:schemeClr val="tx1"/>
                </a:solidFill>
                <a:effectLst/>
                <a:latin typeface="+mn-lt"/>
                <a:ea typeface="+mn-ea"/>
                <a:cs typeface="+mn-cs"/>
              </a:rPr>
              <a:t> on C02 emissions.</a:t>
            </a:r>
            <a:r>
              <a:rPr lang="en-US" sz="1200" b="0" i="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D8DCDEB9-166D-4B33-8E62-3861124DE660}" type="slidenum">
              <a:rPr lang="en-US" smtClean="0">
                <a:solidFill>
                  <a:srgbClr val="0D1619"/>
                </a:solidFill>
              </a:rPr>
              <a:pPr/>
              <a:t>11</a:t>
            </a:fld>
            <a:endParaRPr lang="en-US">
              <a:solidFill>
                <a:srgbClr val="0D1619"/>
              </a:solidFill>
            </a:endParaRPr>
          </a:p>
        </p:txBody>
      </p:sp>
    </p:spTree>
    <p:extLst>
      <p:ext uri="{BB962C8B-B14F-4D97-AF65-F5344CB8AC3E}">
        <p14:creationId xmlns:p14="http://schemas.microsoft.com/office/powerpoint/2010/main" val="1198306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6063" y="552450"/>
            <a:ext cx="6267450" cy="3525838"/>
          </a:xfrm>
        </p:spPr>
      </p:sp>
      <p:sp>
        <p:nvSpPr>
          <p:cNvPr id="3" name="Notes Placeholder 2"/>
          <p:cNvSpPr>
            <a:spLocks noGrp="1"/>
          </p:cNvSpPr>
          <p:nvPr>
            <p:ph type="body" idx="1"/>
          </p:nvPr>
        </p:nvSpPr>
        <p:spPr>
          <a:xfrm>
            <a:off x="521963" y="4463101"/>
            <a:ext cx="5716000" cy="2119498"/>
          </a:xfrm>
        </p:spPr>
        <p:txBody>
          <a:bodyPr/>
          <a:lstStyle/>
          <a:p>
            <a:pPr marL="0" indent="0">
              <a:lnSpc>
                <a:spcPct val="85000"/>
              </a:lnSpc>
              <a:buFont typeface="Arial" panose="020B0604020202020204" pitchFamily="34" charset="0"/>
              <a:buNone/>
            </a:pPr>
            <a:r>
              <a:rPr lang="en-US" dirty="0"/>
              <a:t>SA</a:t>
            </a:r>
            <a:r>
              <a:rPr lang="en-US" baseline="0" dirty="0"/>
              <a:t>F is made from renewable sources – for example the waste product Used cooking oil. </a:t>
            </a:r>
            <a:endParaRPr lang="en-US" dirty="0"/>
          </a:p>
          <a:p>
            <a:pPr marL="0" indent="0">
              <a:lnSpc>
                <a:spcPct val="85000"/>
              </a:lnSpc>
              <a:buFont typeface="Arial" panose="020B0604020202020204" pitchFamily="34" charset="0"/>
              <a:buNone/>
            </a:pPr>
            <a:endParaRPr lang="en-US" dirty="0"/>
          </a:p>
          <a:p>
            <a:pPr marL="171450" indent="-171450">
              <a:lnSpc>
                <a:spcPct val="85000"/>
              </a:lnSpc>
              <a:buFont typeface="Arial" panose="020B0604020202020204" pitchFamily="34" charset="0"/>
              <a:buChar char="•"/>
            </a:pPr>
            <a:r>
              <a:rPr lang="en-US" dirty="0"/>
              <a:t>Fossil jet fuel production is a finite process in a few decades.</a:t>
            </a:r>
          </a:p>
          <a:p>
            <a:pPr marL="171450" indent="-171450">
              <a:lnSpc>
                <a:spcPct val="85000"/>
              </a:lnSpc>
              <a:buFont typeface="Arial" panose="020B0604020202020204" pitchFamily="34" charset="0"/>
              <a:buChar char="•"/>
            </a:pPr>
            <a:r>
              <a:rPr lang="en-US" dirty="0"/>
              <a:t>Production of SAF is a renewable process</a:t>
            </a:r>
          </a:p>
          <a:p>
            <a:pPr>
              <a:lnSpc>
                <a:spcPct val="85000"/>
              </a:lnSpc>
            </a:pPr>
            <a:r>
              <a:rPr lang="en-US" dirty="0"/>
              <a:t>However: not all biofuels are suitable for aviation fuel.</a:t>
            </a:r>
          </a:p>
          <a:p>
            <a:pPr marL="628650" lvl="1" indent="-171450">
              <a:lnSpc>
                <a:spcPct val="85000"/>
              </a:lnSpc>
              <a:buFont typeface="Wingdings" panose="05000000000000000000" pitchFamily="2" charset="2"/>
              <a:buChar char="Ø"/>
            </a:pPr>
            <a:r>
              <a:rPr lang="en-US" dirty="0"/>
              <a:t>Need to meet technical specifications</a:t>
            </a:r>
          </a:p>
          <a:p>
            <a:pPr marL="628650" lvl="1" indent="-171450">
              <a:lnSpc>
                <a:spcPct val="85000"/>
              </a:lnSpc>
              <a:buFont typeface="Wingdings" panose="05000000000000000000" pitchFamily="2" charset="2"/>
              <a:buChar char="Ø"/>
            </a:pPr>
            <a:r>
              <a:rPr lang="en-US" dirty="0"/>
              <a:t>AFKL doesn’t want to fly on palm/soja (company </a:t>
            </a:r>
            <a:r>
              <a:rPr lang="en-US" dirty="0" err="1"/>
              <a:t>policy..cutting</a:t>
            </a:r>
            <a:r>
              <a:rPr lang="en-US" dirty="0"/>
              <a:t> palm trees not a sustainable solution)</a:t>
            </a:r>
          </a:p>
          <a:p>
            <a:pPr lvl="2">
              <a:lnSpc>
                <a:spcPct val="85000"/>
              </a:lnSpc>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DCDEB9-166D-4B33-8E62-3861124DE660}" type="slidenum">
              <a:rPr kumimoji="0" lang="en-US" sz="1200" b="0" i="0" u="none" strike="noStrike" kern="1200" cap="none" spc="0" normalizeH="0" baseline="0" noProof="0" smtClean="0">
                <a:ln>
                  <a:noFill/>
                </a:ln>
                <a:solidFill>
                  <a:srgbClr val="0D161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0D1619"/>
              </a:solidFill>
              <a:effectLst/>
              <a:uLnTx/>
              <a:uFillTx/>
              <a:latin typeface="Calibri"/>
              <a:ea typeface="+mn-ea"/>
              <a:cs typeface="+mn-cs"/>
            </a:endParaRPr>
          </a:p>
        </p:txBody>
      </p:sp>
    </p:spTree>
    <p:extLst>
      <p:ext uri="{BB962C8B-B14F-4D97-AF65-F5344CB8AC3E}">
        <p14:creationId xmlns:p14="http://schemas.microsoft.com/office/powerpoint/2010/main" val="3914892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9594146-DFBB-4C4D-8354-AEE7D535CBA6}" type="datetime1">
              <a:rPr lang="en-US" smtClean="0"/>
              <a:t>5/4/2021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a:xfrm>
            <a:off x="7727951" y="6356350"/>
            <a:ext cx="2556933" cy="336551"/>
          </a:xfrm>
          <a:prstGeom prst="rect">
            <a:avLst/>
          </a:prstGeom>
        </p:spPr>
        <p:txBody>
          <a:bodyPr/>
          <a:lstStyle>
            <a:lvl1pPr>
              <a:defRPr/>
            </a:lvl1pPr>
          </a:lstStyle>
          <a:p>
            <a:endParaRPr lang="en-US" altLang="fr-FR">
              <a:solidFill>
                <a:srgbClr val="000000"/>
              </a:solidFill>
            </a:endParaRPr>
          </a:p>
        </p:txBody>
      </p:sp>
      <p:sp>
        <p:nvSpPr>
          <p:cNvPr id="4" name="Espace réservé du pied de page 3"/>
          <p:cNvSpPr>
            <a:spLocks noGrp="1"/>
          </p:cNvSpPr>
          <p:nvPr>
            <p:ph type="ftr" sz="quarter" idx="11"/>
          </p:nvPr>
        </p:nvSpPr>
        <p:spPr>
          <a:xfrm>
            <a:off x="1198033" y="6354763"/>
            <a:ext cx="6434667" cy="336551"/>
          </a:xfrm>
          <a:prstGeom prst="rect">
            <a:avLst/>
          </a:prstGeom>
        </p:spPr>
        <p:txBody>
          <a:bodyPr/>
          <a:lstStyle>
            <a:lvl1pPr>
              <a:defRPr/>
            </a:lvl1pPr>
          </a:lstStyle>
          <a:p>
            <a:endParaRPr lang="en-US" altLang="fr-FR">
              <a:solidFill>
                <a:srgbClr val="000000"/>
              </a:solidFill>
            </a:endParaRPr>
          </a:p>
        </p:txBody>
      </p:sp>
      <p:sp>
        <p:nvSpPr>
          <p:cNvPr id="5" name="Espace réservé du numéro de diapositive 4"/>
          <p:cNvSpPr>
            <a:spLocks noGrp="1"/>
          </p:cNvSpPr>
          <p:nvPr>
            <p:ph type="sldNum" sz="quarter" idx="12"/>
          </p:nvPr>
        </p:nvSpPr>
        <p:spPr>
          <a:xfrm>
            <a:off x="5612526" y="6511365"/>
            <a:ext cx="147476" cy="129267"/>
          </a:xfrm>
        </p:spPr>
        <p:txBody>
          <a:bodyPr/>
          <a:lstStyle>
            <a:lvl1pPr>
              <a:defRPr/>
            </a:lvl1pPr>
          </a:lstStyle>
          <a:p>
            <a:fld id="{E0572FD0-A36C-49EC-8C91-E9D1AE95FC50}" type="slidenum">
              <a:rPr lang="en-US" altLang="fr-FR">
                <a:solidFill>
                  <a:srgbClr val="000000"/>
                </a:solidFill>
              </a:rPr>
              <a:pPr/>
              <a:t>‹N°›</a:t>
            </a:fld>
            <a:endParaRPr lang="en-US" altLang="fr-FR">
              <a:solidFill>
                <a:srgbClr val="000000"/>
              </a:solidFill>
            </a:endParaRPr>
          </a:p>
        </p:txBody>
      </p:sp>
    </p:spTree>
    <p:extLst>
      <p:ext uri="{BB962C8B-B14F-4D97-AF65-F5344CB8AC3E}">
        <p14:creationId xmlns:p14="http://schemas.microsoft.com/office/powerpoint/2010/main" val="1685575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7_Title, Sub,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34433" y="792000"/>
            <a:ext cx="11520000" cy="384000"/>
          </a:xfrm>
        </p:spPr>
        <p:txBody>
          <a:bodyPr anchor="t" anchorCtr="0"/>
          <a:lstStyle>
            <a:lvl1pPr marL="0" indent="0">
              <a:lnSpc>
                <a:spcPct val="90000"/>
              </a:lnSpc>
              <a:spcBef>
                <a:spcPts val="0"/>
              </a:spcBef>
              <a:buNone/>
              <a:defRPr sz="2667" b="0" cap="all" baseline="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334433" y="1440000"/>
            <a:ext cx="11520000" cy="4464000"/>
          </a:xfrm>
        </p:spPr>
        <p:txBody>
          <a:bodyPr/>
          <a:lstStyle>
            <a:lvl1pPr>
              <a:spcBef>
                <a:spcPts val="267"/>
              </a:spcBef>
              <a:defRPr sz="2400"/>
            </a:lvl1pPr>
            <a:lvl2pPr>
              <a:spcBef>
                <a:spcPts val="267"/>
              </a:spcBef>
              <a:defRPr sz="2133"/>
            </a:lvl2pPr>
            <a:lvl3pPr>
              <a:spcBef>
                <a:spcPts val="267"/>
              </a:spcBef>
              <a:defRPr sz="1867"/>
            </a:lvl3pPr>
            <a:lvl4pPr>
              <a:spcBef>
                <a:spcPts val="267"/>
              </a:spcBef>
              <a:defRPr sz="1867"/>
            </a:lvl4pPr>
            <a:lvl5pPr>
              <a:spcBef>
                <a:spcPts val="267"/>
              </a:spcBef>
              <a:defRPr sz="1867"/>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5"/>
          <p:cNvSpPr>
            <a:spLocks noGrp="1"/>
          </p:cNvSpPr>
          <p:nvPr>
            <p:ph type="dt" sz="half" idx="10"/>
          </p:nvPr>
        </p:nvSpPr>
        <p:spPr/>
        <p:txBody>
          <a:bodyPr/>
          <a:lstStyle/>
          <a:p>
            <a:r>
              <a:rPr lang="en-US"/>
              <a:t>| Q1 2020</a:t>
            </a:r>
          </a:p>
        </p:txBody>
      </p:sp>
      <p:sp>
        <p:nvSpPr>
          <p:cNvPr id="9" name="Slide Number Placeholder 6"/>
          <p:cNvSpPr>
            <a:spLocks noGrp="1"/>
          </p:cNvSpPr>
          <p:nvPr>
            <p:ph type="sldNum" sz="quarter" idx="12"/>
          </p:nvPr>
        </p:nvSpPr>
        <p:spPr/>
        <p:txBody>
          <a:bodyPr/>
          <a:lstStyle/>
          <a:p>
            <a:fld id="{590686CF-46CF-4430-9B1A-59DE1E0B2211}" type="slidenum">
              <a:rPr lang="en-US" smtClean="0"/>
              <a:t>‹N°›</a:t>
            </a:fld>
            <a:endParaRPr lang="en-US"/>
          </a:p>
        </p:txBody>
      </p:sp>
    </p:spTree>
    <p:extLst>
      <p:ext uri="{BB962C8B-B14F-4D97-AF65-F5344CB8AC3E}">
        <p14:creationId xmlns:p14="http://schemas.microsoft.com/office/powerpoint/2010/main" val="3192080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34433" y="792000"/>
            <a:ext cx="11520000" cy="384000"/>
          </a:xfrm>
        </p:spPr>
        <p:txBody>
          <a:bodyPr anchor="t" anchorCtr="0"/>
          <a:lstStyle>
            <a:lvl1pPr marL="0" indent="0">
              <a:lnSpc>
                <a:spcPct val="90000"/>
              </a:lnSpc>
              <a:spcBef>
                <a:spcPts val="0"/>
              </a:spcBef>
              <a:buNone/>
              <a:defRPr sz="2667" b="0" cap="all" baseline="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pic>
        <p:nvPicPr>
          <p:cNvPr id="12"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04000" y="6031838"/>
            <a:ext cx="3528000" cy="638532"/>
          </a:xfrm>
          <a:prstGeom prst="rect">
            <a:avLst/>
          </a:prstGeom>
        </p:spPr>
      </p:pic>
      <p:sp>
        <p:nvSpPr>
          <p:cNvPr id="7" name="Date Placeholder 4"/>
          <p:cNvSpPr>
            <a:spLocks noGrp="1"/>
          </p:cNvSpPr>
          <p:nvPr>
            <p:ph type="dt" sz="half" idx="10"/>
          </p:nvPr>
        </p:nvSpPr>
        <p:spPr/>
        <p:txBody>
          <a:bodyPr/>
          <a:lstStyle/>
          <a:p>
            <a:r>
              <a:rPr lang="en-US"/>
              <a:t>| Q1 2020</a:t>
            </a:r>
          </a:p>
        </p:txBody>
      </p:sp>
      <p:sp>
        <p:nvSpPr>
          <p:cNvPr id="9" name="Slide Number Placeholder 5"/>
          <p:cNvSpPr>
            <a:spLocks noGrp="1"/>
          </p:cNvSpPr>
          <p:nvPr>
            <p:ph type="sldNum" sz="quarter" idx="12"/>
          </p:nvPr>
        </p:nvSpPr>
        <p:spPr/>
        <p:txBody>
          <a:bodyPr/>
          <a:lstStyle/>
          <a:p>
            <a:fld id="{590686CF-46CF-4430-9B1A-59DE1E0B2211}" type="slidenum">
              <a:rPr lang="en-US" smtClean="0"/>
              <a:t>‹N°›</a:t>
            </a:fld>
            <a:endParaRPr lang="en-US"/>
          </a:p>
        </p:txBody>
      </p:sp>
    </p:spTree>
    <p:extLst>
      <p:ext uri="{BB962C8B-B14F-4D97-AF65-F5344CB8AC3E}">
        <p14:creationId xmlns:p14="http://schemas.microsoft.com/office/powerpoint/2010/main" val="1350592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rgbClr val="0800B8"/>
                </a:solidFill>
                <a:latin typeface="Carlito"/>
                <a:cs typeface="Carlito"/>
              </a:defRPr>
            </a:lvl1pPr>
          </a:lstStyle>
          <a:p>
            <a:endParaRPr/>
          </a:p>
        </p:txBody>
      </p:sp>
      <p:sp>
        <p:nvSpPr>
          <p:cNvPr id="3" name="Holder 3"/>
          <p:cNvSpPr>
            <a:spLocks noGrp="1"/>
          </p:cNvSpPr>
          <p:nvPr>
            <p:ph type="body" idx="1"/>
          </p:nvPr>
        </p:nvSpPr>
        <p:spPr/>
        <p:txBody>
          <a:bodyPr lIns="0" tIns="0" rIns="0" bIns="0"/>
          <a:lstStyle>
            <a:lvl1pPr>
              <a:defRPr sz="2400" b="0" i="0">
                <a:solidFill>
                  <a:srgbClr val="0817BE"/>
                </a:solidFill>
                <a:latin typeface="Carlito"/>
                <a:cs typeface="Carlito"/>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F6AE8F2-CC40-4546-A62A-13EEF36A9768}" type="datetime1">
              <a:rPr lang="en-US" smtClean="0"/>
              <a:t>5/4/2021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rgbClr val="0800B8"/>
                </a:solidFill>
                <a:latin typeface="Carlito"/>
                <a:cs typeface="Carlito"/>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C32240FC-4DE5-4767-913F-2563BFBF0B1A}" type="datetime1">
              <a:rPr lang="en-US" smtClean="0"/>
              <a:t>5/4/2021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prstGeom prst="rect">
            <a:avLst/>
          </a:prstGeom>
          <a:blipFill>
            <a:blip r:embed="rId2" cstate="print"/>
            <a:stretch>
              <a:fillRect/>
            </a:stretch>
          </a:blipFill>
        </p:spPr>
        <p:txBody>
          <a:bodyPr wrap="square" lIns="0" tIns="0" rIns="0" bIns="0" rtlCol="0"/>
          <a:lstStyle/>
          <a:p>
            <a:endParaRPr/>
          </a:p>
        </p:txBody>
      </p:sp>
      <p:sp>
        <p:nvSpPr>
          <p:cNvPr id="17" name="bg object 17"/>
          <p:cNvSpPr/>
          <p:nvPr/>
        </p:nvSpPr>
        <p:spPr>
          <a:xfrm>
            <a:off x="0" y="0"/>
            <a:ext cx="443865" cy="6858000"/>
          </a:xfrm>
          <a:custGeom>
            <a:avLst/>
            <a:gdLst/>
            <a:ahLst/>
            <a:cxnLst/>
            <a:rect l="l" t="t" r="r" b="b"/>
            <a:pathLst>
              <a:path w="443865" h="6858000">
                <a:moveTo>
                  <a:pt x="443484" y="0"/>
                </a:moveTo>
                <a:lnTo>
                  <a:pt x="0" y="0"/>
                </a:lnTo>
                <a:lnTo>
                  <a:pt x="0" y="6858000"/>
                </a:lnTo>
                <a:lnTo>
                  <a:pt x="443484" y="6858000"/>
                </a:lnTo>
                <a:lnTo>
                  <a:pt x="443484" y="0"/>
                </a:lnTo>
                <a:close/>
              </a:path>
            </a:pathLst>
          </a:custGeom>
          <a:solidFill>
            <a:srgbClr val="E3E4EA"/>
          </a:solidFill>
        </p:spPr>
        <p:txBody>
          <a:bodyPr wrap="square" lIns="0" tIns="0" rIns="0" bIns="0" rtlCol="0"/>
          <a:lstStyle/>
          <a:p>
            <a:endParaRPr/>
          </a:p>
        </p:txBody>
      </p:sp>
      <p:sp>
        <p:nvSpPr>
          <p:cNvPr id="18" name="bg object 18"/>
          <p:cNvSpPr/>
          <p:nvPr/>
        </p:nvSpPr>
        <p:spPr>
          <a:xfrm>
            <a:off x="62484" y="137160"/>
            <a:ext cx="316992" cy="316992"/>
          </a:xfrm>
          <a:prstGeom prst="rect">
            <a:avLst/>
          </a:prstGeom>
          <a:blipFill>
            <a:blip r:embed="rId3" cstate="print"/>
            <a:stretch>
              <a:fillRect/>
            </a:stretch>
          </a:blipFill>
        </p:spPr>
        <p:txBody>
          <a:bodyPr wrap="square" lIns="0" tIns="0" rIns="0" bIns="0" rtlCol="0"/>
          <a:lstStyle/>
          <a:p>
            <a:endParaRPr/>
          </a:p>
        </p:txBody>
      </p:sp>
      <p:sp>
        <p:nvSpPr>
          <p:cNvPr id="19" name="bg object 19"/>
          <p:cNvSpPr/>
          <p:nvPr/>
        </p:nvSpPr>
        <p:spPr>
          <a:xfrm>
            <a:off x="9791700" y="414527"/>
            <a:ext cx="2016252" cy="365760"/>
          </a:xfrm>
          <a:prstGeom prst="rect">
            <a:avLst/>
          </a:prstGeom>
          <a:blipFill>
            <a:blip r:embed="rId4"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000" b="1" i="0">
                <a:solidFill>
                  <a:srgbClr val="0800B8"/>
                </a:solidFill>
                <a:latin typeface="Carlito"/>
                <a:cs typeface="Carlito"/>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AF241C5-028E-46D6-9AD8-972FD6EBB03F}" type="datetime1">
              <a:rPr lang="en-US" smtClean="0"/>
              <a:t>5/4/2021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443865" cy="6858000"/>
          </a:xfrm>
          <a:custGeom>
            <a:avLst/>
            <a:gdLst/>
            <a:ahLst/>
            <a:cxnLst/>
            <a:rect l="l" t="t" r="r" b="b"/>
            <a:pathLst>
              <a:path w="443865" h="6858000">
                <a:moveTo>
                  <a:pt x="443484" y="0"/>
                </a:moveTo>
                <a:lnTo>
                  <a:pt x="0" y="0"/>
                </a:lnTo>
                <a:lnTo>
                  <a:pt x="0" y="6858000"/>
                </a:lnTo>
                <a:lnTo>
                  <a:pt x="443484" y="6858000"/>
                </a:lnTo>
                <a:lnTo>
                  <a:pt x="443484" y="0"/>
                </a:lnTo>
                <a:close/>
              </a:path>
            </a:pathLst>
          </a:custGeom>
          <a:solidFill>
            <a:srgbClr val="E3E4EA"/>
          </a:solidFill>
        </p:spPr>
        <p:txBody>
          <a:bodyPr wrap="square" lIns="0" tIns="0" rIns="0" bIns="0" rtlCol="0"/>
          <a:lstStyle/>
          <a:p>
            <a:endParaRPr/>
          </a:p>
        </p:txBody>
      </p:sp>
      <p:sp>
        <p:nvSpPr>
          <p:cNvPr id="17" name="bg object 17"/>
          <p:cNvSpPr/>
          <p:nvPr/>
        </p:nvSpPr>
        <p:spPr>
          <a:xfrm>
            <a:off x="62484" y="137160"/>
            <a:ext cx="316992" cy="316992"/>
          </a:xfrm>
          <a:prstGeom prst="rect">
            <a:avLst/>
          </a:prstGeom>
          <a:blipFill>
            <a:blip r:embed="rId2" cstate="print"/>
            <a:stretch>
              <a:fillRect/>
            </a:stretch>
          </a:blipFill>
        </p:spPr>
        <p:txBody>
          <a:bodyPr wrap="square" lIns="0" tIns="0" rIns="0" bIns="0" rtlCol="0"/>
          <a:lstStyle/>
          <a:p>
            <a:endParaRPr/>
          </a:p>
        </p:txBody>
      </p:sp>
      <p:sp>
        <p:nvSpPr>
          <p:cNvPr id="18" name="bg object 18"/>
          <p:cNvSpPr/>
          <p:nvPr/>
        </p:nvSpPr>
        <p:spPr>
          <a:xfrm>
            <a:off x="10397001" y="428396"/>
            <a:ext cx="1369748" cy="198780"/>
          </a:xfrm>
          <a:prstGeom prst="rect">
            <a:avLst/>
          </a:prstGeom>
          <a:blipFill>
            <a:blip r:embed="rId3" cstate="print"/>
            <a:stretch>
              <a:fillRect/>
            </a:stretch>
          </a:blipFill>
        </p:spPr>
        <p:txBody>
          <a:bodyPr wrap="square" lIns="0" tIns="0" rIns="0" bIns="0" rtlCol="0"/>
          <a:lstStyle/>
          <a:p>
            <a:endParaRPr/>
          </a:p>
        </p:txBody>
      </p:sp>
      <p:sp>
        <p:nvSpPr>
          <p:cNvPr id="19" name="bg object 19"/>
          <p:cNvSpPr/>
          <p:nvPr/>
        </p:nvSpPr>
        <p:spPr>
          <a:xfrm>
            <a:off x="2200655" y="4985003"/>
            <a:ext cx="4803775" cy="1347470"/>
          </a:xfrm>
          <a:custGeom>
            <a:avLst/>
            <a:gdLst/>
            <a:ahLst/>
            <a:cxnLst/>
            <a:rect l="l" t="t" r="r" b="b"/>
            <a:pathLst>
              <a:path w="4803775" h="1347470">
                <a:moveTo>
                  <a:pt x="0" y="1347216"/>
                </a:moveTo>
                <a:lnTo>
                  <a:pt x="4803648" y="1347216"/>
                </a:lnTo>
                <a:lnTo>
                  <a:pt x="4803648" y="0"/>
                </a:lnTo>
                <a:lnTo>
                  <a:pt x="0" y="0"/>
                </a:lnTo>
                <a:lnTo>
                  <a:pt x="0" y="1347216"/>
                </a:lnTo>
                <a:close/>
              </a:path>
            </a:pathLst>
          </a:custGeom>
          <a:ln w="3175">
            <a:solidFill>
              <a:srgbClr val="091C61"/>
            </a:solidFill>
            <a:prstDash val="sysDot"/>
          </a:ln>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57D4D2D-DD2D-4B8C-9C75-A888E4895A3F}" type="datetime1">
              <a:rPr lang="en-US" smtClean="0"/>
              <a:t>5/4/2021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Text, 2 Picts">
    <p:spTree>
      <p:nvGrpSpPr>
        <p:cNvPr id="1" name=""/>
        <p:cNvGrpSpPr/>
        <p:nvPr/>
      </p:nvGrpSpPr>
      <p:grpSpPr>
        <a:xfrm>
          <a:off x="0" y="0"/>
          <a:ext cx="0" cy="0"/>
          <a:chOff x="0" y="0"/>
          <a:chExt cx="0" cy="0"/>
        </a:xfrm>
      </p:grpSpPr>
      <p:sp>
        <p:nvSpPr>
          <p:cNvPr id="2" name="Title 1"/>
          <p:cNvSpPr>
            <a:spLocks noGrp="1"/>
          </p:cNvSpPr>
          <p:nvPr>
            <p:ph type="title"/>
          </p:nvPr>
        </p:nvSpPr>
        <p:spPr>
          <a:xfrm>
            <a:off x="334433" y="240000"/>
            <a:ext cx="11520000" cy="480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34433" y="768000"/>
            <a:ext cx="11520000" cy="336000"/>
          </a:xfrm>
        </p:spPr>
        <p:txBody>
          <a:bodyPr vert="horz" lIns="0" tIns="0" rIns="0" bIns="0" rtlCol="0">
            <a:noAutofit/>
          </a:bodyPr>
          <a:lstStyle>
            <a:lvl1pPr marL="0" indent="0">
              <a:lnSpc>
                <a:spcPct val="90000"/>
              </a:lnSpc>
              <a:spcBef>
                <a:spcPts val="0"/>
              </a:spcBef>
              <a:buNone/>
              <a:defRPr lang="en-US" sz="2133" b="1" cap="all" baseline="0" smtClean="0"/>
            </a:lvl1pPr>
          </a:lstStyle>
          <a:p>
            <a:pPr marL="0" lvl="0" indent="0">
              <a:spcBef>
                <a:spcPts val="0"/>
              </a:spcBef>
            </a:pPr>
            <a:r>
              <a:rPr lang="en-US"/>
              <a:t>Click to edit Master text styles</a:t>
            </a:r>
          </a:p>
        </p:txBody>
      </p:sp>
      <p:sp>
        <p:nvSpPr>
          <p:cNvPr id="4" name="Content Placeholder 3"/>
          <p:cNvSpPr>
            <a:spLocks noGrp="1"/>
          </p:cNvSpPr>
          <p:nvPr>
            <p:ph sz="half" idx="2"/>
          </p:nvPr>
        </p:nvSpPr>
        <p:spPr bwMode="auto">
          <a:xfrm>
            <a:off x="334432" y="1632000"/>
            <a:ext cx="5616000" cy="4464000"/>
          </a:xfrm>
          <a:noFill/>
        </p:spPr>
        <p:txBody>
          <a:bodyPr lIns="0" tIns="0" rIns="0" bIns="0"/>
          <a:lstStyle>
            <a:lvl1pPr>
              <a:spcBef>
                <a:spcPts val="400"/>
              </a:spcBef>
              <a:defRPr sz="2133"/>
            </a:lvl1pPr>
            <a:lvl2pPr>
              <a:spcBef>
                <a:spcPts val="400"/>
              </a:spcBef>
              <a:defRPr sz="1867"/>
            </a:lvl2pPr>
            <a:lvl3pPr>
              <a:spcBef>
                <a:spcPts val="400"/>
              </a:spcBef>
              <a:defRPr sz="1600"/>
            </a:lvl3pPr>
            <a:lvl4pPr>
              <a:spcBef>
                <a:spcPts val="400"/>
              </a:spcBef>
              <a:defRPr sz="1600"/>
            </a:lvl4pPr>
            <a:lvl5pPr>
              <a:spcBef>
                <a:spcPts val="400"/>
              </a:spcBef>
              <a:defRPr sz="1600"/>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4"/>
          <p:cNvSpPr>
            <a:spLocks noGrp="1" noChangeAspect="1"/>
          </p:cNvSpPr>
          <p:nvPr>
            <p:ph type="pic" sz="quarter" idx="13"/>
          </p:nvPr>
        </p:nvSpPr>
        <p:spPr>
          <a:xfrm>
            <a:off x="6240000" y="1632000"/>
            <a:ext cx="5616000" cy="2160000"/>
          </a:xfrm>
          <a:solidFill>
            <a:schemeClr val="bg1">
              <a:lumMod val="95000"/>
            </a:schemeClr>
          </a:solidFill>
        </p:spPr>
        <p:txBody>
          <a:bodyPr tIns="108000" bIns="0" anchor="t" anchorCtr="1"/>
          <a:lstStyle>
            <a:lvl1pPr marL="0" indent="0" algn="ctr">
              <a:spcBef>
                <a:spcPts val="0"/>
              </a:spcBef>
              <a:buNone/>
              <a:defRPr sz="1867" i="1"/>
            </a:lvl1pPr>
          </a:lstStyle>
          <a:p>
            <a:r>
              <a:rPr lang="en-US"/>
              <a:t>Click icon to add picture</a:t>
            </a:r>
          </a:p>
        </p:txBody>
      </p:sp>
      <p:sp>
        <p:nvSpPr>
          <p:cNvPr id="12" name="Picture Placeholder 5"/>
          <p:cNvSpPr>
            <a:spLocks noGrp="1" noChangeAspect="1"/>
          </p:cNvSpPr>
          <p:nvPr>
            <p:ph type="pic" sz="quarter" idx="14"/>
          </p:nvPr>
        </p:nvSpPr>
        <p:spPr>
          <a:xfrm>
            <a:off x="6240000" y="3936000"/>
            <a:ext cx="5616000" cy="2160000"/>
          </a:xfrm>
          <a:solidFill>
            <a:schemeClr val="bg1">
              <a:lumMod val="95000"/>
            </a:schemeClr>
          </a:solidFill>
        </p:spPr>
        <p:txBody>
          <a:bodyPr vert="horz" lIns="0" tIns="108000" rIns="0" bIns="0" rtlCol="0" anchor="t" anchorCtr="1">
            <a:noAutofit/>
          </a:bodyPr>
          <a:lstStyle>
            <a:lvl1pPr marL="0" indent="-380990" algn="ctr">
              <a:spcBef>
                <a:spcPts val="0"/>
              </a:spcBef>
              <a:buFont typeface="Arial" panose="020B0604020202020204" pitchFamily="34" charset="0"/>
              <a:buNone/>
              <a:defRPr lang="en-US" sz="1867" i="1"/>
            </a:lvl1pPr>
          </a:lstStyle>
          <a:p>
            <a:pPr marL="0" lvl="0" indent="0">
              <a:spcBef>
                <a:spcPts val="0"/>
              </a:spcBef>
            </a:pPr>
            <a:r>
              <a:rPr lang="en-US"/>
              <a:t>Click icon to add picture</a:t>
            </a:r>
          </a:p>
        </p:txBody>
      </p:sp>
      <p:sp>
        <p:nvSpPr>
          <p:cNvPr id="7" name="Date Placeholder 7"/>
          <p:cNvSpPr>
            <a:spLocks noGrp="1"/>
          </p:cNvSpPr>
          <p:nvPr>
            <p:ph type="dt" sz="half" idx="10"/>
          </p:nvPr>
        </p:nvSpPr>
        <p:spPr/>
        <p:txBody>
          <a:bodyPr/>
          <a:lstStyle/>
          <a:p>
            <a:r>
              <a:rPr lang="en-US"/>
              <a:t>| V7 2019</a:t>
            </a:r>
          </a:p>
        </p:txBody>
      </p:sp>
      <p:sp>
        <p:nvSpPr>
          <p:cNvPr id="9" name="Slide Number Placeholder 8"/>
          <p:cNvSpPr>
            <a:spLocks noGrp="1"/>
          </p:cNvSpPr>
          <p:nvPr>
            <p:ph type="sldNum" sz="quarter" idx="12"/>
          </p:nvPr>
        </p:nvSpPr>
        <p:spPr/>
        <p:txBody>
          <a:bodyPr/>
          <a:lstStyle/>
          <a:p>
            <a:fld id="{7EA53A00-BFB8-486B-9127-67E82CD52B70}" type="slidenum">
              <a:rPr lang="en-US" smtClean="0"/>
              <a:t>‹N°›</a:t>
            </a:fld>
            <a:endParaRPr lang="en-US"/>
          </a:p>
        </p:txBody>
      </p:sp>
    </p:spTree>
    <p:extLst>
      <p:ext uri="{BB962C8B-B14F-4D97-AF65-F5344CB8AC3E}">
        <p14:creationId xmlns:p14="http://schemas.microsoft.com/office/powerpoint/2010/main" val="712049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3_Pict Landscape, Text">
    <p:spTree>
      <p:nvGrpSpPr>
        <p:cNvPr id="1" name=""/>
        <p:cNvGrpSpPr/>
        <p:nvPr/>
      </p:nvGrpSpPr>
      <p:grpSpPr>
        <a:xfrm>
          <a:off x="0" y="0"/>
          <a:ext cx="0" cy="0"/>
          <a:chOff x="0" y="0"/>
          <a:chExt cx="0" cy="0"/>
        </a:xfrm>
      </p:grpSpPr>
      <p:sp>
        <p:nvSpPr>
          <p:cNvPr id="2" name="Title 1"/>
          <p:cNvSpPr>
            <a:spLocks noGrp="1"/>
          </p:cNvSpPr>
          <p:nvPr>
            <p:ph type="title"/>
          </p:nvPr>
        </p:nvSpPr>
        <p:spPr>
          <a:xfrm>
            <a:off x="334433" y="240000"/>
            <a:ext cx="11520000" cy="480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34433" y="768000"/>
            <a:ext cx="11520000" cy="336000"/>
          </a:xfrm>
        </p:spPr>
        <p:txBody>
          <a:bodyPr anchor="t" anchorCtr="0"/>
          <a:lstStyle>
            <a:lvl1pPr marL="0" indent="0">
              <a:lnSpc>
                <a:spcPct val="90000"/>
              </a:lnSpc>
              <a:spcBef>
                <a:spcPts val="0"/>
              </a:spcBef>
              <a:buNone/>
              <a:defRPr sz="2133" b="1" cap="all" baseline="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15" name="Text Placeholder 3"/>
          <p:cNvSpPr>
            <a:spLocks noGrp="1"/>
          </p:cNvSpPr>
          <p:nvPr>
            <p:ph type="body" sz="quarter" idx="14"/>
          </p:nvPr>
        </p:nvSpPr>
        <p:spPr>
          <a:xfrm>
            <a:off x="7584000" y="1632000"/>
            <a:ext cx="4272000" cy="446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4"/>
          <p:cNvSpPr>
            <a:spLocks noGrp="1" noChangeAspect="1"/>
          </p:cNvSpPr>
          <p:nvPr>
            <p:ph type="pic" sz="quarter" idx="13"/>
          </p:nvPr>
        </p:nvSpPr>
        <p:spPr>
          <a:xfrm>
            <a:off x="0" y="1632000"/>
            <a:ext cx="7296000" cy="3552000"/>
          </a:xfrm>
          <a:solidFill>
            <a:schemeClr val="bg1">
              <a:lumMod val="95000"/>
            </a:schemeClr>
          </a:solidFill>
        </p:spPr>
        <p:txBody>
          <a:bodyPr tIns="108000" anchor="t" anchorCtr="1"/>
          <a:lstStyle>
            <a:lvl1pPr marL="0" indent="0" algn="ctr">
              <a:spcBef>
                <a:spcPts val="0"/>
              </a:spcBef>
              <a:buFontTx/>
              <a:buNone/>
              <a:defRPr sz="1867" i="1"/>
            </a:lvl1pPr>
          </a:lstStyle>
          <a:p>
            <a:r>
              <a:rPr lang="en-US"/>
              <a:t>Click icon to add picture</a:t>
            </a:r>
            <a:endParaRPr lang="en-US" dirty="0"/>
          </a:p>
        </p:txBody>
      </p:sp>
      <p:sp>
        <p:nvSpPr>
          <p:cNvPr id="7" name="Date Placeholder 6"/>
          <p:cNvSpPr>
            <a:spLocks noGrp="1"/>
          </p:cNvSpPr>
          <p:nvPr>
            <p:ph type="dt" sz="half" idx="10"/>
          </p:nvPr>
        </p:nvSpPr>
        <p:spPr/>
        <p:txBody>
          <a:bodyPr/>
          <a:lstStyle/>
          <a:p>
            <a:r>
              <a:rPr lang="en-US"/>
              <a:t>| V7 2019</a:t>
            </a:r>
          </a:p>
        </p:txBody>
      </p:sp>
      <p:sp>
        <p:nvSpPr>
          <p:cNvPr id="9" name="Slide Number Placeholder 7"/>
          <p:cNvSpPr>
            <a:spLocks noGrp="1"/>
          </p:cNvSpPr>
          <p:nvPr>
            <p:ph type="sldNum" sz="quarter" idx="12"/>
          </p:nvPr>
        </p:nvSpPr>
        <p:spPr/>
        <p:txBody>
          <a:bodyPr/>
          <a:lstStyle/>
          <a:p>
            <a:fld id="{7EA53A00-BFB8-486B-9127-67E82CD52B70}" type="slidenum">
              <a:rPr lang="en-US" smtClean="0"/>
              <a:t>‹N°›</a:t>
            </a:fld>
            <a:endParaRPr lang="en-US"/>
          </a:p>
        </p:txBody>
      </p:sp>
    </p:spTree>
    <p:extLst>
      <p:ext uri="{BB962C8B-B14F-4D97-AF65-F5344CB8AC3E}">
        <p14:creationId xmlns:p14="http://schemas.microsoft.com/office/powerpoint/2010/main" val="2621741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34433" y="792000"/>
            <a:ext cx="11520000" cy="384000"/>
          </a:xfrm>
        </p:spPr>
        <p:txBody>
          <a:bodyPr anchor="t" anchorCtr="0"/>
          <a:lstStyle>
            <a:lvl1pPr marL="0" indent="0">
              <a:lnSpc>
                <a:spcPct val="90000"/>
              </a:lnSpc>
              <a:spcBef>
                <a:spcPts val="0"/>
              </a:spcBef>
              <a:buNone/>
              <a:defRPr sz="2667" b="0" cap="all" baseline="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pic>
        <p:nvPicPr>
          <p:cNvPr id="12"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04000" y="6031838"/>
            <a:ext cx="3528000" cy="638532"/>
          </a:xfrm>
          <a:prstGeom prst="rect">
            <a:avLst/>
          </a:prstGeom>
        </p:spPr>
      </p:pic>
      <p:sp>
        <p:nvSpPr>
          <p:cNvPr id="7" name="Date Placeholder 4"/>
          <p:cNvSpPr>
            <a:spLocks noGrp="1"/>
          </p:cNvSpPr>
          <p:nvPr>
            <p:ph type="dt" sz="half" idx="10"/>
          </p:nvPr>
        </p:nvSpPr>
        <p:spPr/>
        <p:txBody>
          <a:bodyPr/>
          <a:lstStyle/>
          <a:p>
            <a:r>
              <a:rPr lang="en-US"/>
              <a:t>| Q1 2020</a:t>
            </a:r>
          </a:p>
        </p:txBody>
      </p:sp>
      <p:sp>
        <p:nvSpPr>
          <p:cNvPr id="9" name="Slide Number Placeholder 5"/>
          <p:cNvSpPr>
            <a:spLocks noGrp="1"/>
          </p:cNvSpPr>
          <p:nvPr>
            <p:ph type="sldNum" sz="quarter" idx="12"/>
          </p:nvPr>
        </p:nvSpPr>
        <p:spPr/>
        <p:txBody>
          <a:bodyPr/>
          <a:lstStyle/>
          <a:p>
            <a:fld id="{590686CF-46CF-4430-9B1A-59DE1E0B2211}" type="slidenum">
              <a:rPr lang="en-US" smtClean="0"/>
              <a:t>‹N°›</a:t>
            </a:fld>
            <a:endParaRPr lang="en-US"/>
          </a:p>
        </p:txBody>
      </p:sp>
    </p:spTree>
    <p:extLst>
      <p:ext uri="{BB962C8B-B14F-4D97-AF65-F5344CB8AC3E}">
        <p14:creationId xmlns:p14="http://schemas.microsoft.com/office/powerpoint/2010/main" val="2882292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6" name="Table Placeholder 3"/>
          <p:cNvSpPr>
            <a:spLocks noGrp="1"/>
          </p:cNvSpPr>
          <p:nvPr>
            <p:ph type="tbl" sz="quarter" idx="14"/>
          </p:nvPr>
        </p:nvSpPr>
        <p:spPr bwMode="gray">
          <a:xfrm>
            <a:off x="442799" y="1800000"/>
            <a:ext cx="11329200" cy="4536000"/>
          </a:xfrm>
        </p:spPr>
        <p:txBody>
          <a:bodyPr tIns="108000" anchor="t" anchorCtr="1"/>
          <a:lstStyle>
            <a:lvl1pPr marL="0" indent="0">
              <a:buNone/>
              <a:defRPr sz="1800"/>
            </a:lvl1pPr>
          </a:lstStyle>
          <a:p>
            <a:r>
              <a:rPr lang="en-US"/>
              <a:t>Click icon to add table</a:t>
            </a:r>
          </a:p>
        </p:txBody>
      </p:sp>
      <p:sp>
        <p:nvSpPr>
          <p:cNvPr id="7" name="Date Placeholder 5"/>
          <p:cNvSpPr>
            <a:spLocks noGrp="1"/>
          </p:cNvSpPr>
          <p:nvPr>
            <p:ph type="dt" sz="half" idx="10"/>
          </p:nvPr>
        </p:nvSpPr>
        <p:spPr/>
        <p:txBody>
          <a:bodyPr/>
          <a:lstStyle>
            <a:lvl1pPr>
              <a:defRPr>
                <a:solidFill>
                  <a:schemeClr val="accent5"/>
                </a:solidFill>
              </a:defRPr>
            </a:lvl1pPr>
          </a:lstStyle>
          <a:p>
            <a:fld id="{5F34E537-CA50-4436-BA9F-257EB211EFB4}" type="datetime1">
              <a:rPr lang="en-US" smtClean="0"/>
              <a:t>5/4/2021</a:t>
            </a:fld>
            <a:endParaRPr lang="en-US"/>
          </a:p>
        </p:txBody>
      </p:sp>
      <p:sp>
        <p:nvSpPr>
          <p:cNvPr id="4" name="Footer Placeholder 3">
            <a:extLst>
              <a:ext uri="{FF2B5EF4-FFF2-40B4-BE49-F238E27FC236}">
                <a16:creationId xmlns:a16="http://schemas.microsoft.com/office/drawing/2014/main" id="{475E547F-035B-4E83-8C74-B315336C29A3}"/>
              </a:ext>
            </a:extLst>
          </p:cNvPr>
          <p:cNvSpPr>
            <a:spLocks noGrp="1"/>
          </p:cNvSpPr>
          <p:nvPr>
            <p:ph type="ftr" sz="quarter" idx="15"/>
          </p:nvPr>
        </p:nvSpPr>
        <p:spPr/>
        <p:txBody>
          <a:bodyPr/>
          <a:lstStyle/>
          <a:p>
            <a:endParaRPr lang="en-US"/>
          </a:p>
        </p:txBody>
      </p:sp>
      <p:sp>
        <p:nvSpPr>
          <p:cNvPr id="9" name="Slide Number Placeholder 6"/>
          <p:cNvSpPr>
            <a:spLocks noGrp="1"/>
          </p:cNvSpPr>
          <p:nvPr>
            <p:ph type="sldNum" sz="quarter" idx="12"/>
          </p:nvPr>
        </p:nvSpPr>
        <p:spPr/>
        <p:txBody>
          <a:bodyPr/>
          <a:lstStyle>
            <a:lvl1pPr>
              <a:defRPr>
                <a:solidFill>
                  <a:schemeClr val="accent1"/>
                </a:solidFill>
              </a:defRPr>
            </a:lvl1pPr>
          </a:lstStyle>
          <a:p>
            <a:fld id="{F7F49880-4FBE-4252-ADD0-F5158B178B39}" type="slidenum">
              <a:rPr lang="en-US" smtClean="0"/>
              <a:t>‹N°›</a:t>
            </a:fld>
            <a:endParaRPr lang="en-US"/>
          </a:p>
        </p:txBody>
      </p:sp>
    </p:spTree>
    <p:extLst>
      <p:ext uri="{BB962C8B-B14F-4D97-AF65-F5344CB8AC3E}">
        <p14:creationId xmlns:p14="http://schemas.microsoft.com/office/powerpoint/2010/main" val="4245421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443865" cy="6858000"/>
          </a:xfrm>
          <a:custGeom>
            <a:avLst/>
            <a:gdLst/>
            <a:ahLst/>
            <a:cxnLst/>
            <a:rect l="l" t="t" r="r" b="b"/>
            <a:pathLst>
              <a:path w="443865" h="6858000">
                <a:moveTo>
                  <a:pt x="443484" y="0"/>
                </a:moveTo>
                <a:lnTo>
                  <a:pt x="0" y="0"/>
                </a:lnTo>
                <a:lnTo>
                  <a:pt x="0" y="6858000"/>
                </a:lnTo>
                <a:lnTo>
                  <a:pt x="443484" y="6858000"/>
                </a:lnTo>
                <a:lnTo>
                  <a:pt x="443484" y="0"/>
                </a:lnTo>
                <a:close/>
              </a:path>
            </a:pathLst>
          </a:custGeom>
          <a:solidFill>
            <a:srgbClr val="E3E4EA"/>
          </a:solidFill>
        </p:spPr>
        <p:txBody>
          <a:bodyPr wrap="square" lIns="0" tIns="0" rIns="0" bIns="0" rtlCol="0"/>
          <a:lstStyle/>
          <a:p>
            <a:endParaRPr/>
          </a:p>
        </p:txBody>
      </p:sp>
      <p:sp>
        <p:nvSpPr>
          <p:cNvPr id="17" name="bg object 17"/>
          <p:cNvSpPr/>
          <p:nvPr/>
        </p:nvSpPr>
        <p:spPr>
          <a:xfrm>
            <a:off x="62484" y="137160"/>
            <a:ext cx="316992" cy="316992"/>
          </a:xfrm>
          <a:prstGeom prst="rect">
            <a:avLst/>
          </a:prstGeom>
          <a:blipFill>
            <a:blip r:embed="rId14" cstate="print"/>
            <a:stretch>
              <a:fillRect/>
            </a:stretch>
          </a:blipFill>
        </p:spPr>
        <p:txBody>
          <a:bodyPr wrap="square" lIns="0" tIns="0" rIns="0" bIns="0" rtlCol="0"/>
          <a:lstStyle/>
          <a:p>
            <a:endParaRPr/>
          </a:p>
        </p:txBody>
      </p:sp>
      <p:sp>
        <p:nvSpPr>
          <p:cNvPr id="18" name="bg object 18"/>
          <p:cNvSpPr/>
          <p:nvPr/>
        </p:nvSpPr>
        <p:spPr>
          <a:xfrm>
            <a:off x="10397001" y="428396"/>
            <a:ext cx="1369748" cy="198780"/>
          </a:xfrm>
          <a:prstGeom prst="rect">
            <a:avLst/>
          </a:prstGeom>
          <a:blipFill>
            <a:blip r:embed="rId15" cstate="print"/>
            <a:stretch>
              <a:fillRect/>
            </a:stretch>
          </a:blipFill>
        </p:spPr>
        <p:txBody>
          <a:bodyPr wrap="square" lIns="0" tIns="0" rIns="0" bIns="0" rtlCol="0"/>
          <a:lstStyle/>
          <a:p>
            <a:endParaRPr/>
          </a:p>
        </p:txBody>
      </p:sp>
      <p:sp>
        <p:nvSpPr>
          <p:cNvPr id="2" name="Holder 2"/>
          <p:cNvSpPr>
            <a:spLocks noGrp="1"/>
          </p:cNvSpPr>
          <p:nvPr>
            <p:ph type="title"/>
          </p:nvPr>
        </p:nvSpPr>
        <p:spPr>
          <a:xfrm>
            <a:off x="887374" y="565530"/>
            <a:ext cx="9265920" cy="894080"/>
          </a:xfrm>
          <a:prstGeom prst="rect">
            <a:avLst/>
          </a:prstGeom>
        </p:spPr>
        <p:txBody>
          <a:bodyPr wrap="square" lIns="0" tIns="0" rIns="0" bIns="0">
            <a:spAutoFit/>
          </a:bodyPr>
          <a:lstStyle>
            <a:lvl1pPr>
              <a:defRPr sz="3000" b="1" i="0">
                <a:solidFill>
                  <a:srgbClr val="0800B8"/>
                </a:solidFill>
                <a:latin typeface="Carlito"/>
                <a:cs typeface="Carlito"/>
              </a:defRPr>
            </a:lvl1pPr>
          </a:lstStyle>
          <a:p>
            <a:endParaRPr/>
          </a:p>
        </p:txBody>
      </p:sp>
      <p:sp>
        <p:nvSpPr>
          <p:cNvPr id="3" name="Holder 3"/>
          <p:cNvSpPr>
            <a:spLocks noGrp="1"/>
          </p:cNvSpPr>
          <p:nvPr>
            <p:ph type="body" idx="1"/>
          </p:nvPr>
        </p:nvSpPr>
        <p:spPr>
          <a:xfrm>
            <a:off x="6335267" y="1816607"/>
            <a:ext cx="5440680" cy="4535805"/>
          </a:xfrm>
          <a:prstGeom prst="rect">
            <a:avLst/>
          </a:prstGeom>
        </p:spPr>
        <p:txBody>
          <a:bodyPr wrap="square" lIns="0" tIns="0" rIns="0" bIns="0">
            <a:spAutoFit/>
          </a:bodyPr>
          <a:lstStyle>
            <a:lvl1pPr>
              <a:defRPr sz="2400" b="0" i="0">
                <a:solidFill>
                  <a:srgbClr val="0817BE"/>
                </a:solidFill>
                <a:latin typeface="Carlito"/>
                <a:cs typeface="Carlito"/>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CCBDD89-7403-4A91-A624-69A863C15C0D}" type="datetime1">
              <a:rPr lang="en-US" smtClean="0"/>
              <a:t>5/4/2021</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2.xml"/><Relationship Id="rId7" Type="http://schemas.openxmlformats.org/officeDocument/2006/relationships/image" Target="../media/image34.png"/><Relationship Id="rId2" Type="http://schemas.openxmlformats.org/officeDocument/2006/relationships/slideLayout" Target="../slideLayouts/slideLayout11.xml"/><Relationship Id="rId1" Type="http://schemas.openxmlformats.org/officeDocument/2006/relationships/tags" Target="../tags/tag1.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1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8" Type="http://schemas.openxmlformats.org/officeDocument/2006/relationships/image" Target="../media/image49.jpg"/><Relationship Id="rId13" Type="http://schemas.openxmlformats.org/officeDocument/2006/relationships/image" Target="../media/image54.jpg"/><Relationship Id="rId3" Type="http://schemas.openxmlformats.org/officeDocument/2006/relationships/image" Target="../media/image44.png"/><Relationship Id="rId7" Type="http://schemas.openxmlformats.org/officeDocument/2006/relationships/image" Target="../media/image48.jpg"/><Relationship Id="rId12" Type="http://schemas.openxmlformats.org/officeDocument/2006/relationships/image" Target="../media/image53.jp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47.jpeg"/><Relationship Id="rId11" Type="http://schemas.openxmlformats.org/officeDocument/2006/relationships/image" Target="../media/image52.jpg"/><Relationship Id="rId5" Type="http://schemas.openxmlformats.org/officeDocument/2006/relationships/image" Target="../media/image46.jpg"/><Relationship Id="rId10" Type="http://schemas.openxmlformats.org/officeDocument/2006/relationships/image" Target="../media/image51.jpg"/><Relationship Id="rId4" Type="http://schemas.openxmlformats.org/officeDocument/2006/relationships/image" Target="../media/image45.png"/><Relationship Id="rId9" Type="http://schemas.openxmlformats.org/officeDocument/2006/relationships/image" Target="../media/image5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jpe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jpeg"/><Relationship Id="rId5" Type="http://schemas.openxmlformats.org/officeDocument/2006/relationships/image" Target="../media/image22.png"/><Relationship Id="rId10" Type="http://schemas.openxmlformats.org/officeDocument/2006/relationships/image" Target="../media/image27.jpeg"/><Relationship Id="rId4" Type="http://schemas.openxmlformats.org/officeDocument/2006/relationships/image" Target="../media/image21.png"/><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bject 3"/>
          <p:cNvSpPr txBox="1"/>
          <p:nvPr/>
        </p:nvSpPr>
        <p:spPr>
          <a:xfrm>
            <a:off x="64563" y="4648200"/>
            <a:ext cx="256480" cy="1723389"/>
          </a:xfrm>
          <a:prstGeom prst="rect">
            <a:avLst/>
          </a:prstGeom>
        </p:spPr>
        <p:txBody>
          <a:bodyPr vert="vert270" wrap="square" lIns="0" tIns="0" rIns="0" bIns="0" rtlCol="0">
            <a:spAutoFit/>
          </a:bodyPr>
          <a:lstStyle/>
          <a:p>
            <a:pPr marL="12700">
              <a:lnSpc>
                <a:spcPts val="955"/>
              </a:lnSpc>
            </a:pPr>
            <a:r>
              <a:rPr sz="900" b="1" spc="90" dirty="0" smtClean="0">
                <a:solidFill>
                  <a:srgbClr val="D21F4B"/>
                </a:solidFill>
                <a:latin typeface="Carlito"/>
                <a:cs typeface="Carlito"/>
              </a:rPr>
              <a:t>STRICTEM</a:t>
            </a:r>
            <a:r>
              <a:rPr sz="900" b="1" spc="70" dirty="0" smtClean="0">
                <a:solidFill>
                  <a:srgbClr val="D21F4B"/>
                </a:solidFill>
                <a:latin typeface="Carlito"/>
                <a:cs typeface="Carlito"/>
              </a:rPr>
              <a:t>ENT</a:t>
            </a:r>
            <a:r>
              <a:rPr sz="900" b="1" spc="-5" dirty="0" smtClean="0">
                <a:solidFill>
                  <a:srgbClr val="D21F4B"/>
                </a:solidFill>
                <a:latin typeface="Carlito"/>
                <a:cs typeface="Carlito"/>
              </a:rPr>
              <a:t> </a:t>
            </a:r>
            <a:r>
              <a:rPr sz="900" b="1" spc="95" dirty="0">
                <a:solidFill>
                  <a:srgbClr val="D21F4B"/>
                </a:solidFill>
                <a:latin typeface="Carlito"/>
                <a:cs typeface="Carlito"/>
              </a:rPr>
              <a:t>CONFIDENTIEL</a:t>
            </a:r>
            <a:endParaRPr sz="900" dirty="0">
              <a:latin typeface="Carlito"/>
              <a:cs typeface="Carlito"/>
            </a:endParaRPr>
          </a:p>
        </p:txBody>
      </p:sp>
      <p:sp>
        <p:nvSpPr>
          <p:cNvPr id="40" name="object 2"/>
          <p:cNvSpPr/>
          <p:nvPr/>
        </p:nvSpPr>
        <p:spPr>
          <a:xfrm>
            <a:off x="381000" y="0"/>
            <a:ext cx="11811000" cy="6858000"/>
          </a:xfrm>
          <a:prstGeom prst="rect">
            <a:avLst/>
          </a:prstGeom>
          <a:blipFill>
            <a:blip r:embed="rId3" cstate="print"/>
            <a:stretch>
              <a:fillRect/>
            </a:stretch>
          </a:blipFill>
        </p:spPr>
        <p:txBody>
          <a:bodyPr wrap="square" lIns="0" tIns="0" rIns="0" bIns="0" rtlCol="0"/>
          <a:lstStyle/>
          <a:p>
            <a:pPr marL="12700">
              <a:lnSpc>
                <a:spcPct val="100000"/>
              </a:lnSpc>
              <a:spcBef>
                <a:spcPts val="1835"/>
              </a:spcBef>
            </a:pPr>
            <a:endParaRPr lang="fr-FR" dirty="0" smtClean="0">
              <a:solidFill>
                <a:schemeClr val="bg1"/>
              </a:solidFill>
              <a:latin typeface="Arial"/>
              <a:cs typeface="Arial"/>
            </a:endParaRPr>
          </a:p>
          <a:p>
            <a:pPr marL="12700">
              <a:lnSpc>
                <a:spcPct val="100000"/>
              </a:lnSpc>
              <a:spcBef>
                <a:spcPts val="1835"/>
              </a:spcBef>
            </a:pPr>
            <a:endParaRPr lang="fr-FR" dirty="0">
              <a:solidFill>
                <a:schemeClr val="bg1"/>
              </a:solidFill>
              <a:latin typeface="Arial"/>
              <a:cs typeface="Arial"/>
            </a:endParaRPr>
          </a:p>
          <a:p>
            <a:pPr marL="12700">
              <a:lnSpc>
                <a:spcPct val="100000"/>
              </a:lnSpc>
              <a:spcBef>
                <a:spcPts val="1835"/>
              </a:spcBef>
            </a:pPr>
            <a:r>
              <a:rPr lang="fr-FR" dirty="0">
                <a:solidFill>
                  <a:schemeClr val="bg1"/>
                </a:solidFill>
                <a:latin typeface="Arial"/>
                <a:cs typeface="Arial"/>
              </a:rPr>
              <a:t> </a:t>
            </a:r>
            <a:r>
              <a:rPr lang="fr-FR" dirty="0" smtClean="0">
                <a:solidFill>
                  <a:schemeClr val="bg1"/>
                </a:solidFill>
                <a:latin typeface="Arial"/>
                <a:cs typeface="Arial"/>
              </a:rPr>
              <a:t>     </a:t>
            </a:r>
            <a:endParaRPr lang="fr-FR" dirty="0" smtClean="0">
              <a:solidFill>
                <a:schemeClr val="bg1"/>
              </a:solidFill>
              <a:latin typeface="Arial"/>
              <a:cs typeface="Arial"/>
            </a:endParaRPr>
          </a:p>
          <a:p>
            <a:pPr marL="12700">
              <a:lnSpc>
                <a:spcPct val="100000"/>
              </a:lnSpc>
              <a:spcBef>
                <a:spcPts val="1835"/>
              </a:spcBef>
            </a:pPr>
            <a:r>
              <a:rPr lang="fr-FR" sz="4400" b="1" dirty="0" smtClean="0">
                <a:solidFill>
                  <a:schemeClr val="bg1"/>
                </a:solidFill>
                <a:latin typeface="Arial"/>
                <a:cs typeface="Arial"/>
              </a:rPr>
              <a:t>   	</a:t>
            </a:r>
            <a:r>
              <a:rPr lang="fr-FR" sz="4400" b="1" dirty="0" err="1" smtClean="0">
                <a:solidFill>
                  <a:schemeClr val="bg1"/>
                </a:solidFill>
                <a:latin typeface="Arial" panose="020B0604020202020204" pitchFamily="34" charset="0"/>
                <a:cs typeface="Arial" panose="020B0604020202020204" pitchFamily="34" charset="0"/>
              </a:rPr>
              <a:t>Ihédate</a:t>
            </a:r>
            <a:endParaRPr lang="fr-FR" sz="4400" b="1" dirty="0" smtClean="0">
              <a:solidFill>
                <a:schemeClr val="bg1"/>
              </a:solidFill>
              <a:latin typeface="Arial" panose="020B0604020202020204" pitchFamily="34" charset="0"/>
              <a:cs typeface="Arial" panose="020B0604020202020204" pitchFamily="34" charset="0"/>
            </a:endParaRPr>
          </a:p>
          <a:p>
            <a:pPr marL="12700">
              <a:lnSpc>
                <a:spcPct val="100000"/>
              </a:lnSpc>
              <a:spcBef>
                <a:spcPts val="1835"/>
              </a:spcBef>
            </a:pPr>
            <a:r>
              <a:rPr lang="fr-FR" sz="3200" b="1" dirty="0" smtClean="0">
                <a:solidFill>
                  <a:schemeClr val="bg1"/>
                </a:solidFill>
                <a:latin typeface="Arial" panose="020B0604020202020204" pitchFamily="34" charset="0"/>
                <a:cs typeface="Arial" panose="020B0604020202020204" pitchFamily="34" charset="0"/>
              </a:rPr>
              <a:t>   « Quand la crise sanitaire bouscule l’aéronautique</a:t>
            </a:r>
          </a:p>
          <a:p>
            <a:pPr marL="12700">
              <a:lnSpc>
                <a:spcPct val="100000"/>
              </a:lnSpc>
              <a:spcBef>
                <a:spcPts val="1835"/>
              </a:spcBef>
            </a:pPr>
            <a:r>
              <a:rPr lang="fr-FR" sz="3200" b="1" dirty="0" smtClean="0">
                <a:solidFill>
                  <a:schemeClr val="bg1"/>
                </a:solidFill>
                <a:latin typeface="Arial" panose="020B0604020202020204" pitchFamily="34" charset="0"/>
                <a:cs typeface="Arial" panose="020B0604020202020204" pitchFamily="34" charset="0"/>
              </a:rPr>
              <a:t>    (et accélère la transition écologique ?)</a:t>
            </a:r>
            <a:endParaRPr lang="fr-FR" sz="3200" b="1" dirty="0" smtClean="0">
              <a:solidFill>
                <a:schemeClr val="bg1"/>
              </a:solidFill>
              <a:latin typeface="Arial" panose="020B0604020202020204" pitchFamily="34" charset="0"/>
              <a:cs typeface="Arial" panose="020B0604020202020204" pitchFamily="34" charset="0"/>
            </a:endParaRPr>
          </a:p>
          <a:p>
            <a:pPr marL="30480">
              <a:lnSpc>
                <a:spcPct val="100000"/>
              </a:lnSpc>
              <a:spcBef>
                <a:spcPts val="650"/>
              </a:spcBef>
            </a:pPr>
            <a:r>
              <a:rPr lang="fr-FR" sz="4400" b="1" spc="-5" dirty="0" smtClean="0">
                <a:solidFill>
                  <a:srgbClr val="FFFFFF"/>
                </a:solidFill>
                <a:latin typeface="Arial" panose="020B0604020202020204" pitchFamily="34" charset="0"/>
                <a:cs typeface="Arial" panose="020B0604020202020204" pitchFamily="34" charset="0"/>
              </a:rPr>
              <a:t>   </a:t>
            </a:r>
          </a:p>
          <a:p>
            <a:pPr marL="30480">
              <a:lnSpc>
                <a:spcPct val="100000"/>
              </a:lnSpc>
              <a:spcBef>
                <a:spcPts val="650"/>
              </a:spcBef>
            </a:pPr>
            <a:r>
              <a:rPr lang="fr-FR" sz="4400" b="1" spc="-5" dirty="0">
                <a:solidFill>
                  <a:srgbClr val="FFFFFF"/>
                </a:solidFill>
                <a:latin typeface="Arial" panose="020B0604020202020204" pitchFamily="34" charset="0"/>
                <a:cs typeface="Arial" panose="020B0604020202020204" pitchFamily="34" charset="0"/>
              </a:rPr>
              <a:t>	</a:t>
            </a:r>
            <a:r>
              <a:rPr lang="fr-FR" sz="2400" b="1" spc="-5" dirty="0" smtClean="0">
                <a:solidFill>
                  <a:srgbClr val="FFFFFF"/>
                </a:solidFill>
                <a:latin typeface="Carlito"/>
                <a:cs typeface="Arial" panose="020B0604020202020204" pitchFamily="34" charset="0"/>
              </a:rPr>
              <a:t>Frédéric GAGEY</a:t>
            </a:r>
          </a:p>
          <a:p>
            <a:pPr marL="30480">
              <a:lnSpc>
                <a:spcPct val="100000"/>
              </a:lnSpc>
              <a:spcBef>
                <a:spcPts val="650"/>
              </a:spcBef>
            </a:pPr>
            <a:r>
              <a:rPr lang="fr-FR" sz="2800" b="1" spc="-5" dirty="0" smtClean="0">
                <a:solidFill>
                  <a:srgbClr val="FFFFFF"/>
                </a:solidFill>
                <a:latin typeface="Arial" panose="020B0604020202020204" pitchFamily="34" charset="0"/>
                <a:cs typeface="Arial" panose="020B0604020202020204" pitchFamily="34" charset="0"/>
              </a:rPr>
              <a:t>     	</a:t>
            </a:r>
            <a:r>
              <a:rPr lang="fr-FR" spc="-5" dirty="0" smtClean="0">
                <a:solidFill>
                  <a:srgbClr val="FFFFFF"/>
                </a:solidFill>
                <a:latin typeface="Carlito"/>
                <a:cs typeface="Arial" panose="020B0604020202020204" pitchFamily="34" charset="0"/>
              </a:rPr>
              <a:t>7 mai 2021 </a:t>
            </a:r>
            <a:endParaRPr dirty="0">
              <a:latin typeface="Carlito"/>
              <a:cs typeface="Arial" panose="020B0604020202020204" pitchFamily="34" charset="0"/>
            </a:endParaRPr>
          </a:p>
        </p:txBody>
      </p:sp>
      <p:sp>
        <p:nvSpPr>
          <p:cNvPr id="41" name="object 5"/>
          <p:cNvSpPr/>
          <p:nvPr/>
        </p:nvSpPr>
        <p:spPr>
          <a:xfrm>
            <a:off x="9829800" y="304800"/>
            <a:ext cx="2016252" cy="362712"/>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2525713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5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454130" y="2000829"/>
            <a:ext cx="4107725" cy="1111169"/>
          </a:xfrm>
          <a:prstGeom prst="rect">
            <a:avLst/>
          </a:prstGeom>
        </p:spPr>
      </p:pic>
      <p:sp>
        <p:nvSpPr>
          <p:cNvPr id="22" name="Title 2">
            <a:extLst>
              <a:ext uri="{FF2B5EF4-FFF2-40B4-BE49-F238E27FC236}">
                <a16:creationId xmlns:a16="http://schemas.microsoft.com/office/drawing/2014/main" id="{3C5CB642-404C-F840-971E-C1E86DACA361}"/>
              </a:ext>
            </a:extLst>
          </p:cNvPr>
          <p:cNvSpPr>
            <a:spLocks noGrp="1"/>
          </p:cNvSpPr>
          <p:nvPr>
            <p:ph type="title"/>
          </p:nvPr>
        </p:nvSpPr>
        <p:spPr>
          <a:xfrm>
            <a:off x="694130" y="-25069"/>
            <a:ext cx="11520000" cy="923330"/>
          </a:xfrm>
          <a:noFill/>
        </p:spPr>
        <p:txBody>
          <a:bodyPr anchor="ctr"/>
          <a:lstStyle/>
          <a:p>
            <a:r>
              <a:rPr lang="en-US" dirty="0" err="1" smtClean="0"/>
              <a:t>Stratégie</a:t>
            </a:r>
            <a:r>
              <a:rPr lang="en-US" dirty="0" smtClean="0"/>
              <a:t> durable </a:t>
            </a:r>
            <a:r>
              <a:rPr lang="en-US" sz="3200" dirty="0" smtClean="0"/>
              <a:t/>
            </a:r>
            <a:br>
              <a:rPr lang="en-US" sz="3200" dirty="0" smtClean="0"/>
            </a:br>
            <a:r>
              <a:rPr lang="fr-FR" sz="2800" b="0" dirty="0" smtClean="0"/>
              <a:t>"ouvrir </a:t>
            </a:r>
            <a:r>
              <a:rPr lang="fr-FR" sz="2800" b="0" dirty="0"/>
              <a:t>la voie à l'aviation </a:t>
            </a:r>
            <a:r>
              <a:rPr lang="fr-FR" sz="2800" b="0" dirty="0" smtClean="0"/>
              <a:t>durable"</a:t>
            </a:r>
            <a:endParaRPr lang="en-US" sz="2800" b="0" dirty="0"/>
          </a:p>
        </p:txBody>
      </p:sp>
      <p:sp>
        <p:nvSpPr>
          <p:cNvPr id="51" name="Rectangle 50"/>
          <p:cNvSpPr/>
          <p:nvPr/>
        </p:nvSpPr>
        <p:spPr bwMode="gray">
          <a:xfrm>
            <a:off x="6131638" y="4116387"/>
            <a:ext cx="5790180" cy="476104"/>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err="1"/>
          </a:p>
        </p:txBody>
      </p:sp>
      <p:sp>
        <p:nvSpPr>
          <p:cNvPr id="52" name="Rectangle 51"/>
          <p:cNvSpPr/>
          <p:nvPr/>
        </p:nvSpPr>
        <p:spPr bwMode="gray">
          <a:xfrm>
            <a:off x="6131637" y="1322710"/>
            <a:ext cx="5790181" cy="466269"/>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err="1"/>
          </a:p>
        </p:txBody>
      </p:sp>
      <p:sp>
        <p:nvSpPr>
          <p:cNvPr id="53" name="Rectangle 52"/>
          <p:cNvSpPr/>
          <p:nvPr/>
        </p:nvSpPr>
        <p:spPr bwMode="gray">
          <a:xfrm>
            <a:off x="669131" y="4116387"/>
            <a:ext cx="5156705" cy="476104"/>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err="1"/>
          </a:p>
        </p:txBody>
      </p:sp>
      <p:sp>
        <p:nvSpPr>
          <p:cNvPr id="54" name="Rectangle 53"/>
          <p:cNvSpPr/>
          <p:nvPr/>
        </p:nvSpPr>
        <p:spPr bwMode="gray">
          <a:xfrm>
            <a:off x="669133" y="1314519"/>
            <a:ext cx="5156703" cy="469129"/>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err="1"/>
          </a:p>
        </p:txBody>
      </p:sp>
      <p:pic>
        <p:nvPicPr>
          <p:cNvPr id="57" name="Picture 56"/>
          <p:cNvPicPr>
            <a:picLocks noChangeAspect="1"/>
          </p:cNvPicPr>
          <p:nvPr/>
        </p:nvPicPr>
        <p:blipFill rotWithShape="1">
          <a:blip r:embed="rId5" cstate="print">
            <a:extLst>
              <a:ext uri="{28A0092B-C50C-407E-A947-70E740481C1C}">
                <a14:useLocalDpi xmlns:a14="http://schemas.microsoft.com/office/drawing/2010/main" val="0"/>
              </a:ext>
            </a:extLst>
          </a:blip>
          <a:srcRect t="28742"/>
          <a:stretch/>
        </p:blipFill>
        <p:spPr>
          <a:xfrm>
            <a:off x="7121236" y="4967968"/>
            <a:ext cx="4872536" cy="860124"/>
          </a:xfrm>
          <a:prstGeom prst="rect">
            <a:avLst/>
          </a:prstGeom>
        </p:spPr>
      </p:pic>
      <p:sp>
        <p:nvSpPr>
          <p:cNvPr id="59" name="ZoneTexte 43"/>
          <p:cNvSpPr txBox="1"/>
          <p:nvPr/>
        </p:nvSpPr>
        <p:spPr>
          <a:xfrm>
            <a:off x="7543800" y="1408633"/>
            <a:ext cx="4232749" cy="246221"/>
          </a:xfrm>
          <a:prstGeom prst="rect">
            <a:avLst/>
          </a:prstGeom>
          <a:noFill/>
        </p:spPr>
        <p:txBody>
          <a:bodyPr wrap="square" lIns="0" tIns="0" rIns="0" bIns="0" rtlCol="0">
            <a:spAutoFit/>
          </a:bodyPr>
          <a:lstStyle/>
          <a:p>
            <a:pPr algn="r"/>
            <a:r>
              <a:rPr lang="fr-FR" sz="1600" b="1" dirty="0" smtClean="0">
                <a:solidFill>
                  <a:srgbClr val="0800B9"/>
                </a:solidFill>
              </a:rPr>
              <a:t>2030 Objectifs Environnementaux</a:t>
            </a:r>
            <a:endParaRPr lang="fr-FR" sz="1600" b="1" dirty="0">
              <a:solidFill>
                <a:srgbClr val="0800B9"/>
              </a:solidFill>
            </a:endParaRPr>
          </a:p>
        </p:txBody>
      </p:sp>
      <p:sp>
        <p:nvSpPr>
          <p:cNvPr id="61" name="Rectangle 60"/>
          <p:cNvSpPr/>
          <p:nvPr/>
        </p:nvSpPr>
        <p:spPr bwMode="gray">
          <a:xfrm>
            <a:off x="710738" y="4212795"/>
            <a:ext cx="4707894" cy="30557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rgbClr val="0800B9"/>
                </a:solidFill>
                <a:cs typeface="Calibri" panose="020F0502020204030204" pitchFamily="34" charset="0"/>
              </a:rPr>
              <a:t>2019 &amp; 2020* Environnement de performance</a:t>
            </a:r>
            <a:endParaRPr lang="en-US" sz="1600" b="1" dirty="0">
              <a:solidFill>
                <a:srgbClr val="0800B9"/>
              </a:solidFill>
              <a:cs typeface="Calibri" panose="020F0502020204030204" pitchFamily="34" charset="0"/>
            </a:endParaRPr>
          </a:p>
        </p:txBody>
      </p:sp>
      <p:sp>
        <p:nvSpPr>
          <p:cNvPr id="62" name="Rectangle 61"/>
          <p:cNvSpPr/>
          <p:nvPr/>
        </p:nvSpPr>
        <p:spPr bwMode="gray">
          <a:xfrm>
            <a:off x="690206" y="1877475"/>
            <a:ext cx="1221534" cy="1516861"/>
          </a:xfrm>
          <a:prstGeom prst="rect">
            <a:avLst/>
          </a:prstGeom>
          <a:solidFill>
            <a:schemeClr val="bg1"/>
          </a:solidFill>
          <a:ln w="9525" cap="flat" cmpd="sng" algn="ctr">
            <a:solidFill>
              <a:srgbClr val="0800B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r>
              <a:rPr lang="en-GB" sz="1100" b="1" dirty="0" smtClean="0">
                <a:solidFill>
                  <a:schemeClr val="tx1"/>
                </a:solidFill>
              </a:rPr>
              <a:t>PLANETE</a:t>
            </a:r>
            <a:endParaRPr lang="en-GB" sz="1100" b="1" dirty="0">
              <a:solidFill>
                <a:schemeClr val="tx1"/>
              </a:solidFill>
            </a:endParaRPr>
          </a:p>
        </p:txBody>
      </p:sp>
      <p:sp>
        <p:nvSpPr>
          <p:cNvPr id="63" name="Rectangle 62"/>
          <p:cNvSpPr/>
          <p:nvPr/>
        </p:nvSpPr>
        <p:spPr bwMode="gray">
          <a:xfrm>
            <a:off x="1995709" y="1865668"/>
            <a:ext cx="1206331" cy="1516861"/>
          </a:xfrm>
          <a:prstGeom prst="rect">
            <a:avLst/>
          </a:prstGeom>
          <a:solidFill>
            <a:schemeClr val="bg1"/>
          </a:solidFill>
          <a:ln w="9525" cap="flat" cmpd="sng" algn="ctr">
            <a:solidFill>
              <a:srgbClr val="0800B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r>
              <a:rPr lang="en-GB" sz="1100" b="1" dirty="0" smtClean="0">
                <a:solidFill>
                  <a:schemeClr val="tx1"/>
                </a:solidFill>
              </a:rPr>
              <a:t>CLIENT</a:t>
            </a:r>
            <a:endParaRPr lang="en-GB" sz="1100" b="1" dirty="0">
              <a:solidFill>
                <a:schemeClr val="tx1"/>
              </a:solidFill>
            </a:endParaRPr>
          </a:p>
        </p:txBody>
      </p:sp>
      <p:sp>
        <p:nvSpPr>
          <p:cNvPr id="64" name="Rectangle 63"/>
          <p:cNvSpPr/>
          <p:nvPr/>
        </p:nvSpPr>
        <p:spPr bwMode="gray">
          <a:xfrm>
            <a:off x="3267910" y="1865668"/>
            <a:ext cx="1223430" cy="1516861"/>
          </a:xfrm>
          <a:prstGeom prst="rect">
            <a:avLst/>
          </a:prstGeom>
          <a:solidFill>
            <a:schemeClr val="bg1"/>
          </a:solidFill>
          <a:ln w="9525" cap="flat" cmpd="sng" algn="ctr">
            <a:solidFill>
              <a:srgbClr val="0800B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r>
              <a:rPr lang="en-GB" sz="1100" b="1" dirty="0" smtClean="0">
                <a:solidFill>
                  <a:schemeClr val="tx1"/>
                </a:solidFill>
              </a:rPr>
              <a:t>PERSONNES</a:t>
            </a:r>
            <a:endParaRPr lang="en-GB" sz="1100" b="1" dirty="0">
              <a:solidFill>
                <a:schemeClr val="tx1"/>
              </a:solidFill>
            </a:endParaRPr>
          </a:p>
        </p:txBody>
      </p:sp>
      <p:sp>
        <p:nvSpPr>
          <p:cNvPr id="65" name="Rectangle 64"/>
          <p:cNvSpPr/>
          <p:nvPr/>
        </p:nvSpPr>
        <p:spPr bwMode="gray">
          <a:xfrm>
            <a:off x="4549065" y="1865668"/>
            <a:ext cx="1231140" cy="1516861"/>
          </a:xfrm>
          <a:prstGeom prst="rect">
            <a:avLst/>
          </a:prstGeom>
          <a:solidFill>
            <a:schemeClr val="bg1"/>
          </a:solidFill>
          <a:ln w="9525" cap="flat" cmpd="sng" algn="ctr">
            <a:solidFill>
              <a:srgbClr val="0800B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r>
              <a:rPr lang="en-GB" sz="1100" b="1" dirty="0" smtClean="0">
                <a:solidFill>
                  <a:schemeClr val="tx1"/>
                </a:solidFill>
              </a:rPr>
              <a:t>SOCIETE</a:t>
            </a:r>
            <a:endParaRPr lang="en-GB" sz="1100" b="1" dirty="0">
              <a:solidFill>
                <a:schemeClr val="tx1"/>
              </a:solidFill>
            </a:endParaRPr>
          </a:p>
        </p:txBody>
      </p:sp>
      <p:grpSp>
        <p:nvGrpSpPr>
          <p:cNvPr id="66" name="Groupe 41"/>
          <p:cNvGrpSpPr/>
          <p:nvPr/>
        </p:nvGrpSpPr>
        <p:grpSpPr>
          <a:xfrm>
            <a:off x="669132" y="3448358"/>
            <a:ext cx="5111072" cy="474460"/>
            <a:chOff x="417037" y="3292617"/>
            <a:chExt cx="4151978" cy="452608"/>
          </a:xfrm>
        </p:grpSpPr>
        <p:sp>
          <p:nvSpPr>
            <p:cNvPr id="67" name="Rectangle 66"/>
            <p:cNvSpPr/>
            <p:nvPr/>
          </p:nvSpPr>
          <p:spPr bwMode="gray">
            <a:xfrm>
              <a:off x="417038" y="3292617"/>
              <a:ext cx="4151977" cy="452608"/>
            </a:xfrm>
            <a:prstGeom prst="rect">
              <a:avLst/>
            </a:prstGeom>
            <a:noFill/>
            <a:ln w="9525">
              <a:solidFill>
                <a:srgbClr val="0800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err="1"/>
            </a:p>
          </p:txBody>
        </p:sp>
        <p:sp>
          <p:nvSpPr>
            <p:cNvPr id="68" name="Rectangle 67"/>
            <p:cNvSpPr/>
            <p:nvPr/>
          </p:nvSpPr>
          <p:spPr>
            <a:xfrm>
              <a:off x="417037" y="3349644"/>
              <a:ext cx="4151977" cy="322961"/>
            </a:xfrm>
            <a:prstGeom prst="rect">
              <a:avLst/>
            </a:prstGeom>
          </p:spPr>
          <p:txBody>
            <a:bodyPr wrap="square">
              <a:spAutoFit/>
            </a:bodyPr>
            <a:lstStyle/>
            <a:p>
              <a:pPr algn="ctr"/>
              <a:r>
                <a:rPr lang="fr-FR" sz="1600" b="1" dirty="0"/>
                <a:t>La santé, la sécurité et l'éthique comme base</a:t>
              </a:r>
              <a:endParaRPr lang="en-GB" sz="1600" b="1" dirty="0"/>
            </a:p>
          </p:txBody>
        </p:sp>
      </p:grpSp>
      <p:pic>
        <p:nvPicPr>
          <p:cNvPr id="69" name="Image 5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4154" y="2080705"/>
            <a:ext cx="234453" cy="241910"/>
          </a:xfrm>
          <a:prstGeom prst="rect">
            <a:avLst/>
          </a:prstGeom>
        </p:spPr>
      </p:pic>
      <p:pic>
        <p:nvPicPr>
          <p:cNvPr id="70" name="Image 5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25086" y="2079855"/>
            <a:ext cx="300107" cy="213208"/>
          </a:xfrm>
          <a:prstGeom prst="rect">
            <a:avLst/>
          </a:prstGeom>
        </p:spPr>
      </p:pic>
      <p:pic>
        <p:nvPicPr>
          <p:cNvPr id="71" name="Image 5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77590" y="2127743"/>
            <a:ext cx="182264" cy="298513"/>
          </a:xfrm>
          <a:prstGeom prst="rect">
            <a:avLst/>
          </a:prstGeom>
        </p:spPr>
      </p:pic>
      <p:pic>
        <p:nvPicPr>
          <p:cNvPr id="72" name="Image 5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40648" y="2115577"/>
            <a:ext cx="266720" cy="261276"/>
          </a:xfrm>
          <a:prstGeom prst="rect">
            <a:avLst/>
          </a:prstGeom>
        </p:spPr>
      </p:pic>
      <p:sp>
        <p:nvSpPr>
          <p:cNvPr id="73" name="ZoneTexte 59"/>
          <p:cNvSpPr txBox="1"/>
          <p:nvPr/>
        </p:nvSpPr>
        <p:spPr>
          <a:xfrm>
            <a:off x="6024373" y="4224871"/>
            <a:ext cx="5752176" cy="246221"/>
          </a:xfrm>
          <a:prstGeom prst="rect">
            <a:avLst/>
          </a:prstGeom>
          <a:noFill/>
        </p:spPr>
        <p:txBody>
          <a:bodyPr wrap="square" lIns="0" tIns="0" rIns="0" bIns="0" rtlCol="0">
            <a:spAutoFit/>
          </a:bodyPr>
          <a:lstStyle/>
          <a:p>
            <a:pPr algn="r"/>
            <a:r>
              <a:rPr lang="fr-FR" sz="1600" b="1" dirty="0">
                <a:solidFill>
                  <a:srgbClr val="0800B9"/>
                </a:solidFill>
              </a:rPr>
              <a:t>Notre engagement </a:t>
            </a:r>
            <a:r>
              <a:rPr lang="fr-FR" sz="1600" b="1" dirty="0" smtClean="0">
                <a:solidFill>
                  <a:srgbClr val="0800B9"/>
                </a:solidFill>
              </a:rPr>
              <a:t>en faveur du développement durable</a:t>
            </a:r>
            <a:endParaRPr lang="fr-FR" sz="1600" b="1" dirty="0">
              <a:solidFill>
                <a:srgbClr val="0800B9"/>
              </a:solidFill>
            </a:endParaRPr>
          </a:p>
        </p:txBody>
      </p:sp>
      <p:sp>
        <p:nvSpPr>
          <p:cNvPr id="74" name="ZoneTexte 12"/>
          <p:cNvSpPr txBox="1"/>
          <p:nvPr/>
        </p:nvSpPr>
        <p:spPr>
          <a:xfrm>
            <a:off x="784090" y="1416631"/>
            <a:ext cx="1409123" cy="246221"/>
          </a:xfrm>
          <a:prstGeom prst="rect">
            <a:avLst/>
          </a:prstGeom>
          <a:noFill/>
        </p:spPr>
        <p:txBody>
          <a:bodyPr wrap="square" lIns="0" tIns="0" rIns="0" bIns="0" rtlCol="0">
            <a:spAutoFit/>
          </a:bodyPr>
          <a:lstStyle/>
          <a:p>
            <a:r>
              <a:rPr lang="fr-FR" sz="1600" b="1" dirty="0" smtClean="0">
                <a:solidFill>
                  <a:srgbClr val="0800B9"/>
                </a:solidFill>
              </a:rPr>
              <a:t>Quatre piliers </a:t>
            </a:r>
            <a:endParaRPr lang="fr-FR" sz="1600" b="1" dirty="0">
              <a:solidFill>
                <a:srgbClr val="0800B9"/>
              </a:solidFill>
            </a:endParaRPr>
          </a:p>
        </p:txBody>
      </p:sp>
      <p:sp>
        <p:nvSpPr>
          <p:cNvPr id="27" name="Rectangle 26"/>
          <p:cNvSpPr/>
          <p:nvPr/>
        </p:nvSpPr>
        <p:spPr>
          <a:xfrm>
            <a:off x="657278" y="2251676"/>
            <a:ext cx="1170767" cy="1200329"/>
          </a:xfrm>
          <a:prstGeom prst="rect">
            <a:avLst/>
          </a:prstGeom>
        </p:spPr>
        <p:txBody>
          <a:bodyPr wrap="square">
            <a:spAutoFit/>
          </a:bodyPr>
          <a:lstStyle/>
          <a:p>
            <a:pPr>
              <a:spcBef>
                <a:spcPct val="0"/>
              </a:spcBef>
            </a:pPr>
            <a:r>
              <a:rPr lang="fr-FR" sz="900" dirty="0"/>
              <a:t>Dé-carbonisation :</a:t>
            </a:r>
          </a:p>
          <a:p>
            <a:pPr>
              <a:spcBef>
                <a:spcPct val="0"/>
              </a:spcBef>
            </a:pPr>
            <a:r>
              <a:rPr lang="fr-FR" sz="900" dirty="0"/>
              <a:t>Nouvelle flotte, optimisation des opérations, SAF, compensation.</a:t>
            </a:r>
          </a:p>
          <a:p>
            <a:pPr>
              <a:spcBef>
                <a:spcPct val="0"/>
              </a:spcBef>
            </a:pPr>
            <a:r>
              <a:rPr lang="fr-FR" sz="900" dirty="0" smtClean="0"/>
              <a:t>Réduction </a:t>
            </a:r>
            <a:r>
              <a:rPr lang="fr-FR" sz="900" dirty="0"/>
              <a:t>des déchets</a:t>
            </a:r>
          </a:p>
          <a:p>
            <a:pPr>
              <a:spcBef>
                <a:spcPct val="0"/>
              </a:spcBef>
            </a:pPr>
            <a:r>
              <a:rPr lang="fr-FR" sz="900" dirty="0"/>
              <a:t>Réduction du bruit</a:t>
            </a:r>
            <a:endParaRPr lang="en-GB" sz="900" dirty="0"/>
          </a:p>
        </p:txBody>
      </p:sp>
      <p:sp>
        <p:nvSpPr>
          <p:cNvPr id="29" name="Rectangle 28"/>
          <p:cNvSpPr/>
          <p:nvPr/>
        </p:nvSpPr>
        <p:spPr>
          <a:xfrm>
            <a:off x="2039743" y="2472689"/>
            <a:ext cx="1116288" cy="784830"/>
          </a:xfrm>
          <a:prstGeom prst="rect">
            <a:avLst/>
          </a:prstGeom>
        </p:spPr>
        <p:txBody>
          <a:bodyPr wrap="square">
            <a:spAutoFit/>
          </a:bodyPr>
          <a:lstStyle/>
          <a:p>
            <a:pPr>
              <a:spcBef>
                <a:spcPct val="0"/>
              </a:spcBef>
            </a:pPr>
            <a:r>
              <a:rPr lang="fr-FR" sz="900" dirty="0"/>
              <a:t>Augmenter le NPS</a:t>
            </a:r>
          </a:p>
          <a:p>
            <a:pPr>
              <a:spcBef>
                <a:spcPct val="0"/>
              </a:spcBef>
            </a:pPr>
            <a:endParaRPr lang="fr-FR" sz="900" dirty="0"/>
          </a:p>
          <a:p>
            <a:pPr>
              <a:spcBef>
                <a:spcPct val="0"/>
              </a:spcBef>
            </a:pPr>
            <a:r>
              <a:rPr lang="fr-FR" sz="900" dirty="0"/>
              <a:t>Développer des produits et services durables</a:t>
            </a:r>
            <a:endParaRPr lang="en-GB" sz="900" dirty="0"/>
          </a:p>
        </p:txBody>
      </p:sp>
      <p:sp>
        <p:nvSpPr>
          <p:cNvPr id="30" name="Rectangle 29"/>
          <p:cNvSpPr/>
          <p:nvPr/>
        </p:nvSpPr>
        <p:spPr>
          <a:xfrm>
            <a:off x="3301065" y="2251676"/>
            <a:ext cx="1164304" cy="1200329"/>
          </a:xfrm>
          <a:prstGeom prst="rect">
            <a:avLst/>
          </a:prstGeom>
        </p:spPr>
        <p:txBody>
          <a:bodyPr wrap="square">
            <a:spAutoFit/>
          </a:bodyPr>
          <a:lstStyle/>
          <a:p>
            <a:pPr>
              <a:spcBef>
                <a:spcPct val="0"/>
              </a:spcBef>
            </a:pPr>
            <a:r>
              <a:rPr lang="fr-FR" sz="900" dirty="0"/>
              <a:t>Accroître l'engagement des employés</a:t>
            </a:r>
          </a:p>
          <a:p>
            <a:pPr>
              <a:spcBef>
                <a:spcPct val="0"/>
              </a:spcBef>
            </a:pPr>
            <a:r>
              <a:rPr lang="fr-FR" sz="900" dirty="0" smtClean="0"/>
              <a:t>S'efforcer </a:t>
            </a:r>
            <a:r>
              <a:rPr lang="fr-FR" sz="900" dirty="0"/>
              <a:t>de promouvoir la diversité</a:t>
            </a:r>
          </a:p>
          <a:p>
            <a:pPr>
              <a:spcBef>
                <a:spcPct val="0"/>
              </a:spcBef>
            </a:pPr>
            <a:r>
              <a:rPr lang="fr-FR" sz="900" dirty="0" smtClean="0"/>
              <a:t>Maintenir </a:t>
            </a:r>
            <a:r>
              <a:rPr lang="fr-FR" sz="900" dirty="0"/>
              <a:t>un bon dialogue social</a:t>
            </a:r>
          </a:p>
        </p:txBody>
      </p:sp>
      <p:sp>
        <p:nvSpPr>
          <p:cNvPr id="31" name="Rectangle 30"/>
          <p:cNvSpPr/>
          <p:nvPr/>
        </p:nvSpPr>
        <p:spPr>
          <a:xfrm>
            <a:off x="4549064" y="2375406"/>
            <a:ext cx="1297011" cy="1061829"/>
          </a:xfrm>
          <a:prstGeom prst="rect">
            <a:avLst/>
          </a:prstGeom>
        </p:spPr>
        <p:txBody>
          <a:bodyPr wrap="square">
            <a:spAutoFit/>
          </a:bodyPr>
          <a:lstStyle/>
          <a:p>
            <a:pPr>
              <a:spcBef>
                <a:spcPct val="0"/>
              </a:spcBef>
            </a:pPr>
            <a:r>
              <a:rPr lang="fr-FR" sz="900" dirty="0"/>
              <a:t>Rôle renforcé à l'égard de la société </a:t>
            </a:r>
          </a:p>
          <a:p>
            <a:pPr>
              <a:spcBef>
                <a:spcPct val="0"/>
              </a:spcBef>
            </a:pPr>
            <a:r>
              <a:rPr lang="fr-FR" sz="900" dirty="0" smtClean="0"/>
              <a:t>la </a:t>
            </a:r>
            <a:r>
              <a:rPr lang="fr-FR" sz="900" dirty="0"/>
              <a:t>durabilité et l'éthique tout au long de la chaîne de valeur</a:t>
            </a:r>
          </a:p>
          <a:p>
            <a:pPr>
              <a:spcBef>
                <a:spcPct val="0"/>
              </a:spcBef>
            </a:pPr>
            <a:r>
              <a:rPr lang="fr-FR" sz="900" dirty="0" smtClean="0"/>
              <a:t>Soutenir </a:t>
            </a:r>
            <a:r>
              <a:rPr lang="fr-FR" sz="900" dirty="0"/>
              <a:t>la société au niveau des destinations</a:t>
            </a:r>
            <a:endParaRPr lang="fr-FR" sz="900" dirty="0"/>
          </a:p>
        </p:txBody>
      </p:sp>
      <p:sp>
        <p:nvSpPr>
          <p:cNvPr id="3" name="TextBox 2"/>
          <p:cNvSpPr txBox="1"/>
          <p:nvPr/>
        </p:nvSpPr>
        <p:spPr>
          <a:xfrm>
            <a:off x="2506379" y="6605043"/>
            <a:ext cx="3625258" cy="169277"/>
          </a:xfrm>
          <a:prstGeom prst="rect">
            <a:avLst/>
          </a:prstGeom>
          <a:noFill/>
        </p:spPr>
        <p:txBody>
          <a:bodyPr wrap="square" lIns="0" tIns="0" rIns="0" bIns="0" rtlCol="0">
            <a:spAutoFit/>
          </a:bodyPr>
          <a:lstStyle/>
          <a:p>
            <a:r>
              <a:rPr lang="fr-FR" sz="1100" dirty="0"/>
              <a:t>* Les chiffres de 2020 sont affectés par la crise de </a:t>
            </a:r>
            <a:r>
              <a:rPr lang="fr-FR" sz="1100" dirty="0" err="1"/>
              <a:t>Covid</a:t>
            </a:r>
            <a:r>
              <a:rPr lang="fr-FR" sz="1100" dirty="0"/>
              <a:t> 19.</a:t>
            </a:r>
          </a:p>
        </p:txBody>
      </p:sp>
      <p:pic>
        <p:nvPicPr>
          <p:cNvPr id="33" name="Picture 2" descr="Sustainable Development Goal 3 - Wikipedia"/>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78301" y="5038546"/>
            <a:ext cx="722240" cy="726603"/>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p:cNvSpPr/>
          <p:nvPr/>
        </p:nvSpPr>
        <p:spPr>
          <a:xfrm>
            <a:off x="10561855" y="2018629"/>
            <a:ext cx="1176617" cy="1007968"/>
          </a:xfrm>
          <a:prstGeom prst="rect">
            <a:avLst/>
          </a:prstGeom>
        </p:spPr>
        <p:txBody>
          <a:bodyPr wrap="square">
            <a:spAutoFit/>
          </a:bodyPr>
          <a:lstStyle/>
          <a:p>
            <a:pPr marL="0" indent="0" algn="ctr">
              <a:spcBef>
                <a:spcPct val="0"/>
              </a:spcBef>
              <a:buNone/>
            </a:pPr>
            <a:r>
              <a:rPr lang="en-GB" sz="2800" dirty="0" smtClean="0">
                <a:solidFill>
                  <a:srgbClr val="FF0000"/>
                </a:solidFill>
                <a:latin typeface="Calibri Light" panose="020F0302020204030204" pitchFamily="34" charset="0"/>
                <a:cs typeface="Calibri Light" panose="020F0302020204030204" pitchFamily="34" charset="0"/>
              </a:rPr>
              <a:t>40%</a:t>
            </a:r>
          </a:p>
          <a:p>
            <a:pPr marL="0" indent="0" algn="ctr">
              <a:spcBef>
                <a:spcPct val="0"/>
              </a:spcBef>
              <a:buNone/>
            </a:pPr>
            <a:r>
              <a:rPr lang="en-GB" sz="1050" b="1" dirty="0" smtClean="0">
                <a:solidFill>
                  <a:srgbClr val="1108B9"/>
                </a:solidFill>
                <a:latin typeface="Calibri Light" panose="020F0302020204030204" pitchFamily="34" charset="0"/>
                <a:cs typeface="Calibri Light" panose="020F0302020204030204" pitchFamily="34" charset="0"/>
              </a:rPr>
              <a:t>woman </a:t>
            </a:r>
            <a:r>
              <a:rPr lang="en-GB" sz="1050" dirty="0" smtClean="0">
                <a:solidFill>
                  <a:srgbClr val="1108B9"/>
                </a:solidFill>
                <a:latin typeface="Calibri Light" panose="020F0302020204030204" pitchFamily="34" charset="0"/>
                <a:cs typeface="Calibri Light" panose="020F0302020204030204" pitchFamily="34" charset="0"/>
              </a:rPr>
              <a:t>in management positions</a:t>
            </a:r>
            <a:endParaRPr lang="en-GB" sz="1050" dirty="0">
              <a:solidFill>
                <a:srgbClr val="1108B9"/>
              </a:solidFill>
              <a:latin typeface="Calibri Light" panose="020F0302020204030204" pitchFamily="34" charset="0"/>
              <a:cs typeface="Calibri Light" panose="020F0302020204030204" pitchFamily="34" charset="0"/>
            </a:endParaRPr>
          </a:p>
        </p:txBody>
      </p:sp>
      <p:sp>
        <p:nvSpPr>
          <p:cNvPr id="4" name="TextBox 3"/>
          <p:cNvSpPr txBox="1"/>
          <p:nvPr/>
        </p:nvSpPr>
        <p:spPr>
          <a:xfrm>
            <a:off x="9823077" y="4752524"/>
            <a:ext cx="3281082" cy="430887"/>
          </a:xfrm>
          <a:prstGeom prst="rect">
            <a:avLst/>
          </a:prstGeom>
          <a:noFill/>
        </p:spPr>
        <p:txBody>
          <a:bodyPr wrap="square" lIns="0" tIns="0" rIns="0" bIns="0" rtlCol="0">
            <a:spAutoFit/>
          </a:bodyPr>
          <a:lstStyle/>
          <a:p>
            <a:r>
              <a:rPr lang="fr-FR" sz="1400" dirty="0">
                <a:solidFill>
                  <a:srgbClr val="0800B9"/>
                </a:solidFill>
              </a:rPr>
              <a:t>contributing to the UN </a:t>
            </a:r>
            <a:r>
              <a:rPr lang="fr-FR" sz="1400" dirty="0" err="1">
                <a:solidFill>
                  <a:srgbClr val="0800B9"/>
                </a:solidFill>
              </a:rPr>
              <a:t>SDGs</a:t>
            </a:r>
            <a:endParaRPr lang="fr-FR" sz="1400" dirty="0">
              <a:solidFill>
                <a:srgbClr val="0800B9"/>
              </a:solidFill>
            </a:endParaRPr>
          </a:p>
          <a:p>
            <a:pPr algn="l"/>
            <a:endParaRPr lang="en-US" sz="1400" dirty="0" smtClean="0"/>
          </a:p>
        </p:txBody>
      </p:sp>
      <p:sp>
        <p:nvSpPr>
          <p:cNvPr id="38" name="btfpConclusionArrowText941603"/>
          <p:cNvSpPr txBox="1"/>
          <p:nvPr/>
        </p:nvSpPr>
        <p:spPr bwMode="gray">
          <a:xfrm>
            <a:off x="5307368" y="3335305"/>
            <a:ext cx="7499932" cy="556883"/>
          </a:xfrm>
          <a:prstGeom prst="rect">
            <a:avLst/>
          </a:prstGeom>
          <a:noFill/>
        </p:spPr>
        <p:txBody>
          <a:bodyPr vert="horz" wrap="square" lIns="36036" tIns="36036" rIns="36036" bIns="180181" rtlCol="0" anchor="ctr">
            <a:spAutoFit/>
          </a:bodyPr>
          <a:lstStyle/>
          <a:p>
            <a:pPr algn="ctr">
              <a:spcBef>
                <a:spcPct val="0"/>
              </a:spcBef>
            </a:pPr>
            <a:r>
              <a:rPr lang="fr-FR" sz="1100" dirty="0">
                <a:solidFill>
                  <a:schemeClr val="accent1"/>
                </a:solidFill>
              </a:rPr>
              <a:t>Clarifier et aligner </a:t>
            </a:r>
            <a:r>
              <a:rPr lang="fr-FR" sz="1100" dirty="0" smtClean="0">
                <a:solidFill>
                  <a:schemeClr val="accent1"/>
                </a:solidFill>
              </a:rPr>
              <a:t>les </a:t>
            </a:r>
            <a:r>
              <a:rPr lang="fr-FR" sz="1100" dirty="0">
                <a:solidFill>
                  <a:schemeClr val="accent1"/>
                </a:solidFill>
              </a:rPr>
              <a:t>objectifs à long terme avec des indicateurs clés de performance fiables.</a:t>
            </a:r>
          </a:p>
          <a:p>
            <a:pPr algn="ctr">
              <a:spcBef>
                <a:spcPct val="0"/>
              </a:spcBef>
            </a:pPr>
            <a:r>
              <a:rPr lang="fr-FR" sz="1100" dirty="0">
                <a:solidFill>
                  <a:schemeClr val="accent1"/>
                </a:solidFill>
              </a:rPr>
              <a:t>Assurer la visibilité et la cohérence de la communication externe et interne</a:t>
            </a:r>
          </a:p>
        </p:txBody>
      </p:sp>
      <p:grpSp>
        <p:nvGrpSpPr>
          <p:cNvPr id="39" name="btfpConclusionArrow941603"/>
          <p:cNvGrpSpPr/>
          <p:nvPr>
            <p:custDataLst>
              <p:tags r:id="rId1"/>
            </p:custDataLst>
          </p:nvPr>
        </p:nvGrpSpPr>
        <p:grpSpPr>
          <a:xfrm>
            <a:off x="6200353" y="3081057"/>
            <a:ext cx="5652748" cy="198956"/>
            <a:chOff x="-723900" y="1311649"/>
            <a:chExt cx="11239500" cy="360362"/>
          </a:xfrm>
        </p:grpSpPr>
        <p:sp>
          <p:nvSpPr>
            <p:cNvPr id="40" name="btfpConclusionArrowPointer941603"/>
            <p:cNvSpPr/>
            <p:nvPr/>
          </p:nvSpPr>
          <p:spPr bwMode="gray">
            <a:xfrm>
              <a:off x="4463415" y="1311649"/>
              <a:ext cx="864870" cy="360362"/>
            </a:xfrm>
            <a:prstGeom prst="downArrow">
              <a:avLst>
                <a:gd name="adj1" fmla="val 50000"/>
                <a:gd name="adj2" fmla="val 70000"/>
              </a:avLst>
            </a:prstGeom>
            <a:noFill/>
            <a:ln w="9525" cmpd="sng">
              <a:solidFill>
                <a:srgbClr val="0800B9"/>
              </a:solidFill>
              <a:prstDash val="sysDash"/>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800" smtClean="0">
                <a:solidFill>
                  <a:schemeClr val="tx1"/>
                </a:solidFill>
              </a:endParaRPr>
            </a:p>
          </p:txBody>
        </p:sp>
        <p:cxnSp>
          <p:nvCxnSpPr>
            <p:cNvPr id="41" name="btfpConclusionArrowLineLeft941603"/>
            <p:cNvCxnSpPr/>
            <p:nvPr/>
          </p:nvCxnSpPr>
          <p:spPr bwMode="gray">
            <a:xfrm>
              <a:off x="-723900" y="1552010"/>
              <a:ext cx="5273802" cy="0"/>
            </a:xfrm>
            <a:prstGeom prst="line">
              <a:avLst/>
            </a:prstGeom>
            <a:ln w="9525" cap="flat" cmpd="sng">
              <a:solidFill>
                <a:srgbClr val="0800B9"/>
              </a:solidFill>
              <a:prstDash val="sysDash"/>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42" name="btfpConclusionArrowLineRight941603"/>
            <p:cNvCxnSpPr/>
            <p:nvPr/>
          </p:nvCxnSpPr>
          <p:spPr bwMode="gray">
            <a:xfrm>
              <a:off x="5241798" y="1552010"/>
              <a:ext cx="5273802" cy="0"/>
            </a:xfrm>
            <a:prstGeom prst="line">
              <a:avLst/>
            </a:prstGeom>
            <a:ln w="9525" cap="flat" cmpd="sng">
              <a:solidFill>
                <a:srgbClr val="0800B9"/>
              </a:solidFill>
              <a:prstDash val="sysDash"/>
              <a:miter lim="800000"/>
              <a:tailEnd type="none" w="med" len="lg"/>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379647" y="4811094"/>
            <a:ext cx="1660096" cy="1247783"/>
            <a:chOff x="4477319" y="4615842"/>
            <a:chExt cx="1660096" cy="1247783"/>
          </a:xfrm>
        </p:grpSpPr>
        <p:sp>
          <p:nvSpPr>
            <p:cNvPr id="46" name="Rectangle 45"/>
            <p:cNvSpPr/>
            <p:nvPr/>
          </p:nvSpPr>
          <p:spPr>
            <a:xfrm>
              <a:off x="4477319" y="4615842"/>
              <a:ext cx="1660096" cy="400110"/>
            </a:xfrm>
            <a:prstGeom prst="rect">
              <a:avLst/>
            </a:prstGeom>
          </p:spPr>
          <p:txBody>
            <a:bodyPr wrap="square">
              <a:spAutoFit/>
            </a:bodyPr>
            <a:lstStyle/>
            <a:p>
              <a:pPr marL="0" indent="0" algn="ctr">
                <a:spcBef>
                  <a:spcPct val="0"/>
                </a:spcBef>
                <a:buNone/>
              </a:pPr>
              <a:r>
                <a:rPr lang="en-GB" sz="2000" dirty="0" smtClean="0">
                  <a:solidFill>
                    <a:srgbClr val="1108B9"/>
                  </a:solidFill>
                  <a:latin typeface="Calibri Light" panose="020F0302020204030204" pitchFamily="34" charset="0"/>
                  <a:cs typeface="Calibri Light" panose="020F0302020204030204" pitchFamily="34" charset="0"/>
                </a:rPr>
                <a:t>30</a:t>
              </a:r>
              <a:r>
                <a:rPr lang="en-GB" sz="2000" dirty="0" smtClean="0">
                  <a:solidFill>
                    <a:srgbClr val="00B0F0"/>
                  </a:solidFill>
                  <a:latin typeface="Calibri Light" panose="020F0302020204030204" pitchFamily="34" charset="0"/>
                  <a:cs typeface="Calibri Light" panose="020F0302020204030204" pitchFamily="34" charset="0"/>
                </a:rPr>
                <a:t>% / </a:t>
              </a:r>
              <a:r>
                <a:rPr lang="en-GB" sz="2000" dirty="0" smtClean="0">
                  <a:solidFill>
                    <a:srgbClr val="1108B9"/>
                  </a:solidFill>
                  <a:latin typeface="Calibri Light" panose="020F0302020204030204" pitchFamily="34" charset="0"/>
                  <a:cs typeface="Calibri Light" panose="020F0302020204030204" pitchFamily="34" charset="0"/>
                </a:rPr>
                <a:t>5.6</a:t>
              </a:r>
              <a:r>
                <a:rPr lang="en-GB" sz="2000" dirty="0" smtClean="0">
                  <a:solidFill>
                    <a:srgbClr val="00B0F0"/>
                  </a:solidFill>
                  <a:latin typeface="Calibri Light" panose="020F0302020204030204" pitchFamily="34" charset="0"/>
                  <a:cs typeface="Calibri Light" panose="020F0302020204030204" pitchFamily="34" charset="0"/>
                </a:rPr>
                <a:t>%</a:t>
              </a:r>
            </a:p>
          </p:txBody>
        </p:sp>
        <p:sp>
          <p:nvSpPr>
            <p:cNvPr id="47" name="Rectangle 46"/>
            <p:cNvSpPr/>
            <p:nvPr/>
          </p:nvSpPr>
          <p:spPr>
            <a:xfrm>
              <a:off x="4675058" y="5001851"/>
              <a:ext cx="1202353" cy="861774"/>
            </a:xfrm>
            <a:prstGeom prst="rect">
              <a:avLst/>
            </a:prstGeom>
          </p:spPr>
          <p:txBody>
            <a:bodyPr wrap="square">
              <a:spAutoFit/>
            </a:bodyPr>
            <a:lstStyle/>
            <a:p>
              <a:pPr algn="ctr">
                <a:spcBef>
                  <a:spcPct val="0"/>
                </a:spcBef>
              </a:pPr>
              <a:r>
                <a:rPr lang="fr-FR" sz="1000" b="1" dirty="0">
                  <a:solidFill>
                    <a:srgbClr val="1108B9"/>
                  </a:solidFill>
                  <a:latin typeface="Calibri Light" panose="020F0302020204030204" pitchFamily="34" charset="0"/>
                  <a:cs typeface="Calibri Light" panose="020F0302020204030204" pitchFamily="34" charset="0"/>
                </a:rPr>
                <a:t>- une réduction des émissions de CO2 par passager-kilomètre par rapport à 2005</a:t>
              </a:r>
              <a:endParaRPr lang="en-GB" sz="1000" dirty="0">
                <a:solidFill>
                  <a:srgbClr val="1108B9"/>
                </a:solidFill>
                <a:latin typeface="Calibri Light" panose="020F0302020204030204" pitchFamily="34" charset="0"/>
                <a:cs typeface="Calibri Light" panose="020F0302020204030204" pitchFamily="34" charset="0"/>
              </a:endParaRPr>
            </a:p>
          </p:txBody>
        </p:sp>
      </p:grpSp>
      <p:grpSp>
        <p:nvGrpSpPr>
          <p:cNvPr id="48" name="Group 47"/>
          <p:cNvGrpSpPr/>
          <p:nvPr/>
        </p:nvGrpSpPr>
        <p:grpSpPr>
          <a:xfrm>
            <a:off x="1752633" y="4805635"/>
            <a:ext cx="1660096" cy="940007"/>
            <a:chOff x="4477319" y="4615842"/>
            <a:chExt cx="1660096" cy="940007"/>
          </a:xfrm>
        </p:grpSpPr>
        <p:sp>
          <p:nvSpPr>
            <p:cNvPr id="49" name="Rectangle 48"/>
            <p:cNvSpPr/>
            <p:nvPr/>
          </p:nvSpPr>
          <p:spPr>
            <a:xfrm>
              <a:off x="4477319" y="4615842"/>
              <a:ext cx="1660096" cy="400110"/>
            </a:xfrm>
            <a:prstGeom prst="rect">
              <a:avLst/>
            </a:prstGeom>
          </p:spPr>
          <p:txBody>
            <a:bodyPr wrap="square">
              <a:spAutoFit/>
            </a:bodyPr>
            <a:lstStyle/>
            <a:p>
              <a:pPr marL="0" indent="0" algn="ctr">
                <a:spcBef>
                  <a:spcPct val="0"/>
                </a:spcBef>
                <a:buNone/>
              </a:pPr>
              <a:r>
                <a:rPr lang="en-GB" sz="2000" dirty="0" smtClean="0">
                  <a:solidFill>
                    <a:srgbClr val="1108B9"/>
                  </a:solidFill>
                  <a:latin typeface="Calibri Light" panose="020F0302020204030204" pitchFamily="34" charset="0"/>
                  <a:cs typeface="Calibri Light" panose="020F0302020204030204" pitchFamily="34" charset="0"/>
                </a:rPr>
                <a:t>31</a:t>
              </a:r>
              <a:r>
                <a:rPr lang="en-GB" sz="2000" dirty="0" smtClean="0">
                  <a:solidFill>
                    <a:srgbClr val="00B0F0"/>
                  </a:solidFill>
                  <a:latin typeface="Calibri Light" panose="020F0302020204030204" pitchFamily="34" charset="0"/>
                  <a:cs typeface="Calibri Light" panose="020F0302020204030204" pitchFamily="34" charset="0"/>
                </a:rPr>
                <a:t>% / </a:t>
              </a:r>
              <a:r>
                <a:rPr lang="en-GB" sz="2000" dirty="0" smtClean="0">
                  <a:solidFill>
                    <a:srgbClr val="1108B9"/>
                  </a:solidFill>
                  <a:latin typeface="Calibri Light" panose="020F0302020204030204" pitchFamily="34" charset="0"/>
                  <a:cs typeface="Calibri Light" panose="020F0302020204030204" pitchFamily="34" charset="0"/>
                </a:rPr>
                <a:t>56</a:t>
              </a:r>
              <a:r>
                <a:rPr lang="en-GB" sz="2000" dirty="0" smtClean="0">
                  <a:solidFill>
                    <a:srgbClr val="00B0F0"/>
                  </a:solidFill>
                  <a:latin typeface="Calibri Light" panose="020F0302020204030204" pitchFamily="34" charset="0"/>
                  <a:cs typeface="Calibri Light" panose="020F0302020204030204" pitchFamily="34" charset="0"/>
                </a:rPr>
                <a:t>%</a:t>
              </a:r>
            </a:p>
          </p:txBody>
        </p:sp>
        <p:sp>
          <p:nvSpPr>
            <p:cNvPr id="50" name="Rectangle 49"/>
            <p:cNvSpPr/>
            <p:nvPr/>
          </p:nvSpPr>
          <p:spPr>
            <a:xfrm>
              <a:off x="4675058" y="5001851"/>
              <a:ext cx="1202353" cy="553998"/>
            </a:xfrm>
            <a:prstGeom prst="rect">
              <a:avLst/>
            </a:prstGeom>
          </p:spPr>
          <p:txBody>
            <a:bodyPr wrap="square">
              <a:spAutoFit/>
            </a:bodyPr>
            <a:lstStyle/>
            <a:p>
              <a:pPr algn="ctr">
                <a:spcBef>
                  <a:spcPct val="0"/>
                </a:spcBef>
              </a:pPr>
              <a:r>
                <a:rPr lang="fr-FR" sz="1000" b="1" dirty="0">
                  <a:solidFill>
                    <a:srgbClr val="1108B9"/>
                  </a:solidFill>
                  <a:latin typeface="Calibri Light" panose="020F0302020204030204" pitchFamily="34" charset="0"/>
                  <a:cs typeface="Calibri Light" panose="020F0302020204030204" pitchFamily="34" charset="0"/>
                </a:rPr>
                <a:t>- moins de déchets non recyclés par rapport à 2011</a:t>
              </a:r>
              <a:endParaRPr lang="en-GB" sz="1000" dirty="0">
                <a:solidFill>
                  <a:srgbClr val="1108B9"/>
                </a:solidFill>
                <a:latin typeface="Calibri Light" panose="020F0302020204030204" pitchFamily="34" charset="0"/>
                <a:cs typeface="Calibri Light" panose="020F0302020204030204" pitchFamily="34" charset="0"/>
              </a:endParaRPr>
            </a:p>
          </p:txBody>
        </p:sp>
      </p:grpSp>
      <p:grpSp>
        <p:nvGrpSpPr>
          <p:cNvPr id="55" name="Group 54"/>
          <p:cNvGrpSpPr/>
          <p:nvPr/>
        </p:nvGrpSpPr>
        <p:grpSpPr>
          <a:xfrm>
            <a:off x="3082754" y="4789125"/>
            <a:ext cx="1660096" cy="1247783"/>
            <a:chOff x="4477319" y="4615842"/>
            <a:chExt cx="1660096" cy="1247783"/>
          </a:xfrm>
        </p:grpSpPr>
        <p:sp>
          <p:nvSpPr>
            <p:cNvPr id="56" name="Rectangle 55"/>
            <p:cNvSpPr/>
            <p:nvPr/>
          </p:nvSpPr>
          <p:spPr>
            <a:xfrm>
              <a:off x="4477319" y="4615842"/>
              <a:ext cx="1660096" cy="400110"/>
            </a:xfrm>
            <a:prstGeom prst="rect">
              <a:avLst/>
            </a:prstGeom>
          </p:spPr>
          <p:txBody>
            <a:bodyPr wrap="square">
              <a:spAutoFit/>
            </a:bodyPr>
            <a:lstStyle/>
            <a:p>
              <a:pPr marL="0" indent="0" algn="ctr">
                <a:spcBef>
                  <a:spcPct val="0"/>
                </a:spcBef>
                <a:buNone/>
              </a:pPr>
              <a:r>
                <a:rPr lang="en-GB" sz="2000" dirty="0" smtClean="0">
                  <a:solidFill>
                    <a:srgbClr val="1108B9"/>
                  </a:solidFill>
                  <a:latin typeface="Calibri Light" panose="020F0302020204030204" pitchFamily="34" charset="0"/>
                  <a:cs typeface="Calibri Light" panose="020F0302020204030204" pitchFamily="34" charset="0"/>
                </a:rPr>
                <a:t>32</a:t>
              </a:r>
              <a:r>
                <a:rPr lang="en-GB" sz="2000" dirty="0" smtClean="0">
                  <a:solidFill>
                    <a:srgbClr val="00B0F0"/>
                  </a:solidFill>
                  <a:latin typeface="Calibri Light" panose="020F0302020204030204" pitchFamily="34" charset="0"/>
                  <a:cs typeface="Calibri Light" panose="020F0302020204030204" pitchFamily="34" charset="0"/>
                </a:rPr>
                <a:t>% / </a:t>
              </a:r>
              <a:r>
                <a:rPr lang="en-GB" sz="2000" dirty="0" smtClean="0">
                  <a:solidFill>
                    <a:srgbClr val="1108B9"/>
                  </a:solidFill>
                  <a:latin typeface="Calibri Light" panose="020F0302020204030204" pitchFamily="34" charset="0"/>
                  <a:cs typeface="Calibri Light" panose="020F0302020204030204" pitchFamily="34" charset="0"/>
                </a:rPr>
                <a:t>56</a:t>
              </a:r>
              <a:r>
                <a:rPr lang="en-GB" sz="2000" dirty="0" smtClean="0">
                  <a:solidFill>
                    <a:srgbClr val="00B0F0"/>
                  </a:solidFill>
                  <a:latin typeface="Calibri Light" panose="020F0302020204030204" pitchFamily="34" charset="0"/>
                  <a:cs typeface="Calibri Light" panose="020F0302020204030204" pitchFamily="34" charset="0"/>
                </a:rPr>
                <a:t>%</a:t>
              </a:r>
            </a:p>
          </p:txBody>
        </p:sp>
        <p:sp>
          <p:nvSpPr>
            <p:cNvPr id="75" name="Rectangle 74"/>
            <p:cNvSpPr/>
            <p:nvPr/>
          </p:nvSpPr>
          <p:spPr>
            <a:xfrm>
              <a:off x="4675058" y="5001851"/>
              <a:ext cx="1202353" cy="861774"/>
            </a:xfrm>
            <a:prstGeom prst="rect">
              <a:avLst/>
            </a:prstGeom>
          </p:spPr>
          <p:txBody>
            <a:bodyPr wrap="square">
              <a:spAutoFit/>
            </a:bodyPr>
            <a:lstStyle/>
            <a:p>
              <a:pPr algn="ctr">
                <a:spcBef>
                  <a:spcPct val="0"/>
                </a:spcBef>
              </a:pPr>
              <a:r>
                <a:rPr lang="fr-FR" sz="1000" b="1" dirty="0">
                  <a:solidFill>
                    <a:srgbClr val="1108B9"/>
                  </a:solidFill>
                  <a:latin typeface="Calibri Light" panose="020F0302020204030204" pitchFamily="34" charset="0"/>
                  <a:cs typeface="Calibri Light" panose="020F0302020204030204" pitchFamily="34" charset="0"/>
                </a:rPr>
                <a:t>- moins d'émissions de CO2 produites par les opérations au sol par rapport à 2018.</a:t>
              </a:r>
              <a:endParaRPr lang="en-GB" sz="1000" dirty="0">
                <a:solidFill>
                  <a:srgbClr val="1108B9"/>
                </a:solidFill>
                <a:latin typeface="Calibri Light" panose="020F0302020204030204" pitchFamily="34" charset="0"/>
                <a:cs typeface="Calibri Light" panose="020F0302020204030204" pitchFamily="34" charset="0"/>
              </a:endParaRPr>
            </a:p>
          </p:txBody>
        </p:sp>
      </p:grpSp>
      <p:grpSp>
        <p:nvGrpSpPr>
          <p:cNvPr id="76" name="Group 75"/>
          <p:cNvGrpSpPr/>
          <p:nvPr/>
        </p:nvGrpSpPr>
        <p:grpSpPr>
          <a:xfrm>
            <a:off x="4378194" y="4792331"/>
            <a:ext cx="1660096" cy="940007"/>
            <a:chOff x="4477319" y="4615842"/>
            <a:chExt cx="1660096" cy="940007"/>
          </a:xfrm>
        </p:grpSpPr>
        <p:sp>
          <p:nvSpPr>
            <p:cNvPr id="77" name="Rectangle 76"/>
            <p:cNvSpPr/>
            <p:nvPr/>
          </p:nvSpPr>
          <p:spPr>
            <a:xfrm>
              <a:off x="4477319" y="4615842"/>
              <a:ext cx="1660096" cy="400110"/>
            </a:xfrm>
            <a:prstGeom prst="rect">
              <a:avLst/>
            </a:prstGeom>
          </p:spPr>
          <p:txBody>
            <a:bodyPr wrap="square">
              <a:spAutoFit/>
            </a:bodyPr>
            <a:lstStyle/>
            <a:p>
              <a:pPr marL="0" indent="0" algn="ctr">
                <a:spcBef>
                  <a:spcPct val="0"/>
                </a:spcBef>
                <a:buNone/>
              </a:pPr>
              <a:r>
                <a:rPr lang="en-GB" sz="2000" dirty="0" smtClean="0">
                  <a:solidFill>
                    <a:srgbClr val="1108B9"/>
                  </a:solidFill>
                  <a:latin typeface="Calibri Light" panose="020F0302020204030204" pitchFamily="34" charset="0"/>
                  <a:cs typeface="Calibri Light" panose="020F0302020204030204" pitchFamily="34" charset="0"/>
                </a:rPr>
                <a:t>43</a:t>
              </a:r>
              <a:r>
                <a:rPr lang="en-GB" sz="2000" dirty="0" smtClean="0">
                  <a:solidFill>
                    <a:srgbClr val="00B0F0"/>
                  </a:solidFill>
                  <a:latin typeface="Calibri Light" panose="020F0302020204030204" pitchFamily="34" charset="0"/>
                  <a:cs typeface="Calibri Light" panose="020F0302020204030204" pitchFamily="34" charset="0"/>
                </a:rPr>
                <a:t>% / </a:t>
              </a:r>
              <a:r>
                <a:rPr lang="en-GB" sz="2000" dirty="0" smtClean="0">
                  <a:solidFill>
                    <a:srgbClr val="1108B9"/>
                  </a:solidFill>
                  <a:latin typeface="Calibri Light" panose="020F0302020204030204" pitchFamily="34" charset="0"/>
                  <a:cs typeface="Calibri Light" panose="020F0302020204030204" pitchFamily="34" charset="0"/>
                </a:rPr>
                <a:t>39</a:t>
              </a:r>
              <a:r>
                <a:rPr lang="en-GB" sz="2000" dirty="0" smtClean="0">
                  <a:solidFill>
                    <a:srgbClr val="00B0F0"/>
                  </a:solidFill>
                  <a:latin typeface="Calibri Light" panose="020F0302020204030204" pitchFamily="34" charset="0"/>
                  <a:cs typeface="Calibri Light" panose="020F0302020204030204" pitchFamily="34" charset="0"/>
                </a:rPr>
                <a:t>%</a:t>
              </a:r>
            </a:p>
          </p:txBody>
        </p:sp>
        <p:sp>
          <p:nvSpPr>
            <p:cNvPr id="78" name="Rectangle 77"/>
            <p:cNvSpPr/>
            <p:nvPr/>
          </p:nvSpPr>
          <p:spPr>
            <a:xfrm>
              <a:off x="4675058" y="5001851"/>
              <a:ext cx="1202353" cy="553998"/>
            </a:xfrm>
            <a:prstGeom prst="rect">
              <a:avLst/>
            </a:prstGeom>
          </p:spPr>
          <p:txBody>
            <a:bodyPr wrap="square">
              <a:spAutoFit/>
            </a:bodyPr>
            <a:lstStyle/>
            <a:p>
              <a:pPr algn="ctr">
                <a:spcBef>
                  <a:spcPct val="0"/>
                </a:spcBef>
              </a:pPr>
              <a:r>
                <a:rPr lang="fr-FR" sz="1000" b="1" dirty="0">
                  <a:solidFill>
                    <a:srgbClr val="1108B9"/>
                  </a:solidFill>
                  <a:latin typeface="Calibri Light" panose="020F0302020204030204" pitchFamily="34" charset="0"/>
                  <a:cs typeface="Calibri Light" panose="020F0302020204030204" pitchFamily="34" charset="0"/>
                </a:rPr>
                <a:t>- Réduction du bruit par mouvement par rapport à 2000</a:t>
              </a:r>
            </a:p>
          </p:txBody>
        </p:sp>
      </p:grpSp>
      <p:sp>
        <p:nvSpPr>
          <p:cNvPr id="79" name="Up Arrow 78"/>
          <p:cNvSpPr/>
          <p:nvPr/>
        </p:nvSpPr>
        <p:spPr>
          <a:xfrm>
            <a:off x="2852818" y="2104109"/>
            <a:ext cx="239352" cy="355525"/>
          </a:xfrm>
          <a:prstGeom prst="upArrow">
            <a:avLst>
              <a:gd name="adj1" fmla="val 49999"/>
              <a:gd name="adj2" fmla="val 50000"/>
            </a:avLst>
          </a:prstGeom>
          <a:solidFill>
            <a:srgbClr val="C9D9E0"/>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5" hangingPunct="0"/>
            <a:endParaRPr lang="en-US" sz="1467">
              <a:solidFill>
                <a:srgbClr val="FFFFFF"/>
              </a:solidFill>
              <a:sym typeface="Helvetica Neue Medium"/>
            </a:endParaRPr>
          </a:p>
        </p:txBody>
      </p:sp>
      <p:sp>
        <p:nvSpPr>
          <p:cNvPr id="80" name="Up Arrow 79"/>
          <p:cNvSpPr/>
          <p:nvPr/>
        </p:nvSpPr>
        <p:spPr>
          <a:xfrm>
            <a:off x="4187492" y="2000829"/>
            <a:ext cx="239352" cy="355525"/>
          </a:xfrm>
          <a:prstGeom prst="upArrow">
            <a:avLst>
              <a:gd name="adj1" fmla="val 49999"/>
              <a:gd name="adj2" fmla="val 50000"/>
            </a:avLst>
          </a:prstGeom>
          <a:solidFill>
            <a:srgbClr val="C9D9E0"/>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5" hangingPunct="0"/>
            <a:endParaRPr lang="en-US" sz="1467">
              <a:solidFill>
                <a:srgbClr val="FFFFFF"/>
              </a:solidFill>
              <a:sym typeface="Helvetica Neue Medium"/>
            </a:endParaRPr>
          </a:p>
        </p:txBody>
      </p:sp>
      <p:sp>
        <p:nvSpPr>
          <p:cNvPr id="81" name="Down Arrow 80"/>
          <p:cNvSpPr/>
          <p:nvPr/>
        </p:nvSpPr>
        <p:spPr>
          <a:xfrm>
            <a:off x="1614020" y="2012948"/>
            <a:ext cx="228753" cy="352643"/>
          </a:xfrm>
          <a:prstGeom prst="downArrow">
            <a:avLst/>
          </a:prstGeom>
          <a:solidFill>
            <a:srgbClr val="C9D9E0"/>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5" hangingPunct="0"/>
            <a:endParaRPr lang="en-US" sz="1467">
              <a:solidFill>
                <a:srgbClr val="FFFFFF"/>
              </a:solidFill>
              <a:sym typeface="Helvetica Neue Medium"/>
            </a:endParaRPr>
          </a:p>
        </p:txBody>
      </p:sp>
      <p:sp>
        <p:nvSpPr>
          <p:cNvPr id="82" name="Up Arrow 81"/>
          <p:cNvSpPr/>
          <p:nvPr/>
        </p:nvSpPr>
        <p:spPr>
          <a:xfrm>
            <a:off x="5418632" y="2062358"/>
            <a:ext cx="239352" cy="355525"/>
          </a:xfrm>
          <a:prstGeom prst="upArrow">
            <a:avLst>
              <a:gd name="adj1" fmla="val 49999"/>
              <a:gd name="adj2" fmla="val 50000"/>
            </a:avLst>
          </a:prstGeom>
          <a:solidFill>
            <a:srgbClr val="C9D9E0"/>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5" hangingPunct="0"/>
            <a:endParaRPr lang="en-US" sz="1467">
              <a:solidFill>
                <a:srgbClr val="FFFFFF"/>
              </a:solidFill>
              <a:sym typeface="Helvetica Neue Medium"/>
            </a:endParaRPr>
          </a:p>
        </p:txBody>
      </p:sp>
      <p:sp>
        <p:nvSpPr>
          <p:cNvPr id="60" name="object 3"/>
          <p:cNvSpPr txBox="1"/>
          <p:nvPr/>
        </p:nvSpPr>
        <p:spPr>
          <a:xfrm>
            <a:off x="64563" y="4648200"/>
            <a:ext cx="256480" cy="1723389"/>
          </a:xfrm>
          <a:prstGeom prst="rect">
            <a:avLst/>
          </a:prstGeom>
        </p:spPr>
        <p:txBody>
          <a:bodyPr vert="vert270" wrap="square" lIns="0" tIns="0" rIns="0" bIns="0" rtlCol="0">
            <a:spAutoFit/>
          </a:bodyPr>
          <a:lstStyle/>
          <a:p>
            <a:pPr marL="12700">
              <a:lnSpc>
                <a:spcPts val="955"/>
              </a:lnSpc>
            </a:pPr>
            <a:r>
              <a:rPr sz="900" b="1" spc="90" dirty="0" smtClean="0">
                <a:solidFill>
                  <a:srgbClr val="D21F4B"/>
                </a:solidFill>
                <a:latin typeface="Carlito"/>
                <a:cs typeface="Carlito"/>
              </a:rPr>
              <a:t>STRICTEM</a:t>
            </a:r>
            <a:r>
              <a:rPr sz="900" b="1" spc="70" dirty="0" smtClean="0">
                <a:solidFill>
                  <a:srgbClr val="D21F4B"/>
                </a:solidFill>
                <a:latin typeface="Carlito"/>
                <a:cs typeface="Carlito"/>
              </a:rPr>
              <a:t>ENT</a:t>
            </a:r>
            <a:r>
              <a:rPr sz="900" b="1" spc="-5" dirty="0" smtClean="0">
                <a:solidFill>
                  <a:srgbClr val="D21F4B"/>
                </a:solidFill>
                <a:latin typeface="Carlito"/>
                <a:cs typeface="Carlito"/>
              </a:rPr>
              <a:t> </a:t>
            </a:r>
            <a:r>
              <a:rPr sz="900" b="1" spc="95" dirty="0">
                <a:solidFill>
                  <a:srgbClr val="D21F4B"/>
                </a:solidFill>
                <a:latin typeface="Carlito"/>
                <a:cs typeface="Carlito"/>
              </a:rPr>
              <a:t>CONFIDENTIEL</a:t>
            </a:r>
            <a:endParaRPr sz="900" dirty="0">
              <a:latin typeface="Carlito"/>
              <a:cs typeface="Carlito"/>
            </a:endParaRPr>
          </a:p>
        </p:txBody>
      </p:sp>
    </p:spTree>
    <p:extLst>
      <p:ext uri="{BB962C8B-B14F-4D97-AF65-F5344CB8AC3E}">
        <p14:creationId xmlns:p14="http://schemas.microsoft.com/office/powerpoint/2010/main" val="137887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
            <a:extLst>
              <a:ext uri="{FF2B5EF4-FFF2-40B4-BE49-F238E27FC236}">
                <a16:creationId xmlns:a16="http://schemas.microsoft.com/office/drawing/2014/main" id="{CACCA989-6B01-FC45-97EC-BFE6F08AA203}"/>
              </a:ext>
            </a:extLst>
          </p:cNvPr>
          <p:cNvSpPr>
            <a:spLocks noGrp="1"/>
          </p:cNvSpPr>
          <p:nvPr>
            <p:ph type="title"/>
          </p:nvPr>
        </p:nvSpPr>
        <p:spPr>
          <a:xfrm>
            <a:off x="820787" y="245945"/>
            <a:ext cx="11520000" cy="492443"/>
          </a:xfrm>
          <a:noFill/>
        </p:spPr>
        <p:txBody>
          <a:bodyPr anchor="ctr"/>
          <a:lstStyle/>
          <a:p>
            <a:r>
              <a:rPr lang="en-US" sz="3200" dirty="0" err="1" smtClean="0"/>
              <a:t>Qu’est</a:t>
            </a:r>
            <a:r>
              <a:rPr lang="en-US" sz="3200" dirty="0" err="1"/>
              <a:t>-</a:t>
            </a:r>
            <a:r>
              <a:rPr lang="en-US" sz="3200" dirty="0" err="1" smtClean="0"/>
              <a:t>ce</a:t>
            </a:r>
            <a:r>
              <a:rPr lang="en-US" sz="3200" dirty="0" smtClean="0"/>
              <a:t> que le SAF ?</a:t>
            </a:r>
            <a:endParaRPr lang="en-US" sz="3200" dirty="0"/>
          </a:p>
        </p:txBody>
      </p:sp>
      <p:sp>
        <p:nvSpPr>
          <p:cNvPr id="19" name="Rechthoek 18">
            <a:extLst>
              <a:ext uri="{FF2B5EF4-FFF2-40B4-BE49-F238E27FC236}">
                <a16:creationId xmlns:a16="http://schemas.microsoft.com/office/drawing/2014/main" id="{636B5365-CCA7-B048-AF39-6642EB20363B}"/>
              </a:ext>
            </a:extLst>
          </p:cNvPr>
          <p:cNvSpPr/>
          <p:nvPr/>
        </p:nvSpPr>
        <p:spPr bwMode="gray">
          <a:xfrm>
            <a:off x="830898" y="1532856"/>
            <a:ext cx="4804837" cy="2143225"/>
          </a:xfrm>
          <a:prstGeom prst="rect">
            <a:avLst/>
          </a:prstGeom>
          <a:gradFill>
            <a:gsLst>
              <a:gs pos="18000">
                <a:schemeClr val="accent1"/>
              </a:gs>
              <a:gs pos="86000">
                <a:srgbClr val="00B0F0"/>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200" dirty="0" err="1"/>
          </a:p>
        </p:txBody>
      </p:sp>
      <p:sp>
        <p:nvSpPr>
          <p:cNvPr id="20" name="Rechthoek 19">
            <a:extLst>
              <a:ext uri="{FF2B5EF4-FFF2-40B4-BE49-F238E27FC236}">
                <a16:creationId xmlns:a16="http://schemas.microsoft.com/office/drawing/2014/main" id="{301576E0-3F14-534E-845F-43D2C90882F1}"/>
              </a:ext>
            </a:extLst>
          </p:cNvPr>
          <p:cNvSpPr/>
          <p:nvPr/>
        </p:nvSpPr>
        <p:spPr bwMode="gray">
          <a:xfrm>
            <a:off x="5635737" y="1529921"/>
            <a:ext cx="2124717" cy="2143225"/>
          </a:xfrm>
          <a:prstGeom prst="rect">
            <a:avLst/>
          </a:prstGeom>
          <a:solidFill>
            <a:srgbClr val="AEEC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200" dirty="0" err="1"/>
          </a:p>
        </p:txBody>
      </p:sp>
      <p:sp>
        <p:nvSpPr>
          <p:cNvPr id="23" name="Rechthoek 22">
            <a:extLst>
              <a:ext uri="{FF2B5EF4-FFF2-40B4-BE49-F238E27FC236}">
                <a16:creationId xmlns:a16="http://schemas.microsoft.com/office/drawing/2014/main" id="{01B59BF6-7AD6-CC42-86FA-81D07D7777C9}"/>
              </a:ext>
            </a:extLst>
          </p:cNvPr>
          <p:cNvSpPr/>
          <p:nvPr/>
        </p:nvSpPr>
        <p:spPr bwMode="gray">
          <a:xfrm>
            <a:off x="7757816" y="1532854"/>
            <a:ext cx="2036131" cy="2157305"/>
          </a:xfrm>
          <a:prstGeom prst="rect">
            <a:avLst/>
          </a:prstGeom>
          <a:gradFill>
            <a:gsLst>
              <a:gs pos="18000">
                <a:schemeClr val="accent1"/>
              </a:gs>
              <a:gs pos="86000">
                <a:srgbClr val="00B0F0"/>
              </a:gs>
            </a:gsLst>
            <a:lin ang="30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200" dirty="0" err="1"/>
          </a:p>
        </p:txBody>
      </p:sp>
      <p:sp>
        <p:nvSpPr>
          <p:cNvPr id="24" name="Rechthoek 23">
            <a:extLst>
              <a:ext uri="{FF2B5EF4-FFF2-40B4-BE49-F238E27FC236}">
                <a16:creationId xmlns:a16="http://schemas.microsoft.com/office/drawing/2014/main" id="{0EE416DA-4B43-734B-95AA-C336F8B07E05}"/>
              </a:ext>
            </a:extLst>
          </p:cNvPr>
          <p:cNvSpPr/>
          <p:nvPr/>
        </p:nvSpPr>
        <p:spPr bwMode="gray">
          <a:xfrm>
            <a:off x="9797938" y="1532855"/>
            <a:ext cx="1608371" cy="3696411"/>
          </a:xfrm>
          <a:prstGeom prst="rect">
            <a:avLst/>
          </a:prstGeom>
          <a:solidFill>
            <a:srgbClr val="AEEC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200" dirty="0" err="1"/>
          </a:p>
        </p:txBody>
      </p:sp>
      <p:sp>
        <p:nvSpPr>
          <p:cNvPr id="29" name="Rechthoek 28">
            <a:extLst>
              <a:ext uri="{FF2B5EF4-FFF2-40B4-BE49-F238E27FC236}">
                <a16:creationId xmlns:a16="http://schemas.microsoft.com/office/drawing/2014/main" id="{3C4EB3D5-CF3D-2E4D-A0D3-98FF4ECCF359}"/>
              </a:ext>
            </a:extLst>
          </p:cNvPr>
          <p:cNvSpPr/>
          <p:nvPr/>
        </p:nvSpPr>
        <p:spPr bwMode="gray">
          <a:xfrm>
            <a:off x="7757808" y="3676081"/>
            <a:ext cx="2038969" cy="1553185"/>
          </a:xfrm>
          <a:prstGeom prst="rect">
            <a:avLst/>
          </a:prstGeom>
          <a:gradFill>
            <a:gsLst>
              <a:gs pos="18000">
                <a:schemeClr val="accent1"/>
              </a:gs>
              <a:gs pos="86000">
                <a:srgbClr val="00B0F0"/>
              </a:gs>
            </a:gsLst>
            <a:lin ang="132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200" dirty="0" err="1"/>
          </a:p>
        </p:txBody>
      </p:sp>
      <p:sp>
        <p:nvSpPr>
          <p:cNvPr id="33" name="Rechthoek 32">
            <a:extLst>
              <a:ext uri="{FF2B5EF4-FFF2-40B4-BE49-F238E27FC236}">
                <a16:creationId xmlns:a16="http://schemas.microsoft.com/office/drawing/2014/main" id="{D87DE2EF-2CC0-5249-9DC6-C209FB16E631}"/>
              </a:ext>
            </a:extLst>
          </p:cNvPr>
          <p:cNvSpPr/>
          <p:nvPr/>
        </p:nvSpPr>
        <p:spPr bwMode="gray">
          <a:xfrm>
            <a:off x="3982865" y="3676081"/>
            <a:ext cx="3777588" cy="1553185"/>
          </a:xfrm>
          <a:prstGeom prst="rect">
            <a:avLst/>
          </a:prstGeom>
          <a:gradFill>
            <a:gsLst>
              <a:gs pos="18000">
                <a:schemeClr val="accent1"/>
              </a:gs>
              <a:gs pos="86000">
                <a:srgbClr val="00B0F0"/>
              </a:gs>
            </a:gsLst>
            <a:lin ang="72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200" dirty="0" err="1"/>
          </a:p>
        </p:txBody>
      </p:sp>
      <p:sp>
        <p:nvSpPr>
          <p:cNvPr id="35" name="Rechthoek 34">
            <a:extLst>
              <a:ext uri="{FF2B5EF4-FFF2-40B4-BE49-F238E27FC236}">
                <a16:creationId xmlns:a16="http://schemas.microsoft.com/office/drawing/2014/main" id="{E604FA18-B410-2C49-8A98-E6906495E0D1}"/>
              </a:ext>
            </a:extLst>
          </p:cNvPr>
          <p:cNvSpPr/>
          <p:nvPr/>
        </p:nvSpPr>
        <p:spPr bwMode="gray">
          <a:xfrm>
            <a:off x="830899" y="3676081"/>
            <a:ext cx="3152573" cy="1553185"/>
          </a:xfrm>
          <a:prstGeom prst="rect">
            <a:avLst/>
          </a:prstGeom>
          <a:solidFill>
            <a:srgbClr val="AEEC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200" dirty="0" err="1"/>
          </a:p>
        </p:txBody>
      </p:sp>
      <p:sp>
        <p:nvSpPr>
          <p:cNvPr id="36" name="Tekstvak 35">
            <a:extLst>
              <a:ext uri="{FF2B5EF4-FFF2-40B4-BE49-F238E27FC236}">
                <a16:creationId xmlns:a16="http://schemas.microsoft.com/office/drawing/2014/main" id="{83ECB867-103C-DE40-B14F-F9D378A5D189}"/>
              </a:ext>
            </a:extLst>
          </p:cNvPr>
          <p:cNvSpPr txBox="1"/>
          <p:nvPr/>
        </p:nvSpPr>
        <p:spPr>
          <a:xfrm>
            <a:off x="1993836" y="2076701"/>
            <a:ext cx="2992352" cy="984885"/>
          </a:xfrm>
          <a:prstGeom prst="rect">
            <a:avLst/>
          </a:prstGeom>
          <a:noFill/>
        </p:spPr>
        <p:txBody>
          <a:bodyPr wrap="square" lIns="0" tIns="0" rIns="0" bIns="0" rtlCol="0">
            <a:spAutoFit/>
          </a:bodyPr>
          <a:lstStyle/>
          <a:p>
            <a:r>
              <a:rPr lang="nl-NL" sz="6400" dirty="0">
                <a:solidFill>
                  <a:schemeClr val="bg1"/>
                </a:solidFill>
                <a:latin typeface="Arial" panose="020B0604020202020204" pitchFamily="34" charset="0"/>
                <a:cs typeface="Arial" panose="020B0604020202020204" pitchFamily="34" charset="0"/>
              </a:rPr>
              <a:t>SAF…</a:t>
            </a:r>
            <a:endParaRPr lang="nl-NL" sz="10666" b="1" dirty="0">
              <a:solidFill>
                <a:schemeClr val="bg1"/>
              </a:solidFill>
              <a:latin typeface="Arial" panose="020B0604020202020204" pitchFamily="34" charset="0"/>
              <a:cs typeface="Arial" panose="020B0604020202020204" pitchFamily="34" charset="0"/>
            </a:endParaRPr>
          </a:p>
        </p:txBody>
      </p:sp>
      <p:sp>
        <p:nvSpPr>
          <p:cNvPr id="38" name="Tekstvak 37">
            <a:extLst>
              <a:ext uri="{FF2B5EF4-FFF2-40B4-BE49-F238E27FC236}">
                <a16:creationId xmlns:a16="http://schemas.microsoft.com/office/drawing/2014/main" id="{C4AB3E44-A41C-B448-B439-9BFE455DD1A9}"/>
              </a:ext>
            </a:extLst>
          </p:cNvPr>
          <p:cNvSpPr txBox="1"/>
          <p:nvPr/>
        </p:nvSpPr>
        <p:spPr>
          <a:xfrm>
            <a:off x="1076298" y="4498276"/>
            <a:ext cx="2647581" cy="451534"/>
          </a:xfrm>
          <a:prstGeom prst="rect">
            <a:avLst/>
          </a:prstGeom>
          <a:noFill/>
        </p:spPr>
        <p:txBody>
          <a:bodyPr wrap="square" lIns="0" tIns="0" rIns="0" bIns="0" rtlCol="0">
            <a:spAutoFit/>
          </a:bodyPr>
          <a:lstStyle/>
          <a:p>
            <a:pPr>
              <a:defRPr/>
            </a:pPr>
            <a:r>
              <a:rPr lang="fr-FR" sz="1467" dirty="0"/>
              <a:t>...réduit de manière proactive ses émissions d'au moins 75 %.</a:t>
            </a:r>
            <a:endParaRPr lang="fr-FR" sz="1467" dirty="0"/>
          </a:p>
        </p:txBody>
      </p:sp>
      <p:sp>
        <p:nvSpPr>
          <p:cNvPr id="39" name="Tekstvak 38">
            <a:extLst>
              <a:ext uri="{FF2B5EF4-FFF2-40B4-BE49-F238E27FC236}">
                <a16:creationId xmlns:a16="http://schemas.microsoft.com/office/drawing/2014/main" id="{97E87BDB-E7B9-544A-8F78-833D0AB85D33}"/>
              </a:ext>
            </a:extLst>
          </p:cNvPr>
          <p:cNvSpPr txBox="1"/>
          <p:nvPr/>
        </p:nvSpPr>
        <p:spPr>
          <a:xfrm>
            <a:off x="1089884" y="3859577"/>
            <a:ext cx="2400128" cy="574453"/>
          </a:xfrm>
          <a:prstGeom prst="rect">
            <a:avLst/>
          </a:prstGeom>
          <a:noFill/>
        </p:spPr>
        <p:txBody>
          <a:bodyPr wrap="square" lIns="0" tIns="0" rIns="0" bIns="0" rtlCol="0">
            <a:spAutoFit/>
          </a:bodyPr>
          <a:lstStyle/>
          <a:p>
            <a:r>
              <a:rPr lang="nl-NL" sz="3733" b="1" dirty="0">
                <a:solidFill>
                  <a:schemeClr val="accent1"/>
                </a:solidFill>
                <a:latin typeface="Arial" panose="020B0604020202020204" pitchFamily="34" charset="0"/>
                <a:cs typeface="Arial" panose="020B0604020202020204" pitchFamily="34" charset="0"/>
              </a:rPr>
              <a:t>75%</a:t>
            </a:r>
          </a:p>
        </p:txBody>
      </p:sp>
      <p:sp>
        <p:nvSpPr>
          <p:cNvPr id="40" name="Tekstvak 39">
            <a:extLst>
              <a:ext uri="{FF2B5EF4-FFF2-40B4-BE49-F238E27FC236}">
                <a16:creationId xmlns:a16="http://schemas.microsoft.com/office/drawing/2014/main" id="{E628329B-055C-5F45-995A-BC7B7A4C8402}"/>
              </a:ext>
            </a:extLst>
          </p:cNvPr>
          <p:cNvSpPr txBox="1"/>
          <p:nvPr/>
        </p:nvSpPr>
        <p:spPr>
          <a:xfrm>
            <a:off x="10037076" y="2519986"/>
            <a:ext cx="1113252" cy="2257669"/>
          </a:xfrm>
          <a:prstGeom prst="rect">
            <a:avLst/>
          </a:prstGeom>
          <a:noFill/>
        </p:spPr>
        <p:txBody>
          <a:bodyPr wrap="square" lIns="0" tIns="0" rIns="0" bIns="0" rtlCol="0">
            <a:spAutoFit/>
          </a:bodyPr>
          <a:lstStyle/>
          <a:p>
            <a:pPr>
              <a:defRPr/>
            </a:pPr>
            <a:r>
              <a:rPr lang="fr-FR" sz="1467" dirty="0"/>
              <a:t>...n'est pas encore disponible à grande échelle. </a:t>
            </a:r>
          </a:p>
          <a:p>
            <a:pPr>
              <a:defRPr/>
            </a:pPr>
            <a:endParaRPr lang="fr-FR" sz="1467" dirty="0"/>
          </a:p>
          <a:p>
            <a:pPr>
              <a:defRPr/>
            </a:pPr>
            <a:r>
              <a:rPr lang="fr-FR" sz="1467" dirty="0"/>
              <a:t>L'utilisation et la production doivent être accélérées</a:t>
            </a:r>
            <a:endParaRPr lang="fr-FR" sz="1467" dirty="0"/>
          </a:p>
        </p:txBody>
      </p:sp>
      <p:sp>
        <p:nvSpPr>
          <p:cNvPr id="45" name="Tekstvak 44">
            <a:extLst>
              <a:ext uri="{FF2B5EF4-FFF2-40B4-BE49-F238E27FC236}">
                <a16:creationId xmlns:a16="http://schemas.microsoft.com/office/drawing/2014/main" id="{DE3DC7C4-232B-D642-8802-684166B0A0F3}"/>
              </a:ext>
            </a:extLst>
          </p:cNvPr>
          <p:cNvSpPr txBox="1"/>
          <p:nvPr/>
        </p:nvSpPr>
        <p:spPr>
          <a:xfrm>
            <a:off x="4207275" y="4439004"/>
            <a:ext cx="3277173" cy="677301"/>
          </a:xfrm>
          <a:prstGeom prst="rect">
            <a:avLst/>
          </a:prstGeom>
          <a:noFill/>
        </p:spPr>
        <p:txBody>
          <a:bodyPr wrap="square" lIns="0" tIns="0" rIns="0" bIns="0" rtlCol="0">
            <a:spAutoFit/>
          </a:bodyPr>
          <a:lstStyle/>
          <a:p>
            <a:pPr>
              <a:defRPr/>
            </a:pPr>
            <a:r>
              <a:rPr lang="en-US" sz="1467" dirty="0" smtClean="0">
                <a:solidFill>
                  <a:schemeClr val="bg1"/>
                </a:solidFill>
              </a:rPr>
              <a:t>…</a:t>
            </a:r>
            <a:r>
              <a:rPr lang="fr-FR" sz="1467" dirty="0">
                <a:solidFill>
                  <a:schemeClr val="bg1"/>
                </a:solidFill>
              </a:rPr>
              <a:t>...est produit selon un processus plus propre et circulaire et contribue à une économie circulaire</a:t>
            </a:r>
            <a:endParaRPr lang="en-US" sz="1467" dirty="0">
              <a:solidFill>
                <a:schemeClr val="bg1"/>
              </a:solidFill>
            </a:endParaRPr>
          </a:p>
        </p:txBody>
      </p:sp>
      <p:sp>
        <p:nvSpPr>
          <p:cNvPr id="48" name="Tekstvak 47">
            <a:extLst>
              <a:ext uri="{FF2B5EF4-FFF2-40B4-BE49-F238E27FC236}">
                <a16:creationId xmlns:a16="http://schemas.microsoft.com/office/drawing/2014/main" id="{EA29E8E0-9CD5-CC41-A8E7-C69C3373CA67}"/>
              </a:ext>
            </a:extLst>
          </p:cNvPr>
          <p:cNvSpPr txBox="1"/>
          <p:nvPr/>
        </p:nvSpPr>
        <p:spPr>
          <a:xfrm>
            <a:off x="5845862" y="2294407"/>
            <a:ext cx="1665519" cy="1200329"/>
          </a:xfrm>
          <a:prstGeom prst="rect">
            <a:avLst/>
          </a:prstGeom>
          <a:noFill/>
        </p:spPr>
        <p:txBody>
          <a:bodyPr wrap="square" lIns="0" tIns="0" rIns="0" bIns="0" rtlCol="0">
            <a:spAutoFit/>
          </a:bodyPr>
          <a:lstStyle/>
          <a:p>
            <a:pPr>
              <a:defRPr/>
            </a:pPr>
            <a:r>
              <a:rPr lang="fr-FR" sz="1300" dirty="0"/>
              <a:t>...est </a:t>
            </a:r>
            <a:r>
              <a:rPr lang="fr-FR" sz="1300" dirty="0" smtClean="0"/>
              <a:t>produit </a:t>
            </a:r>
            <a:r>
              <a:rPr lang="fr-FR" sz="1300" dirty="0"/>
              <a:t>à partir de sources renouvelables telles que les huiles de cuisson usagées, la paille et les résidus de bois.</a:t>
            </a:r>
            <a:endParaRPr lang="en-US" sz="1300" dirty="0">
              <a:solidFill>
                <a:srgbClr val="003C71"/>
              </a:solidFill>
              <a:latin typeface="Arial" panose="020B0604020202020204"/>
            </a:endParaRPr>
          </a:p>
        </p:txBody>
      </p:sp>
      <p:sp>
        <p:nvSpPr>
          <p:cNvPr id="50" name="Tekstvak 49">
            <a:extLst>
              <a:ext uri="{FF2B5EF4-FFF2-40B4-BE49-F238E27FC236}">
                <a16:creationId xmlns:a16="http://schemas.microsoft.com/office/drawing/2014/main" id="{FD9A9F2D-7EFA-FA4F-9133-50E95C9852D2}"/>
              </a:ext>
            </a:extLst>
          </p:cNvPr>
          <p:cNvSpPr txBox="1"/>
          <p:nvPr/>
        </p:nvSpPr>
        <p:spPr>
          <a:xfrm>
            <a:off x="7913634" y="3690348"/>
            <a:ext cx="1700975" cy="1128835"/>
          </a:xfrm>
          <a:prstGeom prst="rect">
            <a:avLst/>
          </a:prstGeom>
          <a:noFill/>
        </p:spPr>
        <p:txBody>
          <a:bodyPr wrap="square" lIns="0" tIns="0" rIns="0" bIns="0" rtlCol="0" anchor="t">
            <a:spAutoFit/>
          </a:bodyPr>
          <a:lstStyle/>
          <a:p>
            <a:pPr>
              <a:defRPr/>
            </a:pPr>
            <a:r>
              <a:rPr lang="fr-FR" sz="1467" dirty="0">
                <a:solidFill>
                  <a:schemeClr val="bg1"/>
                </a:solidFill>
              </a:rPr>
              <a:t>...est un carburant dit "drop-in", qui se mélange parfaitement avec les combustibles fossiles.</a:t>
            </a:r>
            <a:endParaRPr lang="en-US" sz="1200" dirty="0" err="1">
              <a:solidFill>
                <a:schemeClr val="bg1"/>
              </a:solidFill>
              <a:latin typeface="Arial" panose="020B0604020202020204"/>
            </a:endParaRPr>
          </a:p>
        </p:txBody>
      </p:sp>
      <p:sp>
        <p:nvSpPr>
          <p:cNvPr id="52" name="Tekstvak 51">
            <a:extLst>
              <a:ext uri="{FF2B5EF4-FFF2-40B4-BE49-F238E27FC236}">
                <a16:creationId xmlns:a16="http://schemas.microsoft.com/office/drawing/2014/main" id="{51689F49-2672-0C46-9F32-75D3001234F6}"/>
              </a:ext>
            </a:extLst>
          </p:cNvPr>
          <p:cNvSpPr txBox="1"/>
          <p:nvPr/>
        </p:nvSpPr>
        <p:spPr>
          <a:xfrm>
            <a:off x="7967828" y="1683311"/>
            <a:ext cx="1696051" cy="903068"/>
          </a:xfrm>
          <a:prstGeom prst="rect">
            <a:avLst/>
          </a:prstGeom>
          <a:noFill/>
        </p:spPr>
        <p:txBody>
          <a:bodyPr wrap="square" lIns="0" tIns="0" rIns="0" bIns="0" rtlCol="0">
            <a:spAutoFit/>
          </a:bodyPr>
          <a:lstStyle/>
          <a:p>
            <a:pPr>
              <a:defRPr/>
            </a:pPr>
            <a:r>
              <a:rPr lang="fr-FR" sz="1467" dirty="0">
                <a:solidFill>
                  <a:schemeClr val="bg1"/>
                </a:solidFill>
              </a:rPr>
              <a:t>...utilisé par Air France et </a:t>
            </a:r>
            <a:r>
              <a:rPr lang="fr-FR" sz="1467" dirty="0" smtClean="0">
                <a:solidFill>
                  <a:schemeClr val="bg1"/>
                </a:solidFill>
              </a:rPr>
              <a:t>KLM, </a:t>
            </a:r>
            <a:r>
              <a:rPr lang="fr-FR" sz="1467" dirty="0">
                <a:solidFill>
                  <a:schemeClr val="bg1"/>
                </a:solidFill>
              </a:rPr>
              <a:t>réellement durable et certifié comme tel.</a:t>
            </a:r>
            <a:endParaRPr lang="en-US" sz="1200" dirty="0">
              <a:solidFill>
                <a:schemeClr val="bg1"/>
              </a:solidFill>
              <a:latin typeface="Arial" panose="020B0604020202020204"/>
            </a:endParaRPr>
          </a:p>
        </p:txBody>
      </p:sp>
      <p:pic>
        <p:nvPicPr>
          <p:cNvPr id="56" name="Afbeelding 55">
            <a:extLst>
              <a:ext uri="{FF2B5EF4-FFF2-40B4-BE49-F238E27FC236}">
                <a16:creationId xmlns:a16="http://schemas.microsoft.com/office/drawing/2014/main" id="{BD38E9D9-66EC-644F-BAA5-B6CFBA2BA993}"/>
              </a:ext>
            </a:extLst>
          </p:cNvPr>
          <p:cNvPicPr>
            <a:picLocks noChangeAspect="1"/>
          </p:cNvPicPr>
          <p:nvPr/>
        </p:nvPicPr>
        <p:blipFill>
          <a:blip r:embed="rId3"/>
          <a:stretch>
            <a:fillRect/>
          </a:stretch>
        </p:blipFill>
        <p:spPr>
          <a:xfrm>
            <a:off x="9023091" y="4603669"/>
            <a:ext cx="567525" cy="563979"/>
          </a:xfrm>
          <a:prstGeom prst="rect">
            <a:avLst/>
          </a:prstGeom>
        </p:spPr>
      </p:pic>
      <p:pic>
        <p:nvPicPr>
          <p:cNvPr id="57" name="Afbeelding 56">
            <a:extLst>
              <a:ext uri="{FF2B5EF4-FFF2-40B4-BE49-F238E27FC236}">
                <a16:creationId xmlns:a16="http://schemas.microsoft.com/office/drawing/2014/main" id="{F9437BED-9B91-9249-B332-FAD7ECBC41BA}"/>
              </a:ext>
            </a:extLst>
          </p:cNvPr>
          <p:cNvPicPr>
            <a:picLocks noChangeAspect="1"/>
          </p:cNvPicPr>
          <p:nvPr/>
        </p:nvPicPr>
        <p:blipFill>
          <a:blip r:embed="rId4"/>
          <a:stretch>
            <a:fillRect/>
          </a:stretch>
        </p:blipFill>
        <p:spPr>
          <a:xfrm>
            <a:off x="4247622" y="3866230"/>
            <a:ext cx="615724" cy="604471"/>
          </a:xfrm>
          <a:prstGeom prst="rect">
            <a:avLst/>
          </a:prstGeom>
        </p:spPr>
      </p:pic>
      <p:pic>
        <p:nvPicPr>
          <p:cNvPr id="3" name="Afbeelding 2">
            <a:extLst>
              <a:ext uri="{FF2B5EF4-FFF2-40B4-BE49-F238E27FC236}">
                <a16:creationId xmlns:a16="http://schemas.microsoft.com/office/drawing/2014/main" id="{A1542480-34C0-C846-A61F-DB6FEC8BAF25}"/>
              </a:ext>
            </a:extLst>
          </p:cNvPr>
          <p:cNvPicPr>
            <a:picLocks noChangeAspect="1"/>
          </p:cNvPicPr>
          <p:nvPr/>
        </p:nvPicPr>
        <p:blipFill>
          <a:blip r:embed="rId5"/>
          <a:stretch>
            <a:fillRect/>
          </a:stretch>
        </p:blipFill>
        <p:spPr>
          <a:xfrm>
            <a:off x="8007637" y="3033953"/>
            <a:ext cx="396308" cy="510964"/>
          </a:xfrm>
          <a:prstGeom prst="rect">
            <a:avLst/>
          </a:prstGeom>
        </p:spPr>
      </p:pic>
      <p:pic>
        <p:nvPicPr>
          <p:cNvPr id="5" name="Afbeelding 4">
            <a:extLst>
              <a:ext uri="{FF2B5EF4-FFF2-40B4-BE49-F238E27FC236}">
                <a16:creationId xmlns:a16="http://schemas.microsoft.com/office/drawing/2014/main" id="{8AE64455-3BA5-CA46-B9DF-18507BDCCE24}"/>
              </a:ext>
            </a:extLst>
          </p:cNvPr>
          <p:cNvPicPr>
            <a:picLocks noChangeAspect="1"/>
          </p:cNvPicPr>
          <p:nvPr/>
        </p:nvPicPr>
        <p:blipFill>
          <a:blip r:embed="rId6"/>
          <a:stretch>
            <a:fillRect/>
          </a:stretch>
        </p:blipFill>
        <p:spPr>
          <a:xfrm>
            <a:off x="2670506" y="3895607"/>
            <a:ext cx="515272" cy="502391"/>
          </a:xfrm>
          <a:prstGeom prst="rect">
            <a:avLst/>
          </a:prstGeom>
        </p:spPr>
      </p:pic>
      <p:pic>
        <p:nvPicPr>
          <p:cNvPr id="7" name="Afbeelding 6">
            <a:extLst>
              <a:ext uri="{FF2B5EF4-FFF2-40B4-BE49-F238E27FC236}">
                <a16:creationId xmlns:a16="http://schemas.microsoft.com/office/drawing/2014/main" id="{9E58CBFD-E664-154D-84F2-D0588012ED7E}"/>
              </a:ext>
            </a:extLst>
          </p:cNvPr>
          <p:cNvPicPr>
            <a:picLocks noChangeAspect="1"/>
          </p:cNvPicPr>
          <p:nvPr/>
        </p:nvPicPr>
        <p:blipFill>
          <a:blip r:embed="rId7"/>
          <a:stretch>
            <a:fillRect/>
          </a:stretch>
        </p:blipFill>
        <p:spPr>
          <a:xfrm>
            <a:off x="5849170" y="1663188"/>
            <a:ext cx="690864" cy="677785"/>
          </a:xfrm>
          <a:prstGeom prst="rect">
            <a:avLst/>
          </a:prstGeom>
        </p:spPr>
      </p:pic>
      <p:pic>
        <p:nvPicPr>
          <p:cNvPr id="11" name="Afbeelding 10">
            <a:extLst>
              <a:ext uri="{FF2B5EF4-FFF2-40B4-BE49-F238E27FC236}">
                <a16:creationId xmlns:a16="http://schemas.microsoft.com/office/drawing/2014/main" id="{C89CA31D-65F1-C544-9FFD-5FFA17C05689}"/>
              </a:ext>
            </a:extLst>
          </p:cNvPr>
          <p:cNvPicPr>
            <a:picLocks noChangeAspect="1"/>
          </p:cNvPicPr>
          <p:nvPr/>
        </p:nvPicPr>
        <p:blipFill>
          <a:blip r:embed="rId8"/>
          <a:stretch>
            <a:fillRect/>
          </a:stretch>
        </p:blipFill>
        <p:spPr>
          <a:xfrm>
            <a:off x="10037075" y="1709751"/>
            <a:ext cx="453464" cy="584656"/>
          </a:xfrm>
          <a:prstGeom prst="rect">
            <a:avLst/>
          </a:prstGeom>
        </p:spPr>
      </p:pic>
      <p:sp>
        <p:nvSpPr>
          <p:cNvPr id="2" name="Rectangle 1"/>
          <p:cNvSpPr/>
          <p:nvPr/>
        </p:nvSpPr>
        <p:spPr bwMode="gray">
          <a:xfrm>
            <a:off x="10186147" y="204166"/>
            <a:ext cx="1775012" cy="576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smtClean="0"/>
          </a:p>
        </p:txBody>
      </p:sp>
      <p:sp>
        <p:nvSpPr>
          <p:cNvPr id="27" name="object 3"/>
          <p:cNvSpPr txBox="1"/>
          <p:nvPr/>
        </p:nvSpPr>
        <p:spPr>
          <a:xfrm>
            <a:off x="64563" y="4648200"/>
            <a:ext cx="256480" cy="1723389"/>
          </a:xfrm>
          <a:prstGeom prst="rect">
            <a:avLst/>
          </a:prstGeom>
        </p:spPr>
        <p:txBody>
          <a:bodyPr vert="vert270" wrap="square" lIns="0" tIns="0" rIns="0" bIns="0" rtlCol="0">
            <a:spAutoFit/>
          </a:bodyPr>
          <a:lstStyle/>
          <a:p>
            <a:pPr marL="12700">
              <a:lnSpc>
                <a:spcPts val="955"/>
              </a:lnSpc>
            </a:pPr>
            <a:r>
              <a:rPr sz="900" b="1" spc="90" dirty="0" smtClean="0">
                <a:solidFill>
                  <a:srgbClr val="D21F4B"/>
                </a:solidFill>
                <a:latin typeface="Carlito"/>
                <a:cs typeface="Carlito"/>
              </a:rPr>
              <a:t>STRICTEM</a:t>
            </a:r>
            <a:r>
              <a:rPr sz="900" b="1" spc="70" dirty="0" smtClean="0">
                <a:solidFill>
                  <a:srgbClr val="D21F4B"/>
                </a:solidFill>
                <a:latin typeface="Carlito"/>
                <a:cs typeface="Carlito"/>
              </a:rPr>
              <a:t>ENT</a:t>
            </a:r>
            <a:r>
              <a:rPr sz="900" b="1" spc="-5" dirty="0" smtClean="0">
                <a:solidFill>
                  <a:srgbClr val="D21F4B"/>
                </a:solidFill>
                <a:latin typeface="Carlito"/>
                <a:cs typeface="Carlito"/>
              </a:rPr>
              <a:t> </a:t>
            </a:r>
            <a:r>
              <a:rPr sz="900" b="1" spc="95" dirty="0">
                <a:solidFill>
                  <a:srgbClr val="D21F4B"/>
                </a:solidFill>
                <a:latin typeface="Carlito"/>
                <a:cs typeface="Carlito"/>
              </a:rPr>
              <a:t>CONFIDENTIEL</a:t>
            </a:r>
            <a:endParaRPr sz="900" dirty="0">
              <a:latin typeface="Carlito"/>
              <a:cs typeface="Carlito"/>
            </a:endParaRPr>
          </a:p>
        </p:txBody>
      </p:sp>
      <p:sp>
        <p:nvSpPr>
          <p:cNvPr id="6" name="ZoneTexte 5"/>
          <p:cNvSpPr txBox="1"/>
          <p:nvPr/>
        </p:nvSpPr>
        <p:spPr>
          <a:xfrm>
            <a:off x="7757808" y="5867400"/>
            <a:ext cx="4281792" cy="838200"/>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148202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hthoek 52">
            <a:extLst>
              <a:ext uri="{FF2B5EF4-FFF2-40B4-BE49-F238E27FC236}">
                <a16:creationId xmlns:a16="http://schemas.microsoft.com/office/drawing/2014/main" id="{2F36F40B-5784-0042-991B-3174B0631E58}"/>
              </a:ext>
            </a:extLst>
          </p:cNvPr>
          <p:cNvSpPr/>
          <p:nvPr/>
        </p:nvSpPr>
        <p:spPr bwMode="gray">
          <a:xfrm>
            <a:off x="558079" y="2509520"/>
            <a:ext cx="5534568" cy="3624063"/>
          </a:xfrm>
          <a:prstGeom prst="rect">
            <a:avLst/>
          </a:prstGeom>
          <a:solidFill>
            <a:schemeClr val="accent6">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200" dirty="0" err="1"/>
          </a:p>
        </p:txBody>
      </p:sp>
      <p:sp>
        <p:nvSpPr>
          <p:cNvPr id="7" name="Title 2">
            <a:extLst>
              <a:ext uri="{FF2B5EF4-FFF2-40B4-BE49-F238E27FC236}">
                <a16:creationId xmlns:a16="http://schemas.microsoft.com/office/drawing/2014/main" id="{645EAF79-B67C-4C0B-9593-EC931B575F19}"/>
              </a:ext>
            </a:extLst>
          </p:cNvPr>
          <p:cNvSpPr>
            <a:spLocks noGrp="1"/>
          </p:cNvSpPr>
          <p:nvPr>
            <p:ph type="title"/>
          </p:nvPr>
        </p:nvSpPr>
        <p:spPr>
          <a:xfrm>
            <a:off x="611670" y="134820"/>
            <a:ext cx="11520000" cy="923330"/>
          </a:xfrm>
          <a:noFill/>
        </p:spPr>
        <p:txBody>
          <a:bodyPr anchor="ctr"/>
          <a:lstStyle/>
          <a:p>
            <a:r>
              <a:rPr lang="fr-FR" dirty="0"/>
              <a:t>Production de combustible fossile ou SAF </a:t>
            </a:r>
            <a:r>
              <a:rPr lang="fr-FR" dirty="0" smtClean="0"/>
              <a:t>:</a:t>
            </a:r>
            <a:br>
              <a:rPr lang="fr-FR" dirty="0" smtClean="0"/>
            </a:br>
            <a:r>
              <a:rPr lang="fr-FR" dirty="0" smtClean="0"/>
              <a:t>la </a:t>
            </a:r>
            <a:r>
              <a:rPr lang="fr-FR" dirty="0"/>
              <a:t>différence</a:t>
            </a:r>
            <a:endParaRPr lang="en-US" dirty="0"/>
          </a:p>
        </p:txBody>
      </p:sp>
      <p:sp>
        <p:nvSpPr>
          <p:cNvPr id="11" name="Content Placeholder 3">
            <a:extLst>
              <a:ext uri="{FF2B5EF4-FFF2-40B4-BE49-F238E27FC236}">
                <a16:creationId xmlns:a16="http://schemas.microsoft.com/office/drawing/2014/main" id="{5342E3A9-4D7B-4DDE-8775-21A004EB2100}"/>
              </a:ext>
            </a:extLst>
          </p:cNvPr>
          <p:cNvSpPr txBox="1">
            <a:spLocks/>
          </p:cNvSpPr>
          <p:nvPr/>
        </p:nvSpPr>
        <p:spPr>
          <a:xfrm>
            <a:off x="603420" y="1107738"/>
            <a:ext cx="11520000" cy="577995"/>
          </a:xfrm>
          <a:prstGeom prst="rect">
            <a:avLst/>
          </a:prstGeom>
          <a:noFill/>
          <a:ln>
            <a:noFill/>
          </a:ln>
        </p:spPr>
        <p:txBody>
          <a:bodyPr vert="horz" lIns="0" tIns="0" rIns="0" bIns="0" rtlCol="0">
            <a:noAutofit/>
          </a:bodyPr>
          <a:lstStyle>
            <a:lvl1pPr marL="216000" indent="-216000" algn="l" defTabSz="914400" rtl="0" eaLnBrk="1" latinLnBrk="0" hangingPunct="1">
              <a:lnSpc>
                <a:spcPct val="100000"/>
              </a:lnSpc>
              <a:spcBef>
                <a:spcPts val="600"/>
              </a:spcBef>
              <a:buFont typeface="Arial" panose="020B0604020202020204" pitchFamily="34" charset="0"/>
              <a:buChar char="•"/>
              <a:tabLst>
                <a:tab pos="216000" algn="l"/>
              </a:tabLst>
              <a:defRPr sz="1800" kern="1200">
                <a:solidFill>
                  <a:srgbClr val="003C71"/>
                </a:solidFill>
                <a:latin typeface="+mn-lt"/>
                <a:ea typeface="+mn-ea"/>
                <a:cs typeface="+mn-cs"/>
              </a:defRPr>
            </a:lvl1pPr>
            <a:lvl2pPr marL="468000" indent="-216000" algn="l" defTabSz="914400" rtl="0" eaLnBrk="1" latinLnBrk="0" hangingPunct="1">
              <a:lnSpc>
                <a:spcPct val="100000"/>
              </a:lnSpc>
              <a:spcBef>
                <a:spcPts val="300"/>
              </a:spcBef>
              <a:buFont typeface="Arial" panose="020B0604020202020204" pitchFamily="34" charset="0"/>
              <a:buChar char="•"/>
              <a:tabLst>
                <a:tab pos="216000" algn="l"/>
              </a:tabLst>
              <a:defRPr sz="1600" kern="1200">
                <a:solidFill>
                  <a:srgbClr val="003C71"/>
                </a:solidFill>
                <a:latin typeface="+mn-lt"/>
                <a:ea typeface="+mn-ea"/>
                <a:cs typeface="+mn-cs"/>
              </a:defRPr>
            </a:lvl2pPr>
            <a:lvl3pPr marL="720000" indent="-216000" algn="l" defTabSz="914400" rtl="0" eaLnBrk="1" latinLnBrk="0" hangingPunct="1">
              <a:lnSpc>
                <a:spcPct val="100000"/>
              </a:lnSpc>
              <a:spcBef>
                <a:spcPts val="300"/>
              </a:spcBef>
              <a:buFont typeface="Arial" panose="020B0604020202020204" pitchFamily="34" charset="0"/>
              <a:buChar char="•"/>
              <a:tabLst>
                <a:tab pos="216000" algn="l"/>
              </a:tabLst>
              <a:defRPr sz="1400" kern="1200">
                <a:solidFill>
                  <a:srgbClr val="003C71"/>
                </a:solidFill>
                <a:latin typeface="+mn-lt"/>
                <a:ea typeface="+mn-ea"/>
                <a:cs typeface="+mn-cs"/>
              </a:defRPr>
            </a:lvl3pPr>
            <a:lvl4pPr marL="0" indent="0" algn="l" defTabSz="914400" rtl="0" eaLnBrk="1" latinLnBrk="0" hangingPunct="1">
              <a:lnSpc>
                <a:spcPct val="100000"/>
              </a:lnSpc>
              <a:spcBef>
                <a:spcPts val="600"/>
              </a:spcBef>
              <a:buFont typeface="Arial" panose="020B0604020202020204" pitchFamily="34" charset="0"/>
              <a:buNone/>
              <a:tabLst>
                <a:tab pos="216000" algn="l"/>
              </a:tabLst>
              <a:defRPr sz="1800" kern="1200">
                <a:solidFill>
                  <a:srgbClr val="003C71"/>
                </a:solidFill>
                <a:latin typeface="+mn-lt"/>
                <a:ea typeface="+mn-ea"/>
                <a:cs typeface="+mn-cs"/>
              </a:defRPr>
            </a:lvl4pPr>
            <a:lvl5pPr marL="0" indent="0" algn="l" defTabSz="914400" rtl="0" eaLnBrk="1" latinLnBrk="0" hangingPunct="1">
              <a:lnSpc>
                <a:spcPct val="100000"/>
              </a:lnSpc>
              <a:spcBef>
                <a:spcPts val="600"/>
              </a:spcBef>
              <a:buFont typeface="Arial" panose="020B0604020202020204" pitchFamily="34" charset="0"/>
              <a:buNone/>
              <a:tabLst>
                <a:tab pos="216000" algn="l"/>
              </a:tabLst>
              <a:defRPr sz="1800" b="1" kern="1200">
                <a:solidFill>
                  <a:srgbClr val="003C7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r-FR" sz="1600" dirty="0">
                <a:solidFill>
                  <a:schemeClr val="tx1"/>
                </a:solidFill>
                <a:latin typeface="Calibri" panose="020F0502020204030204" pitchFamily="34" charset="0"/>
                <a:cs typeface="Calibri" panose="020F0502020204030204" pitchFamily="34" charset="0"/>
              </a:rPr>
              <a:t>Le processus d'utilisation des combustibles fossiles est limité à quelques décennies, tandis que la FAS est fabriquée à partir de sources renouvelables</a:t>
            </a:r>
            <a:r>
              <a:rPr lang="fr-FR" sz="1600" dirty="0" smtClean="0">
                <a:solidFill>
                  <a:schemeClr val="tx1"/>
                </a:solidFill>
                <a:latin typeface="Calibri" panose="020F0502020204030204" pitchFamily="34" charset="0"/>
                <a:cs typeface="Calibri" panose="020F0502020204030204" pitchFamily="34" charset="0"/>
              </a:rPr>
              <a:t>.</a:t>
            </a:r>
          </a:p>
          <a:p>
            <a:pPr>
              <a:defRPr/>
            </a:pPr>
            <a:r>
              <a:rPr lang="fr-FR" sz="1600" dirty="0" smtClean="0">
                <a:solidFill>
                  <a:schemeClr val="tx1"/>
                </a:solidFill>
                <a:latin typeface="Calibri" panose="020F0502020204030204" pitchFamily="34" charset="0"/>
                <a:cs typeface="Calibri" panose="020F0502020204030204" pitchFamily="34" charset="0"/>
              </a:rPr>
              <a:t>Le </a:t>
            </a:r>
            <a:r>
              <a:rPr lang="fr-FR" sz="1600" dirty="0">
                <a:solidFill>
                  <a:schemeClr val="tx1"/>
                </a:solidFill>
                <a:latin typeface="Calibri" panose="020F0502020204030204" pitchFamily="34" charset="0"/>
                <a:cs typeface="Calibri" panose="020F0502020204030204" pitchFamily="34" charset="0"/>
              </a:rPr>
              <a:t>procédé SAF émet nettement moins d'émissions de CO2 que le procédé classique à base de combustibles fossiles.</a:t>
            </a:r>
            <a:endParaRPr lang="en-US" sz="1600" dirty="0" smtClean="0">
              <a:solidFill>
                <a:schemeClr val="tx1"/>
              </a:solidFill>
              <a:latin typeface="Calibri" panose="020F0502020204030204" pitchFamily="34" charset="0"/>
              <a:cs typeface="Calibri" panose="020F0502020204030204" pitchFamily="34" charset="0"/>
            </a:endParaRPr>
          </a:p>
        </p:txBody>
      </p:sp>
      <p:grpSp>
        <p:nvGrpSpPr>
          <p:cNvPr id="2" name="Groupe 1"/>
          <p:cNvGrpSpPr/>
          <p:nvPr/>
        </p:nvGrpSpPr>
        <p:grpSpPr>
          <a:xfrm>
            <a:off x="774838" y="2194959"/>
            <a:ext cx="11109690" cy="3938624"/>
            <a:chOff x="690963" y="2168654"/>
            <a:chExt cx="11109690" cy="3938624"/>
          </a:xfrm>
        </p:grpSpPr>
        <p:sp>
          <p:nvSpPr>
            <p:cNvPr id="55" name="Rechthoek 54">
              <a:extLst>
                <a:ext uri="{FF2B5EF4-FFF2-40B4-BE49-F238E27FC236}">
                  <a16:creationId xmlns:a16="http://schemas.microsoft.com/office/drawing/2014/main" id="{276D37F0-B68E-9745-8B27-A14AE8086FCD}"/>
                </a:ext>
              </a:extLst>
            </p:cNvPr>
            <p:cNvSpPr/>
            <p:nvPr/>
          </p:nvSpPr>
          <p:spPr bwMode="gray">
            <a:xfrm>
              <a:off x="6264533" y="2483215"/>
              <a:ext cx="5534568" cy="3624063"/>
            </a:xfrm>
            <a:prstGeom prst="rect">
              <a:avLst/>
            </a:prstGeom>
            <a:solidFill>
              <a:schemeClr val="accent6">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200" dirty="0" err="1"/>
            </a:p>
          </p:txBody>
        </p:sp>
        <p:pic>
          <p:nvPicPr>
            <p:cNvPr id="83" name="Afbeelding 82">
              <a:extLst>
                <a:ext uri="{FF2B5EF4-FFF2-40B4-BE49-F238E27FC236}">
                  <a16:creationId xmlns:a16="http://schemas.microsoft.com/office/drawing/2014/main" id="{16F9A7A8-1416-A943-8634-D6D807E88408}"/>
                </a:ext>
              </a:extLst>
            </p:cNvPr>
            <p:cNvPicPr>
              <a:picLocks noChangeAspect="1"/>
            </p:cNvPicPr>
            <p:nvPr/>
          </p:nvPicPr>
          <p:blipFill>
            <a:blip r:embed="rId3"/>
            <a:stretch>
              <a:fillRect/>
            </a:stretch>
          </p:blipFill>
          <p:spPr>
            <a:xfrm rot="7588338" flipH="1">
              <a:off x="7763263" y="2853331"/>
              <a:ext cx="2434981" cy="2434981"/>
            </a:xfrm>
            <a:prstGeom prst="rect">
              <a:avLst/>
            </a:prstGeom>
          </p:spPr>
        </p:pic>
        <p:pic>
          <p:nvPicPr>
            <p:cNvPr id="79" name="Afbeelding 78" descr="Afbeelding met pijl&#10;&#10;Automatisch gegenereerde beschrijving">
              <a:extLst>
                <a:ext uri="{FF2B5EF4-FFF2-40B4-BE49-F238E27FC236}">
                  <a16:creationId xmlns:a16="http://schemas.microsoft.com/office/drawing/2014/main" id="{E000DB3E-DEE7-6E42-A982-A348EB4F86C6}"/>
                </a:ext>
              </a:extLst>
            </p:cNvPr>
            <p:cNvPicPr>
              <a:picLocks noChangeAspect="1"/>
            </p:cNvPicPr>
            <p:nvPr/>
          </p:nvPicPr>
          <p:blipFill>
            <a:blip r:embed="rId4"/>
            <a:stretch>
              <a:fillRect/>
            </a:stretch>
          </p:blipFill>
          <p:spPr>
            <a:xfrm>
              <a:off x="1937274" y="2988683"/>
              <a:ext cx="2832473" cy="1936423"/>
            </a:xfrm>
            <a:prstGeom prst="rect">
              <a:avLst/>
            </a:prstGeom>
          </p:spPr>
        </p:pic>
        <p:sp>
          <p:nvSpPr>
            <p:cNvPr id="58" name="Content Placeholder 3">
              <a:extLst>
                <a:ext uri="{FF2B5EF4-FFF2-40B4-BE49-F238E27FC236}">
                  <a16:creationId xmlns:a16="http://schemas.microsoft.com/office/drawing/2014/main" id="{0B8916E1-1E3A-4A47-A1B6-9D0C077D30FE}"/>
                </a:ext>
              </a:extLst>
            </p:cNvPr>
            <p:cNvSpPr txBox="1">
              <a:spLocks/>
            </p:cNvSpPr>
            <p:nvPr/>
          </p:nvSpPr>
          <p:spPr>
            <a:xfrm>
              <a:off x="2077747" y="2261843"/>
              <a:ext cx="2474163" cy="301460"/>
            </a:xfrm>
            <a:prstGeom prst="rect">
              <a:avLst/>
            </a:prstGeom>
            <a:noFill/>
            <a:ln>
              <a:noFill/>
            </a:ln>
          </p:spPr>
          <p:txBody>
            <a:bodyPr vert="horz" lIns="0" tIns="0" rIns="0" bIns="0" rtlCol="0">
              <a:noAutofit/>
            </a:bodyPr>
            <a:lstStyle>
              <a:lvl1pPr marL="216000" indent="-216000" algn="l" defTabSz="914400" rtl="0" eaLnBrk="1" latinLnBrk="0" hangingPunct="1">
                <a:lnSpc>
                  <a:spcPct val="100000"/>
                </a:lnSpc>
                <a:spcBef>
                  <a:spcPts val="600"/>
                </a:spcBef>
                <a:buFont typeface="Arial" panose="020B0604020202020204" pitchFamily="34" charset="0"/>
                <a:buChar char="•"/>
                <a:tabLst>
                  <a:tab pos="216000" algn="l"/>
                </a:tabLst>
                <a:defRPr sz="1800" kern="1200">
                  <a:solidFill>
                    <a:srgbClr val="003C71"/>
                  </a:solidFill>
                  <a:latin typeface="+mn-lt"/>
                  <a:ea typeface="+mn-ea"/>
                  <a:cs typeface="+mn-cs"/>
                </a:defRPr>
              </a:lvl1pPr>
              <a:lvl2pPr marL="468000" indent="-216000" algn="l" defTabSz="914400" rtl="0" eaLnBrk="1" latinLnBrk="0" hangingPunct="1">
                <a:lnSpc>
                  <a:spcPct val="100000"/>
                </a:lnSpc>
                <a:spcBef>
                  <a:spcPts val="300"/>
                </a:spcBef>
                <a:buFont typeface="Arial" panose="020B0604020202020204" pitchFamily="34" charset="0"/>
                <a:buChar char="•"/>
                <a:tabLst>
                  <a:tab pos="216000" algn="l"/>
                </a:tabLst>
                <a:defRPr sz="1600" kern="1200">
                  <a:solidFill>
                    <a:srgbClr val="003C71"/>
                  </a:solidFill>
                  <a:latin typeface="+mn-lt"/>
                  <a:ea typeface="+mn-ea"/>
                  <a:cs typeface="+mn-cs"/>
                </a:defRPr>
              </a:lvl2pPr>
              <a:lvl3pPr marL="720000" indent="-216000" algn="l" defTabSz="914400" rtl="0" eaLnBrk="1" latinLnBrk="0" hangingPunct="1">
                <a:lnSpc>
                  <a:spcPct val="100000"/>
                </a:lnSpc>
                <a:spcBef>
                  <a:spcPts val="300"/>
                </a:spcBef>
                <a:buFont typeface="Arial" panose="020B0604020202020204" pitchFamily="34" charset="0"/>
                <a:buChar char="•"/>
                <a:tabLst>
                  <a:tab pos="216000" algn="l"/>
                </a:tabLst>
                <a:defRPr sz="1400" kern="1200">
                  <a:solidFill>
                    <a:srgbClr val="003C71"/>
                  </a:solidFill>
                  <a:latin typeface="+mn-lt"/>
                  <a:ea typeface="+mn-ea"/>
                  <a:cs typeface="+mn-cs"/>
                </a:defRPr>
              </a:lvl3pPr>
              <a:lvl4pPr marL="0" indent="0" algn="l" defTabSz="914400" rtl="0" eaLnBrk="1" latinLnBrk="0" hangingPunct="1">
                <a:lnSpc>
                  <a:spcPct val="100000"/>
                </a:lnSpc>
                <a:spcBef>
                  <a:spcPts val="600"/>
                </a:spcBef>
                <a:buFont typeface="Arial" panose="020B0604020202020204" pitchFamily="34" charset="0"/>
                <a:buNone/>
                <a:tabLst>
                  <a:tab pos="216000" algn="l"/>
                </a:tabLst>
                <a:defRPr sz="1800" kern="1200">
                  <a:solidFill>
                    <a:srgbClr val="003C71"/>
                  </a:solidFill>
                  <a:latin typeface="+mn-lt"/>
                  <a:ea typeface="+mn-ea"/>
                  <a:cs typeface="+mn-cs"/>
                </a:defRPr>
              </a:lvl4pPr>
              <a:lvl5pPr marL="0" indent="0" algn="l" defTabSz="914400" rtl="0" eaLnBrk="1" latinLnBrk="0" hangingPunct="1">
                <a:lnSpc>
                  <a:spcPct val="100000"/>
                </a:lnSpc>
                <a:spcBef>
                  <a:spcPts val="600"/>
                </a:spcBef>
                <a:buFont typeface="Arial" panose="020B0604020202020204" pitchFamily="34" charset="0"/>
                <a:buNone/>
                <a:tabLst>
                  <a:tab pos="216000" algn="l"/>
                </a:tabLst>
                <a:defRPr sz="1800" b="1" kern="1200">
                  <a:solidFill>
                    <a:srgbClr val="003C7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US" sz="1867" b="1" dirty="0" smtClean="0">
                  <a:solidFill>
                    <a:schemeClr val="tx1"/>
                  </a:solidFill>
                  <a:latin typeface="Calibri" panose="020F0502020204030204" pitchFamily="34" charset="0"/>
                  <a:cs typeface="Calibri" panose="020F0502020204030204" pitchFamily="34" charset="0"/>
                </a:rPr>
                <a:t>UN PROCESSUS FINI</a:t>
              </a:r>
              <a:endParaRPr lang="en-US" sz="1867" b="1" dirty="0">
                <a:solidFill>
                  <a:schemeClr val="tx1"/>
                </a:solidFill>
                <a:latin typeface="Calibri" panose="020F0502020204030204" pitchFamily="34" charset="0"/>
                <a:cs typeface="Calibri" panose="020F0502020204030204" pitchFamily="34" charset="0"/>
              </a:endParaRPr>
            </a:p>
          </p:txBody>
        </p:sp>
        <p:sp>
          <p:nvSpPr>
            <p:cNvPr id="59" name="Content Placeholder 3">
              <a:extLst>
                <a:ext uri="{FF2B5EF4-FFF2-40B4-BE49-F238E27FC236}">
                  <a16:creationId xmlns:a16="http://schemas.microsoft.com/office/drawing/2014/main" id="{42460315-0962-054E-842F-219222F4091A}"/>
                </a:ext>
              </a:extLst>
            </p:cNvPr>
            <p:cNvSpPr txBox="1">
              <a:spLocks/>
            </p:cNvSpPr>
            <p:nvPr/>
          </p:nvSpPr>
          <p:spPr>
            <a:xfrm>
              <a:off x="7701744" y="2168654"/>
              <a:ext cx="2949169" cy="301460"/>
            </a:xfrm>
            <a:prstGeom prst="rect">
              <a:avLst/>
            </a:prstGeom>
            <a:noFill/>
            <a:ln>
              <a:noFill/>
            </a:ln>
          </p:spPr>
          <p:txBody>
            <a:bodyPr vert="horz" lIns="0" tIns="0" rIns="0" bIns="0" rtlCol="0">
              <a:noAutofit/>
            </a:bodyPr>
            <a:lstStyle>
              <a:lvl1pPr marL="216000" indent="-216000" algn="l" defTabSz="914400" rtl="0" eaLnBrk="1" latinLnBrk="0" hangingPunct="1">
                <a:lnSpc>
                  <a:spcPct val="100000"/>
                </a:lnSpc>
                <a:spcBef>
                  <a:spcPts val="600"/>
                </a:spcBef>
                <a:buFont typeface="Arial" panose="020B0604020202020204" pitchFamily="34" charset="0"/>
                <a:buChar char="•"/>
                <a:tabLst>
                  <a:tab pos="216000" algn="l"/>
                </a:tabLst>
                <a:defRPr sz="1800" kern="1200">
                  <a:solidFill>
                    <a:srgbClr val="003C71"/>
                  </a:solidFill>
                  <a:latin typeface="+mn-lt"/>
                  <a:ea typeface="+mn-ea"/>
                  <a:cs typeface="+mn-cs"/>
                </a:defRPr>
              </a:lvl1pPr>
              <a:lvl2pPr marL="468000" indent="-216000" algn="l" defTabSz="914400" rtl="0" eaLnBrk="1" latinLnBrk="0" hangingPunct="1">
                <a:lnSpc>
                  <a:spcPct val="100000"/>
                </a:lnSpc>
                <a:spcBef>
                  <a:spcPts val="300"/>
                </a:spcBef>
                <a:buFont typeface="Arial" panose="020B0604020202020204" pitchFamily="34" charset="0"/>
                <a:buChar char="•"/>
                <a:tabLst>
                  <a:tab pos="216000" algn="l"/>
                </a:tabLst>
                <a:defRPr sz="1600" kern="1200">
                  <a:solidFill>
                    <a:srgbClr val="003C71"/>
                  </a:solidFill>
                  <a:latin typeface="+mn-lt"/>
                  <a:ea typeface="+mn-ea"/>
                  <a:cs typeface="+mn-cs"/>
                </a:defRPr>
              </a:lvl2pPr>
              <a:lvl3pPr marL="720000" indent="-216000" algn="l" defTabSz="914400" rtl="0" eaLnBrk="1" latinLnBrk="0" hangingPunct="1">
                <a:lnSpc>
                  <a:spcPct val="100000"/>
                </a:lnSpc>
                <a:spcBef>
                  <a:spcPts val="300"/>
                </a:spcBef>
                <a:buFont typeface="Arial" panose="020B0604020202020204" pitchFamily="34" charset="0"/>
                <a:buChar char="•"/>
                <a:tabLst>
                  <a:tab pos="216000" algn="l"/>
                </a:tabLst>
                <a:defRPr sz="1400" kern="1200">
                  <a:solidFill>
                    <a:srgbClr val="003C71"/>
                  </a:solidFill>
                  <a:latin typeface="+mn-lt"/>
                  <a:ea typeface="+mn-ea"/>
                  <a:cs typeface="+mn-cs"/>
                </a:defRPr>
              </a:lvl3pPr>
              <a:lvl4pPr marL="0" indent="0" algn="l" defTabSz="914400" rtl="0" eaLnBrk="1" latinLnBrk="0" hangingPunct="1">
                <a:lnSpc>
                  <a:spcPct val="100000"/>
                </a:lnSpc>
                <a:spcBef>
                  <a:spcPts val="600"/>
                </a:spcBef>
                <a:buFont typeface="Arial" panose="020B0604020202020204" pitchFamily="34" charset="0"/>
                <a:buNone/>
                <a:tabLst>
                  <a:tab pos="216000" algn="l"/>
                </a:tabLst>
                <a:defRPr sz="1800" kern="1200">
                  <a:solidFill>
                    <a:srgbClr val="003C71"/>
                  </a:solidFill>
                  <a:latin typeface="+mn-lt"/>
                  <a:ea typeface="+mn-ea"/>
                  <a:cs typeface="+mn-cs"/>
                </a:defRPr>
              </a:lvl4pPr>
              <a:lvl5pPr marL="0" indent="0" algn="l" defTabSz="914400" rtl="0" eaLnBrk="1" latinLnBrk="0" hangingPunct="1">
                <a:lnSpc>
                  <a:spcPct val="100000"/>
                </a:lnSpc>
                <a:spcBef>
                  <a:spcPts val="600"/>
                </a:spcBef>
                <a:buFont typeface="Arial" panose="020B0604020202020204" pitchFamily="34" charset="0"/>
                <a:buNone/>
                <a:tabLst>
                  <a:tab pos="216000" algn="l"/>
                </a:tabLst>
                <a:defRPr sz="1800" b="1" kern="1200">
                  <a:solidFill>
                    <a:srgbClr val="003C7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US" sz="1867" b="1" dirty="0" smtClean="0">
                  <a:solidFill>
                    <a:schemeClr val="tx1"/>
                  </a:solidFill>
                  <a:latin typeface="Calibri" panose="020F0502020204030204" pitchFamily="34" charset="0"/>
                  <a:cs typeface="Calibri" panose="020F0502020204030204" pitchFamily="34" charset="0"/>
                </a:rPr>
                <a:t>UN PROCESSUS CIRCULAIRE</a:t>
              </a:r>
              <a:endParaRPr lang="en-US" sz="1867" b="1" dirty="0">
                <a:solidFill>
                  <a:schemeClr val="tx1"/>
                </a:solidFill>
                <a:latin typeface="Calibri" panose="020F0502020204030204" pitchFamily="34" charset="0"/>
                <a:cs typeface="Calibri" panose="020F0502020204030204" pitchFamily="34" charset="0"/>
              </a:endParaRPr>
            </a:p>
          </p:txBody>
        </p:sp>
        <p:sp>
          <p:nvSpPr>
            <p:cNvPr id="61" name="Tekstvak 60">
              <a:extLst>
                <a:ext uri="{FF2B5EF4-FFF2-40B4-BE49-F238E27FC236}">
                  <a16:creationId xmlns:a16="http://schemas.microsoft.com/office/drawing/2014/main" id="{B2684C22-7206-E34C-9ADB-4F3721EA7704}"/>
                </a:ext>
              </a:extLst>
            </p:cNvPr>
            <p:cNvSpPr txBox="1"/>
            <p:nvPr/>
          </p:nvSpPr>
          <p:spPr>
            <a:xfrm>
              <a:off x="1719437" y="4925106"/>
              <a:ext cx="65" cy="492443"/>
            </a:xfrm>
            <a:prstGeom prst="rect">
              <a:avLst/>
            </a:prstGeom>
            <a:noFill/>
          </p:spPr>
          <p:txBody>
            <a:bodyPr wrap="none" lIns="0" tIns="0" rIns="0" bIns="0" rtlCol="0">
              <a:spAutoFit/>
            </a:bodyPr>
            <a:lstStyle/>
            <a:p>
              <a:endParaRPr lang="nl-NL" sz="3200" dirty="0"/>
            </a:p>
          </p:txBody>
        </p:sp>
        <p:pic>
          <p:nvPicPr>
            <p:cNvPr id="72" name="Afbeelding 71">
              <a:extLst>
                <a:ext uri="{FF2B5EF4-FFF2-40B4-BE49-F238E27FC236}">
                  <a16:creationId xmlns:a16="http://schemas.microsoft.com/office/drawing/2014/main" id="{383F78DC-EAF6-E343-ADAD-AE078CE5203D}"/>
                </a:ext>
              </a:extLst>
            </p:cNvPr>
            <p:cNvPicPr>
              <a:picLocks noChangeAspect="1"/>
            </p:cNvPicPr>
            <p:nvPr/>
          </p:nvPicPr>
          <p:blipFill>
            <a:blip r:embed="rId5"/>
            <a:srcRect l="24015" r="24015"/>
            <a:stretch/>
          </p:blipFill>
          <p:spPr>
            <a:xfrm>
              <a:off x="1806554" y="3279970"/>
              <a:ext cx="502733" cy="504636"/>
            </a:xfrm>
            <a:prstGeom prst="ellipse">
              <a:avLst/>
            </a:prstGeom>
            <a:ln w="22225">
              <a:solidFill>
                <a:srgbClr val="D2204C"/>
              </a:solidFill>
            </a:ln>
          </p:spPr>
        </p:pic>
        <p:sp>
          <p:nvSpPr>
            <p:cNvPr id="74" name="Tekstvak 73">
              <a:extLst>
                <a:ext uri="{FF2B5EF4-FFF2-40B4-BE49-F238E27FC236}">
                  <a16:creationId xmlns:a16="http://schemas.microsoft.com/office/drawing/2014/main" id="{D0B1AA1E-7DA4-2F43-98A8-0301287A76CC}"/>
                </a:ext>
              </a:extLst>
            </p:cNvPr>
            <p:cNvSpPr txBox="1"/>
            <p:nvPr/>
          </p:nvSpPr>
          <p:spPr>
            <a:xfrm>
              <a:off x="690963" y="3332632"/>
              <a:ext cx="943705" cy="369332"/>
            </a:xfrm>
            <a:prstGeom prst="rect">
              <a:avLst/>
            </a:prstGeom>
            <a:noFill/>
          </p:spPr>
          <p:txBody>
            <a:bodyPr wrap="square" lIns="0" tIns="0" rIns="0" bIns="0" rtlCol="0">
              <a:spAutoFit/>
            </a:bodyPr>
            <a:lstStyle/>
            <a:p>
              <a:pPr algn="r"/>
              <a:r>
                <a:rPr lang="nl-NL" sz="1200" dirty="0"/>
                <a:t>DISTRIBUTION</a:t>
              </a:r>
            </a:p>
            <a:p>
              <a:pPr algn="r"/>
              <a:r>
                <a:rPr lang="nl-NL" sz="1200" dirty="0" smtClean="0"/>
                <a:t>EN AEROPORT</a:t>
              </a:r>
              <a:endParaRPr lang="nl-NL" sz="1200" dirty="0"/>
            </a:p>
          </p:txBody>
        </p:sp>
        <p:pic>
          <p:nvPicPr>
            <p:cNvPr id="37" name="Afbeelding 36">
              <a:extLst>
                <a:ext uri="{FF2B5EF4-FFF2-40B4-BE49-F238E27FC236}">
                  <a16:creationId xmlns:a16="http://schemas.microsoft.com/office/drawing/2014/main" id="{FF492A23-18ED-D447-848B-B863EA4AE2A0}"/>
                </a:ext>
              </a:extLst>
            </p:cNvPr>
            <p:cNvPicPr>
              <a:picLocks noChangeAspect="1"/>
            </p:cNvPicPr>
            <p:nvPr/>
          </p:nvPicPr>
          <p:blipFill rotWithShape="1">
            <a:blip r:embed="rId6">
              <a:alphaModFix/>
            </a:blip>
            <a:srcRect l="28771" t="-180" r="31309" b="180"/>
            <a:stretch/>
          </p:blipFill>
          <p:spPr>
            <a:xfrm>
              <a:off x="1806051" y="4609791"/>
              <a:ext cx="502733" cy="505851"/>
            </a:xfrm>
            <a:prstGeom prst="ellipse">
              <a:avLst/>
            </a:prstGeom>
            <a:noFill/>
            <a:ln w="22225">
              <a:solidFill>
                <a:srgbClr val="D2204C"/>
              </a:solidFill>
            </a:ln>
          </p:spPr>
        </p:pic>
        <p:sp>
          <p:nvSpPr>
            <p:cNvPr id="62" name="Tekstvak 61">
              <a:extLst>
                <a:ext uri="{FF2B5EF4-FFF2-40B4-BE49-F238E27FC236}">
                  <a16:creationId xmlns:a16="http://schemas.microsoft.com/office/drawing/2014/main" id="{F1A81D7A-D868-544B-A88E-CF569BC5F156}"/>
                </a:ext>
              </a:extLst>
            </p:cNvPr>
            <p:cNvSpPr txBox="1"/>
            <p:nvPr/>
          </p:nvSpPr>
          <p:spPr>
            <a:xfrm>
              <a:off x="1684326" y="5178376"/>
              <a:ext cx="801117" cy="184666"/>
            </a:xfrm>
            <a:prstGeom prst="rect">
              <a:avLst/>
            </a:prstGeom>
            <a:noFill/>
          </p:spPr>
          <p:txBody>
            <a:bodyPr wrap="none" lIns="0" tIns="0" rIns="0" bIns="0" rtlCol="0">
              <a:spAutoFit/>
            </a:bodyPr>
            <a:lstStyle/>
            <a:p>
              <a:r>
                <a:rPr lang="nl-NL" sz="1200" dirty="0"/>
                <a:t>EXTRACTION</a:t>
              </a:r>
            </a:p>
          </p:txBody>
        </p:sp>
        <p:pic>
          <p:nvPicPr>
            <p:cNvPr id="52" name="Afbeelding 51">
              <a:extLst>
                <a:ext uri="{FF2B5EF4-FFF2-40B4-BE49-F238E27FC236}">
                  <a16:creationId xmlns:a16="http://schemas.microsoft.com/office/drawing/2014/main" id="{74382E32-6F01-8B42-BF40-AC21BEC79538}"/>
                </a:ext>
              </a:extLst>
            </p:cNvPr>
            <p:cNvPicPr>
              <a:picLocks noChangeAspect="1"/>
            </p:cNvPicPr>
            <p:nvPr/>
          </p:nvPicPr>
          <p:blipFill rotWithShape="1">
            <a:blip r:embed="rId7"/>
            <a:srcRect l="6727" t="2568" r="48017" b="29489"/>
            <a:stretch/>
          </p:blipFill>
          <p:spPr>
            <a:xfrm>
              <a:off x="3123022" y="4609791"/>
              <a:ext cx="502733" cy="504636"/>
            </a:xfrm>
            <a:prstGeom prst="ellipse">
              <a:avLst/>
            </a:prstGeom>
            <a:ln w="22225">
              <a:solidFill>
                <a:srgbClr val="D2204C"/>
              </a:solidFill>
            </a:ln>
          </p:spPr>
        </p:pic>
        <p:sp>
          <p:nvSpPr>
            <p:cNvPr id="65" name="Tekstvak 64">
              <a:extLst>
                <a:ext uri="{FF2B5EF4-FFF2-40B4-BE49-F238E27FC236}">
                  <a16:creationId xmlns:a16="http://schemas.microsoft.com/office/drawing/2014/main" id="{0D25BBD0-A623-3842-9609-37DC234AC293}"/>
                </a:ext>
              </a:extLst>
            </p:cNvPr>
            <p:cNvSpPr txBox="1"/>
            <p:nvPr/>
          </p:nvSpPr>
          <p:spPr>
            <a:xfrm>
              <a:off x="3001773" y="5176982"/>
              <a:ext cx="758349" cy="184666"/>
            </a:xfrm>
            <a:prstGeom prst="rect">
              <a:avLst/>
            </a:prstGeom>
            <a:noFill/>
          </p:spPr>
          <p:txBody>
            <a:bodyPr wrap="none" lIns="0" tIns="0" rIns="0" bIns="0" rtlCol="0">
              <a:spAutoFit/>
            </a:bodyPr>
            <a:lstStyle/>
            <a:p>
              <a:r>
                <a:rPr lang="nl-NL" sz="1200" dirty="0"/>
                <a:t>TRANSPORT</a:t>
              </a:r>
            </a:p>
          </p:txBody>
        </p:sp>
        <p:pic>
          <p:nvPicPr>
            <p:cNvPr id="66" name="Afbeelding 65">
              <a:extLst>
                <a:ext uri="{FF2B5EF4-FFF2-40B4-BE49-F238E27FC236}">
                  <a16:creationId xmlns:a16="http://schemas.microsoft.com/office/drawing/2014/main" id="{CCC32F9B-84CB-7941-915D-BEC9F58B3833}"/>
                </a:ext>
              </a:extLst>
            </p:cNvPr>
            <p:cNvPicPr>
              <a:picLocks noChangeAspect="1"/>
            </p:cNvPicPr>
            <p:nvPr/>
          </p:nvPicPr>
          <p:blipFill rotWithShape="1">
            <a:blip r:embed="rId8"/>
            <a:srcRect l="32762" r="822"/>
            <a:stretch/>
          </p:blipFill>
          <p:spPr>
            <a:xfrm>
              <a:off x="4450284" y="4190831"/>
              <a:ext cx="502733" cy="504636"/>
            </a:xfrm>
            <a:prstGeom prst="ellipse">
              <a:avLst/>
            </a:prstGeom>
            <a:ln w="22225">
              <a:solidFill>
                <a:srgbClr val="D2204C"/>
              </a:solidFill>
            </a:ln>
          </p:spPr>
        </p:pic>
        <p:sp>
          <p:nvSpPr>
            <p:cNvPr id="68" name="Tekstvak 67">
              <a:extLst>
                <a:ext uri="{FF2B5EF4-FFF2-40B4-BE49-F238E27FC236}">
                  <a16:creationId xmlns:a16="http://schemas.microsoft.com/office/drawing/2014/main" id="{E8DE4A3D-5DC3-4A4C-A78D-FDE457CC6CD9}"/>
                </a:ext>
              </a:extLst>
            </p:cNvPr>
            <p:cNvSpPr txBox="1"/>
            <p:nvPr/>
          </p:nvSpPr>
          <p:spPr>
            <a:xfrm>
              <a:off x="5124903" y="4332012"/>
              <a:ext cx="630429" cy="184666"/>
            </a:xfrm>
            <a:prstGeom prst="rect">
              <a:avLst/>
            </a:prstGeom>
            <a:noFill/>
          </p:spPr>
          <p:txBody>
            <a:bodyPr wrap="none" lIns="0" tIns="0" rIns="0" bIns="0" rtlCol="0">
              <a:spAutoFit/>
            </a:bodyPr>
            <a:lstStyle/>
            <a:p>
              <a:r>
                <a:rPr lang="nl-NL" sz="1200" dirty="0" smtClean="0"/>
                <a:t>AFFINAGE</a:t>
              </a:r>
              <a:endParaRPr lang="nl-NL" sz="1200" dirty="0"/>
            </a:p>
          </p:txBody>
        </p:sp>
        <p:pic>
          <p:nvPicPr>
            <p:cNvPr id="69" name="Afbeelding 68">
              <a:extLst>
                <a:ext uri="{FF2B5EF4-FFF2-40B4-BE49-F238E27FC236}">
                  <a16:creationId xmlns:a16="http://schemas.microsoft.com/office/drawing/2014/main" id="{7B3C0369-18CF-5B40-9FCC-5CF852711E5A}"/>
                </a:ext>
              </a:extLst>
            </p:cNvPr>
            <p:cNvPicPr>
              <a:picLocks noChangeAspect="1"/>
            </p:cNvPicPr>
            <p:nvPr/>
          </p:nvPicPr>
          <p:blipFill rotWithShape="1">
            <a:blip r:embed="rId9"/>
            <a:srcRect l="1671" t="11337" r="37923" b="7683"/>
            <a:stretch/>
          </p:blipFill>
          <p:spPr>
            <a:xfrm>
              <a:off x="3135875" y="3744539"/>
              <a:ext cx="502733" cy="504636"/>
            </a:xfrm>
            <a:prstGeom prst="ellipse">
              <a:avLst/>
            </a:prstGeom>
            <a:ln w="22225">
              <a:solidFill>
                <a:srgbClr val="D2204C"/>
              </a:solidFill>
            </a:ln>
          </p:spPr>
        </p:pic>
        <p:sp>
          <p:nvSpPr>
            <p:cNvPr id="71" name="Tekstvak 70">
              <a:extLst>
                <a:ext uri="{FF2B5EF4-FFF2-40B4-BE49-F238E27FC236}">
                  <a16:creationId xmlns:a16="http://schemas.microsoft.com/office/drawing/2014/main" id="{4078F470-D0D1-CF4B-8392-7711822D8665}"/>
                </a:ext>
              </a:extLst>
            </p:cNvPr>
            <p:cNvSpPr txBox="1"/>
            <p:nvPr/>
          </p:nvSpPr>
          <p:spPr>
            <a:xfrm>
              <a:off x="3021603" y="4295247"/>
              <a:ext cx="758349" cy="184666"/>
            </a:xfrm>
            <a:prstGeom prst="rect">
              <a:avLst/>
            </a:prstGeom>
            <a:noFill/>
          </p:spPr>
          <p:txBody>
            <a:bodyPr wrap="none" lIns="0" tIns="0" rIns="0" bIns="0" rtlCol="0">
              <a:spAutoFit/>
            </a:bodyPr>
            <a:lstStyle/>
            <a:p>
              <a:r>
                <a:rPr lang="nl-NL" sz="1200" dirty="0"/>
                <a:t>TRANSPORT</a:t>
              </a:r>
            </a:p>
          </p:txBody>
        </p:sp>
        <p:pic>
          <p:nvPicPr>
            <p:cNvPr id="75" name="Afbeelding 74">
              <a:extLst>
                <a:ext uri="{FF2B5EF4-FFF2-40B4-BE49-F238E27FC236}">
                  <a16:creationId xmlns:a16="http://schemas.microsoft.com/office/drawing/2014/main" id="{8FEA136C-9A1E-744F-AA60-CABFDDF7782E}"/>
                </a:ext>
              </a:extLst>
            </p:cNvPr>
            <p:cNvPicPr>
              <a:picLocks noChangeAspect="1"/>
            </p:cNvPicPr>
            <p:nvPr/>
          </p:nvPicPr>
          <p:blipFill>
            <a:blip r:embed="rId10"/>
            <a:srcRect l="16988" r="16988"/>
            <a:stretch/>
          </p:blipFill>
          <p:spPr>
            <a:xfrm>
              <a:off x="3141740" y="2874311"/>
              <a:ext cx="502733" cy="504636"/>
            </a:xfrm>
            <a:prstGeom prst="ellipse">
              <a:avLst/>
            </a:prstGeom>
            <a:ln w="22225">
              <a:solidFill>
                <a:srgbClr val="D2204C"/>
              </a:solidFill>
            </a:ln>
          </p:spPr>
        </p:pic>
        <p:sp>
          <p:nvSpPr>
            <p:cNvPr id="77" name="Tekstvak 76">
              <a:extLst>
                <a:ext uri="{FF2B5EF4-FFF2-40B4-BE49-F238E27FC236}">
                  <a16:creationId xmlns:a16="http://schemas.microsoft.com/office/drawing/2014/main" id="{BA852BE6-3723-9E4D-B3F7-489CD699CFB6}"/>
                </a:ext>
              </a:extLst>
            </p:cNvPr>
            <p:cNvSpPr txBox="1"/>
            <p:nvPr/>
          </p:nvSpPr>
          <p:spPr>
            <a:xfrm>
              <a:off x="3204182" y="3449190"/>
              <a:ext cx="251223" cy="184666"/>
            </a:xfrm>
            <a:prstGeom prst="rect">
              <a:avLst/>
            </a:prstGeom>
            <a:noFill/>
          </p:spPr>
          <p:txBody>
            <a:bodyPr wrap="none" lIns="0" tIns="0" rIns="0" bIns="0" rtlCol="0">
              <a:spAutoFit/>
            </a:bodyPr>
            <a:lstStyle/>
            <a:p>
              <a:r>
                <a:rPr lang="nl-NL" sz="1200" dirty="0" smtClean="0"/>
                <a:t>VOL</a:t>
              </a:r>
              <a:endParaRPr lang="nl-NL" sz="1200" dirty="0"/>
            </a:p>
          </p:txBody>
        </p:sp>
        <p:pic>
          <p:nvPicPr>
            <p:cNvPr id="84" name="Afbeelding 83">
              <a:extLst>
                <a:ext uri="{FF2B5EF4-FFF2-40B4-BE49-F238E27FC236}">
                  <a16:creationId xmlns:a16="http://schemas.microsoft.com/office/drawing/2014/main" id="{80336759-C364-FE46-ADF4-8A36F346942A}"/>
                </a:ext>
              </a:extLst>
            </p:cNvPr>
            <p:cNvPicPr>
              <a:picLocks noChangeAspect="1"/>
            </p:cNvPicPr>
            <p:nvPr/>
          </p:nvPicPr>
          <p:blipFill rotWithShape="1">
            <a:blip r:embed="rId11"/>
            <a:srcRect l="8897" t="23970" r="33670" b="-723"/>
            <a:stretch/>
          </p:blipFill>
          <p:spPr>
            <a:xfrm>
              <a:off x="7679581" y="3377362"/>
              <a:ext cx="524008" cy="525993"/>
            </a:xfrm>
            <a:prstGeom prst="ellipse">
              <a:avLst/>
            </a:prstGeom>
            <a:ln w="22225">
              <a:solidFill>
                <a:srgbClr val="7CBE33"/>
              </a:solidFill>
            </a:ln>
          </p:spPr>
        </p:pic>
        <p:sp>
          <p:nvSpPr>
            <p:cNvPr id="85" name="Tekstvak 84">
              <a:extLst>
                <a:ext uri="{FF2B5EF4-FFF2-40B4-BE49-F238E27FC236}">
                  <a16:creationId xmlns:a16="http://schemas.microsoft.com/office/drawing/2014/main" id="{CF3F7A5B-34B1-6242-90A7-64E1EF3B5FDE}"/>
                </a:ext>
              </a:extLst>
            </p:cNvPr>
            <p:cNvSpPr txBox="1"/>
            <p:nvPr/>
          </p:nvSpPr>
          <p:spPr>
            <a:xfrm>
              <a:off x="6621347" y="3495483"/>
              <a:ext cx="898258" cy="369332"/>
            </a:xfrm>
            <a:prstGeom prst="rect">
              <a:avLst/>
            </a:prstGeom>
            <a:noFill/>
          </p:spPr>
          <p:txBody>
            <a:bodyPr wrap="none" lIns="0" tIns="0" rIns="0" bIns="0" rtlCol="0">
              <a:spAutoFit/>
            </a:bodyPr>
            <a:lstStyle/>
            <a:p>
              <a:pPr algn="r"/>
              <a:r>
                <a:rPr lang="nl-NL" sz="1200" dirty="0"/>
                <a:t>DISTRIBUTION</a:t>
              </a:r>
            </a:p>
            <a:p>
              <a:pPr algn="r"/>
              <a:r>
                <a:rPr lang="nl-NL" sz="1200" dirty="0" smtClean="0"/>
                <a:t>EN AEROPORT</a:t>
              </a:r>
              <a:endParaRPr lang="nl-NL" sz="1200" dirty="0"/>
            </a:p>
          </p:txBody>
        </p:sp>
        <p:pic>
          <p:nvPicPr>
            <p:cNvPr id="86" name="Afbeelding 85">
              <a:extLst>
                <a:ext uri="{FF2B5EF4-FFF2-40B4-BE49-F238E27FC236}">
                  <a16:creationId xmlns:a16="http://schemas.microsoft.com/office/drawing/2014/main" id="{61C98CD2-60AF-5047-AFA4-C7B3325268D1}"/>
                </a:ext>
              </a:extLst>
            </p:cNvPr>
            <p:cNvPicPr>
              <a:picLocks noChangeAspect="1"/>
            </p:cNvPicPr>
            <p:nvPr/>
          </p:nvPicPr>
          <p:blipFill>
            <a:blip r:embed="rId12"/>
            <a:srcRect l="19081" r="19081"/>
            <a:stretch/>
          </p:blipFill>
          <p:spPr>
            <a:xfrm>
              <a:off x="9892472" y="3633856"/>
              <a:ext cx="524008" cy="527256"/>
            </a:xfrm>
            <a:prstGeom prst="ellipse">
              <a:avLst/>
            </a:prstGeom>
            <a:noFill/>
            <a:ln w="22225">
              <a:solidFill>
                <a:srgbClr val="7CBE33"/>
              </a:solidFill>
            </a:ln>
          </p:spPr>
        </p:pic>
        <p:sp>
          <p:nvSpPr>
            <p:cNvPr id="87" name="Tekstvak 86">
              <a:extLst>
                <a:ext uri="{FF2B5EF4-FFF2-40B4-BE49-F238E27FC236}">
                  <a16:creationId xmlns:a16="http://schemas.microsoft.com/office/drawing/2014/main" id="{D1668EBC-DC3D-8F4B-8AB4-1955C258AE66}"/>
                </a:ext>
              </a:extLst>
            </p:cNvPr>
            <p:cNvSpPr txBox="1"/>
            <p:nvPr/>
          </p:nvSpPr>
          <p:spPr>
            <a:xfrm>
              <a:off x="10565571" y="3765485"/>
              <a:ext cx="1235082" cy="369332"/>
            </a:xfrm>
            <a:prstGeom prst="rect">
              <a:avLst/>
            </a:prstGeom>
            <a:noFill/>
          </p:spPr>
          <p:txBody>
            <a:bodyPr wrap="none" lIns="0" tIns="0" rIns="0" bIns="0" rtlCol="0">
              <a:spAutoFit/>
            </a:bodyPr>
            <a:lstStyle/>
            <a:p>
              <a:r>
                <a:rPr lang="nl-NL" sz="1200" dirty="0" smtClean="0"/>
                <a:t>MATIERE PREMIERE</a:t>
              </a:r>
            </a:p>
            <a:p>
              <a:r>
                <a:rPr lang="nl-NL" sz="1200" dirty="0" smtClean="0"/>
                <a:t>RENOUVELABLE</a:t>
              </a:r>
              <a:endParaRPr lang="nl-NL" sz="1200" dirty="0"/>
            </a:p>
          </p:txBody>
        </p:sp>
        <p:pic>
          <p:nvPicPr>
            <p:cNvPr id="88" name="Afbeelding 87">
              <a:extLst>
                <a:ext uri="{FF2B5EF4-FFF2-40B4-BE49-F238E27FC236}">
                  <a16:creationId xmlns:a16="http://schemas.microsoft.com/office/drawing/2014/main" id="{E9C70C82-2464-734A-B19E-1854318AB685}"/>
                </a:ext>
              </a:extLst>
            </p:cNvPr>
            <p:cNvPicPr>
              <a:picLocks noChangeAspect="1"/>
            </p:cNvPicPr>
            <p:nvPr/>
          </p:nvPicPr>
          <p:blipFill rotWithShape="1">
            <a:blip r:embed="rId9"/>
            <a:srcRect l="3846" t="11839" r="35364" b="6666"/>
            <a:stretch/>
          </p:blipFill>
          <p:spPr>
            <a:xfrm>
              <a:off x="9614852" y="4503237"/>
              <a:ext cx="524008" cy="525993"/>
            </a:xfrm>
            <a:prstGeom prst="ellipse">
              <a:avLst/>
            </a:prstGeom>
            <a:ln w="22225">
              <a:solidFill>
                <a:srgbClr val="7CBE33"/>
              </a:solidFill>
            </a:ln>
          </p:spPr>
        </p:pic>
        <p:sp>
          <p:nvSpPr>
            <p:cNvPr id="89" name="Tekstvak 88">
              <a:extLst>
                <a:ext uri="{FF2B5EF4-FFF2-40B4-BE49-F238E27FC236}">
                  <a16:creationId xmlns:a16="http://schemas.microsoft.com/office/drawing/2014/main" id="{F14DE135-2D9B-2142-9DAF-901FD81B9170}"/>
                </a:ext>
              </a:extLst>
            </p:cNvPr>
            <p:cNvSpPr txBox="1"/>
            <p:nvPr/>
          </p:nvSpPr>
          <p:spPr>
            <a:xfrm>
              <a:off x="10271739" y="4797015"/>
              <a:ext cx="758349" cy="184666"/>
            </a:xfrm>
            <a:prstGeom prst="rect">
              <a:avLst/>
            </a:prstGeom>
            <a:noFill/>
          </p:spPr>
          <p:txBody>
            <a:bodyPr wrap="none" lIns="0" tIns="0" rIns="0" bIns="0" rtlCol="0">
              <a:spAutoFit/>
            </a:bodyPr>
            <a:lstStyle/>
            <a:p>
              <a:r>
                <a:rPr lang="nl-NL" sz="1200" dirty="0"/>
                <a:t>TRANSPORT</a:t>
              </a:r>
            </a:p>
          </p:txBody>
        </p:sp>
        <p:pic>
          <p:nvPicPr>
            <p:cNvPr id="92" name="Afbeelding 91">
              <a:extLst>
                <a:ext uri="{FF2B5EF4-FFF2-40B4-BE49-F238E27FC236}">
                  <a16:creationId xmlns:a16="http://schemas.microsoft.com/office/drawing/2014/main" id="{4658431A-E497-9343-A95A-356A615C9F31}"/>
                </a:ext>
              </a:extLst>
            </p:cNvPr>
            <p:cNvPicPr>
              <a:picLocks noChangeAspect="1"/>
            </p:cNvPicPr>
            <p:nvPr/>
          </p:nvPicPr>
          <p:blipFill rotWithShape="1">
            <a:blip r:embed="rId8"/>
            <a:srcRect l="32845" r="739"/>
            <a:stretch/>
          </p:blipFill>
          <p:spPr>
            <a:xfrm>
              <a:off x="7822297" y="4321552"/>
              <a:ext cx="524008" cy="525993"/>
            </a:xfrm>
            <a:prstGeom prst="ellipse">
              <a:avLst/>
            </a:prstGeom>
            <a:ln w="22225">
              <a:solidFill>
                <a:srgbClr val="7CBE33"/>
              </a:solidFill>
            </a:ln>
          </p:spPr>
        </p:pic>
        <p:sp>
          <p:nvSpPr>
            <p:cNvPr id="93" name="Tekstvak 92">
              <a:extLst>
                <a:ext uri="{FF2B5EF4-FFF2-40B4-BE49-F238E27FC236}">
                  <a16:creationId xmlns:a16="http://schemas.microsoft.com/office/drawing/2014/main" id="{C4DE65A7-5475-1D4A-B709-2E56ED20902F}"/>
                </a:ext>
              </a:extLst>
            </p:cNvPr>
            <p:cNvSpPr txBox="1"/>
            <p:nvPr/>
          </p:nvSpPr>
          <p:spPr>
            <a:xfrm>
              <a:off x="7081722" y="4568952"/>
              <a:ext cx="630429" cy="184666"/>
            </a:xfrm>
            <a:prstGeom prst="rect">
              <a:avLst/>
            </a:prstGeom>
            <a:noFill/>
          </p:spPr>
          <p:txBody>
            <a:bodyPr wrap="none" lIns="0" tIns="0" rIns="0" bIns="0" rtlCol="0">
              <a:spAutoFit/>
            </a:bodyPr>
            <a:lstStyle/>
            <a:p>
              <a:r>
                <a:rPr lang="nl-NL" sz="1200" dirty="0" smtClean="0"/>
                <a:t>AFFINAGE</a:t>
              </a:r>
              <a:endParaRPr lang="nl-NL" sz="1200" dirty="0"/>
            </a:p>
          </p:txBody>
        </p:sp>
        <p:pic>
          <p:nvPicPr>
            <p:cNvPr id="94" name="Afbeelding 93">
              <a:extLst>
                <a:ext uri="{FF2B5EF4-FFF2-40B4-BE49-F238E27FC236}">
                  <a16:creationId xmlns:a16="http://schemas.microsoft.com/office/drawing/2014/main" id="{55E397C2-D279-4448-8F96-6ACA4F2C63C6}"/>
                </a:ext>
              </a:extLst>
            </p:cNvPr>
            <p:cNvPicPr>
              <a:picLocks noChangeAspect="1"/>
            </p:cNvPicPr>
            <p:nvPr/>
          </p:nvPicPr>
          <p:blipFill>
            <a:blip r:embed="rId10"/>
            <a:srcRect l="16988" r="16988"/>
            <a:stretch/>
          </p:blipFill>
          <p:spPr>
            <a:xfrm>
              <a:off x="8336672" y="2707557"/>
              <a:ext cx="524008" cy="525993"/>
            </a:xfrm>
            <a:prstGeom prst="ellipse">
              <a:avLst/>
            </a:prstGeom>
            <a:ln w="22225">
              <a:solidFill>
                <a:srgbClr val="7CBE33"/>
              </a:solidFill>
            </a:ln>
          </p:spPr>
        </p:pic>
        <p:sp>
          <p:nvSpPr>
            <p:cNvPr id="95" name="Tekstvak 94">
              <a:extLst>
                <a:ext uri="{FF2B5EF4-FFF2-40B4-BE49-F238E27FC236}">
                  <a16:creationId xmlns:a16="http://schemas.microsoft.com/office/drawing/2014/main" id="{3D8E2638-82C1-4F4B-803B-E6B0F48EEB71}"/>
                </a:ext>
              </a:extLst>
            </p:cNvPr>
            <p:cNvSpPr txBox="1"/>
            <p:nvPr/>
          </p:nvSpPr>
          <p:spPr>
            <a:xfrm>
              <a:off x="7741766" y="2838962"/>
              <a:ext cx="251223" cy="184666"/>
            </a:xfrm>
            <a:prstGeom prst="rect">
              <a:avLst/>
            </a:prstGeom>
            <a:noFill/>
          </p:spPr>
          <p:txBody>
            <a:bodyPr wrap="none" lIns="0" tIns="0" rIns="0" bIns="0" rtlCol="0">
              <a:spAutoFit/>
            </a:bodyPr>
            <a:lstStyle/>
            <a:p>
              <a:r>
                <a:rPr lang="nl-NL" sz="1200" dirty="0" smtClean="0"/>
                <a:t>VOL</a:t>
              </a:r>
              <a:endParaRPr lang="nl-NL" sz="1200" dirty="0"/>
            </a:p>
          </p:txBody>
        </p:sp>
        <p:pic>
          <p:nvPicPr>
            <p:cNvPr id="90" name="Afbeelding 89">
              <a:extLst>
                <a:ext uri="{FF2B5EF4-FFF2-40B4-BE49-F238E27FC236}">
                  <a16:creationId xmlns:a16="http://schemas.microsoft.com/office/drawing/2014/main" id="{98532046-1C2F-1B4F-A687-A09F35CBF357}"/>
                </a:ext>
              </a:extLst>
            </p:cNvPr>
            <p:cNvPicPr>
              <a:picLocks noChangeAspect="1"/>
            </p:cNvPicPr>
            <p:nvPr/>
          </p:nvPicPr>
          <p:blipFill>
            <a:blip r:embed="rId13"/>
            <a:srcRect l="15216" r="15216"/>
            <a:stretch/>
          </p:blipFill>
          <p:spPr>
            <a:xfrm>
              <a:off x="8694067" y="4878216"/>
              <a:ext cx="524008" cy="525993"/>
            </a:xfrm>
            <a:prstGeom prst="ellipse">
              <a:avLst/>
            </a:prstGeom>
            <a:ln w="22225">
              <a:solidFill>
                <a:srgbClr val="7CBE33"/>
              </a:solidFill>
            </a:ln>
          </p:spPr>
        </p:pic>
        <p:sp>
          <p:nvSpPr>
            <p:cNvPr id="91" name="Tekstvak 90">
              <a:extLst>
                <a:ext uri="{FF2B5EF4-FFF2-40B4-BE49-F238E27FC236}">
                  <a16:creationId xmlns:a16="http://schemas.microsoft.com/office/drawing/2014/main" id="{A271B087-558B-0743-BD51-CB11DC42B7BB}"/>
                </a:ext>
              </a:extLst>
            </p:cNvPr>
            <p:cNvSpPr txBox="1"/>
            <p:nvPr/>
          </p:nvSpPr>
          <p:spPr>
            <a:xfrm>
              <a:off x="8573878" y="5518594"/>
              <a:ext cx="819135" cy="184666"/>
            </a:xfrm>
            <a:prstGeom prst="rect">
              <a:avLst/>
            </a:prstGeom>
            <a:noFill/>
          </p:spPr>
          <p:txBody>
            <a:bodyPr wrap="none" lIns="0" tIns="0" rIns="0" bIns="0" rtlCol="0">
              <a:spAutoFit/>
            </a:bodyPr>
            <a:lstStyle/>
            <a:p>
              <a:r>
                <a:rPr lang="nl-NL" sz="1200" dirty="0" smtClean="0"/>
                <a:t>TRAITEMENT</a:t>
              </a:r>
              <a:endParaRPr lang="nl-NL" sz="1200" dirty="0"/>
            </a:p>
          </p:txBody>
        </p:sp>
      </p:grpSp>
      <p:sp>
        <p:nvSpPr>
          <p:cNvPr id="38" name="object 3"/>
          <p:cNvSpPr txBox="1"/>
          <p:nvPr/>
        </p:nvSpPr>
        <p:spPr>
          <a:xfrm>
            <a:off x="64563" y="4648200"/>
            <a:ext cx="256480" cy="1723389"/>
          </a:xfrm>
          <a:prstGeom prst="rect">
            <a:avLst/>
          </a:prstGeom>
        </p:spPr>
        <p:txBody>
          <a:bodyPr vert="vert270" wrap="square" lIns="0" tIns="0" rIns="0" bIns="0" rtlCol="0">
            <a:spAutoFit/>
          </a:bodyPr>
          <a:lstStyle/>
          <a:p>
            <a:pPr marL="12700">
              <a:lnSpc>
                <a:spcPts val="955"/>
              </a:lnSpc>
            </a:pPr>
            <a:r>
              <a:rPr sz="900" b="1" spc="90" dirty="0" smtClean="0">
                <a:solidFill>
                  <a:srgbClr val="D21F4B"/>
                </a:solidFill>
                <a:latin typeface="Carlito"/>
                <a:cs typeface="Carlito"/>
              </a:rPr>
              <a:t>STRICTEM</a:t>
            </a:r>
            <a:r>
              <a:rPr sz="900" b="1" spc="70" dirty="0" smtClean="0">
                <a:solidFill>
                  <a:srgbClr val="D21F4B"/>
                </a:solidFill>
                <a:latin typeface="Carlito"/>
                <a:cs typeface="Carlito"/>
              </a:rPr>
              <a:t>ENT</a:t>
            </a:r>
            <a:r>
              <a:rPr sz="900" b="1" spc="-5" dirty="0" smtClean="0">
                <a:solidFill>
                  <a:srgbClr val="D21F4B"/>
                </a:solidFill>
                <a:latin typeface="Carlito"/>
                <a:cs typeface="Carlito"/>
              </a:rPr>
              <a:t> </a:t>
            </a:r>
            <a:r>
              <a:rPr sz="900" b="1" spc="95" dirty="0">
                <a:solidFill>
                  <a:srgbClr val="D21F4B"/>
                </a:solidFill>
                <a:latin typeface="Carlito"/>
                <a:cs typeface="Carlito"/>
              </a:rPr>
              <a:t>CONFIDENTIEL</a:t>
            </a:r>
            <a:endParaRPr sz="900" dirty="0">
              <a:latin typeface="Carlito"/>
              <a:cs typeface="Carlito"/>
            </a:endParaRPr>
          </a:p>
        </p:txBody>
      </p:sp>
      <p:sp>
        <p:nvSpPr>
          <p:cNvPr id="5" name="ZoneTexte 4"/>
          <p:cNvSpPr txBox="1"/>
          <p:nvPr/>
        </p:nvSpPr>
        <p:spPr>
          <a:xfrm>
            <a:off x="8076864" y="6133583"/>
            <a:ext cx="4046556" cy="724417"/>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95215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71600" y="2743200"/>
            <a:ext cx="11963400" cy="705321"/>
          </a:xfrm>
          <a:prstGeom prst="rect">
            <a:avLst/>
          </a:prstGeom>
        </p:spPr>
        <p:txBody>
          <a:bodyPr vert="horz" wrap="square" lIns="0" tIns="88900" rIns="0" bIns="0" rtlCol="0">
            <a:spAutoFit/>
          </a:bodyPr>
          <a:lstStyle/>
          <a:p>
            <a:pPr marL="12700" marR="5080">
              <a:lnSpc>
                <a:spcPts val="4750"/>
              </a:lnSpc>
              <a:spcBef>
                <a:spcPts val="700"/>
              </a:spcBef>
            </a:pPr>
            <a:r>
              <a:rPr lang="fr-FR" sz="4400" dirty="0" smtClean="0">
                <a:solidFill>
                  <a:schemeClr val="bg1"/>
                </a:solidFill>
                <a:cs typeface="Arial"/>
              </a:rPr>
              <a:t>Annexe</a:t>
            </a:r>
            <a:endParaRPr sz="4400" dirty="0">
              <a:solidFill>
                <a:schemeClr val="bg1"/>
              </a:solidFill>
              <a:cs typeface="Arial"/>
            </a:endParaRPr>
          </a:p>
        </p:txBody>
      </p:sp>
      <p:sp>
        <p:nvSpPr>
          <p:cNvPr id="3" name="object 3"/>
          <p:cNvSpPr txBox="1"/>
          <p:nvPr/>
        </p:nvSpPr>
        <p:spPr>
          <a:xfrm>
            <a:off x="155778" y="4627020"/>
            <a:ext cx="256480" cy="1723389"/>
          </a:xfrm>
          <a:prstGeom prst="rect">
            <a:avLst/>
          </a:prstGeom>
        </p:spPr>
        <p:txBody>
          <a:bodyPr vert="vert270" wrap="square" lIns="0" tIns="0" rIns="0" bIns="0" rtlCol="0">
            <a:spAutoFit/>
          </a:bodyPr>
          <a:lstStyle/>
          <a:p>
            <a:pPr marL="12700">
              <a:lnSpc>
                <a:spcPts val="955"/>
              </a:lnSpc>
            </a:pPr>
            <a:r>
              <a:rPr sz="900" b="1" spc="90" dirty="0" smtClean="0">
                <a:solidFill>
                  <a:srgbClr val="D21F4B"/>
                </a:solidFill>
                <a:latin typeface="Carlito"/>
                <a:cs typeface="Carlito"/>
              </a:rPr>
              <a:t>STRICTEM</a:t>
            </a:r>
            <a:r>
              <a:rPr sz="900" b="1" spc="70" dirty="0" smtClean="0">
                <a:solidFill>
                  <a:srgbClr val="D21F4B"/>
                </a:solidFill>
                <a:latin typeface="Carlito"/>
                <a:cs typeface="Carlito"/>
              </a:rPr>
              <a:t>ENT</a:t>
            </a:r>
            <a:r>
              <a:rPr sz="900" b="1" spc="-5" dirty="0" smtClean="0">
                <a:solidFill>
                  <a:srgbClr val="D21F4B"/>
                </a:solidFill>
                <a:latin typeface="Carlito"/>
                <a:cs typeface="Carlito"/>
              </a:rPr>
              <a:t> </a:t>
            </a:r>
            <a:r>
              <a:rPr sz="900" b="1" spc="95" dirty="0">
                <a:solidFill>
                  <a:srgbClr val="D21F4B"/>
                </a:solidFill>
                <a:latin typeface="Carlito"/>
                <a:cs typeface="Carlito"/>
              </a:rPr>
              <a:t>CONFIDENTIEL</a:t>
            </a:r>
            <a:endParaRPr sz="900" dirty="0">
              <a:latin typeface="Carlito"/>
              <a:cs typeface="Carlito"/>
            </a:endParaRPr>
          </a:p>
        </p:txBody>
      </p:sp>
      <p:sp>
        <p:nvSpPr>
          <p:cNvPr id="5" name="Espace réservé du numéro de diapositive 4"/>
          <p:cNvSpPr>
            <a:spLocks noGrp="1"/>
          </p:cNvSpPr>
          <p:nvPr>
            <p:ph type="sldNum" sz="quarter" idx="7"/>
          </p:nvPr>
        </p:nvSpPr>
        <p:spPr/>
        <p:txBody>
          <a:bodyPr/>
          <a:lstStyle/>
          <a:p>
            <a:fld id="{B6F15528-21DE-4FAA-801E-634DDDAF4B2B}" type="slidenum">
              <a:rPr lang="fr-FR" smtClean="0"/>
              <a:t>13</a:t>
            </a:fld>
            <a:endParaRPr lang="fr-FR"/>
          </a:p>
        </p:txBody>
      </p:sp>
    </p:spTree>
    <p:extLst>
      <p:ext uri="{BB962C8B-B14F-4D97-AF65-F5344CB8AC3E}">
        <p14:creationId xmlns:p14="http://schemas.microsoft.com/office/powerpoint/2010/main" val="432056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413" y="228600"/>
            <a:ext cx="10897211" cy="923330"/>
          </a:xfrm>
        </p:spPr>
        <p:txBody>
          <a:bodyPr/>
          <a:lstStyle/>
          <a:p>
            <a:r>
              <a:rPr lang="fr-FR" dirty="0"/>
              <a:t>Aperçu des obligations/aspirations de la </a:t>
            </a:r>
            <a:r>
              <a:rPr lang="fr-FR" dirty="0" smtClean="0"/>
              <a:t>FAS</a:t>
            </a:r>
            <a:r>
              <a:rPr lang="en-US" dirty="0"/>
              <a:t/>
            </a:r>
            <a:br>
              <a:rPr lang="en-US" dirty="0"/>
            </a:br>
            <a:endParaRPr lang="en-US" dirty="0"/>
          </a:p>
        </p:txBody>
      </p:sp>
      <p:sp>
        <p:nvSpPr>
          <p:cNvPr id="5" name="Slide Number Placeholder 4"/>
          <p:cNvSpPr>
            <a:spLocks noGrp="1"/>
          </p:cNvSpPr>
          <p:nvPr>
            <p:ph type="sldNum" sz="quarter" idx="12"/>
          </p:nvPr>
        </p:nvSpPr>
        <p:spPr>
          <a:xfrm>
            <a:off x="8778240" y="6377940"/>
            <a:ext cx="2804160" cy="276999"/>
          </a:xfrm>
        </p:spPr>
        <p:txBody>
          <a:bodyPr/>
          <a:lstStyle/>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610761507"/>
              </p:ext>
            </p:extLst>
          </p:nvPr>
        </p:nvGraphicFramePr>
        <p:xfrm>
          <a:off x="815413" y="875865"/>
          <a:ext cx="10513168" cy="5689175"/>
        </p:xfrm>
        <a:graphic>
          <a:graphicData uri="http://schemas.openxmlformats.org/drawingml/2006/table">
            <a:tbl>
              <a:tblPr firstRow="1" firstCol="1" bandRow="1">
                <a:tableStyleId>{5940675A-B579-460E-94D1-54222C63F5DA}</a:tableStyleId>
              </a:tblPr>
              <a:tblGrid>
                <a:gridCol w="1830253">
                  <a:extLst>
                    <a:ext uri="{9D8B030D-6E8A-4147-A177-3AD203B41FA5}">
                      <a16:colId xmlns:a16="http://schemas.microsoft.com/office/drawing/2014/main" val="20000"/>
                    </a:ext>
                  </a:extLst>
                </a:gridCol>
                <a:gridCol w="1530247">
                  <a:extLst>
                    <a:ext uri="{9D8B030D-6E8A-4147-A177-3AD203B41FA5}">
                      <a16:colId xmlns:a16="http://schemas.microsoft.com/office/drawing/2014/main" val="20001"/>
                    </a:ext>
                  </a:extLst>
                </a:gridCol>
                <a:gridCol w="1682409">
                  <a:extLst>
                    <a:ext uri="{9D8B030D-6E8A-4147-A177-3AD203B41FA5}">
                      <a16:colId xmlns:a16="http://schemas.microsoft.com/office/drawing/2014/main" val="20002"/>
                    </a:ext>
                  </a:extLst>
                </a:gridCol>
                <a:gridCol w="2142131">
                  <a:extLst>
                    <a:ext uri="{9D8B030D-6E8A-4147-A177-3AD203B41FA5}">
                      <a16:colId xmlns:a16="http://schemas.microsoft.com/office/drawing/2014/main" val="20003"/>
                    </a:ext>
                  </a:extLst>
                </a:gridCol>
                <a:gridCol w="3328128">
                  <a:extLst>
                    <a:ext uri="{9D8B030D-6E8A-4147-A177-3AD203B41FA5}">
                      <a16:colId xmlns:a16="http://schemas.microsoft.com/office/drawing/2014/main" val="20004"/>
                    </a:ext>
                  </a:extLst>
                </a:gridCol>
              </a:tblGrid>
              <a:tr h="254000">
                <a:tc>
                  <a:txBody>
                    <a:bodyPr/>
                    <a:lstStyle/>
                    <a:p>
                      <a:pPr marL="0" marR="0">
                        <a:lnSpc>
                          <a:spcPts val="1500"/>
                        </a:lnSpc>
                        <a:spcBef>
                          <a:spcPts val="0"/>
                        </a:spcBef>
                        <a:spcAft>
                          <a:spcPts val="0"/>
                        </a:spcAft>
                      </a:pPr>
                      <a:r>
                        <a:rPr lang="en-GB" sz="1200" dirty="0" smtClean="0">
                          <a:solidFill>
                            <a:schemeClr val="tx1"/>
                          </a:solidFill>
                          <a:effectLst/>
                          <a:latin typeface="+mn-lt"/>
                          <a:ea typeface="+mn-ea"/>
                          <a:cs typeface="+mn-cs"/>
                        </a:rPr>
                        <a:t>Pays</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83A1B3"/>
                    </a:solidFill>
                  </a:tcPr>
                </a:tc>
                <a:tc>
                  <a:txBody>
                    <a:bodyPr/>
                    <a:lstStyle/>
                    <a:p>
                      <a:pPr marL="0" marR="0">
                        <a:lnSpc>
                          <a:spcPts val="1500"/>
                        </a:lnSpc>
                        <a:spcBef>
                          <a:spcPts val="0"/>
                        </a:spcBef>
                        <a:spcAft>
                          <a:spcPts val="0"/>
                        </a:spcAft>
                      </a:pPr>
                      <a:r>
                        <a:rPr lang="en-GB" sz="1200" dirty="0" err="1" smtClean="0">
                          <a:solidFill>
                            <a:schemeClr val="tx1"/>
                          </a:solidFill>
                          <a:effectLst/>
                        </a:rPr>
                        <a:t>Niveau</a:t>
                      </a:r>
                      <a:r>
                        <a:rPr lang="en-GB" sz="1200" dirty="0" smtClean="0">
                          <a:solidFill>
                            <a:schemeClr val="tx1"/>
                          </a:solidFill>
                          <a:effectLst/>
                        </a:rPr>
                        <a:t> de mélange </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83A1B3"/>
                    </a:solidFill>
                  </a:tcPr>
                </a:tc>
                <a:tc>
                  <a:txBody>
                    <a:bodyPr/>
                    <a:lstStyle/>
                    <a:p>
                      <a:pPr marL="0" marR="0">
                        <a:lnSpc>
                          <a:spcPts val="1500"/>
                        </a:lnSpc>
                        <a:spcBef>
                          <a:spcPts val="0"/>
                        </a:spcBef>
                        <a:spcAft>
                          <a:spcPts val="0"/>
                        </a:spcAft>
                      </a:pPr>
                      <a:r>
                        <a:rPr lang="en-GB" sz="1200" dirty="0">
                          <a:solidFill>
                            <a:schemeClr val="tx1"/>
                          </a:solidFill>
                          <a:effectLst/>
                        </a:rPr>
                        <a:t>Type </a:t>
                      </a:r>
                      <a:r>
                        <a:rPr lang="en-GB" sz="1200" dirty="0" err="1" smtClean="0">
                          <a:solidFill>
                            <a:schemeClr val="tx1"/>
                          </a:solidFill>
                          <a:effectLst/>
                        </a:rPr>
                        <a:t>d’objectifs</a:t>
                      </a:r>
                      <a:r>
                        <a:rPr lang="en-GB" sz="1200" dirty="0" smtClean="0">
                          <a:solidFill>
                            <a:schemeClr val="tx1"/>
                          </a:solidFill>
                          <a:effectLst/>
                        </a:rPr>
                        <a:t> </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83A1B3"/>
                    </a:solidFill>
                  </a:tcPr>
                </a:tc>
                <a:tc>
                  <a:txBody>
                    <a:bodyPr/>
                    <a:lstStyle/>
                    <a:p>
                      <a:pPr marL="0" marR="0">
                        <a:lnSpc>
                          <a:spcPts val="1500"/>
                        </a:lnSpc>
                        <a:spcBef>
                          <a:spcPts val="0"/>
                        </a:spcBef>
                        <a:spcAft>
                          <a:spcPts val="0"/>
                        </a:spcAft>
                      </a:pPr>
                      <a:r>
                        <a:rPr lang="en-GB" sz="1200" dirty="0" err="1" smtClean="0">
                          <a:solidFill>
                            <a:schemeClr val="tx1"/>
                          </a:solidFill>
                          <a:effectLst/>
                        </a:rPr>
                        <a:t>Commentaires</a:t>
                      </a:r>
                      <a:r>
                        <a:rPr lang="en-GB" sz="1200" dirty="0" smtClean="0">
                          <a:solidFill>
                            <a:schemeClr val="tx1"/>
                          </a:solidFill>
                          <a:effectLst/>
                        </a:rPr>
                        <a:t> </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83A1B3"/>
                    </a:solidFill>
                  </a:tcPr>
                </a:tc>
                <a:tc>
                  <a:txBody>
                    <a:bodyPr/>
                    <a:lstStyle/>
                    <a:p>
                      <a:pPr marL="0" marR="0">
                        <a:lnSpc>
                          <a:spcPts val="1500"/>
                        </a:lnSpc>
                        <a:spcBef>
                          <a:spcPts val="0"/>
                        </a:spcBef>
                        <a:spcAft>
                          <a:spcPts val="0"/>
                        </a:spcAft>
                      </a:pPr>
                      <a:r>
                        <a:rPr lang="en-GB" sz="1200" dirty="0">
                          <a:solidFill>
                            <a:schemeClr val="tx1"/>
                          </a:solidFill>
                          <a:effectLst/>
                        </a:rPr>
                        <a:t>Source</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83A1B3"/>
                    </a:solidFill>
                  </a:tcPr>
                </a:tc>
                <a:extLst>
                  <a:ext uri="{0D108BD9-81ED-4DB2-BD59-A6C34878D82A}">
                    <a16:rowId xmlns:a16="http://schemas.microsoft.com/office/drawing/2014/main" val="10000"/>
                  </a:ext>
                </a:extLst>
              </a:tr>
              <a:tr h="254000">
                <a:tc>
                  <a:txBody>
                    <a:bodyPr/>
                    <a:lstStyle/>
                    <a:p>
                      <a:pPr marL="0" marR="0">
                        <a:lnSpc>
                          <a:spcPts val="1500"/>
                        </a:lnSpc>
                        <a:spcBef>
                          <a:spcPts val="0"/>
                        </a:spcBef>
                        <a:spcAft>
                          <a:spcPts val="0"/>
                        </a:spcAft>
                      </a:pPr>
                      <a:r>
                        <a:rPr lang="en-GB" sz="1200" dirty="0" err="1" smtClean="0">
                          <a:effectLst/>
                        </a:rPr>
                        <a:t>Norvège</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lumMod val="60000"/>
                        <a:lumOff val="40000"/>
                      </a:schemeClr>
                    </a:solidFill>
                  </a:tcPr>
                </a:tc>
                <a:tc>
                  <a:txBody>
                    <a:bodyPr/>
                    <a:lstStyle/>
                    <a:p>
                      <a:pPr marL="0" marR="0">
                        <a:lnSpc>
                          <a:spcPts val="1500"/>
                        </a:lnSpc>
                        <a:spcBef>
                          <a:spcPts val="0"/>
                        </a:spcBef>
                        <a:spcAft>
                          <a:spcPts val="0"/>
                        </a:spcAft>
                      </a:pPr>
                      <a:r>
                        <a:rPr lang="en-GB" sz="1200" dirty="0">
                          <a:effectLst/>
                        </a:rPr>
                        <a:t>0.5% </a:t>
                      </a:r>
                      <a:r>
                        <a:rPr lang="en-GB" sz="1200" dirty="0" err="1" smtClean="0">
                          <a:effectLst/>
                        </a:rPr>
                        <a:t>en</a:t>
                      </a:r>
                      <a:r>
                        <a:rPr lang="en-GB" sz="1200" dirty="0" smtClean="0">
                          <a:effectLst/>
                        </a:rPr>
                        <a:t> </a:t>
                      </a:r>
                      <a:r>
                        <a:rPr lang="en-GB" sz="1200" dirty="0">
                          <a:effectLst/>
                        </a:rPr>
                        <a:t>2020</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ts val="1500"/>
                        </a:lnSpc>
                        <a:spcBef>
                          <a:spcPts val="0"/>
                        </a:spcBef>
                        <a:spcAft>
                          <a:spcPts val="0"/>
                        </a:spcAft>
                      </a:pPr>
                      <a:r>
                        <a:rPr lang="en-GB" sz="1200" dirty="0" err="1" smtClean="0">
                          <a:effectLst/>
                        </a:rPr>
                        <a:t>Fournisseur</a:t>
                      </a:r>
                      <a:r>
                        <a:rPr lang="en-GB" sz="1200" dirty="0" smtClean="0">
                          <a:effectLst/>
                        </a:rPr>
                        <a:t> </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ts val="1500"/>
                        </a:lnSpc>
                        <a:spcBef>
                          <a:spcPts val="0"/>
                        </a:spcBef>
                        <a:spcAft>
                          <a:spcPts val="0"/>
                        </a:spcAft>
                      </a:pPr>
                      <a:r>
                        <a:rPr lang="en-GB" sz="1200" dirty="0" err="1" smtClean="0">
                          <a:effectLst/>
                        </a:rPr>
                        <a:t>Mis</a:t>
                      </a:r>
                      <a:r>
                        <a:rPr lang="en-GB" sz="1200" dirty="0" smtClean="0">
                          <a:effectLst/>
                        </a:rPr>
                        <a:t> </a:t>
                      </a:r>
                      <a:r>
                        <a:rPr lang="en-GB" sz="1200" dirty="0" err="1" smtClean="0">
                          <a:effectLst/>
                        </a:rPr>
                        <a:t>en</a:t>
                      </a:r>
                      <a:r>
                        <a:rPr lang="en-GB" sz="1200" dirty="0" smtClean="0">
                          <a:effectLst/>
                        </a:rPr>
                        <a:t> oeuvre</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ts val="1500"/>
                        </a:lnSpc>
                        <a:spcBef>
                          <a:spcPts val="0"/>
                        </a:spcBef>
                        <a:spcAft>
                          <a:spcPts val="0"/>
                        </a:spcAft>
                      </a:pPr>
                      <a:r>
                        <a:rPr lang="en-GB" sz="1200" dirty="0" smtClean="0">
                          <a:effectLst/>
                        </a:rPr>
                        <a:t>(</a:t>
                      </a:r>
                      <a:r>
                        <a:rPr lang="en-GB" sz="1200" dirty="0" err="1" smtClean="0">
                          <a:effectLst/>
                        </a:rPr>
                        <a:t>Gouvernement</a:t>
                      </a:r>
                      <a:r>
                        <a:rPr lang="en-GB" sz="1200" dirty="0" smtClean="0">
                          <a:effectLst/>
                        </a:rPr>
                        <a:t> </a:t>
                      </a:r>
                      <a:r>
                        <a:rPr lang="en-GB" sz="1200" dirty="0" err="1" smtClean="0">
                          <a:effectLst/>
                        </a:rPr>
                        <a:t>norvégien</a:t>
                      </a:r>
                      <a:r>
                        <a:rPr lang="en-GB" sz="1200" dirty="0" smtClean="0">
                          <a:effectLst/>
                        </a:rPr>
                        <a:t>, </a:t>
                      </a:r>
                      <a:r>
                        <a:rPr lang="en-GB" sz="1200" dirty="0">
                          <a:effectLst/>
                        </a:rPr>
                        <a:t>2019)</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254000">
                <a:tc rowSpan="3">
                  <a:txBody>
                    <a:bodyPr/>
                    <a:lstStyle/>
                    <a:p>
                      <a:pPr marL="0" marR="0">
                        <a:lnSpc>
                          <a:spcPts val="1500"/>
                        </a:lnSpc>
                        <a:spcBef>
                          <a:spcPts val="0"/>
                        </a:spcBef>
                        <a:spcAft>
                          <a:spcPts val="0"/>
                        </a:spcAft>
                      </a:pPr>
                      <a:r>
                        <a:rPr lang="en-GB" sz="1200" dirty="0" err="1" smtClean="0">
                          <a:solidFill>
                            <a:schemeClr val="tx1"/>
                          </a:solidFill>
                          <a:effectLst/>
                          <a:latin typeface="+mn-lt"/>
                          <a:ea typeface="+mn-ea"/>
                          <a:cs typeface="+mn-cs"/>
                        </a:rPr>
                        <a:t>Suède</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lumMod val="60000"/>
                        <a:lumOff val="40000"/>
                      </a:schemeClr>
                    </a:solidFill>
                  </a:tcPr>
                </a:tc>
                <a:tc>
                  <a:txBody>
                    <a:bodyPr/>
                    <a:lstStyle/>
                    <a:p>
                      <a:pPr marL="0" marR="0">
                        <a:lnSpc>
                          <a:spcPts val="1500"/>
                        </a:lnSpc>
                        <a:spcBef>
                          <a:spcPts val="0"/>
                        </a:spcBef>
                        <a:spcAft>
                          <a:spcPts val="0"/>
                        </a:spcAft>
                      </a:pPr>
                      <a:r>
                        <a:rPr lang="en-GB" sz="1200" dirty="0">
                          <a:effectLst/>
                        </a:rPr>
                        <a:t>1% </a:t>
                      </a:r>
                      <a:r>
                        <a:rPr lang="en-GB" sz="1200" dirty="0" err="1" smtClean="0">
                          <a:effectLst/>
                        </a:rPr>
                        <a:t>en</a:t>
                      </a:r>
                      <a:r>
                        <a:rPr lang="en-GB" sz="1200" dirty="0" smtClean="0">
                          <a:effectLst/>
                        </a:rPr>
                        <a:t> </a:t>
                      </a:r>
                      <a:r>
                        <a:rPr lang="en-GB" sz="1200" dirty="0">
                          <a:effectLst/>
                        </a:rPr>
                        <a:t>2021</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ECF0F3"/>
                    </a:solidFill>
                  </a:tcPr>
                </a:tc>
                <a:tc rowSpan="3">
                  <a:txBody>
                    <a:bodyPr/>
                    <a:lstStyle/>
                    <a:p>
                      <a:pPr marL="0" marR="0">
                        <a:lnSpc>
                          <a:spcPts val="1500"/>
                        </a:lnSpc>
                        <a:spcBef>
                          <a:spcPts val="0"/>
                        </a:spcBef>
                        <a:spcAft>
                          <a:spcPts val="0"/>
                        </a:spcAft>
                      </a:pPr>
                      <a:r>
                        <a:rPr lang="fr-FR" sz="1200" dirty="0" smtClean="0">
                          <a:effectLst/>
                        </a:rPr>
                        <a:t>fournisseur</a:t>
                      </a:r>
                      <a:endParaRPr lang="en-US" sz="1200" dirty="0" smtClean="0">
                        <a:effectLst/>
                      </a:endParaRPr>
                    </a:p>
                    <a:p>
                      <a:pPr marL="0" marR="0">
                        <a:lnSpc>
                          <a:spcPts val="1500"/>
                        </a:lnSpc>
                        <a:spcBef>
                          <a:spcPts val="0"/>
                        </a:spcBef>
                        <a:spcAft>
                          <a:spcPts val="0"/>
                        </a:spcAft>
                      </a:pPr>
                      <a:endParaRPr lang="en-US" sz="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500"/>
                        </a:lnSpc>
                        <a:spcBef>
                          <a:spcPts val="0"/>
                        </a:spcBef>
                        <a:spcAft>
                          <a:spcPts val="0"/>
                        </a:spcAft>
                      </a:pPr>
                      <a:r>
                        <a:rPr lang="en-US" sz="1200"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Objectif</a:t>
                      </a:r>
                      <a:r>
                        <a:rPr lang="en-US" sz="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pour 2030</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ECF0F3"/>
                    </a:solidFill>
                  </a:tcPr>
                </a:tc>
                <a:tc rowSpan="3">
                  <a:txBody>
                    <a:bodyPr/>
                    <a:lstStyle/>
                    <a:p>
                      <a:pPr marL="0" marR="0">
                        <a:lnSpc>
                          <a:spcPts val="1500"/>
                        </a:lnSpc>
                        <a:spcBef>
                          <a:spcPts val="0"/>
                        </a:spcBef>
                        <a:spcAft>
                          <a:spcPts val="0"/>
                        </a:spcAft>
                      </a:pPr>
                      <a:r>
                        <a:rPr lang="en-GB" sz="1200" dirty="0" err="1" smtClean="0">
                          <a:solidFill>
                            <a:schemeClr val="tx1"/>
                          </a:solidFill>
                          <a:effectLst/>
                          <a:latin typeface="+mn-lt"/>
                          <a:ea typeface="+mn-ea"/>
                          <a:cs typeface="+mn-cs"/>
                        </a:rPr>
                        <a:t>Confirmé</a:t>
                      </a:r>
                      <a:r>
                        <a:rPr lang="en-GB" sz="1200" dirty="0" smtClean="0">
                          <a:solidFill>
                            <a:schemeClr val="tx1"/>
                          </a:solidFill>
                          <a:effectLst/>
                          <a:latin typeface="+mn-lt"/>
                          <a:ea typeface="+mn-ea"/>
                          <a:cs typeface="+mn-cs"/>
                        </a:rPr>
                        <a:t> pour </a:t>
                      </a:r>
                      <a:r>
                        <a:rPr lang="en-GB" sz="1200" baseline="0" dirty="0" smtClean="0">
                          <a:solidFill>
                            <a:schemeClr val="tx1"/>
                          </a:solidFill>
                          <a:effectLst/>
                          <a:latin typeface="+mn-lt"/>
                          <a:ea typeface="+mn-ea"/>
                          <a:cs typeface="+mn-cs"/>
                        </a:rPr>
                        <a:t>2021</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ECF0F3"/>
                    </a:solidFill>
                  </a:tcPr>
                </a:tc>
                <a:tc rowSpan="3">
                  <a:txBody>
                    <a:bodyPr/>
                    <a:lstStyle/>
                    <a:p>
                      <a:pPr marL="0" marR="0">
                        <a:lnSpc>
                          <a:spcPts val="1500"/>
                        </a:lnSpc>
                        <a:spcBef>
                          <a:spcPts val="0"/>
                        </a:spcBef>
                        <a:spcAft>
                          <a:spcPts val="0"/>
                        </a:spcAft>
                      </a:pPr>
                      <a:r>
                        <a:rPr lang="fr-FR" sz="1200" dirty="0" err="1" smtClean="0">
                          <a:effectLst/>
                        </a:rPr>
                        <a:t>Greenair</a:t>
                      </a:r>
                      <a:r>
                        <a:rPr lang="fr-FR" sz="1200" dirty="0" smtClean="0">
                          <a:effectLst/>
                        </a:rPr>
                        <a:t> Communication, proposition pour que la Suède suive l'exemple de la Norvège et rende obligatoire l'utilisation de carburants durables à partir de 2021, 2019)</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ECF0F3"/>
                    </a:solidFill>
                  </a:tcPr>
                </a:tc>
                <a:extLst>
                  <a:ext uri="{0D108BD9-81ED-4DB2-BD59-A6C34878D82A}">
                    <a16:rowId xmlns:a16="http://schemas.microsoft.com/office/drawing/2014/main" val="10002"/>
                  </a:ext>
                </a:extLst>
              </a:tr>
              <a:tr h="307133">
                <a:tc vMerge="1">
                  <a:txBody>
                    <a:bodyPr/>
                    <a:lstStyle/>
                    <a:p>
                      <a:endParaRPr lang="en-US"/>
                    </a:p>
                  </a:txBody>
                  <a:tcPr/>
                </a:tc>
                <a:tc>
                  <a:txBody>
                    <a:bodyPr/>
                    <a:lstStyle/>
                    <a:p>
                      <a:pPr marL="0" marR="0">
                        <a:lnSpc>
                          <a:spcPts val="1500"/>
                        </a:lnSpc>
                        <a:spcBef>
                          <a:spcPts val="0"/>
                        </a:spcBef>
                        <a:spcAft>
                          <a:spcPts val="0"/>
                        </a:spcAft>
                      </a:pPr>
                      <a:r>
                        <a:rPr lang="en-GB" sz="1200" dirty="0">
                          <a:effectLst/>
                        </a:rPr>
                        <a:t>5% </a:t>
                      </a:r>
                      <a:r>
                        <a:rPr lang="en-GB" sz="1200" dirty="0" err="1" smtClean="0">
                          <a:effectLst/>
                        </a:rPr>
                        <a:t>en</a:t>
                      </a:r>
                      <a:r>
                        <a:rPr lang="en-GB" sz="1200" dirty="0" smtClean="0">
                          <a:effectLst/>
                        </a:rPr>
                        <a:t> </a:t>
                      </a:r>
                      <a:r>
                        <a:rPr lang="en-GB" sz="1200" dirty="0">
                          <a:effectLst/>
                        </a:rPr>
                        <a:t>2025</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ECF0F3"/>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452183">
                <a:tc vMerge="1">
                  <a:txBody>
                    <a:bodyPr/>
                    <a:lstStyle/>
                    <a:p>
                      <a:endParaRPr lang="en-US"/>
                    </a:p>
                  </a:txBody>
                  <a:tcPr/>
                </a:tc>
                <a:tc>
                  <a:txBody>
                    <a:bodyPr/>
                    <a:lstStyle/>
                    <a:p>
                      <a:pPr marL="0" marR="0">
                        <a:lnSpc>
                          <a:spcPts val="1500"/>
                        </a:lnSpc>
                        <a:spcBef>
                          <a:spcPts val="0"/>
                        </a:spcBef>
                        <a:spcAft>
                          <a:spcPts val="0"/>
                        </a:spcAft>
                      </a:pPr>
                      <a:r>
                        <a:rPr lang="en-GB" sz="1200" dirty="0">
                          <a:effectLst/>
                        </a:rPr>
                        <a:t>30% </a:t>
                      </a:r>
                      <a:r>
                        <a:rPr lang="en-GB" sz="1200" dirty="0" err="1" smtClean="0">
                          <a:effectLst/>
                        </a:rPr>
                        <a:t>en</a:t>
                      </a:r>
                      <a:r>
                        <a:rPr lang="en-GB" sz="1200" dirty="0" smtClean="0">
                          <a:effectLst/>
                        </a:rPr>
                        <a:t> </a:t>
                      </a:r>
                      <a:r>
                        <a:rPr lang="en-GB" sz="1200" dirty="0">
                          <a:effectLst/>
                        </a:rPr>
                        <a:t>2030</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ECF0F3"/>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508000">
                <a:tc>
                  <a:txBody>
                    <a:bodyPr/>
                    <a:lstStyle/>
                    <a:p>
                      <a:pPr marL="0" marR="0">
                        <a:lnSpc>
                          <a:spcPts val="1500"/>
                        </a:lnSpc>
                        <a:spcBef>
                          <a:spcPts val="0"/>
                        </a:spcBef>
                        <a:spcAft>
                          <a:spcPts val="0"/>
                        </a:spcAft>
                      </a:pPr>
                      <a:r>
                        <a:rPr lang="en-GB" sz="1200" dirty="0" err="1" smtClean="0">
                          <a:effectLst/>
                        </a:rPr>
                        <a:t>Alemagne</a:t>
                      </a:r>
                      <a:r>
                        <a:rPr lang="en-GB" sz="1200" dirty="0" smtClean="0">
                          <a:effectLst/>
                        </a:rPr>
                        <a:t> </a:t>
                      </a:r>
                      <a:r>
                        <a:rPr lang="en-GB" sz="1200" dirty="0">
                          <a:effectLst/>
                        </a:rPr>
                        <a:t>(</a:t>
                      </a:r>
                      <a:r>
                        <a:rPr lang="en-GB" sz="1200" dirty="0" err="1">
                          <a:effectLst/>
                        </a:rPr>
                        <a:t>Aireg</a:t>
                      </a:r>
                      <a:r>
                        <a:rPr lang="en-GB" sz="1200" dirty="0">
                          <a:effectLst/>
                        </a:rPr>
                        <a:t>)</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lumMod val="60000"/>
                        <a:lumOff val="40000"/>
                      </a:schemeClr>
                    </a:solidFill>
                  </a:tcPr>
                </a:tc>
                <a:tc>
                  <a:txBody>
                    <a:bodyPr/>
                    <a:lstStyle/>
                    <a:p>
                      <a:pPr marL="0" marR="0">
                        <a:lnSpc>
                          <a:spcPts val="1500"/>
                        </a:lnSpc>
                        <a:spcBef>
                          <a:spcPts val="0"/>
                        </a:spcBef>
                        <a:spcAft>
                          <a:spcPts val="0"/>
                        </a:spcAft>
                      </a:pPr>
                      <a:r>
                        <a:rPr lang="en-GB" sz="1200" dirty="0">
                          <a:effectLst/>
                        </a:rPr>
                        <a:t>10% </a:t>
                      </a:r>
                      <a:r>
                        <a:rPr lang="en-GB" sz="1200" dirty="0" err="1" smtClean="0">
                          <a:effectLst/>
                        </a:rPr>
                        <a:t>en</a:t>
                      </a:r>
                      <a:r>
                        <a:rPr lang="en-GB" sz="1200" dirty="0" smtClean="0">
                          <a:effectLst/>
                        </a:rPr>
                        <a:t> </a:t>
                      </a:r>
                      <a:r>
                        <a:rPr lang="en-GB" sz="1200" dirty="0">
                          <a:effectLst/>
                        </a:rPr>
                        <a:t>2025</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ts val="1500"/>
                        </a:lnSpc>
                        <a:spcBef>
                          <a:spcPts val="0"/>
                        </a:spcBef>
                        <a:spcAft>
                          <a:spcPts val="0"/>
                        </a:spcAft>
                      </a:pPr>
                      <a:r>
                        <a:rPr lang="en-GB" sz="1200" dirty="0" err="1" smtClean="0">
                          <a:effectLst/>
                        </a:rPr>
                        <a:t>Objectif</a:t>
                      </a:r>
                      <a:r>
                        <a:rPr lang="en-GB" sz="1200" dirty="0" smtClean="0">
                          <a:effectLst/>
                        </a:rPr>
                        <a:t> </a:t>
                      </a:r>
                      <a:r>
                        <a:rPr lang="en-GB" sz="1200" dirty="0" err="1" smtClean="0">
                          <a:effectLst/>
                        </a:rPr>
                        <a:t>ambitieux</a:t>
                      </a:r>
                      <a:r>
                        <a:rPr lang="en-GB" sz="1200" dirty="0" smtClean="0">
                          <a:effectLst/>
                        </a:rPr>
                        <a:t> du </a:t>
                      </a:r>
                      <a:r>
                        <a:rPr lang="en-GB" sz="1200" dirty="0" err="1" smtClean="0">
                          <a:effectLst/>
                        </a:rPr>
                        <a:t>secteur</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ts val="1500"/>
                        </a:lnSpc>
                        <a:spcBef>
                          <a:spcPts val="0"/>
                        </a:spcBef>
                        <a:spcAft>
                          <a:spcPts val="0"/>
                        </a:spcAft>
                      </a:pP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ts val="1500"/>
                        </a:lnSpc>
                        <a:spcBef>
                          <a:spcPts val="0"/>
                        </a:spcBef>
                        <a:spcAft>
                          <a:spcPts val="0"/>
                        </a:spcAft>
                      </a:pPr>
                      <a:r>
                        <a:rPr lang="en-GB" sz="1200" dirty="0">
                          <a:effectLst/>
                        </a:rPr>
                        <a:t>(IATA, IATA Sustainable Aviation Fuel Roadmap, 2015)</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508000">
                <a:tc rowSpan="2">
                  <a:txBody>
                    <a:bodyPr/>
                    <a:lstStyle/>
                    <a:p>
                      <a:pPr marL="0" marR="0">
                        <a:lnSpc>
                          <a:spcPts val="1500"/>
                        </a:lnSpc>
                        <a:spcBef>
                          <a:spcPts val="0"/>
                        </a:spcBef>
                        <a:spcAft>
                          <a:spcPts val="0"/>
                        </a:spcAft>
                      </a:pPr>
                      <a:r>
                        <a:rPr lang="en-GB" sz="1200" dirty="0" smtClean="0">
                          <a:effectLst/>
                        </a:rPr>
                        <a:t>Pays-Bas</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lumMod val="60000"/>
                        <a:lumOff val="40000"/>
                      </a:schemeClr>
                    </a:solidFill>
                  </a:tcPr>
                </a:tc>
                <a:tc>
                  <a:txBody>
                    <a:bodyPr/>
                    <a:lstStyle/>
                    <a:p>
                      <a:pPr marL="0" marR="0">
                        <a:lnSpc>
                          <a:spcPts val="1500"/>
                        </a:lnSpc>
                        <a:spcBef>
                          <a:spcPts val="0"/>
                        </a:spcBef>
                        <a:spcAft>
                          <a:spcPts val="0"/>
                        </a:spcAft>
                      </a:pPr>
                      <a:r>
                        <a:rPr lang="en-GB" sz="1200" dirty="0" smtClean="0">
                          <a:effectLst/>
                        </a:rPr>
                        <a:t>xx</a:t>
                      </a:r>
                      <a:r>
                        <a:rPr lang="en-GB" sz="1200" dirty="0" smtClean="0">
                          <a:effectLst/>
                        </a:rPr>
                        <a:t>%</a:t>
                      </a:r>
                      <a:r>
                        <a:rPr lang="en-GB" sz="1200" baseline="0" dirty="0" smtClean="0">
                          <a:effectLst/>
                        </a:rPr>
                        <a:t> début en</a:t>
                      </a:r>
                      <a:r>
                        <a:rPr lang="en-GB" sz="1200" dirty="0" smtClean="0">
                          <a:effectLst/>
                        </a:rPr>
                        <a:t>2023</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ECF0F3"/>
                    </a:solidFill>
                  </a:tcPr>
                </a:tc>
                <a:tc>
                  <a:txBody>
                    <a:bodyPr/>
                    <a:lstStyle/>
                    <a:p>
                      <a:pPr marL="0" marR="0">
                        <a:lnSpc>
                          <a:spcPts val="1500"/>
                        </a:lnSpc>
                        <a:spcBef>
                          <a:spcPts val="0"/>
                        </a:spcBef>
                        <a:spcAft>
                          <a:spcPts val="0"/>
                        </a:spcAft>
                      </a:pPr>
                      <a:r>
                        <a:rPr lang="en-GB" sz="1200" dirty="0" err="1" smtClean="0">
                          <a:effectLst/>
                        </a:rPr>
                        <a:t>Mandat</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ECF0F3"/>
                    </a:solidFill>
                  </a:tcPr>
                </a:tc>
                <a:tc>
                  <a:txBody>
                    <a:bodyPr/>
                    <a:lstStyle/>
                    <a:p>
                      <a:pPr marL="0" marR="0">
                        <a:lnSpc>
                          <a:spcPts val="1500"/>
                        </a:lnSpc>
                        <a:spcBef>
                          <a:spcPts val="0"/>
                        </a:spcBef>
                        <a:spcAft>
                          <a:spcPts val="0"/>
                        </a:spcAft>
                      </a:pP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ECF0F3"/>
                    </a:solidFill>
                  </a:tcPr>
                </a:tc>
                <a:tc>
                  <a:txBody>
                    <a:bodyPr/>
                    <a:lstStyle/>
                    <a:p>
                      <a:pPr marL="0" marR="0">
                        <a:lnSpc>
                          <a:spcPts val="1500"/>
                        </a:lnSpc>
                        <a:spcBef>
                          <a:spcPts val="0"/>
                        </a:spcBef>
                        <a:spcAft>
                          <a:spcPts val="0"/>
                        </a:spcAft>
                      </a:pPr>
                      <a:r>
                        <a:rPr lang="fr-FR" sz="1200" dirty="0" smtClean="0">
                          <a:effectLst/>
                        </a:rPr>
                        <a:t>Ministère des infrastructures et de la gestion de l'eau, 2020</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ECF0F3"/>
                    </a:solidFill>
                  </a:tcPr>
                </a:tc>
                <a:extLst>
                  <a:ext uri="{0D108BD9-81ED-4DB2-BD59-A6C34878D82A}">
                    <a16:rowId xmlns:a16="http://schemas.microsoft.com/office/drawing/2014/main" val="10006"/>
                  </a:ext>
                </a:extLst>
              </a:tr>
              <a:tr h="372819">
                <a:tc vMerge="1">
                  <a:txBody>
                    <a:bodyPr/>
                    <a:lstStyle/>
                    <a:p>
                      <a:pPr marL="0" marR="0">
                        <a:lnSpc>
                          <a:spcPts val="1500"/>
                        </a:lnSpc>
                        <a:spcBef>
                          <a:spcPts val="0"/>
                        </a:spcBef>
                        <a:spcAft>
                          <a:spcPts val="0"/>
                        </a:spcAft>
                      </a:pPr>
                      <a:endParaRPr lang="en-US"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chemeClr val="bg2">
                        <a:lumMod val="60000"/>
                        <a:lumOff val="40000"/>
                      </a:schemeClr>
                    </a:solidFill>
                  </a:tcPr>
                </a:tc>
                <a:tc>
                  <a:txBody>
                    <a:bodyPr/>
                    <a:lstStyle/>
                    <a:p>
                      <a:pPr marL="0" marR="0">
                        <a:lnSpc>
                          <a:spcPts val="1500"/>
                        </a:lnSpc>
                        <a:spcBef>
                          <a:spcPts val="0"/>
                        </a:spcBef>
                        <a:spcAft>
                          <a:spcPts val="0"/>
                        </a:spcAft>
                      </a:pPr>
                      <a:r>
                        <a:rPr lang="en-GB" sz="1200" dirty="0" smtClean="0">
                          <a:effectLst/>
                        </a:rPr>
                        <a:t>14</a:t>
                      </a:r>
                      <a:r>
                        <a:rPr lang="en-GB" sz="1200" dirty="0">
                          <a:effectLst/>
                        </a:rPr>
                        <a:t>% </a:t>
                      </a:r>
                      <a:r>
                        <a:rPr lang="en-GB" sz="1200" dirty="0" err="1" smtClean="0">
                          <a:effectLst/>
                        </a:rPr>
                        <a:t>en</a:t>
                      </a:r>
                      <a:r>
                        <a:rPr lang="en-GB" sz="1200" dirty="0" smtClean="0">
                          <a:effectLst/>
                        </a:rPr>
                        <a:t> </a:t>
                      </a:r>
                      <a:r>
                        <a:rPr lang="en-GB" sz="1200" dirty="0">
                          <a:effectLst/>
                        </a:rPr>
                        <a:t>2030</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ts val="1500"/>
                        </a:lnSpc>
                        <a:spcBef>
                          <a:spcPts val="0"/>
                        </a:spcBef>
                        <a:spcAft>
                          <a:spcPts val="0"/>
                        </a:spcAft>
                      </a:pPr>
                      <a:r>
                        <a:rPr lang="en-GB" sz="1200" dirty="0" smtClean="0">
                          <a:effectLst/>
                        </a:rPr>
                        <a:t>Si pas de </a:t>
                      </a:r>
                      <a:r>
                        <a:rPr lang="en-GB" sz="1200" dirty="0" err="1" smtClean="0">
                          <a:effectLst/>
                        </a:rPr>
                        <a:t>mandat</a:t>
                      </a:r>
                      <a:r>
                        <a:rPr lang="en-GB" sz="1200" baseline="0" dirty="0" smtClean="0">
                          <a:effectLst/>
                        </a:rPr>
                        <a:t> </a:t>
                      </a:r>
                      <a:r>
                        <a:rPr lang="en-GB" sz="1200" dirty="0" err="1" smtClean="0">
                          <a:effectLst/>
                        </a:rPr>
                        <a:t>européen</a:t>
                      </a:r>
                      <a:endParaRPr lang="en-GB" sz="1200" dirty="0" smtClean="0">
                        <a:effectLst/>
                      </a:endParaRPr>
                    </a:p>
                  </a:txBody>
                  <a:tcPr marL="68580" marR="68580" marT="0" marB="0" anchor="ctr"/>
                </a:tc>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lang="en-GB" sz="1200" dirty="0" smtClean="0">
                          <a:solidFill>
                            <a:schemeClr val="tx1"/>
                          </a:solidFill>
                          <a:effectLst/>
                          <a:latin typeface="+mn-lt"/>
                          <a:ea typeface="+mn-ea"/>
                          <a:cs typeface="+mn-cs"/>
                        </a:rPr>
                        <a:t>14% </a:t>
                      </a:r>
                      <a:r>
                        <a:rPr lang="en-GB" sz="1200" dirty="0" err="1" smtClean="0">
                          <a:solidFill>
                            <a:schemeClr val="tx1"/>
                          </a:solidFill>
                          <a:effectLst/>
                          <a:latin typeface="+mn-lt"/>
                          <a:ea typeface="+mn-ea"/>
                          <a:cs typeface="+mn-cs"/>
                        </a:rPr>
                        <a:t>en</a:t>
                      </a:r>
                      <a:r>
                        <a:rPr lang="en-GB" sz="1200" dirty="0" smtClean="0">
                          <a:solidFill>
                            <a:schemeClr val="tx1"/>
                          </a:solidFill>
                          <a:effectLst/>
                          <a:latin typeface="+mn-lt"/>
                          <a:ea typeface="+mn-ea"/>
                          <a:cs typeface="+mn-cs"/>
                        </a:rPr>
                        <a:t> </a:t>
                      </a:r>
                      <a:r>
                        <a:rPr lang="en-GB" sz="1200" dirty="0" smtClean="0">
                          <a:solidFill>
                            <a:schemeClr val="tx1"/>
                          </a:solidFill>
                          <a:effectLst/>
                          <a:latin typeface="+mn-lt"/>
                          <a:ea typeface="+mn-ea"/>
                          <a:cs typeface="+mn-cs"/>
                        </a:rPr>
                        <a:t>2030</a:t>
                      </a:r>
                    </a:p>
                    <a:p>
                      <a:pPr marL="0" marR="0" lvl="0" indent="0" algn="l" defTabSz="914400" rtl="0" eaLnBrk="1" fontAlgn="auto" latinLnBrk="0" hangingPunct="1">
                        <a:lnSpc>
                          <a:spcPts val="1500"/>
                        </a:lnSpc>
                        <a:spcBef>
                          <a:spcPts val="0"/>
                        </a:spcBef>
                        <a:spcAft>
                          <a:spcPts val="0"/>
                        </a:spcAft>
                        <a:buClrTx/>
                        <a:buSzTx/>
                        <a:buFontTx/>
                        <a:buNone/>
                        <a:tabLst/>
                        <a:defRPr/>
                      </a:pPr>
                      <a:r>
                        <a:rPr lang="en-GB" sz="1200" dirty="0" smtClean="0">
                          <a:solidFill>
                            <a:schemeClr val="tx1"/>
                          </a:solidFill>
                          <a:effectLst/>
                          <a:latin typeface="+mn-lt"/>
                          <a:ea typeface="+mn-ea"/>
                          <a:cs typeface="+mn-cs"/>
                        </a:rPr>
                        <a:t>Obligation</a:t>
                      </a:r>
                      <a:r>
                        <a:rPr lang="en-GB" sz="1200" baseline="0" dirty="0" smtClean="0">
                          <a:solidFill>
                            <a:schemeClr val="tx1"/>
                          </a:solidFill>
                          <a:effectLst/>
                          <a:latin typeface="+mn-lt"/>
                          <a:ea typeface="+mn-ea"/>
                          <a:cs typeface="+mn-cs"/>
                        </a:rPr>
                        <a:t> pour </a:t>
                      </a:r>
                      <a:r>
                        <a:rPr lang="en-GB" sz="1200" baseline="0" dirty="0" smtClean="0">
                          <a:solidFill>
                            <a:schemeClr val="tx1"/>
                          </a:solidFill>
                          <a:effectLst/>
                          <a:latin typeface="+mn-lt"/>
                          <a:ea typeface="+mn-ea"/>
                          <a:cs typeface="+mn-cs"/>
                        </a:rPr>
                        <a:t>KL </a:t>
                      </a:r>
                      <a:r>
                        <a:rPr lang="en-GB" sz="1200" dirty="0" smtClean="0">
                          <a:effectLst/>
                        </a:rPr>
                        <a:t>(</a:t>
                      </a:r>
                      <a:r>
                        <a:rPr lang="en-GB" sz="1200" dirty="0" err="1" smtClean="0">
                          <a:effectLst/>
                        </a:rPr>
                        <a:t>prêts</a:t>
                      </a:r>
                      <a:r>
                        <a:rPr lang="en-GB" sz="1200" dirty="0" smtClean="0">
                          <a:effectLst/>
                        </a:rPr>
                        <a:t> </a:t>
                      </a:r>
                      <a:r>
                        <a:rPr lang="en-GB" sz="1200" dirty="0" err="1" smtClean="0">
                          <a:effectLst/>
                        </a:rPr>
                        <a:t>d’Etat</a:t>
                      </a:r>
                      <a:r>
                        <a:rPr lang="en-GB" sz="1200" dirty="0" smtClean="0">
                          <a:effectLst/>
                        </a:rPr>
                        <a:t>)</a:t>
                      </a:r>
                      <a:endParaRPr lang="en-US" sz="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ts val="1500"/>
                        </a:lnSpc>
                        <a:spcBef>
                          <a:spcPts val="0"/>
                        </a:spcBef>
                        <a:spcAft>
                          <a:spcPts val="0"/>
                        </a:spcAft>
                      </a:pPr>
                      <a:r>
                        <a:rPr lang="en-GB" sz="1200" dirty="0" smtClean="0">
                          <a:solidFill>
                            <a:schemeClr val="tx1"/>
                          </a:solidFill>
                          <a:effectLst/>
                          <a:latin typeface="+mn-lt"/>
                          <a:ea typeface="+mn-ea"/>
                          <a:cs typeface="+mn-cs"/>
                        </a:rPr>
                        <a:t>RSE KL</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508000">
                <a:tc rowSpan="2">
                  <a:txBody>
                    <a:bodyPr/>
                    <a:lstStyle/>
                    <a:p>
                      <a:pPr marL="0" marR="0">
                        <a:lnSpc>
                          <a:spcPts val="1500"/>
                        </a:lnSpc>
                        <a:spcBef>
                          <a:spcPts val="0"/>
                        </a:spcBef>
                        <a:spcAft>
                          <a:spcPts val="0"/>
                        </a:spcAft>
                      </a:pPr>
                      <a:r>
                        <a:rPr lang="en-GB" sz="1200" dirty="0">
                          <a:effectLst/>
                        </a:rPr>
                        <a:t>France</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lumMod val="60000"/>
                        <a:lumOff val="40000"/>
                      </a:schemeClr>
                    </a:solidFill>
                  </a:tcPr>
                </a:tc>
                <a:tc>
                  <a:txBody>
                    <a:bodyPr/>
                    <a:lstStyle/>
                    <a:p>
                      <a:pPr marL="0" marR="0">
                        <a:lnSpc>
                          <a:spcPts val="1500"/>
                        </a:lnSpc>
                        <a:spcBef>
                          <a:spcPts val="0"/>
                        </a:spcBef>
                        <a:spcAft>
                          <a:spcPts val="0"/>
                        </a:spcAft>
                      </a:pPr>
                      <a:r>
                        <a:rPr lang="en-GB" sz="1200" dirty="0" smtClean="0">
                          <a:effectLst/>
                        </a:rPr>
                        <a:t>1% </a:t>
                      </a:r>
                      <a:r>
                        <a:rPr lang="en-GB" sz="1200" dirty="0" err="1" smtClean="0">
                          <a:effectLst/>
                        </a:rPr>
                        <a:t>en</a:t>
                      </a:r>
                      <a:r>
                        <a:rPr lang="en-GB" sz="1200" dirty="0" smtClean="0">
                          <a:effectLst/>
                        </a:rPr>
                        <a:t> </a:t>
                      </a:r>
                      <a:r>
                        <a:rPr lang="en-GB" sz="1200" dirty="0" smtClean="0">
                          <a:effectLst/>
                        </a:rPr>
                        <a:t>2022 (TIRIB)</a:t>
                      </a:r>
                    </a:p>
                  </a:txBody>
                  <a:tcPr marL="68580" marR="68580" marT="0" marB="0" anchor="ctr">
                    <a:solidFill>
                      <a:srgbClr val="ECF0F3"/>
                    </a:solidFill>
                  </a:tcPr>
                </a:tc>
                <a:tc rowSpan="2">
                  <a:txBody>
                    <a:bodyPr/>
                    <a:lstStyle/>
                    <a:p>
                      <a:pPr marL="0" marR="0">
                        <a:lnSpc>
                          <a:spcPts val="1500"/>
                        </a:lnSpc>
                        <a:spcBef>
                          <a:spcPts val="0"/>
                        </a:spcBef>
                        <a:spcAft>
                          <a:spcPts val="0"/>
                        </a:spcAft>
                      </a:pPr>
                      <a:r>
                        <a:rPr lang="en-GB" sz="1200" baseline="0" dirty="0" smtClean="0">
                          <a:effectLst/>
                        </a:rPr>
                        <a:t>2022: legal rate for 1</a:t>
                      </a:r>
                      <a:r>
                        <a:rPr lang="en-GB" sz="1200" baseline="30000" dirty="0" smtClean="0">
                          <a:effectLst/>
                        </a:rPr>
                        <a:t>st</a:t>
                      </a:r>
                      <a:r>
                        <a:rPr lang="en-GB" sz="1200" baseline="0" dirty="0" smtClean="0">
                          <a:effectLst/>
                        </a:rPr>
                        <a:t> gen SAF, with the possibility to have 0.5% if it concerns 2</a:t>
                      </a:r>
                      <a:r>
                        <a:rPr lang="en-GB" sz="1200" baseline="30000" dirty="0" smtClean="0">
                          <a:effectLst/>
                        </a:rPr>
                        <a:t>nd</a:t>
                      </a:r>
                      <a:r>
                        <a:rPr lang="en-GB" sz="1200" baseline="0" dirty="0" smtClean="0">
                          <a:effectLst/>
                        </a:rPr>
                        <a:t> gen SAF. </a:t>
                      </a:r>
                    </a:p>
                    <a:p>
                      <a:pPr marL="0" marR="0">
                        <a:lnSpc>
                          <a:spcPts val="1500"/>
                        </a:lnSpc>
                        <a:spcBef>
                          <a:spcPts val="0"/>
                        </a:spcBef>
                        <a:spcAft>
                          <a:spcPts val="0"/>
                        </a:spcAft>
                      </a:pPr>
                      <a:endParaRPr lang="en-GB" sz="1200" baseline="0" dirty="0" smtClean="0">
                        <a:effectLst/>
                      </a:endParaRPr>
                    </a:p>
                    <a:p>
                      <a:pPr marL="0" marR="0">
                        <a:lnSpc>
                          <a:spcPts val="1500"/>
                        </a:lnSpc>
                        <a:spcBef>
                          <a:spcPts val="0"/>
                        </a:spcBef>
                        <a:spcAft>
                          <a:spcPts val="0"/>
                        </a:spcAft>
                      </a:pPr>
                      <a:r>
                        <a:rPr lang="en-GB" sz="1200" baseline="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2025, 2030, 2050 to be confirmed</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ECF0F3"/>
                    </a:solidFill>
                  </a:tcPr>
                </a:tc>
                <a:tc rowSpan="2">
                  <a:txBody>
                    <a:bodyPr/>
                    <a:lstStyle/>
                    <a:p>
                      <a:pPr marL="0" marR="0" lvl="0" indent="0" algn="l" defTabSz="914377" rtl="0" eaLnBrk="1" fontAlgn="auto" latinLnBrk="0" hangingPunct="1">
                        <a:lnSpc>
                          <a:spcPts val="1500"/>
                        </a:lnSpc>
                        <a:spcBef>
                          <a:spcPts val="0"/>
                        </a:spcBef>
                        <a:spcAft>
                          <a:spcPts val="0"/>
                        </a:spcAft>
                        <a:buClrTx/>
                        <a:buSzTx/>
                        <a:buFontTx/>
                        <a:buNone/>
                        <a:tabLst/>
                        <a:defRPr/>
                      </a:pPr>
                      <a:r>
                        <a:rPr lang="en-GB" sz="1200" dirty="0" smtClean="0">
                          <a:solidFill>
                            <a:schemeClr val="tx1"/>
                          </a:solidFill>
                          <a:effectLst/>
                          <a:latin typeface="+mn-lt"/>
                          <a:ea typeface="+mn-ea"/>
                          <a:cs typeface="+mn-cs"/>
                        </a:rPr>
                        <a:t>2%</a:t>
                      </a:r>
                      <a:r>
                        <a:rPr lang="en-GB" sz="1200" baseline="0" dirty="0" smtClean="0">
                          <a:solidFill>
                            <a:schemeClr val="tx1"/>
                          </a:solidFill>
                          <a:effectLst/>
                          <a:latin typeface="+mn-lt"/>
                          <a:ea typeface="+mn-ea"/>
                          <a:cs typeface="+mn-cs"/>
                        </a:rPr>
                        <a:t> </a:t>
                      </a:r>
                      <a:r>
                        <a:rPr lang="en-GB" sz="1200" baseline="0" dirty="0" err="1" smtClean="0">
                          <a:solidFill>
                            <a:schemeClr val="tx1"/>
                          </a:solidFill>
                          <a:effectLst/>
                          <a:latin typeface="+mn-lt"/>
                          <a:ea typeface="+mn-ea"/>
                          <a:cs typeface="+mn-cs"/>
                        </a:rPr>
                        <a:t>en</a:t>
                      </a:r>
                      <a:r>
                        <a:rPr lang="en-GB" sz="1200" baseline="0" dirty="0" smtClean="0">
                          <a:solidFill>
                            <a:schemeClr val="tx1"/>
                          </a:solidFill>
                          <a:effectLst/>
                          <a:latin typeface="+mn-lt"/>
                          <a:ea typeface="+mn-ea"/>
                          <a:cs typeface="+mn-cs"/>
                        </a:rPr>
                        <a:t> </a:t>
                      </a:r>
                      <a:r>
                        <a:rPr lang="en-GB" sz="1200" baseline="0" dirty="0" smtClean="0">
                          <a:solidFill>
                            <a:schemeClr val="tx1"/>
                          </a:solidFill>
                          <a:effectLst/>
                          <a:latin typeface="+mn-lt"/>
                          <a:ea typeface="+mn-ea"/>
                          <a:cs typeface="+mn-cs"/>
                        </a:rPr>
                        <a:t>2025 </a:t>
                      </a:r>
                      <a:endParaRPr lang="en-GB" sz="1200" baseline="0" dirty="0" smtClean="0">
                        <a:solidFill>
                          <a:schemeClr val="tx1"/>
                        </a:solidFill>
                        <a:effectLst/>
                        <a:latin typeface="+mn-lt"/>
                        <a:ea typeface="+mn-ea"/>
                        <a:cs typeface="+mn-cs"/>
                      </a:endParaRPr>
                    </a:p>
                    <a:p>
                      <a:pPr marL="0" marR="0" lvl="0" indent="0" algn="l" defTabSz="914377" rtl="0" eaLnBrk="1" fontAlgn="auto" latinLnBrk="0" hangingPunct="1">
                        <a:lnSpc>
                          <a:spcPts val="1500"/>
                        </a:lnSpc>
                        <a:spcBef>
                          <a:spcPts val="0"/>
                        </a:spcBef>
                        <a:spcAft>
                          <a:spcPts val="0"/>
                        </a:spcAft>
                        <a:buClrTx/>
                        <a:buSzTx/>
                        <a:buFontTx/>
                        <a:buNone/>
                        <a:tabLst/>
                        <a:defRPr/>
                      </a:pPr>
                      <a:r>
                        <a:rPr lang="en-GB" sz="1200" baseline="0" dirty="0" smtClean="0">
                          <a:solidFill>
                            <a:schemeClr val="tx1"/>
                          </a:solidFill>
                          <a:effectLst/>
                          <a:latin typeface="+mn-lt"/>
                          <a:ea typeface="+mn-ea"/>
                          <a:cs typeface="+mn-cs"/>
                        </a:rPr>
                        <a:t>Obligation pour AF (</a:t>
                      </a:r>
                      <a:r>
                        <a:rPr lang="en-GB" sz="1200" dirty="0" err="1" smtClean="0">
                          <a:effectLst/>
                        </a:rPr>
                        <a:t>Prêts</a:t>
                      </a:r>
                      <a:r>
                        <a:rPr lang="en-GB" sz="1200" dirty="0" smtClean="0">
                          <a:effectLst/>
                        </a:rPr>
                        <a:t> </a:t>
                      </a:r>
                      <a:r>
                        <a:rPr lang="en-GB" sz="1200" dirty="0" err="1" smtClean="0">
                          <a:effectLst/>
                        </a:rPr>
                        <a:t>d’Etat</a:t>
                      </a:r>
                      <a:r>
                        <a:rPr lang="en-GB" sz="1200" dirty="0" smtClean="0">
                          <a:effectLst/>
                        </a:rPr>
                        <a:t>)</a:t>
                      </a:r>
                      <a:endParaRPr lang="en-US" sz="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500"/>
                        </a:lnSpc>
                        <a:spcBef>
                          <a:spcPts val="0"/>
                        </a:spcBef>
                        <a:spcAft>
                          <a:spcPts val="0"/>
                        </a:spcAft>
                      </a:pP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ECF0F3"/>
                    </a:solidFill>
                  </a:tcPr>
                </a:tc>
                <a:tc rowSpan="2">
                  <a:txBody>
                    <a:bodyPr/>
                    <a:lstStyle/>
                    <a:p>
                      <a:pPr marL="0" marR="0">
                        <a:lnSpc>
                          <a:spcPts val="1500"/>
                        </a:lnSpc>
                        <a:spcBef>
                          <a:spcPts val="0"/>
                        </a:spcBef>
                        <a:spcAft>
                          <a:spcPts val="0"/>
                        </a:spcAft>
                      </a:pPr>
                      <a:r>
                        <a:rPr lang="en-GB" sz="1200" dirty="0">
                          <a:effectLst/>
                        </a:rPr>
                        <a:t> </a:t>
                      </a:r>
                      <a:r>
                        <a:rPr lang="en-GB" sz="1200" dirty="0" smtClean="0">
                          <a:effectLst/>
                        </a:rPr>
                        <a:t>(</a:t>
                      </a:r>
                      <a:r>
                        <a:rPr lang="fr-FR" sz="1200" dirty="0" smtClean="0">
                          <a:effectLst/>
                        </a:rPr>
                        <a:t>Le gouvernement français annonce le lancement d'une feuille de route et d'objectifs de déploiement pour une industrie nationale durable des carburants d'aviation à l'horizon 2020.</a:t>
                      </a:r>
                      <a:r>
                        <a:rPr lang="en-GB" sz="1200" dirty="0" smtClean="0">
                          <a:effectLst/>
                        </a:rPr>
                        <a:t>)</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ECF0F3"/>
                    </a:solidFill>
                  </a:tcPr>
                </a:tc>
                <a:extLst>
                  <a:ext uri="{0D108BD9-81ED-4DB2-BD59-A6C34878D82A}">
                    <a16:rowId xmlns:a16="http://schemas.microsoft.com/office/drawing/2014/main" val="10008"/>
                  </a:ext>
                </a:extLst>
              </a:tr>
              <a:tr h="788609">
                <a:tc vMerge="1">
                  <a:txBody>
                    <a:bodyPr/>
                    <a:lstStyle/>
                    <a:p>
                      <a:endParaRPr lang="en-US"/>
                    </a:p>
                  </a:txBody>
                  <a:tcPr/>
                </a:tc>
                <a:tc>
                  <a:txBody>
                    <a:bodyPr/>
                    <a:lstStyle/>
                    <a:p>
                      <a:pPr marL="0" marR="0" lvl="0" indent="0" algn="l" defTabSz="914377" rtl="0" eaLnBrk="1" fontAlgn="auto" latinLnBrk="0" hangingPunct="1">
                        <a:lnSpc>
                          <a:spcPts val="1500"/>
                        </a:lnSpc>
                        <a:spcBef>
                          <a:spcPts val="0"/>
                        </a:spcBef>
                        <a:spcAft>
                          <a:spcPts val="0"/>
                        </a:spcAft>
                        <a:buClrTx/>
                        <a:buSzTx/>
                        <a:buFontTx/>
                        <a:buNone/>
                        <a:tabLst/>
                        <a:defRPr/>
                      </a:pPr>
                      <a:r>
                        <a:rPr lang="en-GB" sz="1200" dirty="0" smtClean="0">
                          <a:effectLst/>
                        </a:rPr>
                        <a:t>2% </a:t>
                      </a:r>
                      <a:r>
                        <a:rPr lang="en-GB" sz="1200" dirty="0" err="1" smtClean="0">
                          <a:effectLst/>
                        </a:rPr>
                        <a:t>en</a:t>
                      </a:r>
                      <a:r>
                        <a:rPr lang="en-GB" sz="1200" dirty="0" smtClean="0">
                          <a:effectLst/>
                        </a:rPr>
                        <a:t> </a:t>
                      </a:r>
                      <a:r>
                        <a:rPr lang="en-GB" sz="1200" dirty="0" smtClean="0">
                          <a:effectLst/>
                        </a:rPr>
                        <a:t>2025</a:t>
                      </a:r>
                    </a:p>
                    <a:p>
                      <a:pPr marL="0" marR="0" lvl="0" indent="0" algn="l" defTabSz="914377" rtl="0" eaLnBrk="1" fontAlgn="auto" latinLnBrk="0" hangingPunct="1">
                        <a:lnSpc>
                          <a:spcPts val="1500"/>
                        </a:lnSpc>
                        <a:spcBef>
                          <a:spcPts val="0"/>
                        </a:spcBef>
                        <a:spcAft>
                          <a:spcPts val="0"/>
                        </a:spcAft>
                        <a:buClrTx/>
                        <a:buSzTx/>
                        <a:buFontTx/>
                        <a:buNone/>
                        <a:tabLst/>
                        <a:defRPr/>
                      </a:pPr>
                      <a:r>
                        <a:rPr lang="en-GB" sz="1200" dirty="0" smtClean="0">
                          <a:effectLst/>
                        </a:rPr>
                        <a:t>5% </a:t>
                      </a:r>
                      <a:r>
                        <a:rPr lang="en-GB" sz="1200" dirty="0" err="1" smtClean="0">
                          <a:effectLst/>
                        </a:rPr>
                        <a:t>en</a:t>
                      </a:r>
                      <a:r>
                        <a:rPr lang="en-GB" sz="1200" dirty="0" smtClean="0">
                          <a:effectLst/>
                        </a:rPr>
                        <a:t> </a:t>
                      </a:r>
                      <a:r>
                        <a:rPr lang="en-GB" sz="1200" dirty="0" smtClean="0">
                          <a:effectLst/>
                        </a:rPr>
                        <a:t>2030</a:t>
                      </a:r>
                      <a:endParaRPr lang="en-US" sz="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500"/>
                        </a:lnSpc>
                        <a:spcBef>
                          <a:spcPts val="0"/>
                        </a:spcBef>
                        <a:spcAft>
                          <a:spcPts val="0"/>
                        </a:spcAft>
                      </a:pPr>
                      <a:r>
                        <a:rPr lang="en-GB" sz="1200" dirty="0" smtClean="0">
                          <a:effectLst/>
                        </a:rPr>
                        <a:t>50% </a:t>
                      </a:r>
                      <a:r>
                        <a:rPr lang="en-GB" sz="1200" dirty="0" err="1" smtClean="0">
                          <a:effectLst/>
                        </a:rPr>
                        <a:t>en</a:t>
                      </a:r>
                      <a:r>
                        <a:rPr lang="en-GB" sz="1200" dirty="0" smtClean="0">
                          <a:effectLst/>
                        </a:rPr>
                        <a:t> </a:t>
                      </a:r>
                      <a:r>
                        <a:rPr lang="en-GB" sz="1200" dirty="0" smtClean="0">
                          <a:effectLst/>
                        </a:rPr>
                        <a:t>2050</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ECF0F3"/>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9"/>
                  </a:ext>
                </a:extLst>
              </a:tr>
              <a:tr h="254000">
                <a:tc>
                  <a:txBody>
                    <a:bodyPr/>
                    <a:lstStyle/>
                    <a:p>
                      <a:pPr marL="0" marR="0">
                        <a:lnSpc>
                          <a:spcPts val="1500"/>
                        </a:lnSpc>
                        <a:spcBef>
                          <a:spcPts val="0"/>
                        </a:spcBef>
                        <a:spcAft>
                          <a:spcPts val="0"/>
                        </a:spcAft>
                      </a:pPr>
                      <a:r>
                        <a:rPr lang="en-GB" sz="1200" dirty="0" err="1" smtClean="0">
                          <a:effectLst/>
                        </a:rPr>
                        <a:t>Espagne</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lumMod val="60000"/>
                        <a:lumOff val="40000"/>
                      </a:schemeClr>
                    </a:solidFill>
                  </a:tcPr>
                </a:tc>
                <a:tc>
                  <a:txBody>
                    <a:bodyPr/>
                    <a:lstStyle/>
                    <a:p>
                      <a:pPr marL="0" marR="0">
                        <a:lnSpc>
                          <a:spcPts val="1500"/>
                        </a:lnSpc>
                        <a:spcBef>
                          <a:spcPts val="0"/>
                        </a:spcBef>
                        <a:spcAft>
                          <a:spcPts val="0"/>
                        </a:spcAft>
                      </a:pPr>
                      <a:r>
                        <a:rPr lang="en-GB" sz="1200" dirty="0">
                          <a:effectLst/>
                        </a:rPr>
                        <a:t>2% </a:t>
                      </a:r>
                      <a:r>
                        <a:rPr lang="en-GB" sz="1200" dirty="0" err="1" smtClean="0">
                          <a:effectLst/>
                        </a:rPr>
                        <a:t>en</a:t>
                      </a:r>
                      <a:r>
                        <a:rPr lang="en-GB" sz="1200" dirty="0" smtClean="0">
                          <a:effectLst/>
                        </a:rPr>
                        <a:t> </a:t>
                      </a:r>
                      <a:r>
                        <a:rPr lang="en-GB" sz="1200" dirty="0">
                          <a:effectLst/>
                        </a:rPr>
                        <a:t>2025 </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ts val="1500"/>
                        </a:lnSpc>
                        <a:spcBef>
                          <a:spcPts val="0"/>
                        </a:spcBef>
                        <a:spcAft>
                          <a:spcPts val="0"/>
                        </a:spcAft>
                      </a:pPr>
                      <a:r>
                        <a:rPr lang="en-GB" sz="1200">
                          <a:effectLst/>
                        </a:rPr>
                        <a:t>Mandate</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ts val="1500"/>
                        </a:lnSpc>
                        <a:spcBef>
                          <a:spcPts val="0"/>
                        </a:spcBef>
                        <a:spcAft>
                          <a:spcPts val="0"/>
                        </a:spcAft>
                      </a:pPr>
                      <a:r>
                        <a:rPr lang="en-GB" sz="1200" dirty="0" smtClean="0">
                          <a:effectLst/>
                        </a:rPr>
                        <a:t>Discussion</a:t>
                      </a:r>
                      <a:r>
                        <a:rPr lang="en-GB" sz="1200" baseline="0" dirty="0" smtClean="0">
                          <a:effectLst/>
                        </a:rPr>
                        <a:t> </a:t>
                      </a:r>
                      <a:r>
                        <a:rPr lang="en-GB" sz="1200" baseline="0" dirty="0" err="1" smtClean="0">
                          <a:effectLst/>
                        </a:rPr>
                        <a:t>en</a:t>
                      </a:r>
                      <a:r>
                        <a:rPr lang="en-GB" sz="1200" baseline="0" dirty="0" smtClean="0">
                          <a:effectLst/>
                        </a:rPr>
                        <a:t> </a:t>
                      </a:r>
                      <a:r>
                        <a:rPr lang="en-GB" sz="1200" baseline="0" dirty="0" err="1" smtClean="0">
                          <a:effectLst/>
                        </a:rPr>
                        <a:t>cours</a:t>
                      </a:r>
                      <a:r>
                        <a:rPr lang="en-GB" sz="1200" baseline="0" dirty="0" smtClean="0">
                          <a:effectLst/>
                        </a:rPr>
                        <a:t> </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ts val="1500"/>
                        </a:lnSpc>
                        <a:spcBef>
                          <a:spcPts val="0"/>
                        </a:spcBef>
                        <a:spcAft>
                          <a:spcPts val="0"/>
                        </a:spcAft>
                      </a:pPr>
                      <a:r>
                        <a:rPr lang="en-GB" sz="1200" dirty="0">
                          <a:effectLst/>
                        </a:rPr>
                        <a:t>(Martinez, 2018)</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0"/>
                  </a:ext>
                </a:extLst>
              </a:tr>
              <a:tr h="254000">
                <a:tc>
                  <a:txBody>
                    <a:bodyPr/>
                    <a:lstStyle/>
                    <a:p>
                      <a:pPr marL="0" marR="0">
                        <a:lnSpc>
                          <a:spcPts val="1500"/>
                        </a:lnSpc>
                        <a:spcBef>
                          <a:spcPts val="0"/>
                        </a:spcBef>
                        <a:spcAft>
                          <a:spcPts val="0"/>
                        </a:spcAft>
                      </a:pPr>
                      <a:r>
                        <a:rPr lang="en-GB" sz="1200" dirty="0" err="1" smtClean="0">
                          <a:effectLst/>
                        </a:rPr>
                        <a:t>Finlande</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lumMod val="60000"/>
                        <a:lumOff val="40000"/>
                      </a:schemeClr>
                    </a:solidFill>
                  </a:tcPr>
                </a:tc>
                <a:tc>
                  <a:txBody>
                    <a:bodyPr/>
                    <a:lstStyle/>
                    <a:p>
                      <a:pPr marL="0" marR="0">
                        <a:lnSpc>
                          <a:spcPts val="1500"/>
                        </a:lnSpc>
                        <a:spcBef>
                          <a:spcPts val="0"/>
                        </a:spcBef>
                        <a:spcAft>
                          <a:spcPts val="0"/>
                        </a:spcAft>
                      </a:pPr>
                      <a:r>
                        <a:rPr lang="en-GB" sz="1200" dirty="0">
                          <a:effectLst/>
                        </a:rPr>
                        <a:t>30% </a:t>
                      </a:r>
                      <a:r>
                        <a:rPr lang="en-GB" sz="1200" dirty="0" err="1" smtClean="0">
                          <a:effectLst/>
                        </a:rPr>
                        <a:t>en</a:t>
                      </a:r>
                      <a:r>
                        <a:rPr lang="en-GB" sz="1200" dirty="0" smtClean="0">
                          <a:effectLst/>
                        </a:rPr>
                        <a:t> </a:t>
                      </a:r>
                      <a:r>
                        <a:rPr lang="en-GB" sz="1200" dirty="0">
                          <a:effectLst/>
                        </a:rPr>
                        <a:t>2030</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ECF0F3"/>
                    </a:solidFill>
                  </a:tcPr>
                </a:tc>
                <a:tc>
                  <a:txBody>
                    <a:bodyPr/>
                    <a:lstStyle/>
                    <a:p>
                      <a:pPr marL="0" marR="0">
                        <a:lnSpc>
                          <a:spcPts val="1500"/>
                        </a:lnSpc>
                        <a:spcBef>
                          <a:spcPts val="0"/>
                        </a:spcBef>
                        <a:spcAft>
                          <a:spcPts val="0"/>
                        </a:spcAft>
                      </a:pPr>
                      <a:r>
                        <a:rPr lang="en-GB" sz="1200" dirty="0" smtClean="0">
                          <a:effectLst/>
                        </a:rPr>
                        <a:t>Aspirational goal</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ECF0F3"/>
                    </a:solidFill>
                  </a:tcPr>
                </a:tc>
                <a:tc>
                  <a:txBody>
                    <a:bodyPr/>
                    <a:lstStyle/>
                    <a:p>
                      <a:pPr marL="0" marR="0">
                        <a:lnSpc>
                          <a:spcPts val="1500"/>
                        </a:lnSpc>
                        <a:spcBef>
                          <a:spcPts val="0"/>
                        </a:spcBef>
                        <a:spcAft>
                          <a:spcPts val="0"/>
                        </a:spcAft>
                      </a:pPr>
                      <a:r>
                        <a:rPr lang="en-GB" sz="1200" dirty="0" smtClean="0">
                          <a:effectLst/>
                        </a:rPr>
                        <a:t>Discussion </a:t>
                      </a:r>
                      <a:r>
                        <a:rPr lang="en-GB" sz="1200" dirty="0" err="1" smtClean="0">
                          <a:effectLst/>
                        </a:rPr>
                        <a:t>en</a:t>
                      </a:r>
                      <a:r>
                        <a:rPr lang="en-GB" sz="1200" dirty="0" smtClean="0">
                          <a:effectLst/>
                        </a:rPr>
                        <a:t> </a:t>
                      </a:r>
                      <a:r>
                        <a:rPr lang="en-GB" sz="1200" dirty="0" err="1" smtClean="0">
                          <a:effectLst/>
                        </a:rPr>
                        <a:t>cours</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ECF0F3"/>
                    </a:solidFill>
                  </a:tcPr>
                </a:tc>
                <a:tc>
                  <a:txBody>
                    <a:bodyPr/>
                    <a:lstStyle/>
                    <a:p>
                      <a:pPr marL="0" marR="0">
                        <a:lnSpc>
                          <a:spcPts val="1500"/>
                        </a:lnSpc>
                        <a:spcBef>
                          <a:spcPts val="0"/>
                        </a:spcBef>
                        <a:spcAft>
                          <a:spcPts val="0"/>
                        </a:spcAft>
                      </a:pPr>
                      <a:r>
                        <a:rPr lang="en-GB" sz="1200" dirty="0">
                          <a:effectLst/>
                        </a:rPr>
                        <a:t>(Biofuel International, 2019)</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ECF0F3"/>
                    </a:solidFill>
                  </a:tcPr>
                </a:tc>
                <a:extLst>
                  <a:ext uri="{0D108BD9-81ED-4DB2-BD59-A6C34878D82A}">
                    <a16:rowId xmlns:a16="http://schemas.microsoft.com/office/drawing/2014/main" val="10011"/>
                  </a:ext>
                </a:extLst>
              </a:tr>
              <a:tr h="379957">
                <a:tc>
                  <a:txBody>
                    <a:bodyPr/>
                    <a:lstStyle/>
                    <a:p>
                      <a:pPr marL="0" marR="0">
                        <a:lnSpc>
                          <a:spcPts val="1500"/>
                        </a:lnSpc>
                        <a:spcBef>
                          <a:spcPts val="0"/>
                        </a:spcBef>
                        <a:spcAft>
                          <a:spcPts val="0"/>
                        </a:spcAft>
                      </a:pPr>
                      <a:r>
                        <a:rPr lang="en-GB" sz="1200" dirty="0" err="1" smtClean="0">
                          <a:solidFill>
                            <a:schemeClr val="tx1"/>
                          </a:solidFill>
                          <a:effectLst/>
                          <a:latin typeface="+mn-lt"/>
                          <a:ea typeface="+mn-ea"/>
                          <a:cs typeface="+mn-cs"/>
                        </a:rPr>
                        <a:t>Royaume-Uni</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lumMod val="60000"/>
                        <a:lumOff val="40000"/>
                      </a:schemeClr>
                    </a:solidFill>
                  </a:tcPr>
                </a:tc>
                <a:tc>
                  <a:txBody>
                    <a:bodyPr/>
                    <a:lstStyle/>
                    <a:p>
                      <a:pPr marL="0" marR="0">
                        <a:lnSpc>
                          <a:spcPts val="1500"/>
                        </a:lnSpc>
                        <a:spcBef>
                          <a:spcPts val="0"/>
                        </a:spcBef>
                        <a:spcAft>
                          <a:spcPts val="0"/>
                        </a:spcAft>
                      </a:pPr>
                      <a:r>
                        <a:rPr lang="en-GB" sz="1200" dirty="0">
                          <a:effectLst/>
                        </a:rPr>
                        <a:t>32% </a:t>
                      </a:r>
                      <a:r>
                        <a:rPr lang="en-GB" sz="1200" dirty="0" err="1" smtClean="0">
                          <a:effectLst/>
                        </a:rPr>
                        <a:t>en</a:t>
                      </a:r>
                      <a:r>
                        <a:rPr lang="en-GB" sz="1200" dirty="0" smtClean="0">
                          <a:effectLst/>
                        </a:rPr>
                        <a:t> </a:t>
                      </a:r>
                      <a:r>
                        <a:rPr lang="en-GB" sz="1200" dirty="0">
                          <a:effectLst/>
                        </a:rPr>
                        <a:t>2050</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ts val="1500"/>
                        </a:lnSpc>
                        <a:spcBef>
                          <a:spcPts val="0"/>
                        </a:spcBef>
                        <a:spcAft>
                          <a:spcPts val="0"/>
                        </a:spcAft>
                      </a:pPr>
                      <a:r>
                        <a:rPr lang="en-GB" sz="1200" dirty="0">
                          <a:effectLst/>
                        </a:rPr>
                        <a:t>Aspirational goal</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ts val="1500"/>
                        </a:lnSpc>
                        <a:spcBef>
                          <a:spcPts val="0"/>
                        </a:spcBef>
                        <a:spcAft>
                          <a:spcPts val="0"/>
                        </a:spcAft>
                      </a:pPr>
                      <a:r>
                        <a:rPr lang="en-GB" sz="1200" dirty="0">
                          <a:effectLst/>
                        </a:rPr>
                        <a:t> </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ts val="1500"/>
                        </a:lnSpc>
                        <a:spcBef>
                          <a:spcPts val="0"/>
                        </a:spcBef>
                        <a:spcAft>
                          <a:spcPts val="0"/>
                        </a:spcAft>
                      </a:pPr>
                      <a:r>
                        <a:rPr lang="en-GB" sz="1200" dirty="0">
                          <a:effectLst/>
                        </a:rPr>
                        <a:t>(Sustainable Aviation, 2020)</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2"/>
                  </a:ext>
                </a:extLst>
              </a:tr>
              <a:tr h="372819">
                <a:tc>
                  <a:txBody>
                    <a:bodyPr/>
                    <a:lstStyle/>
                    <a:p>
                      <a:pPr marL="0" marR="0">
                        <a:lnSpc>
                          <a:spcPts val="1500"/>
                        </a:lnSpc>
                        <a:spcBef>
                          <a:spcPts val="0"/>
                        </a:spcBef>
                        <a:spcAft>
                          <a:spcPts val="0"/>
                        </a:spcAft>
                      </a:pPr>
                      <a:r>
                        <a:rPr lang="en-US" sz="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UE</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lumMod val="60000"/>
                        <a:lumOff val="40000"/>
                      </a:schemeClr>
                    </a:solidFill>
                  </a:tcPr>
                </a:tc>
                <a:tc>
                  <a:txBody>
                    <a:bodyPr/>
                    <a:lstStyle/>
                    <a:p>
                      <a:pPr marL="0" marR="0">
                        <a:lnSpc>
                          <a:spcPts val="1500"/>
                        </a:lnSpc>
                        <a:spcBef>
                          <a:spcPts val="0"/>
                        </a:spcBef>
                        <a:spcAft>
                          <a:spcPts val="0"/>
                        </a:spcAft>
                      </a:pPr>
                      <a:r>
                        <a:rPr lang="en-US" sz="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 </a:t>
                      </a:r>
                      <a:r>
                        <a:rPr lang="en-US" sz="1200"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a:t>
                      </a:r>
                      <a:r>
                        <a:rPr lang="en-US" sz="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2025</a:t>
                      </a:r>
                    </a:p>
                    <a:p>
                      <a:pPr marL="0" marR="0">
                        <a:lnSpc>
                          <a:spcPts val="1500"/>
                        </a:lnSpc>
                        <a:spcBef>
                          <a:spcPts val="0"/>
                        </a:spcBef>
                        <a:spcAft>
                          <a:spcPts val="0"/>
                        </a:spcAft>
                      </a:pPr>
                      <a:r>
                        <a:rPr lang="en-US" sz="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 </a:t>
                      </a:r>
                      <a:r>
                        <a:rPr lang="en-US" sz="1200"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a:t>
                      </a:r>
                      <a:r>
                        <a:rPr lang="en-US" sz="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2030</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ts val="1500"/>
                        </a:lnSpc>
                        <a:spcBef>
                          <a:spcPts val="0"/>
                        </a:spcBef>
                        <a:spcAft>
                          <a:spcPts val="0"/>
                        </a:spcAft>
                      </a:pPr>
                      <a:r>
                        <a:rPr lang="en-US" sz="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Mandate</a:t>
                      </a:r>
                      <a:r>
                        <a:rPr lang="en-US" sz="1200" baseline="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to be defined</a:t>
                      </a:r>
                      <a:r>
                        <a:rPr lang="en-US" sz="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(march 2021)</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ts val="1500"/>
                        </a:lnSpc>
                        <a:spcBef>
                          <a:spcPts val="0"/>
                        </a:spcBef>
                        <a:spcAft>
                          <a:spcPts val="0"/>
                        </a:spcAft>
                      </a:pPr>
                      <a:r>
                        <a:rPr lang="en-US" sz="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Appel </a:t>
                      </a:r>
                      <a:r>
                        <a:rPr lang="en-US" sz="1200"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d’information</a:t>
                      </a:r>
                      <a:r>
                        <a:rPr lang="en-US" sz="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a:t>
                      </a:r>
                      <a:r>
                        <a:rPr lang="en-US" sz="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cours</a:t>
                      </a:r>
                      <a:r>
                        <a:rPr lang="en-US" sz="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ts val="1500"/>
                        </a:lnSpc>
                        <a:spcBef>
                          <a:spcPts val="0"/>
                        </a:spcBef>
                        <a:spcAft>
                          <a:spcPts val="0"/>
                        </a:spcAft>
                      </a:pPr>
                      <a:r>
                        <a:rPr lang="en-US" sz="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Commission </a:t>
                      </a:r>
                      <a:r>
                        <a:rPr lang="en-US" sz="1200"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européenne</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3"/>
                  </a:ext>
                </a:extLst>
              </a:tr>
            </a:tbl>
          </a:graphicData>
        </a:graphic>
      </p:graphicFrame>
      <p:sp>
        <p:nvSpPr>
          <p:cNvPr id="6" name="object 3"/>
          <p:cNvSpPr txBox="1"/>
          <p:nvPr/>
        </p:nvSpPr>
        <p:spPr>
          <a:xfrm>
            <a:off x="64563" y="4648200"/>
            <a:ext cx="256480" cy="1723389"/>
          </a:xfrm>
          <a:prstGeom prst="rect">
            <a:avLst/>
          </a:prstGeom>
        </p:spPr>
        <p:txBody>
          <a:bodyPr vert="vert270" wrap="square" lIns="0" tIns="0" rIns="0" bIns="0" rtlCol="0">
            <a:spAutoFit/>
          </a:bodyPr>
          <a:lstStyle/>
          <a:p>
            <a:pPr marL="12700">
              <a:lnSpc>
                <a:spcPts val="955"/>
              </a:lnSpc>
            </a:pPr>
            <a:r>
              <a:rPr sz="900" b="1" spc="90" dirty="0" smtClean="0">
                <a:solidFill>
                  <a:srgbClr val="D21F4B"/>
                </a:solidFill>
                <a:latin typeface="Carlito"/>
                <a:cs typeface="Carlito"/>
              </a:rPr>
              <a:t>STRICTEM</a:t>
            </a:r>
            <a:r>
              <a:rPr sz="900" b="1" spc="70" dirty="0" smtClean="0">
                <a:solidFill>
                  <a:srgbClr val="D21F4B"/>
                </a:solidFill>
                <a:latin typeface="Carlito"/>
                <a:cs typeface="Carlito"/>
              </a:rPr>
              <a:t>ENT</a:t>
            </a:r>
            <a:r>
              <a:rPr sz="900" b="1" spc="-5" dirty="0" smtClean="0">
                <a:solidFill>
                  <a:srgbClr val="D21F4B"/>
                </a:solidFill>
                <a:latin typeface="Carlito"/>
                <a:cs typeface="Carlito"/>
              </a:rPr>
              <a:t> </a:t>
            </a:r>
            <a:r>
              <a:rPr sz="900" b="1" spc="95" dirty="0">
                <a:solidFill>
                  <a:srgbClr val="D21F4B"/>
                </a:solidFill>
                <a:latin typeface="Carlito"/>
                <a:cs typeface="Carlito"/>
              </a:rPr>
              <a:t>CONFIDENTIEL</a:t>
            </a:r>
            <a:endParaRPr sz="900" dirty="0">
              <a:latin typeface="Carlito"/>
              <a:cs typeface="Carlito"/>
            </a:endParaRPr>
          </a:p>
        </p:txBody>
      </p:sp>
    </p:spTree>
    <p:extLst>
      <p:ext uri="{BB962C8B-B14F-4D97-AF65-F5344CB8AC3E}">
        <p14:creationId xmlns:p14="http://schemas.microsoft.com/office/powerpoint/2010/main" val="12180985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05000" y="3048000"/>
            <a:ext cx="11963400" cy="705321"/>
          </a:xfrm>
          <a:prstGeom prst="rect">
            <a:avLst/>
          </a:prstGeom>
        </p:spPr>
        <p:txBody>
          <a:bodyPr vert="horz" wrap="square" lIns="0" tIns="88900" rIns="0" bIns="0" rtlCol="0">
            <a:spAutoFit/>
          </a:bodyPr>
          <a:lstStyle/>
          <a:p>
            <a:pPr marL="12700" marR="5080">
              <a:lnSpc>
                <a:spcPts val="4750"/>
              </a:lnSpc>
              <a:spcBef>
                <a:spcPts val="700"/>
              </a:spcBef>
            </a:pPr>
            <a:r>
              <a:rPr lang="fr-FR" sz="4400" spc="-405" dirty="0" smtClean="0">
                <a:solidFill>
                  <a:srgbClr val="FFFFFF"/>
                </a:solidFill>
                <a:cs typeface="Arial"/>
              </a:rPr>
              <a:t>Merci de votre attention</a:t>
            </a:r>
            <a:endParaRPr sz="4400" dirty="0">
              <a:cs typeface="Arial"/>
            </a:endParaRPr>
          </a:p>
        </p:txBody>
      </p:sp>
      <p:sp>
        <p:nvSpPr>
          <p:cNvPr id="3" name="object 3"/>
          <p:cNvSpPr txBox="1"/>
          <p:nvPr/>
        </p:nvSpPr>
        <p:spPr>
          <a:xfrm>
            <a:off x="155778" y="4627020"/>
            <a:ext cx="256480" cy="1723389"/>
          </a:xfrm>
          <a:prstGeom prst="rect">
            <a:avLst/>
          </a:prstGeom>
        </p:spPr>
        <p:txBody>
          <a:bodyPr vert="vert270" wrap="square" lIns="0" tIns="0" rIns="0" bIns="0" rtlCol="0">
            <a:spAutoFit/>
          </a:bodyPr>
          <a:lstStyle/>
          <a:p>
            <a:pPr marL="12700">
              <a:lnSpc>
                <a:spcPts val="955"/>
              </a:lnSpc>
            </a:pPr>
            <a:r>
              <a:rPr sz="900" b="1" spc="90" dirty="0" smtClean="0">
                <a:solidFill>
                  <a:srgbClr val="D21F4B"/>
                </a:solidFill>
                <a:latin typeface="Carlito"/>
                <a:cs typeface="Carlito"/>
              </a:rPr>
              <a:t>STRICTEM</a:t>
            </a:r>
            <a:r>
              <a:rPr sz="900" b="1" spc="70" dirty="0" smtClean="0">
                <a:solidFill>
                  <a:srgbClr val="D21F4B"/>
                </a:solidFill>
                <a:latin typeface="Carlito"/>
                <a:cs typeface="Carlito"/>
              </a:rPr>
              <a:t>ENT</a:t>
            </a:r>
            <a:r>
              <a:rPr sz="900" b="1" spc="-5" dirty="0" smtClean="0">
                <a:solidFill>
                  <a:srgbClr val="D21F4B"/>
                </a:solidFill>
                <a:latin typeface="Carlito"/>
                <a:cs typeface="Carlito"/>
              </a:rPr>
              <a:t> </a:t>
            </a:r>
            <a:r>
              <a:rPr sz="900" b="1" spc="95" dirty="0">
                <a:solidFill>
                  <a:srgbClr val="D21F4B"/>
                </a:solidFill>
                <a:latin typeface="Carlito"/>
                <a:cs typeface="Carlito"/>
              </a:rPr>
              <a:t>CONFIDENTIEL</a:t>
            </a:r>
            <a:endParaRPr sz="900" dirty="0">
              <a:latin typeface="Carlito"/>
              <a:cs typeface="Carlito"/>
            </a:endParaRPr>
          </a:p>
        </p:txBody>
      </p:sp>
      <p:sp>
        <p:nvSpPr>
          <p:cNvPr id="5" name="Espace réservé du numéro de diapositive 4"/>
          <p:cNvSpPr>
            <a:spLocks noGrp="1"/>
          </p:cNvSpPr>
          <p:nvPr>
            <p:ph type="sldNum" sz="quarter" idx="7"/>
          </p:nvPr>
        </p:nvSpPr>
        <p:spPr/>
        <p:txBody>
          <a:bodyPr/>
          <a:lstStyle/>
          <a:p>
            <a:fld id="{B6F15528-21DE-4FAA-801E-634DDDAF4B2B}" type="slidenum">
              <a:rPr lang="fr-FR" smtClean="0"/>
              <a:t>15</a:t>
            </a:fld>
            <a:endParaRPr lang="fr-FR"/>
          </a:p>
        </p:txBody>
      </p:sp>
    </p:spTree>
    <p:extLst>
      <p:ext uri="{BB962C8B-B14F-4D97-AF65-F5344CB8AC3E}">
        <p14:creationId xmlns:p14="http://schemas.microsoft.com/office/powerpoint/2010/main" val="13272556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87374" y="3005404"/>
            <a:ext cx="9944100" cy="1904364"/>
          </a:xfrm>
          <a:prstGeom prst="rect">
            <a:avLst/>
          </a:prstGeom>
        </p:spPr>
        <p:txBody>
          <a:bodyPr vert="horz" wrap="square" lIns="0" tIns="80645" rIns="0" bIns="0" rtlCol="0">
            <a:spAutoFit/>
          </a:bodyPr>
          <a:lstStyle/>
          <a:p>
            <a:pPr marL="12700" marR="5080">
              <a:lnSpc>
                <a:spcPct val="90000"/>
              </a:lnSpc>
              <a:spcBef>
                <a:spcPts val="635"/>
              </a:spcBef>
            </a:pPr>
            <a:r>
              <a:rPr sz="4400" dirty="0">
                <a:solidFill>
                  <a:srgbClr val="FFFFFF"/>
                </a:solidFill>
              </a:rPr>
              <a:t>La pandémie de </a:t>
            </a:r>
            <a:r>
              <a:rPr sz="4400" spc="-10" dirty="0">
                <a:solidFill>
                  <a:srgbClr val="FFFFFF"/>
                </a:solidFill>
              </a:rPr>
              <a:t>Covid-19 </a:t>
            </a:r>
            <a:r>
              <a:rPr sz="4400" dirty="0">
                <a:solidFill>
                  <a:srgbClr val="FFFFFF"/>
                </a:solidFill>
              </a:rPr>
              <a:t>a </a:t>
            </a:r>
            <a:r>
              <a:rPr sz="4400" spc="-5" dirty="0">
                <a:solidFill>
                  <a:srgbClr val="FFFFFF"/>
                </a:solidFill>
              </a:rPr>
              <a:t>plongé </a:t>
            </a:r>
            <a:r>
              <a:rPr sz="4400" dirty="0">
                <a:solidFill>
                  <a:srgbClr val="FFFFFF"/>
                </a:solidFill>
              </a:rPr>
              <a:t>le  </a:t>
            </a:r>
            <a:r>
              <a:rPr sz="4400" spc="-15" dirty="0">
                <a:solidFill>
                  <a:srgbClr val="FFFFFF"/>
                </a:solidFill>
              </a:rPr>
              <a:t>transport </a:t>
            </a:r>
            <a:r>
              <a:rPr sz="4400" dirty="0">
                <a:solidFill>
                  <a:srgbClr val="FFFFFF"/>
                </a:solidFill>
              </a:rPr>
              <a:t>aérien </a:t>
            </a:r>
            <a:r>
              <a:rPr sz="4400" spc="-5" dirty="0">
                <a:solidFill>
                  <a:srgbClr val="FFFFFF"/>
                </a:solidFill>
              </a:rPr>
              <a:t>dans </a:t>
            </a:r>
            <a:r>
              <a:rPr sz="4400" dirty="0">
                <a:solidFill>
                  <a:srgbClr val="FFFFFF"/>
                </a:solidFill>
              </a:rPr>
              <a:t>la </a:t>
            </a:r>
            <a:r>
              <a:rPr sz="4400" spc="-5" dirty="0">
                <a:solidFill>
                  <a:srgbClr val="FFFFFF"/>
                </a:solidFill>
              </a:rPr>
              <a:t>plus </a:t>
            </a:r>
            <a:r>
              <a:rPr sz="4400" spc="-40" dirty="0">
                <a:solidFill>
                  <a:srgbClr val="FFFFFF"/>
                </a:solidFill>
              </a:rPr>
              <a:t>grave </a:t>
            </a:r>
            <a:r>
              <a:rPr sz="4400" spc="-5" dirty="0">
                <a:solidFill>
                  <a:srgbClr val="FFFFFF"/>
                </a:solidFill>
              </a:rPr>
              <a:t>crise </a:t>
            </a:r>
            <a:r>
              <a:rPr sz="4400" dirty="0">
                <a:solidFill>
                  <a:srgbClr val="FFFFFF"/>
                </a:solidFill>
              </a:rPr>
              <a:t>de  son</a:t>
            </a:r>
            <a:r>
              <a:rPr sz="4400" spc="-20" dirty="0">
                <a:solidFill>
                  <a:srgbClr val="FFFFFF"/>
                </a:solidFill>
              </a:rPr>
              <a:t> histoire</a:t>
            </a:r>
            <a:endParaRPr sz="4400" dirty="0"/>
          </a:p>
        </p:txBody>
      </p:sp>
      <p:sp>
        <p:nvSpPr>
          <p:cNvPr id="3" name="object 3"/>
          <p:cNvSpPr txBox="1"/>
          <p:nvPr/>
        </p:nvSpPr>
        <p:spPr>
          <a:xfrm>
            <a:off x="155778" y="4627020"/>
            <a:ext cx="256480" cy="1723389"/>
          </a:xfrm>
          <a:prstGeom prst="rect">
            <a:avLst/>
          </a:prstGeom>
        </p:spPr>
        <p:txBody>
          <a:bodyPr vert="vert270" wrap="square" lIns="0" tIns="0" rIns="0" bIns="0" rtlCol="0">
            <a:spAutoFit/>
          </a:bodyPr>
          <a:lstStyle/>
          <a:p>
            <a:pPr marL="12700">
              <a:lnSpc>
                <a:spcPts val="955"/>
              </a:lnSpc>
            </a:pPr>
            <a:r>
              <a:rPr sz="900" b="1" spc="90" dirty="0" smtClean="0">
                <a:solidFill>
                  <a:srgbClr val="D21F4B"/>
                </a:solidFill>
                <a:latin typeface="Carlito"/>
                <a:cs typeface="Carlito"/>
              </a:rPr>
              <a:t>STRICTEM</a:t>
            </a:r>
            <a:r>
              <a:rPr sz="900" b="1" spc="70" dirty="0" smtClean="0">
                <a:solidFill>
                  <a:srgbClr val="D21F4B"/>
                </a:solidFill>
                <a:latin typeface="Carlito"/>
                <a:cs typeface="Carlito"/>
              </a:rPr>
              <a:t>ENT</a:t>
            </a:r>
            <a:r>
              <a:rPr sz="900" b="1" spc="-5" dirty="0" smtClean="0">
                <a:solidFill>
                  <a:srgbClr val="D21F4B"/>
                </a:solidFill>
                <a:latin typeface="Carlito"/>
                <a:cs typeface="Carlito"/>
              </a:rPr>
              <a:t> </a:t>
            </a:r>
            <a:r>
              <a:rPr sz="900" b="1" spc="95" dirty="0">
                <a:solidFill>
                  <a:srgbClr val="D21F4B"/>
                </a:solidFill>
                <a:latin typeface="Carlito"/>
                <a:cs typeface="Carlito"/>
              </a:rPr>
              <a:t>CONFIDENTIEL</a:t>
            </a:r>
            <a:endParaRPr sz="900" dirty="0">
              <a:latin typeface="Carlito"/>
              <a:cs typeface="Carlito"/>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443865" cy="6858000"/>
            <a:chOff x="0" y="0"/>
            <a:chExt cx="443865" cy="6858000"/>
          </a:xfrm>
        </p:grpSpPr>
        <p:sp>
          <p:nvSpPr>
            <p:cNvPr id="3" name="object 3"/>
            <p:cNvSpPr/>
            <p:nvPr/>
          </p:nvSpPr>
          <p:spPr>
            <a:xfrm>
              <a:off x="0" y="0"/>
              <a:ext cx="443865" cy="6858000"/>
            </a:xfrm>
            <a:custGeom>
              <a:avLst/>
              <a:gdLst/>
              <a:ahLst/>
              <a:cxnLst/>
              <a:rect l="l" t="t" r="r" b="b"/>
              <a:pathLst>
                <a:path w="443865" h="6858000">
                  <a:moveTo>
                    <a:pt x="443484" y="0"/>
                  </a:moveTo>
                  <a:lnTo>
                    <a:pt x="0" y="0"/>
                  </a:lnTo>
                  <a:lnTo>
                    <a:pt x="0" y="6858000"/>
                  </a:lnTo>
                  <a:lnTo>
                    <a:pt x="443484" y="6858000"/>
                  </a:lnTo>
                  <a:lnTo>
                    <a:pt x="443484" y="0"/>
                  </a:lnTo>
                  <a:close/>
                </a:path>
              </a:pathLst>
            </a:custGeom>
            <a:solidFill>
              <a:srgbClr val="E3E4EA"/>
            </a:solidFill>
          </p:spPr>
          <p:txBody>
            <a:bodyPr wrap="square" lIns="0" tIns="0" rIns="0" bIns="0" rtlCol="0"/>
            <a:lstStyle/>
            <a:p>
              <a:endParaRPr/>
            </a:p>
          </p:txBody>
        </p:sp>
        <p:sp>
          <p:nvSpPr>
            <p:cNvPr id="4" name="object 4"/>
            <p:cNvSpPr/>
            <p:nvPr/>
          </p:nvSpPr>
          <p:spPr>
            <a:xfrm>
              <a:off x="62484" y="137160"/>
              <a:ext cx="316992" cy="316992"/>
            </a:xfrm>
            <a:prstGeom prst="rect">
              <a:avLst/>
            </a:prstGeom>
            <a:blipFill>
              <a:blip r:embed="rId2" cstate="print"/>
              <a:stretch>
                <a:fillRect/>
              </a:stretch>
            </a:blipFill>
          </p:spPr>
          <p:txBody>
            <a:bodyPr wrap="square" lIns="0" tIns="0" rIns="0" bIns="0" rtlCol="0"/>
            <a:lstStyle/>
            <a:p>
              <a:endParaRPr/>
            </a:p>
          </p:txBody>
        </p:sp>
      </p:grpSp>
      <p:sp>
        <p:nvSpPr>
          <p:cNvPr id="6" name="object 6"/>
          <p:cNvSpPr txBox="1">
            <a:spLocks noGrp="1"/>
          </p:cNvSpPr>
          <p:nvPr>
            <p:ph type="title"/>
          </p:nvPr>
        </p:nvSpPr>
        <p:spPr>
          <a:xfrm>
            <a:off x="860704" y="244730"/>
            <a:ext cx="9265920" cy="894080"/>
          </a:xfrm>
          <a:prstGeom prst="rect">
            <a:avLst/>
          </a:prstGeom>
        </p:spPr>
        <p:txBody>
          <a:bodyPr vert="horz" wrap="square" lIns="0" tIns="64135" rIns="0" bIns="0" rtlCol="0">
            <a:spAutoFit/>
          </a:bodyPr>
          <a:lstStyle/>
          <a:p>
            <a:pPr marL="24765" marR="5080">
              <a:lnSpc>
                <a:spcPts val="3240"/>
              </a:lnSpc>
              <a:spcBef>
                <a:spcPts val="505"/>
              </a:spcBef>
            </a:pPr>
            <a:r>
              <a:rPr spc="-55" dirty="0"/>
              <a:t>Toutes </a:t>
            </a:r>
            <a:r>
              <a:rPr dirty="0"/>
              <a:t>les </a:t>
            </a:r>
            <a:r>
              <a:rPr spc="-10" dirty="0"/>
              <a:t>régions ont </a:t>
            </a:r>
            <a:r>
              <a:rPr spc="-25" dirty="0"/>
              <a:t>été </a:t>
            </a:r>
            <a:r>
              <a:rPr spc="-15" dirty="0"/>
              <a:t>durement </a:t>
            </a:r>
            <a:r>
              <a:rPr spc="-10" dirty="0"/>
              <a:t>touchées </a:t>
            </a:r>
            <a:r>
              <a:rPr spc="-5" dirty="0"/>
              <a:t>par </a:t>
            </a:r>
            <a:r>
              <a:rPr spc="-10" dirty="0"/>
              <a:t>la </a:t>
            </a:r>
            <a:r>
              <a:rPr spc="-5" dirty="0"/>
              <a:t>crise  </a:t>
            </a:r>
            <a:r>
              <a:rPr spc="-10" dirty="0"/>
              <a:t>sanitaire </a:t>
            </a:r>
            <a:r>
              <a:rPr spc="-5" dirty="0"/>
              <a:t>en </a:t>
            </a:r>
            <a:r>
              <a:rPr dirty="0"/>
              <a:t>2020</a:t>
            </a:r>
          </a:p>
        </p:txBody>
      </p:sp>
      <p:sp>
        <p:nvSpPr>
          <p:cNvPr id="18" name="object 18"/>
          <p:cNvSpPr txBox="1"/>
          <p:nvPr/>
        </p:nvSpPr>
        <p:spPr>
          <a:xfrm>
            <a:off x="582831" y="3163873"/>
            <a:ext cx="927100" cy="391160"/>
          </a:xfrm>
          <a:prstGeom prst="rect">
            <a:avLst/>
          </a:prstGeom>
        </p:spPr>
        <p:txBody>
          <a:bodyPr vert="horz" wrap="square" lIns="0" tIns="12700" rIns="0" bIns="0" rtlCol="0">
            <a:spAutoFit/>
          </a:bodyPr>
          <a:lstStyle/>
          <a:p>
            <a:pPr algn="ctr">
              <a:lnSpc>
                <a:spcPct val="100000"/>
              </a:lnSpc>
              <a:spcBef>
                <a:spcPts val="100"/>
              </a:spcBef>
            </a:pPr>
            <a:r>
              <a:rPr sz="1200" spc="-30" dirty="0">
                <a:solidFill>
                  <a:srgbClr val="976A4B"/>
                </a:solidFill>
                <a:latin typeface="Carlito"/>
                <a:cs typeface="Carlito"/>
              </a:rPr>
              <a:t>YoY</a:t>
            </a:r>
            <a:r>
              <a:rPr sz="1200" spc="-20" dirty="0">
                <a:solidFill>
                  <a:srgbClr val="976A4B"/>
                </a:solidFill>
                <a:latin typeface="Carlito"/>
                <a:cs typeface="Carlito"/>
              </a:rPr>
              <a:t> </a:t>
            </a:r>
            <a:r>
              <a:rPr sz="1200" dirty="0">
                <a:solidFill>
                  <a:srgbClr val="976A4B"/>
                </a:solidFill>
                <a:latin typeface="Carlito"/>
                <a:cs typeface="Carlito"/>
              </a:rPr>
              <a:t>%</a:t>
            </a:r>
            <a:endParaRPr sz="1200" dirty="0">
              <a:latin typeface="Carlito"/>
              <a:cs typeface="Carlito"/>
            </a:endParaRPr>
          </a:p>
          <a:p>
            <a:pPr algn="ctr">
              <a:lnSpc>
                <a:spcPct val="100000"/>
              </a:lnSpc>
            </a:pPr>
            <a:r>
              <a:rPr sz="1200" spc="-5" dirty="0">
                <a:solidFill>
                  <a:srgbClr val="976A4B"/>
                </a:solidFill>
                <a:latin typeface="Carlito"/>
                <a:cs typeface="Carlito"/>
              </a:rPr>
              <a:t>Capacité</a:t>
            </a:r>
            <a:r>
              <a:rPr sz="1200" spc="-45" dirty="0">
                <a:solidFill>
                  <a:srgbClr val="976A4B"/>
                </a:solidFill>
                <a:latin typeface="Carlito"/>
                <a:cs typeface="Carlito"/>
              </a:rPr>
              <a:t> </a:t>
            </a:r>
            <a:r>
              <a:rPr sz="1200" spc="-20" dirty="0">
                <a:solidFill>
                  <a:srgbClr val="976A4B"/>
                </a:solidFill>
                <a:latin typeface="Carlito"/>
                <a:cs typeface="Carlito"/>
              </a:rPr>
              <a:t>(SKO)</a:t>
            </a:r>
            <a:endParaRPr sz="1200" dirty="0">
              <a:latin typeface="Carlito"/>
              <a:cs typeface="Carlito"/>
            </a:endParaRPr>
          </a:p>
        </p:txBody>
      </p:sp>
      <p:sp>
        <p:nvSpPr>
          <p:cNvPr id="69" name="object 69"/>
          <p:cNvSpPr/>
          <p:nvPr/>
        </p:nvSpPr>
        <p:spPr>
          <a:xfrm>
            <a:off x="10402549" y="433656"/>
            <a:ext cx="1363090" cy="19128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741706" y="1815737"/>
            <a:ext cx="9117231" cy="4550845"/>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757566" y="1208798"/>
            <a:ext cx="4967605" cy="240029"/>
          </a:xfrm>
          <a:prstGeom prst="rect">
            <a:avLst/>
          </a:prstGeom>
        </p:spPr>
        <p:txBody>
          <a:bodyPr vert="horz" wrap="square" lIns="0" tIns="13335" rIns="0" bIns="0" rtlCol="0">
            <a:spAutoFit/>
          </a:bodyPr>
          <a:lstStyle/>
          <a:p>
            <a:pPr marL="12700">
              <a:lnSpc>
                <a:spcPct val="100000"/>
              </a:lnSpc>
              <a:spcBef>
                <a:spcPts val="105"/>
              </a:spcBef>
            </a:pPr>
            <a:r>
              <a:rPr sz="1400" spc="-5" dirty="0">
                <a:latin typeface="Carlito"/>
                <a:cs typeface="Carlito"/>
              </a:rPr>
              <a:t>Prévisions annuelles de </a:t>
            </a:r>
            <a:r>
              <a:rPr sz="1400" spc="-10" dirty="0">
                <a:latin typeface="Carlito"/>
                <a:cs typeface="Carlito"/>
              </a:rPr>
              <a:t>résultats </a:t>
            </a:r>
            <a:r>
              <a:rPr sz="1400" spc="-5" dirty="0">
                <a:latin typeface="Carlito"/>
                <a:cs typeface="Carlito"/>
              </a:rPr>
              <a:t>nets </a:t>
            </a:r>
            <a:r>
              <a:rPr sz="1400" spc="-10" dirty="0">
                <a:latin typeface="Carlito"/>
                <a:cs typeface="Carlito"/>
              </a:rPr>
              <a:t>et </a:t>
            </a:r>
            <a:r>
              <a:rPr sz="1400" dirty="0">
                <a:latin typeface="Carlito"/>
                <a:cs typeface="Carlito"/>
              </a:rPr>
              <a:t>de </a:t>
            </a:r>
            <a:r>
              <a:rPr sz="1400" spc="-10" dirty="0">
                <a:latin typeface="Carlito"/>
                <a:cs typeface="Carlito"/>
              </a:rPr>
              <a:t>trafic </a:t>
            </a:r>
            <a:r>
              <a:rPr sz="1400" spc="-5" dirty="0">
                <a:latin typeface="Carlito"/>
                <a:cs typeface="Carlito"/>
              </a:rPr>
              <a:t>2020 par</a:t>
            </a:r>
            <a:r>
              <a:rPr sz="1400" spc="160" dirty="0">
                <a:latin typeface="Carlito"/>
                <a:cs typeface="Carlito"/>
              </a:rPr>
              <a:t> </a:t>
            </a:r>
            <a:r>
              <a:rPr sz="1400" spc="-10" dirty="0">
                <a:latin typeface="Carlito"/>
                <a:cs typeface="Carlito"/>
              </a:rPr>
              <a:t>continent</a:t>
            </a:r>
            <a:endParaRPr sz="1400" dirty="0">
              <a:latin typeface="Carlito"/>
              <a:cs typeface="Carlito"/>
            </a:endParaRPr>
          </a:p>
        </p:txBody>
      </p:sp>
      <p:sp>
        <p:nvSpPr>
          <p:cNvPr id="8" name="object 8"/>
          <p:cNvSpPr txBox="1"/>
          <p:nvPr/>
        </p:nvSpPr>
        <p:spPr>
          <a:xfrm>
            <a:off x="722118" y="1693849"/>
            <a:ext cx="1856105" cy="239395"/>
          </a:xfrm>
          <a:prstGeom prst="rect">
            <a:avLst/>
          </a:prstGeom>
        </p:spPr>
        <p:txBody>
          <a:bodyPr vert="horz" wrap="square" lIns="0" tIns="13335" rIns="0" bIns="0" rtlCol="0">
            <a:spAutoFit/>
          </a:bodyPr>
          <a:lstStyle/>
          <a:p>
            <a:pPr marL="12700">
              <a:lnSpc>
                <a:spcPct val="100000"/>
              </a:lnSpc>
              <a:spcBef>
                <a:spcPts val="105"/>
              </a:spcBef>
            </a:pPr>
            <a:r>
              <a:rPr sz="1400" spc="-5" dirty="0">
                <a:latin typeface="Carlito"/>
                <a:cs typeface="Carlito"/>
              </a:rPr>
              <a:t>(2020 </a:t>
            </a:r>
            <a:r>
              <a:rPr sz="1400" dirty="0">
                <a:latin typeface="Carlito"/>
                <a:cs typeface="Carlito"/>
              </a:rPr>
              <a:t>vs. </a:t>
            </a:r>
            <a:r>
              <a:rPr sz="1400" spc="-5" dirty="0">
                <a:latin typeface="Carlito"/>
                <a:cs typeface="Carlito"/>
              </a:rPr>
              <a:t>2019, </a:t>
            </a:r>
            <a:r>
              <a:rPr sz="1400" dirty="0">
                <a:latin typeface="Carlito"/>
                <a:cs typeface="Carlito"/>
              </a:rPr>
              <a:t>US$</a:t>
            </a:r>
            <a:r>
              <a:rPr sz="1400" spc="-55" dirty="0">
                <a:latin typeface="Carlito"/>
                <a:cs typeface="Carlito"/>
              </a:rPr>
              <a:t> </a:t>
            </a:r>
            <a:r>
              <a:rPr sz="1400" spc="-5" dirty="0">
                <a:latin typeface="Carlito"/>
                <a:cs typeface="Carlito"/>
              </a:rPr>
              <a:t>Mds)</a:t>
            </a:r>
            <a:endParaRPr sz="1400" dirty="0">
              <a:latin typeface="Carlito"/>
              <a:cs typeface="Carlito"/>
            </a:endParaRPr>
          </a:p>
        </p:txBody>
      </p:sp>
      <p:sp>
        <p:nvSpPr>
          <p:cNvPr id="9" name="object 9"/>
          <p:cNvSpPr txBox="1"/>
          <p:nvPr/>
        </p:nvSpPr>
        <p:spPr>
          <a:xfrm>
            <a:off x="8776396" y="1960434"/>
            <a:ext cx="887730" cy="269240"/>
          </a:xfrm>
          <a:prstGeom prst="rect">
            <a:avLst/>
          </a:prstGeom>
        </p:spPr>
        <p:txBody>
          <a:bodyPr vert="horz" wrap="square" lIns="0" tIns="12065" rIns="0" bIns="0" rtlCol="0">
            <a:spAutoFit/>
          </a:bodyPr>
          <a:lstStyle/>
          <a:p>
            <a:pPr>
              <a:lnSpc>
                <a:spcPct val="100000"/>
              </a:lnSpc>
              <a:spcBef>
                <a:spcPts val="95"/>
              </a:spcBef>
            </a:pPr>
            <a:r>
              <a:rPr sz="1600" b="1" spc="-5" dirty="0">
                <a:latin typeface="Carlito"/>
                <a:cs typeface="Carlito"/>
              </a:rPr>
              <a:t>$-118</a:t>
            </a:r>
            <a:r>
              <a:rPr sz="1600" b="1" spc="-45" dirty="0">
                <a:latin typeface="Carlito"/>
                <a:cs typeface="Carlito"/>
              </a:rPr>
              <a:t> </a:t>
            </a:r>
            <a:r>
              <a:rPr sz="1600" b="1" spc="-10" dirty="0">
                <a:latin typeface="Carlito"/>
                <a:cs typeface="Carlito"/>
              </a:rPr>
              <a:t>mds</a:t>
            </a:r>
            <a:endParaRPr sz="1600">
              <a:latin typeface="Carlito"/>
              <a:cs typeface="Carlito"/>
            </a:endParaRPr>
          </a:p>
        </p:txBody>
      </p:sp>
      <p:sp>
        <p:nvSpPr>
          <p:cNvPr id="10" name="object 10"/>
          <p:cNvSpPr txBox="1"/>
          <p:nvPr/>
        </p:nvSpPr>
        <p:spPr>
          <a:xfrm>
            <a:off x="10004741" y="1599882"/>
            <a:ext cx="1623060" cy="648335"/>
          </a:xfrm>
          <a:prstGeom prst="rect">
            <a:avLst/>
          </a:prstGeom>
        </p:spPr>
        <p:txBody>
          <a:bodyPr vert="horz" wrap="square" lIns="0" tIns="13335" rIns="0" bIns="0" rtlCol="0">
            <a:spAutoFit/>
          </a:bodyPr>
          <a:lstStyle/>
          <a:p>
            <a:pPr marL="175260">
              <a:lnSpc>
                <a:spcPct val="100000"/>
              </a:lnSpc>
              <a:spcBef>
                <a:spcPts val="105"/>
              </a:spcBef>
              <a:tabLst>
                <a:tab pos="1005205" algn="l"/>
              </a:tabLst>
            </a:pPr>
            <a:r>
              <a:rPr sz="1100" b="1" dirty="0">
                <a:solidFill>
                  <a:srgbClr val="091C61"/>
                </a:solidFill>
                <a:latin typeface="Carlito"/>
                <a:cs typeface="Carlito"/>
              </a:rPr>
              <a:t>YoY%	</a:t>
            </a:r>
            <a:r>
              <a:rPr sz="1100" b="1" dirty="0">
                <a:solidFill>
                  <a:srgbClr val="976A4B"/>
                </a:solidFill>
                <a:latin typeface="Carlito"/>
                <a:cs typeface="Carlito"/>
              </a:rPr>
              <a:t>YoY</a:t>
            </a:r>
            <a:r>
              <a:rPr sz="1100" b="1" spc="-10" dirty="0">
                <a:solidFill>
                  <a:srgbClr val="976A4B"/>
                </a:solidFill>
                <a:latin typeface="Carlito"/>
                <a:cs typeface="Carlito"/>
              </a:rPr>
              <a:t> </a:t>
            </a:r>
            <a:r>
              <a:rPr sz="1100" b="1" dirty="0">
                <a:solidFill>
                  <a:srgbClr val="976A4B"/>
                </a:solidFill>
                <a:latin typeface="Carlito"/>
                <a:cs typeface="Carlito"/>
              </a:rPr>
              <a:t>%</a:t>
            </a:r>
            <a:endParaRPr sz="1100" dirty="0">
              <a:latin typeface="Carlito"/>
              <a:cs typeface="Carlito"/>
            </a:endParaRPr>
          </a:p>
          <a:p>
            <a:pPr>
              <a:lnSpc>
                <a:spcPct val="100000"/>
              </a:lnSpc>
            </a:pPr>
            <a:r>
              <a:rPr sz="1100" b="1" spc="-5" dirty="0">
                <a:solidFill>
                  <a:srgbClr val="091C61"/>
                </a:solidFill>
                <a:latin typeface="Carlito"/>
                <a:cs typeface="Carlito"/>
              </a:rPr>
              <a:t>Trafic (RPK) </a:t>
            </a:r>
            <a:r>
              <a:rPr sz="1100" b="1" spc="-5" dirty="0">
                <a:solidFill>
                  <a:srgbClr val="976A4B"/>
                </a:solidFill>
                <a:latin typeface="Carlito"/>
                <a:cs typeface="Carlito"/>
              </a:rPr>
              <a:t>Capacité</a:t>
            </a:r>
            <a:r>
              <a:rPr sz="1100" b="1" spc="-114" dirty="0">
                <a:solidFill>
                  <a:srgbClr val="976A4B"/>
                </a:solidFill>
                <a:latin typeface="Carlito"/>
                <a:cs typeface="Carlito"/>
              </a:rPr>
              <a:t> </a:t>
            </a:r>
            <a:r>
              <a:rPr sz="1100" b="1" spc="-5" dirty="0">
                <a:solidFill>
                  <a:srgbClr val="976A4B"/>
                </a:solidFill>
                <a:latin typeface="Carlito"/>
                <a:cs typeface="Carlito"/>
              </a:rPr>
              <a:t>(SKO)</a:t>
            </a:r>
            <a:endParaRPr sz="1100" dirty="0">
              <a:latin typeface="Carlito"/>
              <a:cs typeface="Carlito"/>
            </a:endParaRPr>
          </a:p>
          <a:p>
            <a:pPr marL="111125">
              <a:lnSpc>
                <a:spcPct val="100000"/>
              </a:lnSpc>
              <a:spcBef>
                <a:spcPts val="335"/>
              </a:spcBef>
              <a:tabLst>
                <a:tab pos="961390" algn="l"/>
              </a:tabLst>
            </a:pPr>
            <a:r>
              <a:rPr sz="1600" b="1" spc="-5" dirty="0">
                <a:solidFill>
                  <a:srgbClr val="091C61"/>
                </a:solidFill>
                <a:latin typeface="Carlito"/>
                <a:cs typeface="Carlito"/>
              </a:rPr>
              <a:t>-66%	</a:t>
            </a:r>
            <a:r>
              <a:rPr sz="1600" b="1" spc="-5" dirty="0">
                <a:solidFill>
                  <a:srgbClr val="976A4B"/>
                </a:solidFill>
                <a:latin typeface="Carlito"/>
                <a:cs typeface="Carlito"/>
              </a:rPr>
              <a:t>-57%</a:t>
            </a:r>
            <a:endParaRPr sz="1600" dirty="0">
              <a:latin typeface="Carlito"/>
              <a:cs typeface="Carlito"/>
            </a:endParaRPr>
          </a:p>
        </p:txBody>
      </p:sp>
      <p:sp>
        <p:nvSpPr>
          <p:cNvPr id="11" name="object 11"/>
          <p:cNvSpPr/>
          <p:nvPr/>
        </p:nvSpPr>
        <p:spPr>
          <a:xfrm>
            <a:off x="8245648" y="1580635"/>
            <a:ext cx="3505997" cy="857757"/>
          </a:xfrm>
          <a:custGeom>
            <a:avLst/>
            <a:gdLst/>
            <a:ahLst/>
            <a:cxnLst/>
            <a:rect l="l" t="t" r="r" b="b"/>
            <a:pathLst>
              <a:path w="3295015" h="654050">
                <a:moveTo>
                  <a:pt x="0" y="653796"/>
                </a:moveTo>
                <a:lnTo>
                  <a:pt x="3294888" y="653796"/>
                </a:lnTo>
                <a:lnTo>
                  <a:pt x="3294888" y="0"/>
                </a:lnTo>
                <a:lnTo>
                  <a:pt x="0" y="0"/>
                </a:lnTo>
                <a:lnTo>
                  <a:pt x="0" y="653796"/>
                </a:lnTo>
                <a:close/>
              </a:path>
            </a:pathLst>
          </a:custGeom>
          <a:ln w="19811">
            <a:solidFill>
              <a:srgbClr val="0800B8"/>
            </a:solidFill>
          </a:ln>
        </p:spPr>
        <p:txBody>
          <a:bodyPr wrap="square" lIns="0" tIns="0" rIns="0" bIns="0" rtlCol="0"/>
          <a:lstStyle/>
          <a:p>
            <a:endParaRPr/>
          </a:p>
        </p:txBody>
      </p:sp>
      <p:sp>
        <p:nvSpPr>
          <p:cNvPr id="12" name="object 12"/>
          <p:cNvSpPr txBox="1"/>
          <p:nvPr/>
        </p:nvSpPr>
        <p:spPr>
          <a:xfrm>
            <a:off x="8794430" y="1656219"/>
            <a:ext cx="774065" cy="208915"/>
          </a:xfrm>
          <a:prstGeom prst="rect">
            <a:avLst/>
          </a:prstGeom>
        </p:spPr>
        <p:txBody>
          <a:bodyPr vert="horz" wrap="square" lIns="0" tIns="12700" rIns="0" bIns="0" rtlCol="0">
            <a:spAutoFit/>
          </a:bodyPr>
          <a:lstStyle/>
          <a:p>
            <a:pPr>
              <a:lnSpc>
                <a:spcPct val="100000"/>
              </a:lnSpc>
              <a:spcBef>
                <a:spcPts val="100"/>
              </a:spcBef>
            </a:pPr>
            <a:r>
              <a:rPr sz="1200" spc="-10" dirty="0">
                <a:latin typeface="Carlito"/>
                <a:cs typeface="Carlito"/>
              </a:rPr>
              <a:t>Résultat</a:t>
            </a:r>
            <a:r>
              <a:rPr sz="1200" spc="-60" dirty="0">
                <a:latin typeface="Carlito"/>
                <a:cs typeface="Carlito"/>
              </a:rPr>
              <a:t> </a:t>
            </a:r>
            <a:r>
              <a:rPr sz="1200" spc="-5" dirty="0">
                <a:latin typeface="Carlito"/>
                <a:cs typeface="Carlito"/>
              </a:rPr>
              <a:t>Net</a:t>
            </a:r>
            <a:endParaRPr sz="1200">
              <a:latin typeface="Carlito"/>
              <a:cs typeface="Carlito"/>
            </a:endParaRPr>
          </a:p>
        </p:txBody>
      </p:sp>
      <p:sp>
        <p:nvSpPr>
          <p:cNvPr id="13" name="object 13"/>
          <p:cNvSpPr txBox="1"/>
          <p:nvPr/>
        </p:nvSpPr>
        <p:spPr>
          <a:xfrm>
            <a:off x="2681439" y="3185392"/>
            <a:ext cx="1091631" cy="299720"/>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Carlito"/>
                <a:cs typeface="Carlito"/>
              </a:rPr>
              <a:t>$-46</a:t>
            </a:r>
            <a:r>
              <a:rPr sz="1800" b="1" spc="-50" dirty="0">
                <a:latin typeface="Carlito"/>
                <a:cs typeface="Carlito"/>
              </a:rPr>
              <a:t> </a:t>
            </a:r>
            <a:r>
              <a:rPr sz="1800" b="1" spc="-5" dirty="0">
                <a:latin typeface="Carlito"/>
                <a:cs typeface="Carlito"/>
              </a:rPr>
              <a:t>mds</a:t>
            </a:r>
            <a:endParaRPr sz="1800" dirty="0">
              <a:latin typeface="Carlito"/>
              <a:cs typeface="Carlito"/>
            </a:endParaRPr>
          </a:p>
        </p:txBody>
      </p:sp>
      <p:sp>
        <p:nvSpPr>
          <p:cNvPr id="14" name="object 14"/>
          <p:cNvSpPr/>
          <p:nvPr/>
        </p:nvSpPr>
        <p:spPr>
          <a:xfrm>
            <a:off x="1524950" y="2698558"/>
            <a:ext cx="814069" cy="315595"/>
          </a:xfrm>
          <a:custGeom>
            <a:avLst/>
            <a:gdLst/>
            <a:ahLst/>
            <a:cxnLst/>
            <a:rect l="l" t="t" r="r" b="b"/>
            <a:pathLst>
              <a:path w="814069" h="315595">
                <a:moveTo>
                  <a:pt x="813815" y="0"/>
                </a:moveTo>
                <a:lnTo>
                  <a:pt x="0" y="0"/>
                </a:lnTo>
                <a:lnTo>
                  <a:pt x="0" y="315467"/>
                </a:lnTo>
                <a:lnTo>
                  <a:pt x="813815" y="315467"/>
                </a:lnTo>
                <a:lnTo>
                  <a:pt x="813815" y="0"/>
                </a:lnTo>
                <a:close/>
              </a:path>
            </a:pathLst>
          </a:custGeom>
          <a:solidFill>
            <a:srgbClr val="FFFFFF">
              <a:alpha val="65097"/>
            </a:srgbClr>
          </a:solidFill>
        </p:spPr>
        <p:txBody>
          <a:bodyPr wrap="square" lIns="0" tIns="0" rIns="0" bIns="0" rtlCol="0"/>
          <a:lstStyle/>
          <a:p>
            <a:endParaRPr/>
          </a:p>
        </p:txBody>
      </p:sp>
      <p:sp>
        <p:nvSpPr>
          <p:cNvPr id="15" name="object 15"/>
          <p:cNvSpPr txBox="1"/>
          <p:nvPr/>
        </p:nvSpPr>
        <p:spPr>
          <a:xfrm>
            <a:off x="1682050" y="2560316"/>
            <a:ext cx="542161" cy="258404"/>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091C61"/>
                </a:solidFill>
                <a:latin typeface="Carlito"/>
                <a:cs typeface="Carlito"/>
              </a:rPr>
              <a:t>-</a:t>
            </a:r>
            <a:r>
              <a:rPr sz="1600" b="1" spc="-10" dirty="0">
                <a:solidFill>
                  <a:srgbClr val="091C61"/>
                </a:solidFill>
                <a:latin typeface="Carlito"/>
                <a:cs typeface="Carlito"/>
              </a:rPr>
              <a:t>66%</a:t>
            </a:r>
            <a:endParaRPr sz="1600" dirty="0">
              <a:latin typeface="Carlito"/>
              <a:cs typeface="Carlito"/>
            </a:endParaRPr>
          </a:p>
        </p:txBody>
      </p:sp>
      <p:sp>
        <p:nvSpPr>
          <p:cNvPr id="16" name="object 16"/>
          <p:cNvSpPr txBox="1"/>
          <p:nvPr/>
        </p:nvSpPr>
        <p:spPr>
          <a:xfrm>
            <a:off x="1571933" y="3212031"/>
            <a:ext cx="564396" cy="261226"/>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976A4B"/>
                </a:solidFill>
                <a:latin typeface="Carlito"/>
                <a:cs typeface="Carlito"/>
              </a:rPr>
              <a:t>-</a:t>
            </a:r>
            <a:r>
              <a:rPr sz="1600" b="1" spc="-10" dirty="0">
                <a:solidFill>
                  <a:srgbClr val="976A4B"/>
                </a:solidFill>
                <a:latin typeface="Carlito"/>
                <a:cs typeface="Carlito"/>
              </a:rPr>
              <a:t>52%</a:t>
            </a:r>
            <a:endParaRPr sz="1600" dirty="0">
              <a:latin typeface="Carlito"/>
              <a:cs typeface="Carlito"/>
            </a:endParaRPr>
          </a:p>
        </p:txBody>
      </p:sp>
      <p:sp>
        <p:nvSpPr>
          <p:cNvPr id="17" name="object 17"/>
          <p:cNvSpPr txBox="1"/>
          <p:nvPr/>
        </p:nvSpPr>
        <p:spPr>
          <a:xfrm>
            <a:off x="529042" y="2520465"/>
            <a:ext cx="725170" cy="391160"/>
          </a:xfrm>
          <a:prstGeom prst="rect">
            <a:avLst/>
          </a:prstGeom>
        </p:spPr>
        <p:txBody>
          <a:bodyPr vert="horz" wrap="square" lIns="0" tIns="12700" rIns="0" bIns="0" rtlCol="0">
            <a:spAutoFit/>
          </a:bodyPr>
          <a:lstStyle/>
          <a:p>
            <a:pPr algn="ctr">
              <a:lnSpc>
                <a:spcPct val="100000"/>
              </a:lnSpc>
              <a:spcBef>
                <a:spcPts val="100"/>
              </a:spcBef>
            </a:pPr>
            <a:r>
              <a:rPr sz="1200" spc="-25" dirty="0">
                <a:solidFill>
                  <a:srgbClr val="091C61"/>
                </a:solidFill>
                <a:latin typeface="Carlito"/>
                <a:cs typeface="Carlito"/>
              </a:rPr>
              <a:t>YoY%</a:t>
            </a:r>
            <a:endParaRPr sz="1200" dirty="0">
              <a:latin typeface="Carlito"/>
              <a:cs typeface="Carlito"/>
            </a:endParaRPr>
          </a:p>
          <a:p>
            <a:pPr algn="ctr">
              <a:lnSpc>
                <a:spcPct val="100000"/>
              </a:lnSpc>
            </a:pPr>
            <a:r>
              <a:rPr sz="1200" spc="-20" dirty="0">
                <a:solidFill>
                  <a:srgbClr val="091C61"/>
                </a:solidFill>
                <a:latin typeface="Carlito"/>
                <a:cs typeface="Carlito"/>
              </a:rPr>
              <a:t>Trafic</a:t>
            </a:r>
            <a:r>
              <a:rPr sz="1200" spc="-75" dirty="0">
                <a:solidFill>
                  <a:srgbClr val="091C61"/>
                </a:solidFill>
                <a:latin typeface="Carlito"/>
                <a:cs typeface="Carlito"/>
              </a:rPr>
              <a:t> </a:t>
            </a:r>
            <a:r>
              <a:rPr sz="1200" spc="-5" dirty="0">
                <a:solidFill>
                  <a:srgbClr val="091C61"/>
                </a:solidFill>
                <a:latin typeface="Carlito"/>
                <a:cs typeface="Carlito"/>
              </a:rPr>
              <a:t>(RPK)</a:t>
            </a:r>
            <a:endParaRPr sz="1200" dirty="0">
              <a:latin typeface="Carlito"/>
              <a:cs typeface="Carlito"/>
            </a:endParaRPr>
          </a:p>
        </p:txBody>
      </p:sp>
      <p:sp>
        <p:nvSpPr>
          <p:cNvPr id="19" name="object 19"/>
          <p:cNvSpPr txBox="1"/>
          <p:nvPr/>
        </p:nvSpPr>
        <p:spPr>
          <a:xfrm>
            <a:off x="2773487" y="2688018"/>
            <a:ext cx="917575" cy="239395"/>
          </a:xfrm>
          <a:prstGeom prst="rect">
            <a:avLst/>
          </a:prstGeom>
        </p:spPr>
        <p:txBody>
          <a:bodyPr vert="horz" wrap="square" lIns="0" tIns="13335" rIns="0" bIns="0" rtlCol="0">
            <a:spAutoFit/>
          </a:bodyPr>
          <a:lstStyle/>
          <a:p>
            <a:pPr marL="12700">
              <a:lnSpc>
                <a:spcPct val="100000"/>
              </a:lnSpc>
              <a:spcBef>
                <a:spcPts val="105"/>
              </a:spcBef>
            </a:pPr>
            <a:r>
              <a:rPr sz="1400" spc="-10" dirty="0">
                <a:latin typeface="Carlito"/>
                <a:cs typeface="Carlito"/>
              </a:rPr>
              <a:t>Résultat</a:t>
            </a:r>
            <a:r>
              <a:rPr sz="1400" spc="-45" dirty="0">
                <a:latin typeface="Carlito"/>
                <a:cs typeface="Carlito"/>
              </a:rPr>
              <a:t> </a:t>
            </a:r>
            <a:r>
              <a:rPr sz="1400" spc="-5" dirty="0">
                <a:latin typeface="Carlito"/>
                <a:cs typeface="Carlito"/>
              </a:rPr>
              <a:t>Net</a:t>
            </a:r>
            <a:endParaRPr sz="1400">
              <a:latin typeface="Carlito"/>
              <a:cs typeface="Carlito"/>
            </a:endParaRPr>
          </a:p>
        </p:txBody>
      </p:sp>
      <p:sp>
        <p:nvSpPr>
          <p:cNvPr id="20" name="object 20"/>
          <p:cNvSpPr txBox="1"/>
          <p:nvPr/>
        </p:nvSpPr>
        <p:spPr>
          <a:xfrm>
            <a:off x="472821" y="4105905"/>
            <a:ext cx="1559659"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0800B8"/>
                </a:solidFill>
                <a:latin typeface="Carlito"/>
                <a:cs typeface="Carlito"/>
              </a:rPr>
              <a:t>Am. du</a:t>
            </a:r>
            <a:r>
              <a:rPr sz="1800" b="1" spc="-100" dirty="0">
                <a:solidFill>
                  <a:srgbClr val="0800B8"/>
                </a:solidFill>
                <a:latin typeface="Carlito"/>
                <a:cs typeface="Carlito"/>
              </a:rPr>
              <a:t> </a:t>
            </a:r>
            <a:r>
              <a:rPr sz="1800" b="1" spc="-10" dirty="0">
                <a:solidFill>
                  <a:srgbClr val="0800B8"/>
                </a:solidFill>
                <a:latin typeface="Carlito"/>
                <a:cs typeface="Carlito"/>
              </a:rPr>
              <a:t>Nord</a:t>
            </a:r>
            <a:endParaRPr sz="1800" dirty="0">
              <a:latin typeface="Carlito"/>
              <a:cs typeface="Carlito"/>
            </a:endParaRPr>
          </a:p>
        </p:txBody>
      </p:sp>
      <p:grpSp>
        <p:nvGrpSpPr>
          <p:cNvPr id="21" name="object 21"/>
          <p:cNvGrpSpPr/>
          <p:nvPr/>
        </p:nvGrpSpPr>
        <p:grpSpPr>
          <a:xfrm>
            <a:off x="1591816" y="2352357"/>
            <a:ext cx="2484755" cy="1686560"/>
            <a:chOff x="1758505" y="2698750"/>
            <a:chExt cx="2484755" cy="1686560"/>
          </a:xfrm>
        </p:grpSpPr>
        <p:sp>
          <p:nvSpPr>
            <p:cNvPr id="22" name="object 22"/>
            <p:cNvSpPr/>
            <p:nvPr/>
          </p:nvSpPr>
          <p:spPr>
            <a:xfrm>
              <a:off x="1763267" y="4378451"/>
              <a:ext cx="1644014" cy="0"/>
            </a:xfrm>
            <a:custGeom>
              <a:avLst/>
              <a:gdLst/>
              <a:ahLst/>
              <a:cxnLst/>
              <a:rect l="l" t="t" r="r" b="b"/>
              <a:pathLst>
                <a:path w="1644014">
                  <a:moveTo>
                    <a:pt x="1643633" y="0"/>
                  </a:moveTo>
                  <a:lnTo>
                    <a:pt x="0" y="0"/>
                  </a:lnTo>
                </a:path>
              </a:pathLst>
            </a:custGeom>
            <a:ln w="9144">
              <a:solidFill>
                <a:srgbClr val="5C5C5C"/>
              </a:solidFill>
            </a:ln>
          </p:spPr>
          <p:txBody>
            <a:bodyPr wrap="square" lIns="0" tIns="0" rIns="0" bIns="0" rtlCol="0"/>
            <a:lstStyle/>
            <a:p>
              <a:endParaRPr/>
            </a:p>
          </p:txBody>
        </p:sp>
        <p:sp>
          <p:nvSpPr>
            <p:cNvPr id="23" name="object 23"/>
            <p:cNvSpPr/>
            <p:nvPr/>
          </p:nvSpPr>
          <p:spPr>
            <a:xfrm>
              <a:off x="2567177" y="2708910"/>
              <a:ext cx="1666239" cy="1666239"/>
            </a:xfrm>
            <a:custGeom>
              <a:avLst/>
              <a:gdLst/>
              <a:ahLst/>
              <a:cxnLst/>
              <a:rect l="l" t="t" r="r" b="b"/>
              <a:pathLst>
                <a:path w="1666239" h="1666239">
                  <a:moveTo>
                    <a:pt x="0" y="832865"/>
                  </a:moveTo>
                  <a:lnTo>
                    <a:pt x="1413" y="783927"/>
                  </a:lnTo>
                  <a:lnTo>
                    <a:pt x="5603" y="735733"/>
                  </a:lnTo>
                  <a:lnTo>
                    <a:pt x="12489" y="688362"/>
                  </a:lnTo>
                  <a:lnTo>
                    <a:pt x="21995" y="641892"/>
                  </a:lnTo>
                  <a:lnTo>
                    <a:pt x="34043" y="596402"/>
                  </a:lnTo>
                  <a:lnTo>
                    <a:pt x="48553" y="551968"/>
                  </a:lnTo>
                  <a:lnTo>
                    <a:pt x="65448" y="508670"/>
                  </a:lnTo>
                  <a:lnTo>
                    <a:pt x="84650" y="466586"/>
                  </a:lnTo>
                  <a:lnTo>
                    <a:pt x="106081" y="425793"/>
                  </a:lnTo>
                  <a:lnTo>
                    <a:pt x="129663" y="386369"/>
                  </a:lnTo>
                  <a:lnTo>
                    <a:pt x="155317" y="348394"/>
                  </a:lnTo>
                  <a:lnTo>
                    <a:pt x="182966" y="311944"/>
                  </a:lnTo>
                  <a:lnTo>
                    <a:pt x="212531" y="277098"/>
                  </a:lnTo>
                  <a:lnTo>
                    <a:pt x="243935" y="243935"/>
                  </a:lnTo>
                  <a:lnTo>
                    <a:pt x="277098" y="212531"/>
                  </a:lnTo>
                  <a:lnTo>
                    <a:pt x="311944" y="182966"/>
                  </a:lnTo>
                  <a:lnTo>
                    <a:pt x="348394" y="155317"/>
                  </a:lnTo>
                  <a:lnTo>
                    <a:pt x="386369" y="129663"/>
                  </a:lnTo>
                  <a:lnTo>
                    <a:pt x="425793" y="106081"/>
                  </a:lnTo>
                  <a:lnTo>
                    <a:pt x="466586" y="84650"/>
                  </a:lnTo>
                  <a:lnTo>
                    <a:pt x="508670" y="65448"/>
                  </a:lnTo>
                  <a:lnTo>
                    <a:pt x="551968" y="48553"/>
                  </a:lnTo>
                  <a:lnTo>
                    <a:pt x="596402" y="34043"/>
                  </a:lnTo>
                  <a:lnTo>
                    <a:pt x="641892" y="21995"/>
                  </a:lnTo>
                  <a:lnTo>
                    <a:pt x="688362" y="12489"/>
                  </a:lnTo>
                  <a:lnTo>
                    <a:pt x="735733" y="5603"/>
                  </a:lnTo>
                  <a:lnTo>
                    <a:pt x="783927" y="1413"/>
                  </a:lnTo>
                  <a:lnTo>
                    <a:pt x="832866" y="0"/>
                  </a:lnTo>
                  <a:lnTo>
                    <a:pt x="881804" y="1413"/>
                  </a:lnTo>
                  <a:lnTo>
                    <a:pt x="929998" y="5603"/>
                  </a:lnTo>
                  <a:lnTo>
                    <a:pt x="977369" y="12489"/>
                  </a:lnTo>
                  <a:lnTo>
                    <a:pt x="1023839" y="21995"/>
                  </a:lnTo>
                  <a:lnTo>
                    <a:pt x="1069329" y="34043"/>
                  </a:lnTo>
                  <a:lnTo>
                    <a:pt x="1113763" y="48553"/>
                  </a:lnTo>
                  <a:lnTo>
                    <a:pt x="1157061" y="65448"/>
                  </a:lnTo>
                  <a:lnTo>
                    <a:pt x="1199145" y="84650"/>
                  </a:lnTo>
                  <a:lnTo>
                    <a:pt x="1239938" y="106081"/>
                  </a:lnTo>
                  <a:lnTo>
                    <a:pt x="1279362" y="129663"/>
                  </a:lnTo>
                  <a:lnTo>
                    <a:pt x="1317337" y="155317"/>
                  </a:lnTo>
                  <a:lnTo>
                    <a:pt x="1353787" y="182966"/>
                  </a:lnTo>
                  <a:lnTo>
                    <a:pt x="1388633" y="212531"/>
                  </a:lnTo>
                  <a:lnTo>
                    <a:pt x="1421796" y="243935"/>
                  </a:lnTo>
                  <a:lnTo>
                    <a:pt x="1453200" y="277098"/>
                  </a:lnTo>
                  <a:lnTo>
                    <a:pt x="1482765" y="311944"/>
                  </a:lnTo>
                  <a:lnTo>
                    <a:pt x="1510414" y="348394"/>
                  </a:lnTo>
                  <a:lnTo>
                    <a:pt x="1536068" y="386369"/>
                  </a:lnTo>
                  <a:lnTo>
                    <a:pt x="1559650" y="425793"/>
                  </a:lnTo>
                  <a:lnTo>
                    <a:pt x="1581081" y="466586"/>
                  </a:lnTo>
                  <a:lnTo>
                    <a:pt x="1600283" y="508670"/>
                  </a:lnTo>
                  <a:lnTo>
                    <a:pt x="1617178" y="551968"/>
                  </a:lnTo>
                  <a:lnTo>
                    <a:pt x="1631688" y="596402"/>
                  </a:lnTo>
                  <a:lnTo>
                    <a:pt x="1643736" y="641892"/>
                  </a:lnTo>
                  <a:lnTo>
                    <a:pt x="1653242" y="688362"/>
                  </a:lnTo>
                  <a:lnTo>
                    <a:pt x="1660128" y="735733"/>
                  </a:lnTo>
                  <a:lnTo>
                    <a:pt x="1664318" y="783927"/>
                  </a:lnTo>
                  <a:lnTo>
                    <a:pt x="1665732" y="832865"/>
                  </a:lnTo>
                  <a:lnTo>
                    <a:pt x="1664318" y="881804"/>
                  </a:lnTo>
                  <a:lnTo>
                    <a:pt x="1660128" y="929998"/>
                  </a:lnTo>
                  <a:lnTo>
                    <a:pt x="1653242" y="977369"/>
                  </a:lnTo>
                  <a:lnTo>
                    <a:pt x="1643736" y="1023839"/>
                  </a:lnTo>
                  <a:lnTo>
                    <a:pt x="1631688" y="1069329"/>
                  </a:lnTo>
                  <a:lnTo>
                    <a:pt x="1617178" y="1113763"/>
                  </a:lnTo>
                  <a:lnTo>
                    <a:pt x="1600283" y="1157061"/>
                  </a:lnTo>
                  <a:lnTo>
                    <a:pt x="1581081" y="1199145"/>
                  </a:lnTo>
                  <a:lnTo>
                    <a:pt x="1559650" y="1239938"/>
                  </a:lnTo>
                  <a:lnTo>
                    <a:pt x="1536068" y="1279362"/>
                  </a:lnTo>
                  <a:lnTo>
                    <a:pt x="1510414" y="1317337"/>
                  </a:lnTo>
                  <a:lnTo>
                    <a:pt x="1482765" y="1353787"/>
                  </a:lnTo>
                  <a:lnTo>
                    <a:pt x="1453200" y="1388633"/>
                  </a:lnTo>
                  <a:lnTo>
                    <a:pt x="1421796" y="1421796"/>
                  </a:lnTo>
                  <a:lnTo>
                    <a:pt x="1388633" y="1453200"/>
                  </a:lnTo>
                  <a:lnTo>
                    <a:pt x="1353787" y="1482765"/>
                  </a:lnTo>
                  <a:lnTo>
                    <a:pt x="1317337" y="1510414"/>
                  </a:lnTo>
                  <a:lnTo>
                    <a:pt x="1279362" y="1536068"/>
                  </a:lnTo>
                  <a:lnTo>
                    <a:pt x="1239938" y="1559650"/>
                  </a:lnTo>
                  <a:lnTo>
                    <a:pt x="1199145" y="1581081"/>
                  </a:lnTo>
                  <a:lnTo>
                    <a:pt x="1157061" y="1600283"/>
                  </a:lnTo>
                  <a:lnTo>
                    <a:pt x="1113763" y="1617178"/>
                  </a:lnTo>
                  <a:lnTo>
                    <a:pt x="1069329" y="1631688"/>
                  </a:lnTo>
                  <a:lnTo>
                    <a:pt x="1023839" y="1643736"/>
                  </a:lnTo>
                  <a:lnTo>
                    <a:pt x="977369" y="1653242"/>
                  </a:lnTo>
                  <a:lnTo>
                    <a:pt x="929998" y="1660128"/>
                  </a:lnTo>
                  <a:lnTo>
                    <a:pt x="881804" y="1664318"/>
                  </a:lnTo>
                  <a:lnTo>
                    <a:pt x="832866" y="1665732"/>
                  </a:lnTo>
                  <a:lnTo>
                    <a:pt x="783927" y="1664318"/>
                  </a:lnTo>
                  <a:lnTo>
                    <a:pt x="735733" y="1660128"/>
                  </a:lnTo>
                  <a:lnTo>
                    <a:pt x="688362" y="1653242"/>
                  </a:lnTo>
                  <a:lnTo>
                    <a:pt x="641892" y="1643736"/>
                  </a:lnTo>
                  <a:lnTo>
                    <a:pt x="596402" y="1631688"/>
                  </a:lnTo>
                  <a:lnTo>
                    <a:pt x="551968" y="1617178"/>
                  </a:lnTo>
                  <a:lnTo>
                    <a:pt x="508670" y="1600283"/>
                  </a:lnTo>
                  <a:lnTo>
                    <a:pt x="466586" y="1581081"/>
                  </a:lnTo>
                  <a:lnTo>
                    <a:pt x="425793" y="1559650"/>
                  </a:lnTo>
                  <a:lnTo>
                    <a:pt x="386369" y="1536068"/>
                  </a:lnTo>
                  <a:lnTo>
                    <a:pt x="348394" y="1510414"/>
                  </a:lnTo>
                  <a:lnTo>
                    <a:pt x="311944" y="1482765"/>
                  </a:lnTo>
                  <a:lnTo>
                    <a:pt x="277098" y="1453200"/>
                  </a:lnTo>
                  <a:lnTo>
                    <a:pt x="243935" y="1421796"/>
                  </a:lnTo>
                  <a:lnTo>
                    <a:pt x="212531" y="1388633"/>
                  </a:lnTo>
                  <a:lnTo>
                    <a:pt x="182966" y="1353787"/>
                  </a:lnTo>
                  <a:lnTo>
                    <a:pt x="155317" y="1317337"/>
                  </a:lnTo>
                  <a:lnTo>
                    <a:pt x="129663" y="1279362"/>
                  </a:lnTo>
                  <a:lnTo>
                    <a:pt x="106081" y="1239938"/>
                  </a:lnTo>
                  <a:lnTo>
                    <a:pt x="84650" y="1199145"/>
                  </a:lnTo>
                  <a:lnTo>
                    <a:pt x="65448" y="1157061"/>
                  </a:lnTo>
                  <a:lnTo>
                    <a:pt x="48553" y="1113763"/>
                  </a:lnTo>
                  <a:lnTo>
                    <a:pt x="34043" y="1069329"/>
                  </a:lnTo>
                  <a:lnTo>
                    <a:pt x="21995" y="1023839"/>
                  </a:lnTo>
                  <a:lnTo>
                    <a:pt x="12489" y="977369"/>
                  </a:lnTo>
                  <a:lnTo>
                    <a:pt x="5603" y="929998"/>
                  </a:lnTo>
                  <a:lnTo>
                    <a:pt x="1413" y="881804"/>
                  </a:lnTo>
                  <a:lnTo>
                    <a:pt x="0" y="832865"/>
                  </a:lnTo>
                  <a:close/>
                </a:path>
              </a:pathLst>
            </a:custGeom>
            <a:ln w="19812">
              <a:solidFill>
                <a:srgbClr val="5C5C5C"/>
              </a:solidFill>
            </a:ln>
          </p:spPr>
          <p:txBody>
            <a:bodyPr wrap="square" lIns="0" tIns="0" rIns="0" bIns="0" rtlCol="0"/>
            <a:lstStyle/>
            <a:p>
              <a:endParaRPr/>
            </a:p>
          </p:txBody>
        </p:sp>
      </p:grpSp>
      <p:sp>
        <p:nvSpPr>
          <p:cNvPr id="24" name="object 24"/>
          <p:cNvSpPr txBox="1"/>
          <p:nvPr/>
        </p:nvSpPr>
        <p:spPr>
          <a:xfrm>
            <a:off x="722514" y="6204469"/>
            <a:ext cx="2392680" cy="300355"/>
          </a:xfrm>
          <a:prstGeom prst="rect">
            <a:avLst/>
          </a:prstGeom>
        </p:spPr>
        <p:txBody>
          <a:bodyPr vert="horz" wrap="square" lIns="0" tIns="12700" rIns="0" bIns="0" rtlCol="0">
            <a:spAutoFit/>
          </a:bodyPr>
          <a:lstStyle/>
          <a:p>
            <a:pPr marL="12700">
              <a:lnSpc>
                <a:spcPct val="100000"/>
              </a:lnSpc>
              <a:spcBef>
                <a:spcPts val="100"/>
              </a:spcBef>
            </a:pPr>
            <a:r>
              <a:rPr sz="900" spc="-5" dirty="0">
                <a:latin typeface="Carlito"/>
                <a:cs typeface="Carlito"/>
              </a:rPr>
              <a:t>Note: Trafic domestique et international</a:t>
            </a:r>
            <a:r>
              <a:rPr sz="900" spc="50" dirty="0">
                <a:latin typeface="Carlito"/>
                <a:cs typeface="Carlito"/>
              </a:rPr>
              <a:t> </a:t>
            </a:r>
            <a:r>
              <a:rPr sz="900" spc="-5" dirty="0">
                <a:latin typeface="Carlito"/>
                <a:cs typeface="Carlito"/>
              </a:rPr>
              <a:t>inclus</a:t>
            </a:r>
            <a:endParaRPr sz="900" dirty="0">
              <a:latin typeface="Carlito"/>
              <a:cs typeface="Carlito"/>
            </a:endParaRPr>
          </a:p>
          <a:p>
            <a:pPr marL="12700">
              <a:lnSpc>
                <a:spcPct val="100000"/>
              </a:lnSpc>
            </a:pPr>
            <a:r>
              <a:rPr sz="900" spc="-5" dirty="0">
                <a:latin typeface="Carlito"/>
                <a:cs typeface="Carlito"/>
              </a:rPr>
              <a:t>Source: IATA Rapport de performance</a:t>
            </a:r>
            <a:r>
              <a:rPr sz="900" spc="15" dirty="0">
                <a:latin typeface="Carlito"/>
                <a:cs typeface="Carlito"/>
              </a:rPr>
              <a:t> </a:t>
            </a:r>
            <a:r>
              <a:rPr sz="900" spc="-5" dirty="0">
                <a:latin typeface="Carlito"/>
                <a:cs typeface="Carlito"/>
              </a:rPr>
              <a:t>économique</a:t>
            </a:r>
            <a:endParaRPr sz="900" dirty="0">
              <a:latin typeface="Carlito"/>
              <a:cs typeface="Carlito"/>
            </a:endParaRPr>
          </a:p>
        </p:txBody>
      </p:sp>
      <p:sp>
        <p:nvSpPr>
          <p:cNvPr id="25" name="object 25"/>
          <p:cNvSpPr txBox="1"/>
          <p:nvPr/>
        </p:nvSpPr>
        <p:spPr>
          <a:xfrm>
            <a:off x="2655754" y="4746559"/>
            <a:ext cx="608716" cy="258404"/>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091C61"/>
                </a:solidFill>
                <a:latin typeface="Carlito"/>
                <a:cs typeface="Carlito"/>
              </a:rPr>
              <a:t>-</a:t>
            </a:r>
            <a:r>
              <a:rPr sz="1600" b="1" spc="-10" dirty="0">
                <a:solidFill>
                  <a:srgbClr val="091C61"/>
                </a:solidFill>
                <a:latin typeface="Carlito"/>
                <a:cs typeface="Carlito"/>
              </a:rPr>
              <a:t>64%</a:t>
            </a:r>
            <a:endParaRPr sz="1600" dirty="0">
              <a:latin typeface="Carlito"/>
              <a:cs typeface="Carlito"/>
            </a:endParaRPr>
          </a:p>
        </p:txBody>
      </p:sp>
      <p:sp>
        <p:nvSpPr>
          <p:cNvPr id="26" name="object 26"/>
          <p:cNvSpPr txBox="1"/>
          <p:nvPr/>
        </p:nvSpPr>
        <p:spPr>
          <a:xfrm>
            <a:off x="2655754" y="5281739"/>
            <a:ext cx="593729" cy="258404"/>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976A4B"/>
                </a:solidFill>
                <a:latin typeface="Carlito"/>
                <a:cs typeface="Carlito"/>
              </a:rPr>
              <a:t>-</a:t>
            </a:r>
            <a:r>
              <a:rPr sz="1600" b="1" spc="-10" dirty="0">
                <a:solidFill>
                  <a:srgbClr val="976A4B"/>
                </a:solidFill>
                <a:latin typeface="Carlito"/>
                <a:cs typeface="Carlito"/>
              </a:rPr>
              <a:t>60%</a:t>
            </a:r>
            <a:endParaRPr sz="1600" dirty="0">
              <a:latin typeface="Carlito"/>
              <a:cs typeface="Carlito"/>
            </a:endParaRPr>
          </a:p>
        </p:txBody>
      </p:sp>
      <p:sp>
        <p:nvSpPr>
          <p:cNvPr id="27" name="object 27"/>
          <p:cNvSpPr txBox="1"/>
          <p:nvPr/>
        </p:nvSpPr>
        <p:spPr>
          <a:xfrm>
            <a:off x="1545393" y="4534152"/>
            <a:ext cx="725170" cy="391160"/>
          </a:xfrm>
          <a:prstGeom prst="rect">
            <a:avLst/>
          </a:prstGeom>
        </p:spPr>
        <p:txBody>
          <a:bodyPr vert="horz" wrap="square" lIns="0" tIns="12700" rIns="0" bIns="0" rtlCol="0">
            <a:spAutoFit/>
          </a:bodyPr>
          <a:lstStyle/>
          <a:p>
            <a:pPr algn="ctr">
              <a:lnSpc>
                <a:spcPct val="100000"/>
              </a:lnSpc>
              <a:spcBef>
                <a:spcPts val="100"/>
              </a:spcBef>
            </a:pPr>
            <a:r>
              <a:rPr sz="1200" spc="-25" dirty="0">
                <a:solidFill>
                  <a:srgbClr val="091C61"/>
                </a:solidFill>
                <a:latin typeface="Carlito"/>
                <a:cs typeface="Carlito"/>
              </a:rPr>
              <a:t>YoY%</a:t>
            </a:r>
            <a:endParaRPr sz="1200" dirty="0">
              <a:latin typeface="Carlito"/>
              <a:cs typeface="Carlito"/>
            </a:endParaRPr>
          </a:p>
          <a:p>
            <a:pPr algn="ctr">
              <a:lnSpc>
                <a:spcPct val="100000"/>
              </a:lnSpc>
            </a:pPr>
            <a:r>
              <a:rPr sz="1200" spc="-20" dirty="0">
                <a:solidFill>
                  <a:srgbClr val="091C61"/>
                </a:solidFill>
                <a:latin typeface="Carlito"/>
                <a:cs typeface="Carlito"/>
              </a:rPr>
              <a:t>Trafic</a:t>
            </a:r>
            <a:r>
              <a:rPr sz="1200" spc="-75" dirty="0">
                <a:solidFill>
                  <a:srgbClr val="091C61"/>
                </a:solidFill>
                <a:latin typeface="Carlito"/>
                <a:cs typeface="Carlito"/>
              </a:rPr>
              <a:t> </a:t>
            </a:r>
            <a:r>
              <a:rPr sz="1200" spc="-5" dirty="0">
                <a:solidFill>
                  <a:srgbClr val="091C61"/>
                </a:solidFill>
                <a:latin typeface="Carlito"/>
                <a:cs typeface="Carlito"/>
              </a:rPr>
              <a:t>(RPK)</a:t>
            </a:r>
            <a:endParaRPr sz="1200" dirty="0">
              <a:latin typeface="Carlito"/>
              <a:cs typeface="Carlito"/>
            </a:endParaRPr>
          </a:p>
        </p:txBody>
      </p:sp>
      <p:sp>
        <p:nvSpPr>
          <p:cNvPr id="28" name="object 28"/>
          <p:cNvSpPr txBox="1"/>
          <p:nvPr/>
        </p:nvSpPr>
        <p:spPr>
          <a:xfrm>
            <a:off x="1493583" y="5149018"/>
            <a:ext cx="927100" cy="391795"/>
          </a:xfrm>
          <a:prstGeom prst="rect">
            <a:avLst/>
          </a:prstGeom>
        </p:spPr>
        <p:txBody>
          <a:bodyPr vert="horz" wrap="square" lIns="0" tIns="12700" rIns="0" bIns="0" rtlCol="0">
            <a:spAutoFit/>
          </a:bodyPr>
          <a:lstStyle/>
          <a:p>
            <a:pPr algn="ctr">
              <a:lnSpc>
                <a:spcPct val="100000"/>
              </a:lnSpc>
              <a:spcBef>
                <a:spcPts val="100"/>
              </a:spcBef>
            </a:pPr>
            <a:r>
              <a:rPr sz="1200" spc="-30" dirty="0">
                <a:solidFill>
                  <a:srgbClr val="976A4B"/>
                </a:solidFill>
                <a:latin typeface="Carlito"/>
                <a:cs typeface="Carlito"/>
              </a:rPr>
              <a:t>YoY</a:t>
            </a:r>
            <a:r>
              <a:rPr sz="1200" spc="-20" dirty="0">
                <a:solidFill>
                  <a:srgbClr val="976A4B"/>
                </a:solidFill>
                <a:latin typeface="Carlito"/>
                <a:cs typeface="Carlito"/>
              </a:rPr>
              <a:t> </a:t>
            </a:r>
            <a:r>
              <a:rPr sz="1200" dirty="0">
                <a:solidFill>
                  <a:srgbClr val="976A4B"/>
                </a:solidFill>
                <a:latin typeface="Carlito"/>
                <a:cs typeface="Carlito"/>
              </a:rPr>
              <a:t>%</a:t>
            </a:r>
            <a:endParaRPr sz="1200" dirty="0">
              <a:latin typeface="Carlito"/>
              <a:cs typeface="Carlito"/>
            </a:endParaRPr>
          </a:p>
          <a:p>
            <a:pPr algn="ctr">
              <a:lnSpc>
                <a:spcPct val="100000"/>
              </a:lnSpc>
            </a:pPr>
            <a:r>
              <a:rPr sz="1200" spc="-5" dirty="0">
                <a:solidFill>
                  <a:srgbClr val="976A4B"/>
                </a:solidFill>
                <a:latin typeface="Carlito"/>
                <a:cs typeface="Carlito"/>
              </a:rPr>
              <a:t>Capacité</a:t>
            </a:r>
            <a:r>
              <a:rPr sz="1200" spc="-45" dirty="0">
                <a:solidFill>
                  <a:srgbClr val="976A4B"/>
                </a:solidFill>
                <a:latin typeface="Carlito"/>
                <a:cs typeface="Carlito"/>
              </a:rPr>
              <a:t> </a:t>
            </a:r>
            <a:r>
              <a:rPr sz="1200" spc="-20" dirty="0">
                <a:solidFill>
                  <a:srgbClr val="976A4B"/>
                </a:solidFill>
                <a:latin typeface="Carlito"/>
                <a:cs typeface="Carlito"/>
              </a:rPr>
              <a:t>(SKO)</a:t>
            </a:r>
            <a:endParaRPr sz="1200" dirty="0">
              <a:latin typeface="Carlito"/>
              <a:cs typeface="Carlito"/>
            </a:endParaRPr>
          </a:p>
        </p:txBody>
      </p:sp>
      <p:sp>
        <p:nvSpPr>
          <p:cNvPr id="29" name="object 29"/>
          <p:cNvSpPr txBox="1"/>
          <p:nvPr/>
        </p:nvSpPr>
        <p:spPr>
          <a:xfrm>
            <a:off x="3791520" y="4722453"/>
            <a:ext cx="917575" cy="659130"/>
          </a:xfrm>
          <a:prstGeom prst="rect">
            <a:avLst/>
          </a:prstGeom>
        </p:spPr>
        <p:txBody>
          <a:bodyPr vert="horz" wrap="square" lIns="0" tIns="76200" rIns="0" bIns="0" rtlCol="0">
            <a:spAutoFit/>
          </a:bodyPr>
          <a:lstStyle/>
          <a:p>
            <a:pPr algn="ctr">
              <a:lnSpc>
                <a:spcPct val="100000"/>
              </a:lnSpc>
              <a:spcBef>
                <a:spcPts val="600"/>
              </a:spcBef>
            </a:pPr>
            <a:r>
              <a:rPr sz="1400" spc="-10" dirty="0">
                <a:latin typeface="Carlito"/>
                <a:cs typeface="Carlito"/>
              </a:rPr>
              <a:t>Résultat</a:t>
            </a:r>
            <a:r>
              <a:rPr sz="1400" spc="-45" dirty="0">
                <a:latin typeface="Carlito"/>
                <a:cs typeface="Carlito"/>
              </a:rPr>
              <a:t> </a:t>
            </a:r>
            <a:r>
              <a:rPr sz="1400" spc="-5" dirty="0">
                <a:latin typeface="Carlito"/>
                <a:cs typeface="Carlito"/>
              </a:rPr>
              <a:t>Net</a:t>
            </a:r>
            <a:endParaRPr sz="1400">
              <a:latin typeface="Carlito"/>
              <a:cs typeface="Carlito"/>
            </a:endParaRPr>
          </a:p>
          <a:p>
            <a:pPr marL="51435" algn="ctr">
              <a:lnSpc>
                <a:spcPct val="100000"/>
              </a:lnSpc>
              <a:spcBef>
                <a:spcPts val="645"/>
              </a:spcBef>
            </a:pPr>
            <a:r>
              <a:rPr sz="1800" b="1" spc="-5" dirty="0">
                <a:latin typeface="Carlito"/>
                <a:cs typeface="Carlito"/>
              </a:rPr>
              <a:t>$-5</a:t>
            </a:r>
            <a:r>
              <a:rPr sz="1800" b="1" spc="-30" dirty="0">
                <a:latin typeface="Carlito"/>
                <a:cs typeface="Carlito"/>
              </a:rPr>
              <a:t> </a:t>
            </a:r>
            <a:r>
              <a:rPr sz="1800" b="1" spc="-5" dirty="0">
                <a:latin typeface="Carlito"/>
                <a:cs typeface="Carlito"/>
              </a:rPr>
              <a:t>mds</a:t>
            </a:r>
            <a:endParaRPr sz="1800">
              <a:latin typeface="Carlito"/>
              <a:cs typeface="Carlito"/>
            </a:endParaRPr>
          </a:p>
        </p:txBody>
      </p:sp>
      <p:sp>
        <p:nvSpPr>
          <p:cNvPr id="30" name="object 30"/>
          <p:cNvSpPr txBox="1"/>
          <p:nvPr/>
        </p:nvSpPr>
        <p:spPr>
          <a:xfrm>
            <a:off x="1207677" y="5780363"/>
            <a:ext cx="1234374"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0800B8"/>
                </a:solidFill>
                <a:latin typeface="Carlito"/>
                <a:cs typeface="Carlito"/>
              </a:rPr>
              <a:t>Am.</a:t>
            </a:r>
            <a:r>
              <a:rPr sz="1800" b="1" spc="-80" dirty="0">
                <a:solidFill>
                  <a:srgbClr val="0800B8"/>
                </a:solidFill>
                <a:latin typeface="Carlito"/>
                <a:cs typeface="Carlito"/>
              </a:rPr>
              <a:t> </a:t>
            </a:r>
            <a:r>
              <a:rPr sz="1800" b="1" spc="-5" dirty="0">
                <a:solidFill>
                  <a:srgbClr val="0800B8"/>
                </a:solidFill>
                <a:latin typeface="Carlito"/>
                <a:cs typeface="Carlito"/>
              </a:rPr>
              <a:t>latine</a:t>
            </a:r>
            <a:endParaRPr sz="1800" dirty="0">
              <a:latin typeface="Carlito"/>
              <a:cs typeface="Carlito"/>
            </a:endParaRPr>
          </a:p>
        </p:txBody>
      </p:sp>
      <p:grpSp>
        <p:nvGrpSpPr>
          <p:cNvPr id="31" name="object 31"/>
          <p:cNvGrpSpPr/>
          <p:nvPr/>
        </p:nvGrpSpPr>
        <p:grpSpPr>
          <a:xfrm>
            <a:off x="2583940" y="4595685"/>
            <a:ext cx="2303780" cy="1271905"/>
            <a:chOff x="2750629" y="4942078"/>
            <a:chExt cx="2303780" cy="1271905"/>
          </a:xfrm>
        </p:grpSpPr>
        <p:sp>
          <p:nvSpPr>
            <p:cNvPr id="32" name="object 32"/>
            <p:cNvSpPr/>
            <p:nvPr/>
          </p:nvSpPr>
          <p:spPr>
            <a:xfrm>
              <a:off x="2755392" y="6208776"/>
              <a:ext cx="1644014" cy="0"/>
            </a:xfrm>
            <a:custGeom>
              <a:avLst/>
              <a:gdLst/>
              <a:ahLst/>
              <a:cxnLst/>
              <a:rect l="l" t="t" r="r" b="b"/>
              <a:pathLst>
                <a:path w="1644014">
                  <a:moveTo>
                    <a:pt x="1643633" y="0"/>
                  </a:moveTo>
                  <a:lnTo>
                    <a:pt x="0" y="0"/>
                  </a:lnTo>
                </a:path>
              </a:pathLst>
            </a:custGeom>
            <a:ln w="9144">
              <a:solidFill>
                <a:srgbClr val="5C5C5C"/>
              </a:solidFill>
            </a:ln>
          </p:spPr>
          <p:txBody>
            <a:bodyPr wrap="square" lIns="0" tIns="0" rIns="0" bIns="0" rtlCol="0"/>
            <a:lstStyle/>
            <a:p>
              <a:endParaRPr/>
            </a:p>
          </p:txBody>
        </p:sp>
        <p:sp>
          <p:nvSpPr>
            <p:cNvPr id="33" name="object 33"/>
            <p:cNvSpPr/>
            <p:nvPr/>
          </p:nvSpPr>
          <p:spPr>
            <a:xfrm>
              <a:off x="3792474" y="4952238"/>
              <a:ext cx="1251585" cy="1251585"/>
            </a:xfrm>
            <a:custGeom>
              <a:avLst/>
              <a:gdLst/>
              <a:ahLst/>
              <a:cxnLst/>
              <a:rect l="l" t="t" r="r" b="b"/>
              <a:pathLst>
                <a:path w="1251585" h="1251585">
                  <a:moveTo>
                    <a:pt x="0" y="625602"/>
                  </a:moveTo>
                  <a:lnTo>
                    <a:pt x="1881" y="576704"/>
                  </a:lnTo>
                  <a:lnTo>
                    <a:pt x="7434" y="528837"/>
                  </a:lnTo>
                  <a:lnTo>
                    <a:pt x="16519" y="482139"/>
                  </a:lnTo>
                  <a:lnTo>
                    <a:pt x="28997" y="436750"/>
                  </a:lnTo>
                  <a:lnTo>
                    <a:pt x="44729" y="392808"/>
                  </a:lnTo>
                  <a:lnTo>
                    <a:pt x="63577" y="350453"/>
                  </a:lnTo>
                  <a:lnTo>
                    <a:pt x="85400" y="309823"/>
                  </a:lnTo>
                  <a:lnTo>
                    <a:pt x="110061" y="271058"/>
                  </a:lnTo>
                  <a:lnTo>
                    <a:pt x="137419" y="234296"/>
                  </a:lnTo>
                  <a:lnTo>
                    <a:pt x="167338" y="199676"/>
                  </a:lnTo>
                  <a:lnTo>
                    <a:pt x="199676" y="167338"/>
                  </a:lnTo>
                  <a:lnTo>
                    <a:pt x="234296" y="137419"/>
                  </a:lnTo>
                  <a:lnTo>
                    <a:pt x="271058" y="110061"/>
                  </a:lnTo>
                  <a:lnTo>
                    <a:pt x="309823" y="85400"/>
                  </a:lnTo>
                  <a:lnTo>
                    <a:pt x="350453" y="63577"/>
                  </a:lnTo>
                  <a:lnTo>
                    <a:pt x="392808" y="44729"/>
                  </a:lnTo>
                  <a:lnTo>
                    <a:pt x="436750" y="28997"/>
                  </a:lnTo>
                  <a:lnTo>
                    <a:pt x="482139" y="16519"/>
                  </a:lnTo>
                  <a:lnTo>
                    <a:pt x="528837" y="7434"/>
                  </a:lnTo>
                  <a:lnTo>
                    <a:pt x="576704" y="1881"/>
                  </a:lnTo>
                  <a:lnTo>
                    <a:pt x="625601" y="0"/>
                  </a:lnTo>
                  <a:lnTo>
                    <a:pt x="674499" y="1881"/>
                  </a:lnTo>
                  <a:lnTo>
                    <a:pt x="722366" y="7434"/>
                  </a:lnTo>
                  <a:lnTo>
                    <a:pt x="769064" y="16519"/>
                  </a:lnTo>
                  <a:lnTo>
                    <a:pt x="814453" y="28997"/>
                  </a:lnTo>
                  <a:lnTo>
                    <a:pt x="858395" y="44729"/>
                  </a:lnTo>
                  <a:lnTo>
                    <a:pt x="900750" y="63577"/>
                  </a:lnTo>
                  <a:lnTo>
                    <a:pt x="941380" y="85400"/>
                  </a:lnTo>
                  <a:lnTo>
                    <a:pt x="980145" y="110061"/>
                  </a:lnTo>
                  <a:lnTo>
                    <a:pt x="1016907" y="137419"/>
                  </a:lnTo>
                  <a:lnTo>
                    <a:pt x="1051527" y="167338"/>
                  </a:lnTo>
                  <a:lnTo>
                    <a:pt x="1083865" y="199676"/>
                  </a:lnTo>
                  <a:lnTo>
                    <a:pt x="1113784" y="234296"/>
                  </a:lnTo>
                  <a:lnTo>
                    <a:pt x="1141142" y="271058"/>
                  </a:lnTo>
                  <a:lnTo>
                    <a:pt x="1165803" y="309823"/>
                  </a:lnTo>
                  <a:lnTo>
                    <a:pt x="1187626" y="350453"/>
                  </a:lnTo>
                  <a:lnTo>
                    <a:pt x="1206474" y="392808"/>
                  </a:lnTo>
                  <a:lnTo>
                    <a:pt x="1222206" y="436750"/>
                  </a:lnTo>
                  <a:lnTo>
                    <a:pt x="1234684" y="482139"/>
                  </a:lnTo>
                  <a:lnTo>
                    <a:pt x="1243769" y="528837"/>
                  </a:lnTo>
                  <a:lnTo>
                    <a:pt x="1249322" y="576704"/>
                  </a:lnTo>
                  <a:lnTo>
                    <a:pt x="1251203" y="625602"/>
                  </a:lnTo>
                  <a:lnTo>
                    <a:pt x="1249322" y="674493"/>
                  </a:lnTo>
                  <a:lnTo>
                    <a:pt x="1243769" y="722355"/>
                  </a:lnTo>
                  <a:lnTo>
                    <a:pt x="1234684" y="769048"/>
                  </a:lnTo>
                  <a:lnTo>
                    <a:pt x="1222206" y="814434"/>
                  </a:lnTo>
                  <a:lnTo>
                    <a:pt x="1206474" y="858374"/>
                  </a:lnTo>
                  <a:lnTo>
                    <a:pt x="1187626" y="900728"/>
                  </a:lnTo>
                  <a:lnTo>
                    <a:pt x="1165803" y="941357"/>
                  </a:lnTo>
                  <a:lnTo>
                    <a:pt x="1141142" y="980123"/>
                  </a:lnTo>
                  <a:lnTo>
                    <a:pt x="1113784" y="1016886"/>
                  </a:lnTo>
                  <a:lnTo>
                    <a:pt x="1083865" y="1051507"/>
                  </a:lnTo>
                  <a:lnTo>
                    <a:pt x="1051527" y="1083847"/>
                  </a:lnTo>
                  <a:lnTo>
                    <a:pt x="1016907" y="1113768"/>
                  </a:lnTo>
                  <a:lnTo>
                    <a:pt x="980145" y="1141129"/>
                  </a:lnTo>
                  <a:lnTo>
                    <a:pt x="941380" y="1165792"/>
                  </a:lnTo>
                  <a:lnTo>
                    <a:pt x="900750" y="1187618"/>
                  </a:lnTo>
                  <a:lnTo>
                    <a:pt x="858395" y="1206467"/>
                  </a:lnTo>
                  <a:lnTo>
                    <a:pt x="814453" y="1222201"/>
                  </a:lnTo>
                  <a:lnTo>
                    <a:pt x="769064" y="1234681"/>
                  </a:lnTo>
                  <a:lnTo>
                    <a:pt x="722366" y="1243768"/>
                  </a:lnTo>
                  <a:lnTo>
                    <a:pt x="674499" y="1249321"/>
                  </a:lnTo>
                  <a:lnTo>
                    <a:pt x="625601" y="1251204"/>
                  </a:lnTo>
                  <a:lnTo>
                    <a:pt x="576704" y="1249321"/>
                  </a:lnTo>
                  <a:lnTo>
                    <a:pt x="528837" y="1243768"/>
                  </a:lnTo>
                  <a:lnTo>
                    <a:pt x="482139" y="1234681"/>
                  </a:lnTo>
                  <a:lnTo>
                    <a:pt x="436750" y="1222201"/>
                  </a:lnTo>
                  <a:lnTo>
                    <a:pt x="392808" y="1206467"/>
                  </a:lnTo>
                  <a:lnTo>
                    <a:pt x="350453" y="1187618"/>
                  </a:lnTo>
                  <a:lnTo>
                    <a:pt x="309823" y="1165792"/>
                  </a:lnTo>
                  <a:lnTo>
                    <a:pt x="271058" y="1141129"/>
                  </a:lnTo>
                  <a:lnTo>
                    <a:pt x="234296" y="1113768"/>
                  </a:lnTo>
                  <a:lnTo>
                    <a:pt x="199676" y="1083847"/>
                  </a:lnTo>
                  <a:lnTo>
                    <a:pt x="167338" y="1051507"/>
                  </a:lnTo>
                  <a:lnTo>
                    <a:pt x="137419" y="1016886"/>
                  </a:lnTo>
                  <a:lnTo>
                    <a:pt x="110061" y="980123"/>
                  </a:lnTo>
                  <a:lnTo>
                    <a:pt x="85400" y="941357"/>
                  </a:lnTo>
                  <a:lnTo>
                    <a:pt x="63577" y="900728"/>
                  </a:lnTo>
                  <a:lnTo>
                    <a:pt x="44729" y="858374"/>
                  </a:lnTo>
                  <a:lnTo>
                    <a:pt x="28997" y="814434"/>
                  </a:lnTo>
                  <a:lnTo>
                    <a:pt x="16519" y="769048"/>
                  </a:lnTo>
                  <a:lnTo>
                    <a:pt x="7434" y="722355"/>
                  </a:lnTo>
                  <a:lnTo>
                    <a:pt x="1881" y="674493"/>
                  </a:lnTo>
                  <a:lnTo>
                    <a:pt x="0" y="625602"/>
                  </a:lnTo>
                  <a:close/>
                </a:path>
              </a:pathLst>
            </a:custGeom>
            <a:ln w="19812">
              <a:solidFill>
                <a:srgbClr val="5C5C5C"/>
              </a:solidFill>
            </a:ln>
          </p:spPr>
          <p:txBody>
            <a:bodyPr wrap="square" lIns="0" tIns="0" rIns="0" bIns="0" rtlCol="0"/>
            <a:lstStyle/>
            <a:p>
              <a:endParaRPr/>
            </a:p>
          </p:txBody>
        </p:sp>
      </p:grpSp>
      <p:sp>
        <p:nvSpPr>
          <p:cNvPr id="34" name="object 34"/>
          <p:cNvSpPr txBox="1"/>
          <p:nvPr/>
        </p:nvSpPr>
        <p:spPr>
          <a:xfrm>
            <a:off x="5822758" y="3185392"/>
            <a:ext cx="1071628" cy="299720"/>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Carlito"/>
                <a:cs typeface="Carlito"/>
              </a:rPr>
              <a:t>$-27</a:t>
            </a:r>
            <a:r>
              <a:rPr sz="1800" b="1" spc="-50" dirty="0">
                <a:latin typeface="Carlito"/>
                <a:cs typeface="Carlito"/>
              </a:rPr>
              <a:t> </a:t>
            </a:r>
            <a:r>
              <a:rPr sz="1800" b="1" spc="-5" dirty="0">
                <a:latin typeface="Carlito"/>
                <a:cs typeface="Carlito"/>
              </a:rPr>
              <a:t>mds</a:t>
            </a:r>
            <a:endParaRPr sz="1800" dirty="0">
              <a:latin typeface="Carlito"/>
              <a:cs typeface="Carlito"/>
            </a:endParaRPr>
          </a:p>
        </p:txBody>
      </p:sp>
      <p:sp>
        <p:nvSpPr>
          <p:cNvPr id="35" name="object 35"/>
          <p:cNvSpPr txBox="1"/>
          <p:nvPr/>
        </p:nvSpPr>
        <p:spPr>
          <a:xfrm>
            <a:off x="6900988" y="1398265"/>
            <a:ext cx="548127" cy="258404"/>
          </a:xfrm>
          <a:prstGeom prst="rect">
            <a:avLst/>
          </a:prstGeom>
        </p:spPr>
        <p:txBody>
          <a:bodyPr vert="horz" wrap="square" lIns="0" tIns="12065" rIns="0" bIns="0" rtlCol="0">
            <a:spAutoFit/>
          </a:bodyPr>
          <a:lstStyle/>
          <a:p>
            <a:pPr marL="12700">
              <a:lnSpc>
                <a:spcPct val="100000"/>
              </a:lnSpc>
              <a:spcBef>
                <a:spcPts val="95"/>
              </a:spcBef>
            </a:pPr>
            <a:r>
              <a:rPr sz="1600" b="1" dirty="0">
                <a:solidFill>
                  <a:srgbClr val="091C61"/>
                </a:solidFill>
                <a:latin typeface="Carlito"/>
                <a:cs typeface="Carlito"/>
              </a:rPr>
              <a:t>-</a:t>
            </a:r>
            <a:r>
              <a:rPr sz="1600" b="1" spc="-10" dirty="0">
                <a:solidFill>
                  <a:srgbClr val="091C61"/>
                </a:solidFill>
                <a:latin typeface="Carlito"/>
                <a:cs typeface="Carlito"/>
              </a:rPr>
              <a:t>70%</a:t>
            </a:r>
            <a:endParaRPr sz="1600" dirty="0">
              <a:latin typeface="Carlito"/>
              <a:cs typeface="Carlito"/>
            </a:endParaRPr>
          </a:p>
        </p:txBody>
      </p:sp>
      <p:sp>
        <p:nvSpPr>
          <p:cNvPr id="36" name="object 36"/>
          <p:cNvSpPr txBox="1"/>
          <p:nvPr/>
        </p:nvSpPr>
        <p:spPr>
          <a:xfrm>
            <a:off x="6717218" y="2084386"/>
            <a:ext cx="838200" cy="315595"/>
          </a:xfrm>
          <a:prstGeom prst="rect">
            <a:avLst/>
          </a:prstGeom>
          <a:solidFill>
            <a:srgbClr val="FFFFFF">
              <a:alpha val="65097"/>
            </a:srgbClr>
          </a:solidFill>
        </p:spPr>
        <p:txBody>
          <a:bodyPr vert="horz" wrap="square" lIns="0" tIns="22225" rIns="0" bIns="0" rtlCol="0">
            <a:spAutoFit/>
          </a:bodyPr>
          <a:lstStyle/>
          <a:p>
            <a:pPr marL="212725">
              <a:lnSpc>
                <a:spcPct val="100000"/>
              </a:lnSpc>
              <a:spcBef>
                <a:spcPts val="175"/>
              </a:spcBef>
            </a:pPr>
            <a:r>
              <a:rPr sz="1600" b="1" spc="-10" dirty="0">
                <a:solidFill>
                  <a:srgbClr val="976A4B"/>
                </a:solidFill>
                <a:latin typeface="Carlito"/>
                <a:cs typeface="Carlito"/>
              </a:rPr>
              <a:t>-62%</a:t>
            </a:r>
            <a:endParaRPr sz="1600" dirty="0">
              <a:latin typeface="Carlito"/>
              <a:cs typeface="Carlito"/>
            </a:endParaRPr>
          </a:p>
        </p:txBody>
      </p:sp>
      <p:sp>
        <p:nvSpPr>
          <p:cNvPr id="37" name="object 37"/>
          <p:cNvSpPr txBox="1"/>
          <p:nvPr/>
        </p:nvSpPr>
        <p:spPr>
          <a:xfrm>
            <a:off x="5749605" y="1339868"/>
            <a:ext cx="725170" cy="391160"/>
          </a:xfrm>
          <a:prstGeom prst="rect">
            <a:avLst/>
          </a:prstGeom>
        </p:spPr>
        <p:txBody>
          <a:bodyPr vert="horz" wrap="square" lIns="0" tIns="12700" rIns="0" bIns="0" rtlCol="0">
            <a:spAutoFit/>
          </a:bodyPr>
          <a:lstStyle/>
          <a:p>
            <a:pPr algn="ctr">
              <a:lnSpc>
                <a:spcPct val="100000"/>
              </a:lnSpc>
              <a:spcBef>
                <a:spcPts val="100"/>
              </a:spcBef>
            </a:pPr>
            <a:r>
              <a:rPr sz="1200" spc="-25" dirty="0">
                <a:solidFill>
                  <a:srgbClr val="091C61"/>
                </a:solidFill>
                <a:latin typeface="Carlito"/>
                <a:cs typeface="Carlito"/>
              </a:rPr>
              <a:t>YoY%</a:t>
            </a:r>
            <a:endParaRPr sz="1200" dirty="0">
              <a:latin typeface="Carlito"/>
              <a:cs typeface="Carlito"/>
            </a:endParaRPr>
          </a:p>
          <a:p>
            <a:pPr algn="ctr">
              <a:lnSpc>
                <a:spcPct val="100000"/>
              </a:lnSpc>
            </a:pPr>
            <a:r>
              <a:rPr sz="1200" spc="-20" dirty="0">
                <a:solidFill>
                  <a:srgbClr val="091C61"/>
                </a:solidFill>
                <a:latin typeface="Carlito"/>
                <a:cs typeface="Carlito"/>
              </a:rPr>
              <a:t>Trafic</a:t>
            </a:r>
            <a:r>
              <a:rPr sz="1200" spc="-75" dirty="0">
                <a:solidFill>
                  <a:srgbClr val="091C61"/>
                </a:solidFill>
                <a:latin typeface="Carlito"/>
                <a:cs typeface="Carlito"/>
              </a:rPr>
              <a:t> </a:t>
            </a:r>
            <a:r>
              <a:rPr sz="1200" spc="-5" dirty="0">
                <a:solidFill>
                  <a:srgbClr val="091C61"/>
                </a:solidFill>
                <a:latin typeface="Carlito"/>
                <a:cs typeface="Carlito"/>
              </a:rPr>
              <a:t>(RPK)</a:t>
            </a:r>
            <a:endParaRPr sz="1200" dirty="0">
              <a:latin typeface="Carlito"/>
              <a:cs typeface="Carlito"/>
            </a:endParaRPr>
          </a:p>
        </p:txBody>
      </p:sp>
      <p:sp>
        <p:nvSpPr>
          <p:cNvPr id="38" name="object 38"/>
          <p:cNvSpPr txBox="1"/>
          <p:nvPr/>
        </p:nvSpPr>
        <p:spPr>
          <a:xfrm>
            <a:off x="5672300" y="1946134"/>
            <a:ext cx="927100" cy="391160"/>
          </a:xfrm>
          <a:prstGeom prst="rect">
            <a:avLst/>
          </a:prstGeom>
        </p:spPr>
        <p:txBody>
          <a:bodyPr vert="horz" wrap="square" lIns="0" tIns="12700" rIns="0" bIns="0" rtlCol="0">
            <a:spAutoFit/>
          </a:bodyPr>
          <a:lstStyle/>
          <a:p>
            <a:pPr algn="ctr">
              <a:lnSpc>
                <a:spcPct val="100000"/>
              </a:lnSpc>
              <a:spcBef>
                <a:spcPts val="100"/>
              </a:spcBef>
            </a:pPr>
            <a:r>
              <a:rPr sz="1200" spc="-30" dirty="0">
                <a:solidFill>
                  <a:srgbClr val="976A4B"/>
                </a:solidFill>
                <a:latin typeface="Carlito"/>
                <a:cs typeface="Carlito"/>
              </a:rPr>
              <a:t>YoY</a:t>
            </a:r>
            <a:r>
              <a:rPr sz="1200" spc="-20" dirty="0">
                <a:solidFill>
                  <a:srgbClr val="976A4B"/>
                </a:solidFill>
                <a:latin typeface="Carlito"/>
                <a:cs typeface="Carlito"/>
              </a:rPr>
              <a:t> </a:t>
            </a:r>
            <a:r>
              <a:rPr sz="1200" dirty="0">
                <a:solidFill>
                  <a:srgbClr val="976A4B"/>
                </a:solidFill>
                <a:latin typeface="Carlito"/>
                <a:cs typeface="Carlito"/>
              </a:rPr>
              <a:t>%</a:t>
            </a:r>
            <a:endParaRPr sz="1200" dirty="0">
              <a:latin typeface="Carlito"/>
              <a:cs typeface="Carlito"/>
            </a:endParaRPr>
          </a:p>
          <a:p>
            <a:pPr algn="ctr">
              <a:lnSpc>
                <a:spcPct val="100000"/>
              </a:lnSpc>
            </a:pPr>
            <a:r>
              <a:rPr sz="1200" spc="-5" dirty="0">
                <a:solidFill>
                  <a:srgbClr val="976A4B"/>
                </a:solidFill>
                <a:latin typeface="Carlito"/>
                <a:cs typeface="Carlito"/>
              </a:rPr>
              <a:t>Capacité</a:t>
            </a:r>
            <a:r>
              <a:rPr sz="1200" spc="-45" dirty="0">
                <a:solidFill>
                  <a:srgbClr val="976A4B"/>
                </a:solidFill>
                <a:latin typeface="Carlito"/>
                <a:cs typeface="Carlito"/>
              </a:rPr>
              <a:t> </a:t>
            </a:r>
            <a:r>
              <a:rPr sz="1200" spc="-20" dirty="0">
                <a:solidFill>
                  <a:srgbClr val="976A4B"/>
                </a:solidFill>
                <a:latin typeface="Carlito"/>
                <a:cs typeface="Carlito"/>
              </a:rPr>
              <a:t>(SKO)</a:t>
            </a:r>
            <a:endParaRPr sz="1200" dirty="0">
              <a:latin typeface="Carlito"/>
              <a:cs typeface="Carlito"/>
            </a:endParaRPr>
          </a:p>
        </p:txBody>
      </p:sp>
      <p:sp>
        <p:nvSpPr>
          <p:cNvPr id="39" name="object 39"/>
          <p:cNvSpPr txBox="1"/>
          <p:nvPr/>
        </p:nvSpPr>
        <p:spPr>
          <a:xfrm>
            <a:off x="5820852" y="2688018"/>
            <a:ext cx="917575" cy="239395"/>
          </a:xfrm>
          <a:prstGeom prst="rect">
            <a:avLst/>
          </a:prstGeom>
        </p:spPr>
        <p:txBody>
          <a:bodyPr vert="horz" wrap="square" lIns="0" tIns="13335" rIns="0" bIns="0" rtlCol="0">
            <a:spAutoFit/>
          </a:bodyPr>
          <a:lstStyle/>
          <a:p>
            <a:pPr marL="12700">
              <a:lnSpc>
                <a:spcPct val="100000"/>
              </a:lnSpc>
              <a:spcBef>
                <a:spcPts val="105"/>
              </a:spcBef>
            </a:pPr>
            <a:r>
              <a:rPr sz="1400" spc="-10" dirty="0">
                <a:latin typeface="Carlito"/>
                <a:cs typeface="Carlito"/>
              </a:rPr>
              <a:t>Résultat</a:t>
            </a:r>
            <a:r>
              <a:rPr sz="1400" spc="-45" dirty="0">
                <a:latin typeface="Carlito"/>
                <a:cs typeface="Carlito"/>
              </a:rPr>
              <a:t> </a:t>
            </a:r>
            <a:r>
              <a:rPr sz="1400" spc="-5" dirty="0">
                <a:latin typeface="Carlito"/>
                <a:cs typeface="Carlito"/>
              </a:rPr>
              <a:t>Net</a:t>
            </a:r>
            <a:endParaRPr sz="1400">
              <a:latin typeface="Carlito"/>
              <a:cs typeface="Carlito"/>
            </a:endParaRPr>
          </a:p>
        </p:txBody>
      </p:sp>
      <p:sp>
        <p:nvSpPr>
          <p:cNvPr id="40" name="object 40"/>
          <p:cNvSpPr txBox="1"/>
          <p:nvPr/>
        </p:nvSpPr>
        <p:spPr>
          <a:xfrm>
            <a:off x="4516876" y="1498185"/>
            <a:ext cx="823778" cy="289823"/>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0800B8"/>
                </a:solidFill>
                <a:latin typeface="Carlito"/>
                <a:cs typeface="Carlito"/>
              </a:rPr>
              <a:t>Eu</a:t>
            </a:r>
            <a:r>
              <a:rPr sz="1800" b="1" spc="-25" dirty="0">
                <a:solidFill>
                  <a:srgbClr val="0800B8"/>
                </a:solidFill>
                <a:latin typeface="Carlito"/>
                <a:cs typeface="Carlito"/>
              </a:rPr>
              <a:t>r</a:t>
            </a:r>
            <a:r>
              <a:rPr sz="1800" b="1" dirty="0">
                <a:solidFill>
                  <a:srgbClr val="0800B8"/>
                </a:solidFill>
                <a:latin typeface="Carlito"/>
                <a:cs typeface="Carlito"/>
              </a:rPr>
              <a:t>o</a:t>
            </a:r>
            <a:r>
              <a:rPr sz="1800" b="1" spc="5" dirty="0">
                <a:solidFill>
                  <a:srgbClr val="0800B8"/>
                </a:solidFill>
                <a:latin typeface="Carlito"/>
                <a:cs typeface="Carlito"/>
              </a:rPr>
              <a:t>p</a:t>
            </a:r>
            <a:r>
              <a:rPr sz="1800" b="1" dirty="0">
                <a:solidFill>
                  <a:srgbClr val="0800B8"/>
                </a:solidFill>
                <a:latin typeface="Carlito"/>
                <a:cs typeface="Carlito"/>
              </a:rPr>
              <a:t>e</a:t>
            </a:r>
            <a:endParaRPr sz="1800" dirty="0">
              <a:latin typeface="Carlito"/>
              <a:cs typeface="Carlito"/>
            </a:endParaRPr>
          </a:p>
        </p:txBody>
      </p:sp>
      <p:grpSp>
        <p:nvGrpSpPr>
          <p:cNvPr id="41" name="object 41"/>
          <p:cNvGrpSpPr/>
          <p:nvPr/>
        </p:nvGrpSpPr>
        <p:grpSpPr>
          <a:xfrm>
            <a:off x="5581584" y="1543176"/>
            <a:ext cx="1397000" cy="2350770"/>
            <a:chOff x="5748273" y="1889569"/>
            <a:chExt cx="1397000" cy="2350770"/>
          </a:xfrm>
        </p:grpSpPr>
        <p:sp>
          <p:nvSpPr>
            <p:cNvPr id="42" name="object 42"/>
            <p:cNvSpPr/>
            <p:nvPr/>
          </p:nvSpPr>
          <p:spPr>
            <a:xfrm>
              <a:off x="5758433" y="2853690"/>
              <a:ext cx="1376680" cy="1376680"/>
            </a:xfrm>
            <a:custGeom>
              <a:avLst/>
              <a:gdLst/>
              <a:ahLst/>
              <a:cxnLst/>
              <a:rect l="l" t="t" r="r" b="b"/>
              <a:pathLst>
                <a:path w="1376679" h="1376679">
                  <a:moveTo>
                    <a:pt x="0" y="688086"/>
                  </a:moveTo>
                  <a:lnTo>
                    <a:pt x="1587" y="640979"/>
                  </a:lnTo>
                  <a:lnTo>
                    <a:pt x="6282" y="594724"/>
                  </a:lnTo>
                  <a:lnTo>
                    <a:pt x="13980" y="549422"/>
                  </a:lnTo>
                  <a:lnTo>
                    <a:pt x="24581" y="505177"/>
                  </a:lnTo>
                  <a:lnTo>
                    <a:pt x="37981" y="462091"/>
                  </a:lnTo>
                  <a:lnTo>
                    <a:pt x="54078" y="420266"/>
                  </a:lnTo>
                  <a:lnTo>
                    <a:pt x="72769" y="379805"/>
                  </a:lnTo>
                  <a:lnTo>
                    <a:pt x="93951" y="340811"/>
                  </a:lnTo>
                  <a:lnTo>
                    <a:pt x="117523" y="303386"/>
                  </a:lnTo>
                  <a:lnTo>
                    <a:pt x="143382" y="267632"/>
                  </a:lnTo>
                  <a:lnTo>
                    <a:pt x="171424" y="233652"/>
                  </a:lnTo>
                  <a:lnTo>
                    <a:pt x="201549" y="201549"/>
                  </a:lnTo>
                  <a:lnTo>
                    <a:pt x="233652" y="171424"/>
                  </a:lnTo>
                  <a:lnTo>
                    <a:pt x="267632" y="143382"/>
                  </a:lnTo>
                  <a:lnTo>
                    <a:pt x="303386" y="117523"/>
                  </a:lnTo>
                  <a:lnTo>
                    <a:pt x="340811" y="93951"/>
                  </a:lnTo>
                  <a:lnTo>
                    <a:pt x="379805" y="72769"/>
                  </a:lnTo>
                  <a:lnTo>
                    <a:pt x="420266" y="54078"/>
                  </a:lnTo>
                  <a:lnTo>
                    <a:pt x="462091" y="37981"/>
                  </a:lnTo>
                  <a:lnTo>
                    <a:pt x="505177" y="24581"/>
                  </a:lnTo>
                  <a:lnTo>
                    <a:pt x="549422" y="13980"/>
                  </a:lnTo>
                  <a:lnTo>
                    <a:pt x="594724" y="6282"/>
                  </a:lnTo>
                  <a:lnTo>
                    <a:pt x="640979" y="1587"/>
                  </a:lnTo>
                  <a:lnTo>
                    <a:pt x="688086" y="0"/>
                  </a:lnTo>
                  <a:lnTo>
                    <a:pt x="735192" y="1587"/>
                  </a:lnTo>
                  <a:lnTo>
                    <a:pt x="781447" y="6282"/>
                  </a:lnTo>
                  <a:lnTo>
                    <a:pt x="826749" y="13980"/>
                  </a:lnTo>
                  <a:lnTo>
                    <a:pt x="870994" y="24581"/>
                  </a:lnTo>
                  <a:lnTo>
                    <a:pt x="914080" y="37981"/>
                  </a:lnTo>
                  <a:lnTo>
                    <a:pt x="955905" y="54078"/>
                  </a:lnTo>
                  <a:lnTo>
                    <a:pt x="996366" y="72769"/>
                  </a:lnTo>
                  <a:lnTo>
                    <a:pt x="1035360" y="93951"/>
                  </a:lnTo>
                  <a:lnTo>
                    <a:pt x="1072785" y="117523"/>
                  </a:lnTo>
                  <a:lnTo>
                    <a:pt x="1108539" y="143382"/>
                  </a:lnTo>
                  <a:lnTo>
                    <a:pt x="1142519" y="171424"/>
                  </a:lnTo>
                  <a:lnTo>
                    <a:pt x="1174623" y="201549"/>
                  </a:lnTo>
                  <a:lnTo>
                    <a:pt x="1204747" y="233652"/>
                  </a:lnTo>
                  <a:lnTo>
                    <a:pt x="1232789" y="267632"/>
                  </a:lnTo>
                  <a:lnTo>
                    <a:pt x="1258648" y="303386"/>
                  </a:lnTo>
                  <a:lnTo>
                    <a:pt x="1282220" y="340811"/>
                  </a:lnTo>
                  <a:lnTo>
                    <a:pt x="1303402" y="379805"/>
                  </a:lnTo>
                  <a:lnTo>
                    <a:pt x="1322093" y="420266"/>
                  </a:lnTo>
                  <a:lnTo>
                    <a:pt x="1338190" y="462091"/>
                  </a:lnTo>
                  <a:lnTo>
                    <a:pt x="1351590" y="505177"/>
                  </a:lnTo>
                  <a:lnTo>
                    <a:pt x="1362191" y="549422"/>
                  </a:lnTo>
                  <a:lnTo>
                    <a:pt x="1369889" y="594724"/>
                  </a:lnTo>
                  <a:lnTo>
                    <a:pt x="1374584" y="640979"/>
                  </a:lnTo>
                  <a:lnTo>
                    <a:pt x="1376171" y="688086"/>
                  </a:lnTo>
                  <a:lnTo>
                    <a:pt x="1374584" y="735192"/>
                  </a:lnTo>
                  <a:lnTo>
                    <a:pt x="1369889" y="781447"/>
                  </a:lnTo>
                  <a:lnTo>
                    <a:pt x="1362191" y="826749"/>
                  </a:lnTo>
                  <a:lnTo>
                    <a:pt x="1351590" y="870994"/>
                  </a:lnTo>
                  <a:lnTo>
                    <a:pt x="1338190" y="914080"/>
                  </a:lnTo>
                  <a:lnTo>
                    <a:pt x="1322093" y="955905"/>
                  </a:lnTo>
                  <a:lnTo>
                    <a:pt x="1303402" y="996366"/>
                  </a:lnTo>
                  <a:lnTo>
                    <a:pt x="1282220" y="1035360"/>
                  </a:lnTo>
                  <a:lnTo>
                    <a:pt x="1258648" y="1072785"/>
                  </a:lnTo>
                  <a:lnTo>
                    <a:pt x="1232789" y="1108539"/>
                  </a:lnTo>
                  <a:lnTo>
                    <a:pt x="1204747" y="1142519"/>
                  </a:lnTo>
                  <a:lnTo>
                    <a:pt x="1174623" y="1174622"/>
                  </a:lnTo>
                  <a:lnTo>
                    <a:pt x="1142519" y="1204747"/>
                  </a:lnTo>
                  <a:lnTo>
                    <a:pt x="1108539" y="1232789"/>
                  </a:lnTo>
                  <a:lnTo>
                    <a:pt x="1072785" y="1258648"/>
                  </a:lnTo>
                  <a:lnTo>
                    <a:pt x="1035360" y="1282220"/>
                  </a:lnTo>
                  <a:lnTo>
                    <a:pt x="996366" y="1303402"/>
                  </a:lnTo>
                  <a:lnTo>
                    <a:pt x="955905" y="1322093"/>
                  </a:lnTo>
                  <a:lnTo>
                    <a:pt x="914080" y="1338190"/>
                  </a:lnTo>
                  <a:lnTo>
                    <a:pt x="870994" y="1351590"/>
                  </a:lnTo>
                  <a:lnTo>
                    <a:pt x="826749" y="1362191"/>
                  </a:lnTo>
                  <a:lnTo>
                    <a:pt x="781447" y="1369889"/>
                  </a:lnTo>
                  <a:lnTo>
                    <a:pt x="735192" y="1374584"/>
                  </a:lnTo>
                  <a:lnTo>
                    <a:pt x="688086" y="1376172"/>
                  </a:lnTo>
                  <a:lnTo>
                    <a:pt x="640979" y="1374584"/>
                  </a:lnTo>
                  <a:lnTo>
                    <a:pt x="594724" y="1369889"/>
                  </a:lnTo>
                  <a:lnTo>
                    <a:pt x="549422" y="1362191"/>
                  </a:lnTo>
                  <a:lnTo>
                    <a:pt x="505177" y="1351590"/>
                  </a:lnTo>
                  <a:lnTo>
                    <a:pt x="462091" y="1338190"/>
                  </a:lnTo>
                  <a:lnTo>
                    <a:pt x="420266" y="1322093"/>
                  </a:lnTo>
                  <a:lnTo>
                    <a:pt x="379805" y="1303402"/>
                  </a:lnTo>
                  <a:lnTo>
                    <a:pt x="340811" y="1282220"/>
                  </a:lnTo>
                  <a:lnTo>
                    <a:pt x="303386" y="1258648"/>
                  </a:lnTo>
                  <a:lnTo>
                    <a:pt x="267632" y="1232789"/>
                  </a:lnTo>
                  <a:lnTo>
                    <a:pt x="233652" y="1204747"/>
                  </a:lnTo>
                  <a:lnTo>
                    <a:pt x="201549" y="1174623"/>
                  </a:lnTo>
                  <a:lnTo>
                    <a:pt x="171424" y="1142519"/>
                  </a:lnTo>
                  <a:lnTo>
                    <a:pt x="143382" y="1108539"/>
                  </a:lnTo>
                  <a:lnTo>
                    <a:pt x="117523" y="1072785"/>
                  </a:lnTo>
                  <a:lnTo>
                    <a:pt x="93951" y="1035360"/>
                  </a:lnTo>
                  <a:lnTo>
                    <a:pt x="72769" y="996366"/>
                  </a:lnTo>
                  <a:lnTo>
                    <a:pt x="54078" y="955905"/>
                  </a:lnTo>
                  <a:lnTo>
                    <a:pt x="37981" y="914080"/>
                  </a:lnTo>
                  <a:lnTo>
                    <a:pt x="24581" y="870994"/>
                  </a:lnTo>
                  <a:lnTo>
                    <a:pt x="13980" y="826749"/>
                  </a:lnTo>
                  <a:lnTo>
                    <a:pt x="6282" y="781447"/>
                  </a:lnTo>
                  <a:lnTo>
                    <a:pt x="1587" y="735192"/>
                  </a:lnTo>
                  <a:lnTo>
                    <a:pt x="0" y="688086"/>
                  </a:lnTo>
                  <a:close/>
                </a:path>
              </a:pathLst>
            </a:custGeom>
            <a:ln w="19812">
              <a:solidFill>
                <a:srgbClr val="5C5C5C"/>
              </a:solidFill>
            </a:ln>
          </p:spPr>
          <p:txBody>
            <a:bodyPr wrap="square" lIns="0" tIns="0" rIns="0" bIns="0" rtlCol="0"/>
            <a:lstStyle/>
            <a:p>
              <a:endParaRPr/>
            </a:p>
          </p:txBody>
        </p:sp>
        <p:sp>
          <p:nvSpPr>
            <p:cNvPr id="43" name="object 43"/>
            <p:cNvSpPr/>
            <p:nvPr/>
          </p:nvSpPr>
          <p:spPr>
            <a:xfrm>
              <a:off x="5757671" y="1894332"/>
              <a:ext cx="0" cy="1692275"/>
            </a:xfrm>
            <a:custGeom>
              <a:avLst/>
              <a:gdLst/>
              <a:ahLst/>
              <a:cxnLst/>
              <a:rect l="l" t="t" r="r" b="b"/>
              <a:pathLst>
                <a:path h="1692275">
                  <a:moveTo>
                    <a:pt x="0" y="0"/>
                  </a:moveTo>
                  <a:lnTo>
                    <a:pt x="0" y="1692020"/>
                  </a:lnTo>
                </a:path>
              </a:pathLst>
            </a:custGeom>
            <a:ln w="9144">
              <a:solidFill>
                <a:srgbClr val="5C5C5C"/>
              </a:solidFill>
            </a:ln>
          </p:spPr>
          <p:txBody>
            <a:bodyPr wrap="square" lIns="0" tIns="0" rIns="0" bIns="0" rtlCol="0"/>
            <a:lstStyle/>
            <a:p>
              <a:endParaRPr/>
            </a:p>
          </p:txBody>
        </p:sp>
      </p:grpSp>
      <p:sp>
        <p:nvSpPr>
          <p:cNvPr id="44" name="object 44"/>
          <p:cNvSpPr txBox="1"/>
          <p:nvPr/>
        </p:nvSpPr>
        <p:spPr>
          <a:xfrm>
            <a:off x="7070787" y="5281739"/>
            <a:ext cx="812800" cy="315595"/>
          </a:xfrm>
          <a:prstGeom prst="rect">
            <a:avLst/>
          </a:prstGeom>
          <a:solidFill>
            <a:srgbClr val="FFFFFF">
              <a:alpha val="65097"/>
            </a:srgbClr>
          </a:solidFill>
        </p:spPr>
        <p:txBody>
          <a:bodyPr vert="horz" wrap="square" lIns="0" tIns="22860" rIns="0" bIns="0" rtlCol="0">
            <a:spAutoFit/>
          </a:bodyPr>
          <a:lstStyle/>
          <a:p>
            <a:pPr marL="199390">
              <a:lnSpc>
                <a:spcPct val="100000"/>
              </a:lnSpc>
              <a:spcBef>
                <a:spcPts val="180"/>
              </a:spcBef>
            </a:pPr>
            <a:r>
              <a:rPr sz="1600" b="1" spc="-10" dirty="0">
                <a:solidFill>
                  <a:srgbClr val="091C61"/>
                </a:solidFill>
                <a:latin typeface="Carlito"/>
                <a:cs typeface="Carlito"/>
              </a:rPr>
              <a:t>-72%</a:t>
            </a:r>
            <a:endParaRPr sz="1600">
              <a:latin typeface="Carlito"/>
              <a:cs typeface="Carlito"/>
            </a:endParaRPr>
          </a:p>
        </p:txBody>
      </p:sp>
      <p:sp>
        <p:nvSpPr>
          <p:cNvPr id="45" name="object 45"/>
          <p:cNvSpPr txBox="1"/>
          <p:nvPr/>
        </p:nvSpPr>
        <p:spPr>
          <a:xfrm>
            <a:off x="7242744" y="5787808"/>
            <a:ext cx="440055" cy="269240"/>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976A4B"/>
                </a:solidFill>
                <a:latin typeface="Carlito"/>
                <a:cs typeface="Carlito"/>
              </a:rPr>
              <a:t>-</a:t>
            </a:r>
            <a:r>
              <a:rPr sz="1600" b="1" spc="-10" dirty="0">
                <a:solidFill>
                  <a:srgbClr val="976A4B"/>
                </a:solidFill>
                <a:latin typeface="Carlito"/>
                <a:cs typeface="Carlito"/>
              </a:rPr>
              <a:t>63</a:t>
            </a:r>
            <a:r>
              <a:rPr sz="1600" b="1" spc="-5" dirty="0">
                <a:solidFill>
                  <a:srgbClr val="976A4B"/>
                </a:solidFill>
                <a:latin typeface="Carlito"/>
                <a:cs typeface="Carlito"/>
              </a:rPr>
              <a:t>%</a:t>
            </a:r>
            <a:endParaRPr sz="1600">
              <a:latin typeface="Carlito"/>
              <a:cs typeface="Carlito"/>
            </a:endParaRPr>
          </a:p>
        </p:txBody>
      </p:sp>
      <p:sp>
        <p:nvSpPr>
          <p:cNvPr id="46" name="object 46"/>
          <p:cNvSpPr txBox="1"/>
          <p:nvPr/>
        </p:nvSpPr>
        <p:spPr>
          <a:xfrm>
            <a:off x="6074852" y="5234596"/>
            <a:ext cx="725170" cy="391160"/>
          </a:xfrm>
          <a:prstGeom prst="rect">
            <a:avLst/>
          </a:prstGeom>
        </p:spPr>
        <p:txBody>
          <a:bodyPr vert="horz" wrap="square" lIns="0" tIns="12700" rIns="0" bIns="0" rtlCol="0">
            <a:spAutoFit/>
          </a:bodyPr>
          <a:lstStyle/>
          <a:p>
            <a:pPr algn="ctr">
              <a:lnSpc>
                <a:spcPct val="100000"/>
              </a:lnSpc>
              <a:spcBef>
                <a:spcPts val="100"/>
              </a:spcBef>
            </a:pPr>
            <a:r>
              <a:rPr sz="1200" spc="-25" dirty="0">
                <a:solidFill>
                  <a:srgbClr val="091C61"/>
                </a:solidFill>
                <a:latin typeface="Carlito"/>
                <a:cs typeface="Carlito"/>
              </a:rPr>
              <a:t>YoY%</a:t>
            </a:r>
            <a:endParaRPr sz="1200">
              <a:latin typeface="Carlito"/>
              <a:cs typeface="Carlito"/>
            </a:endParaRPr>
          </a:p>
          <a:p>
            <a:pPr algn="ctr">
              <a:lnSpc>
                <a:spcPct val="100000"/>
              </a:lnSpc>
            </a:pPr>
            <a:r>
              <a:rPr sz="1200" spc="-20" dirty="0">
                <a:solidFill>
                  <a:srgbClr val="091C61"/>
                </a:solidFill>
                <a:latin typeface="Carlito"/>
                <a:cs typeface="Carlito"/>
              </a:rPr>
              <a:t>Trafic</a:t>
            </a:r>
            <a:r>
              <a:rPr sz="1200" spc="-75" dirty="0">
                <a:solidFill>
                  <a:srgbClr val="091C61"/>
                </a:solidFill>
                <a:latin typeface="Carlito"/>
                <a:cs typeface="Carlito"/>
              </a:rPr>
              <a:t> </a:t>
            </a:r>
            <a:r>
              <a:rPr sz="1200" spc="-5" dirty="0">
                <a:solidFill>
                  <a:srgbClr val="091C61"/>
                </a:solidFill>
                <a:latin typeface="Carlito"/>
                <a:cs typeface="Carlito"/>
              </a:rPr>
              <a:t>(RPK)</a:t>
            </a:r>
            <a:endParaRPr sz="1200">
              <a:latin typeface="Carlito"/>
              <a:cs typeface="Carlito"/>
            </a:endParaRPr>
          </a:p>
        </p:txBody>
      </p:sp>
      <p:sp>
        <p:nvSpPr>
          <p:cNvPr id="47" name="object 47"/>
          <p:cNvSpPr txBox="1"/>
          <p:nvPr/>
        </p:nvSpPr>
        <p:spPr>
          <a:xfrm>
            <a:off x="5973888" y="5975422"/>
            <a:ext cx="927100" cy="391160"/>
          </a:xfrm>
          <a:prstGeom prst="rect">
            <a:avLst/>
          </a:prstGeom>
        </p:spPr>
        <p:txBody>
          <a:bodyPr vert="horz" wrap="square" lIns="0" tIns="12700" rIns="0" bIns="0" rtlCol="0">
            <a:spAutoFit/>
          </a:bodyPr>
          <a:lstStyle/>
          <a:p>
            <a:pPr algn="ctr">
              <a:lnSpc>
                <a:spcPct val="100000"/>
              </a:lnSpc>
              <a:spcBef>
                <a:spcPts val="100"/>
              </a:spcBef>
            </a:pPr>
            <a:r>
              <a:rPr sz="1200" spc="-30" dirty="0">
                <a:solidFill>
                  <a:srgbClr val="976A4B"/>
                </a:solidFill>
                <a:latin typeface="Carlito"/>
                <a:cs typeface="Carlito"/>
              </a:rPr>
              <a:t>YoY</a:t>
            </a:r>
            <a:r>
              <a:rPr sz="1200" spc="-20" dirty="0">
                <a:solidFill>
                  <a:srgbClr val="976A4B"/>
                </a:solidFill>
                <a:latin typeface="Carlito"/>
                <a:cs typeface="Carlito"/>
              </a:rPr>
              <a:t> </a:t>
            </a:r>
            <a:r>
              <a:rPr sz="1200" dirty="0">
                <a:solidFill>
                  <a:srgbClr val="976A4B"/>
                </a:solidFill>
                <a:latin typeface="Carlito"/>
                <a:cs typeface="Carlito"/>
              </a:rPr>
              <a:t>%</a:t>
            </a:r>
            <a:endParaRPr sz="1200" dirty="0">
              <a:latin typeface="Carlito"/>
              <a:cs typeface="Carlito"/>
            </a:endParaRPr>
          </a:p>
          <a:p>
            <a:pPr algn="ctr">
              <a:lnSpc>
                <a:spcPct val="100000"/>
              </a:lnSpc>
            </a:pPr>
            <a:r>
              <a:rPr sz="1200" spc="-5" dirty="0">
                <a:solidFill>
                  <a:srgbClr val="976A4B"/>
                </a:solidFill>
                <a:latin typeface="Carlito"/>
                <a:cs typeface="Carlito"/>
              </a:rPr>
              <a:t>Capacité</a:t>
            </a:r>
            <a:r>
              <a:rPr sz="1200" spc="-45" dirty="0">
                <a:solidFill>
                  <a:srgbClr val="976A4B"/>
                </a:solidFill>
                <a:latin typeface="Carlito"/>
                <a:cs typeface="Carlito"/>
              </a:rPr>
              <a:t> </a:t>
            </a:r>
            <a:r>
              <a:rPr sz="1200" spc="-20" dirty="0">
                <a:solidFill>
                  <a:srgbClr val="976A4B"/>
                </a:solidFill>
                <a:latin typeface="Carlito"/>
                <a:cs typeface="Carlito"/>
              </a:rPr>
              <a:t>(SKO)</a:t>
            </a:r>
            <a:endParaRPr sz="1200" dirty="0">
              <a:latin typeface="Carlito"/>
              <a:cs typeface="Carlito"/>
            </a:endParaRPr>
          </a:p>
        </p:txBody>
      </p:sp>
      <p:sp>
        <p:nvSpPr>
          <p:cNvPr id="48" name="object 48"/>
          <p:cNvSpPr txBox="1"/>
          <p:nvPr/>
        </p:nvSpPr>
        <p:spPr>
          <a:xfrm>
            <a:off x="6059613" y="4077848"/>
            <a:ext cx="917575" cy="673100"/>
          </a:xfrm>
          <a:prstGeom prst="rect">
            <a:avLst/>
          </a:prstGeom>
        </p:spPr>
        <p:txBody>
          <a:bodyPr vert="horz" wrap="square" lIns="0" tIns="82550" rIns="0" bIns="0" rtlCol="0">
            <a:spAutoFit/>
          </a:bodyPr>
          <a:lstStyle/>
          <a:p>
            <a:pPr algn="ctr">
              <a:lnSpc>
                <a:spcPct val="100000"/>
              </a:lnSpc>
              <a:spcBef>
                <a:spcPts val="650"/>
              </a:spcBef>
            </a:pPr>
            <a:r>
              <a:rPr sz="1400" spc="-10" dirty="0">
                <a:latin typeface="Carlito"/>
                <a:cs typeface="Carlito"/>
              </a:rPr>
              <a:t>Résultat</a:t>
            </a:r>
            <a:r>
              <a:rPr sz="1400" spc="-45" dirty="0">
                <a:latin typeface="Carlito"/>
                <a:cs typeface="Carlito"/>
              </a:rPr>
              <a:t> </a:t>
            </a:r>
            <a:r>
              <a:rPr sz="1400" spc="-5" dirty="0">
                <a:latin typeface="Carlito"/>
                <a:cs typeface="Carlito"/>
              </a:rPr>
              <a:t>Net</a:t>
            </a:r>
            <a:endParaRPr sz="1400">
              <a:latin typeface="Carlito"/>
              <a:cs typeface="Carlito"/>
            </a:endParaRPr>
          </a:p>
          <a:p>
            <a:pPr marL="50800" algn="ctr">
              <a:lnSpc>
                <a:spcPct val="100000"/>
              </a:lnSpc>
              <a:spcBef>
                <a:spcPts val="705"/>
              </a:spcBef>
            </a:pPr>
            <a:r>
              <a:rPr sz="1800" b="1" spc="-5" dirty="0">
                <a:latin typeface="Carlito"/>
                <a:cs typeface="Carlito"/>
              </a:rPr>
              <a:t>$-2</a:t>
            </a:r>
            <a:r>
              <a:rPr sz="1800" b="1" spc="-30" dirty="0">
                <a:latin typeface="Carlito"/>
                <a:cs typeface="Carlito"/>
              </a:rPr>
              <a:t> </a:t>
            </a:r>
            <a:r>
              <a:rPr sz="1800" b="1" spc="-5" dirty="0">
                <a:latin typeface="Carlito"/>
                <a:cs typeface="Carlito"/>
              </a:rPr>
              <a:t>mds</a:t>
            </a:r>
            <a:endParaRPr sz="1800">
              <a:latin typeface="Carlito"/>
              <a:cs typeface="Carlito"/>
            </a:endParaRPr>
          </a:p>
        </p:txBody>
      </p:sp>
      <p:sp>
        <p:nvSpPr>
          <p:cNvPr id="49" name="object 49"/>
          <p:cNvSpPr txBox="1"/>
          <p:nvPr/>
        </p:nvSpPr>
        <p:spPr>
          <a:xfrm>
            <a:off x="4911292" y="5814326"/>
            <a:ext cx="813879"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0800B8"/>
                </a:solidFill>
                <a:latin typeface="Carlito"/>
                <a:cs typeface="Carlito"/>
              </a:rPr>
              <a:t>Afrique</a:t>
            </a:r>
            <a:endParaRPr sz="1800" dirty="0">
              <a:latin typeface="Carlito"/>
              <a:cs typeface="Carlito"/>
            </a:endParaRPr>
          </a:p>
        </p:txBody>
      </p:sp>
      <p:grpSp>
        <p:nvGrpSpPr>
          <p:cNvPr id="50" name="object 50"/>
          <p:cNvGrpSpPr/>
          <p:nvPr/>
        </p:nvGrpSpPr>
        <p:grpSpPr>
          <a:xfrm>
            <a:off x="5883337" y="3966272"/>
            <a:ext cx="1271905" cy="2156460"/>
            <a:chOff x="6050026" y="4312665"/>
            <a:chExt cx="1271905" cy="2156460"/>
          </a:xfrm>
        </p:grpSpPr>
        <p:sp>
          <p:nvSpPr>
            <p:cNvPr id="51" name="object 51"/>
            <p:cNvSpPr/>
            <p:nvPr/>
          </p:nvSpPr>
          <p:spPr>
            <a:xfrm>
              <a:off x="6060186" y="4322825"/>
              <a:ext cx="1251585" cy="1251585"/>
            </a:xfrm>
            <a:custGeom>
              <a:avLst/>
              <a:gdLst/>
              <a:ahLst/>
              <a:cxnLst/>
              <a:rect l="l" t="t" r="r" b="b"/>
              <a:pathLst>
                <a:path w="1251584" h="1251585">
                  <a:moveTo>
                    <a:pt x="0" y="625601"/>
                  </a:moveTo>
                  <a:lnTo>
                    <a:pt x="1881" y="576704"/>
                  </a:lnTo>
                  <a:lnTo>
                    <a:pt x="7434" y="528837"/>
                  </a:lnTo>
                  <a:lnTo>
                    <a:pt x="16519" y="482139"/>
                  </a:lnTo>
                  <a:lnTo>
                    <a:pt x="28997" y="436750"/>
                  </a:lnTo>
                  <a:lnTo>
                    <a:pt x="44729" y="392808"/>
                  </a:lnTo>
                  <a:lnTo>
                    <a:pt x="63577" y="350453"/>
                  </a:lnTo>
                  <a:lnTo>
                    <a:pt x="85400" y="309823"/>
                  </a:lnTo>
                  <a:lnTo>
                    <a:pt x="110061" y="271058"/>
                  </a:lnTo>
                  <a:lnTo>
                    <a:pt x="137419" y="234296"/>
                  </a:lnTo>
                  <a:lnTo>
                    <a:pt x="167338" y="199676"/>
                  </a:lnTo>
                  <a:lnTo>
                    <a:pt x="199676" y="167338"/>
                  </a:lnTo>
                  <a:lnTo>
                    <a:pt x="234296" y="137419"/>
                  </a:lnTo>
                  <a:lnTo>
                    <a:pt x="271058" y="110061"/>
                  </a:lnTo>
                  <a:lnTo>
                    <a:pt x="309823" y="85400"/>
                  </a:lnTo>
                  <a:lnTo>
                    <a:pt x="350453" y="63577"/>
                  </a:lnTo>
                  <a:lnTo>
                    <a:pt x="392808" y="44729"/>
                  </a:lnTo>
                  <a:lnTo>
                    <a:pt x="436750" y="28997"/>
                  </a:lnTo>
                  <a:lnTo>
                    <a:pt x="482139" y="16519"/>
                  </a:lnTo>
                  <a:lnTo>
                    <a:pt x="528837" y="7434"/>
                  </a:lnTo>
                  <a:lnTo>
                    <a:pt x="576704" y="1881"/>
                  </a:lnTo>
                  <a:lnTo>
                    <a:pt x="625602" y="0"/>
                  </a:lnTo>
                  <a:lnTo>
                    <a:pt x="674499" y="1881"/>
                  </a:lnTo>
                  <a:lnTo>
                    <a:pt x="722366" y="7434"/>
                  </a:lnTo>
                  <a:lnTo>
                    <a:pt x="769064" y="16519"/>
                  </a:lnTo>
                  <a:lnTo>
                    <a:pt x="814453" y="28997"/>
                  </a:lnTo>
                  <a:lnTo>
                    <a:pt x="858395" y="44729"/>
                  </a:lnTo>
                  <a:lnTo>
                    <a:pt x="900750" y="63577"/>
                  </a:lnTo>
                  <a:lnTo>
                    <a:pt x="941380" y="85400"/>
                  </a:lnTo>
                  <a:lnTo>
                    <a:pt x="980145" y="110061"/>
                  </a:lnTo>
                  <a:lnTo>
                    <a:pt x="1016907" y="137419"/>
                  </a:lnTo>
                  <a:lnTo>
                    <a:pt x="1051527" y="167338"/>
                  </a:lnTo>
                  <a:lnTo>
                    <a:pt x="1083865" y="199676"/>
                  </a:lnTo>
                  <a:lnTo>
                    <a:pt x="1113784" y="234296"/>
                  </a:lnTo>
                  <a:lnTo>
                    <a:pt x="1141142" y="271058"/>
                  </a:lnTo>
                  <a:lnTo>
                    <a:pt x="1165803" y="309823"/>
                  </a:lnTo>
                  <a:lnTo>
                    <a:pt x="1187626" y="350453"/>
                  </a:lnTo>
                  <a:lnTo>
                    <a:pt x="1206474" y="392808"/>
                  </a:lnTo>
                  <a:lnTo>
                    <a:pt x="1222206" y="436750"/>
                  </a:lnTo>
                  <a:lnTo>
                    <a:pt x="1234684" y="482139"/>
                  </a:lnTo>
                  <a:lnTo>
                    <a:pt x="1243769" y="528837"/>
                  </a:lnTo>
                  <a:lnTo>
                    <a:pt x="1249322" y="576704"/>
                  </a:lnTo>
                  <a:lnTo>
                    <a:pt x="1251204" y="625601"/>
                  </a:lnTo>
                  <a:lnTo>
                    <a:pt x="1249322" y="674499"/>
                  </a:lnTo>
                  <a:lnTo>
                    <a:pt x="1243769" y="722366"/>
                  </a:lnTo>
                  <a:lnTo>
                    <a:pt x="1234684" y="769064"/>
                  </a:lnTo>
                  <a:lnTo>
                    <a:pt x="1222206" y="814453"/>
                  </a:lnTo>
                  <a:lnTo>
                    <a:pt x="1206474" y="858395"/>
                  </a:lnTo>
                  <a:lnTo>
                    <a:pt x="1187626" y="900750"/>
                  </a:lnTo>
                  <a:lnTo>
                    <a:pt x="1165803" y="941380"/>
                  </a:lnTo>
                  <a:lnTo>
                    <a:pt x="1141142" y="980145"/>
                  </a:lnTo>
                  <a:lnTo>
                    <a:pt x="1113784" y="1016907"/>
                  </a:lnTo>
                  <a:lnTo>
                    <a:pt x="1083865" y="1051527"/>
                  </a:lnTo>
                  <a:lnTo>
                    <a:pt x="1051527" y="1083865"/>
                  </a:lnTo>
                  <a:lnTo>
                    <a:pt x="1016907" y="1113784"/>
                  </a:lnTo>
                  <a:lnTo>
                    <a:pt x="980145" y="1141142"/>
                  </a:lnTo>
                  <a:lnTo>
                    <a:pt x="941380" y="1165803"/>
                  </a:lnTo>
                  <a:lnTo>
                    <a:pt x="900750" y="1187626"/>
                  </a:lnTo>
                  <a:lnTo>
                    <a:pt x="858395" y="1206474"/>
                  </a:lnTo>
                  <a:lnTo>
                    <a:pt x="814453" y="1222206"/>
                  </a:lnTo>
                  <a:lnTo>
                    <a:pt x="769064" y="1234684"/>
                  </a:lnTo>
                  <a:lnTo>
                    <a:pt x="722366" y="1243769"/>
                  </a:lnTo>
                  <a:lnTo>
                    <a:pt x="674499" y="1249322"/>
                  </a:lnTo>
                  <a:lnTo>
                    <a:pt x="625602" y="1251204"/>
                  </a:lnTo>
                  <a:lnTo>
                    <a:pt x="576704" y="1249322"/>
                  </a:lnTo>
                  <a:lnTo>
                    <a:pt x="528837" y="1243769"/>
                  </a:lnTo>
                  <a:lnTo>
                    <a:pt x="482139" y="1234684"/>
                  </a:lnTo>
                  <a:lnTo>
                    <a:pt x="436750" y="1222206"/>
                  </a:lnTo>
                  <a:lnTo>
                    <a:pt x="392808" y="1206474"/>
                  </a:lnTo>
                  <a:lnTo>
                    <a:pt x="350453" y="1187626"/>
                  </a:lnTo>
                  <a:lnTo>
                    <a:pt x="309823" y="1165803"/>
                  </a:lnTo>
                  <a:lnTo>
                    <a:pt x="271058" y="1141142"/>
                  </a:lnTo>
                  <a:lnTo>
                    <a:pt x="234296" y="1113784"/>
                  </a:lnTo>
                  <a:lnTo>
                    <a:pt x="199676" y="1083865"/>
                  </a:lnTo>
                  <a:lnTo>
                    <a:pt x="167338" y="1051527"/>
                  </a:lnTo>
                  <a:lnTo>
                    <a:pt x="137419" y="1016907"/>
                  </a:lnTo>
                  <a:lnTo>
                    <a:pt x="110061" y="980145"/>
                  </a:lnTo>
                  <a:lnTo>
                    <a:pt x="85400" y="941380"/>
                  </a:lnTo>
                  <a:lnTo>
                    <a:pt x="63577" y="900750"/>
                  </a:lnTo>
                  <a:lnTo>
                    <a:pt x="44729" y="858395"/>
                  </a:lnTo>
                  <a:lnTo>
                    <a:pt x="28997" y="814453"/>
                  </a:lnTo>
                  <a:lnTo>
                    <a:pt x="16519" y="769064"/>
                  </a:lnTo>
                  <a:lnTo>
                    <a:pt x="7434" y="722366"/>
                  </a:lnTo>
                  <a:lnTo>
                    <a:pt x="1881" y="674499"/>
                  </a:lnTo>
                  <a:lnTo>
                    <a:pt x="0" y="625601"/>
                  </a:lnTo>
                  <a:close/>
                </a:path>
              </a:pathLst>
            </a:custGeom>
            <a:ln w="19812">
              <a:solidFill>
                <a:srgbClr val="5C5C5C"/>
              </a:solidFill>
            </a:ln>
          </p:spPr>
          <p:txBody>
            <a:bodyPr wrap="square" lIns="0" tIns="0" rIns="0" bIns="0" rtlCol="0"/>
            <a:lstStyle/>
            <a:p>
              <a:endParaRPr/>
            </a:p>
          </p:txBody>
        </p:sp>
        <p:sp>
          <p:nvSpPr>
            <p:cNvPr id="52" name="object 52"/>
            <p:cNvSpPr/>
            <p:nvPr/>
          </p:nvSpPr>
          <p:spPr>
            <a:xfrm>
              <a:off x="6056376" y="4925567"/>
              <a:ext cx="0" cy="1538605"/>
            </a:xfrm>
            <a:custGeom>
              <a:avLst/>
              <a:gdLst/>
              <a:ahLst/>
              <a:cxnLst/>
              <a:rect l="l" t="t" r="r" b="b"/>
              <a:pathLst>
                <a:path h="1538604">
                  <a:moveTo>
                    <a:pt x="0" y="0"/>
                  </a:moveTo>
                  <a:lnTo>
                    <a:pt x="0" y="1538185"/>
                  </a:lnTo>
                </a:path>
              </a:pathLst>
            </a:custGeom>
            <a:ln w="9144">
              <a:solidFill>
                <a:srgbClr val="5C5C5C"/>
              </a:solidFill>
            </a:ln>
          </p:spPr>
          <p:txBody>
            <a:bodyPr wrap="square" lIns="0" tIns="0" rIns="0" bIns="0" rtlCol="0"/>
            <a:lstStyle/>
            <a:p>
              <a:endParaRPr/>
            </a:p>
          </p:txBody>
        </p:sp>
      </p:grpSp>
      <p:sp>
        <p:nvSpPr>
          <p:cNvPr id="53" name="object 53"/>
          <p:cNvSpPr txBox="1"/>
          <p:nvPr/>
        </p:nvSpPr>
        <p:spPr>
          <a:xfrm>
            <a:off x="9889043" y="1214310"/>
            <a:ext cx="840868"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0800B8"/>
                </a:solidFill>
                <a:latin typeface="Carlito"/>
                <a:cs typeface="Carlito"/>
              </a:rPr>
              <a:t>Mo</a:t>
            </a:r>
            <a:r>
              <a:rPr sz="1800" b="1" spc="5" dirty="0">
                <a:solidFill>
                  <a:srgbClr val="0800B8"/>
                </a:solidFill>
                <a:latin typeface="Carlito"/>
                <a:cs typeface="Carlito"/>
              </a:rPr>
              <a:t>n</a:t>
            </a:r>
            <a:r>
              <a:rPr sz="1800" b="1" dirty="0">
                <a:solidFill>
                  <a:srgbClr val="0800B8"/>
                </a:solidFill>
                <a:latin typeface="Carlito"/>
                <a:cs typeface="Carlito"/>
              </a:rPr>
              <a:t>de</a:t>
            </a:r>
            <a:endParaRPr sz="1800" dirty="0">
              <a:latin typeface="Carlito"/>
              <a:cs typeface="Carlito"/>
            </a:endParaRPr>
          </a:p>
        </p:txBody>
      </p:sp>
      <p:sp>
        <p:nvSpPr>
          <p:cNvPr id="54" name="object 54"/>
          <p:cNvSpPr txBox="1"/>
          <p:nvPr/>
        </p:nvSpPr>
        <p:spPr>
          <a:xfrm>
            <a:off x="11154198" y="3504864"/>
            <a:ext cx="603524" cy="258404"/>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091C61"/>
                </a:solidFill>
                <a:latin typeface="Carlito"/>
                <a:cs typeface="Carlito"/>
              </a:rPr>
              <a:t>-</a:t>
            </a:r>
            <a:r>
              <a:rPr sz="1600" b="1" spc="-10" dirty="0">
                <a:solidFill>
                  <a:srgbClr val="091C61"/>
                </a:solidFill>
                <a:latin typeface="Carlito"/>
                <a:cs typeface="Carlito"/>
              </a:rPr>
              <a:t>62%</a:t>
            </a:r>
            <a:endParaRPr sz="1600">
              <a:latin typeface="Carlito"/>
              <a:cs typeface="Carlito"/>
            </a:endParaRPr>
          </a:p>
        </p:txBody>
      </p:sp>
      <p:sp>
        <p:nvSpPr>
          <p:cNvPr id="55" name="object 55"/>
          <p:cNvSpPr txBox="1"/>
          <p:nvPr/>
        </p:nvSpPr>
        <p:spPr>
          <a:xfrm>
            <a:off x="11154198" y="4175777"/>
            <a:ext cx="597447" cy="258404"/>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976A4B"/>
                </a:solidFill>
                <a:latin typeface="Carlito"/>
                <a:cs typeface="Carlito"/>
              </a:rPr>
              <a:t>-</a:t>
            </a:r>
            <a:r>
              <a:rPr sz="1600" b="1" spc="-10" dirty="0">
                <a:solidFill>
                  <a:srgbClr val="976A4B"/>
                </a:solidFill>
                <a:latin typeface="Carlito"/>
                <a:cs typeface="Carlito"/>
              </a:rPr>
              <a:t>55%</a:t>
            </a:r>
            <a:endParaRPr sz="1600" dirty="0">
              <a:latin typeface="Carlito"/>
              <a:cs typeface="Carlito"/>
            </a:endParaRPr>
          </a:p>
        </p:txBody>
      </p:sp>
      <p:sp>
        <p:nvSpPr>
          <p:cNvPr id="56" name="object 56"/>
          <p:cNvSpPr txBox="1"/>
          <p:nvPr/>
        </p:nvSpPr>
        <p:spPr>
          <a:xfrm>
            <a:off x="10272812" y="3615933"/>
            <a:ext cx="762402" cy="382156"/>
          </a:xfrm>
          <a:prstGeom prst="rect">
            <a:avLst/>
          </a:prstGeom>
        </p:spPr>
        <p:txBody>
          <a:bodyPr vert="horz" wrap="square" lIns="0" tIns="12700" rIns="0" bIns="0" rtlCol="0">
            <a:spAutoFit/>
          </a:bodyPr>
          <a:lstStyle/>
          <a:p>
            <a:pPr marL="12700">
              <a:lnSpc>
                <a:spcPct val="100000"/>
              </a:lnSpc>
              <a:spcBef>
                <a:spcPts val="100"/>
              </a:spcBef>
            </a:pPr>
            <a:r>
              <a:rPr sz="1200" spc="-20" dirty="0">
                <a:solidFill>
                  <a:srgbClr val="091C61"/>
                </a:solidFill>
                <a:latin typeface="Carlito"/>
                <a:cs typeface="Carlito"/>
              </a:rPr>
              <a:t>Trafic</a:t>
            </a:r>
            <a:r>
              <a:rPr sz="1200" spc="-70" dirty="0">
                <a:solidFill>
                  <a:srgbClr val="091C61"/>
                </a:solidFill>
                <a:latin typeface="Carlito"/>
                <a:cs typeface="Carlito"/>
              </a:rPr>
              <a:t> </a:t>
            </a:r>
            <a:r>
              <a:rPr sz="1200" spc="-5" dirty="0">
                <a:solidFill>
                  <a:srgbClr val="091C61"/>
                </a:solidFill>
                <a:latin typeface="Carlito"/>
                <a:cs typeface="Carlito"/>
              </a:rPr>
              <a:t>(RPK)</a:t>
            </a:r>
            <a:endParaRPr sz="1200" dirty="0">
              <a:latin typeface="Carlito"/>
              <a:cs typeface="Carlito"/>
            </a:endParaRPr>
          </a:p>
        </p:txBody>
      </p:sp>
      <p:sp>
        <p:nvSpPr>
          <p:cNvPr id="57" name="object 57"/>
          <p:cNvSpPr txBox="1"/>
          <p:nvPr/>
        </p:nvSpPr>
        <p:spPr>
          <a:xfrm>
            <a:off x="10217935" y="4077848"/>
            <a:ext cx="927100" cy="391160"/>
          </a:xfrm>
          <a:prstGeom prst="rect">
            <a:avLst/>
          </a:prstGeom>
        </p:spPr>
        <p:txBody>
          <a:bodyPr vert="horz" wrap="square" lIns="0" tIns="12700" rIns="0" bIns="0" rtlCol="0">
            <a:spAutoFit/>
          </a:bodyPr>
          <a:lstStyle/>
          <a:p>
            <a:pPr algn="ctr">
              <a:lnSpc>
                <a:spcPct val="100000"/>
              </a:lnSpc>
              <a:spcBef>
                <a:spcPts val="100"/>
              </a:spcBef>
            </a:pPr>
            <a:r>
              <a:rPr sz="1200" spc="-30" dirty="0">
                <a:solidFill>
                  <a:srgbClr val="976A4B"/>
                </a:solidFill>
                <a:latin typeface="Carlito"/>
                <a:cs typeface="Carlito"/>
              </a:rPr>
              <a:t>YoY</a:t>
            </a:r>
            <a:r>
              <a:rPr sz="1200" spc="-20" dirty="0">
                <a:solidFill>
                  <a:srgbClr val="976A4B"/>
                </a:solidFill>
                <a:latin typeface="Carlito"/>
                <a:cs typeface="Carlito"/>
              </a:rPr>
              <a:t> </a:t>
            </a:r>
            <a:r>
              <a:rPr sz="1200" dirty="0">
                <a:solidFill>
                  <a:srgbClr val="976A4B"/>
                </a:solidFill>
                <a:latin typeface="Carlito"/>
                <a:cs typeface="Carlito"/>
              </a:rPr>
              <a:t>%</a:t>
            </a:r>
            <a:endParaRPr sz="1200" dirty="0">
              <a:latin typeface="Carlito"/>
              <a:cs typeface="Carlito"/>
            </a:endParaRPr>
          </a:p>
          <a:p>
            <a:pPr algn="ctr">
              <a:lnSpc>
                <a:spcPct val="100000"/>
              </a:lnSpc>
            </a:pPr>
            <a:r>
              <a:rPr sz="1200" spc="-5" dirty="0">
                <a:solidFill>
                  <a:srgbClr val="976A4B"/>
                </a:solidFill>
                <a:latin typeface="Carlito"/>
                <a:cs typeface="Carlito"/>
              </a:rPr>
              <a:t>Capacité</a:t>
            </a:r>
            <a:r>
              <a:rPr sz="1200" spc="-45" dirty="0">
                <a:solidFill>
                  <a:srgbClr val="976A4B"/>
                </a:solidFill>
                <a:latin typeface="Carlito"/>
                <a:cs typeface="Carlito"/>
              </a:rPr>
              <a:t> </a:t>
            </a:r>
            <a:r>
              <a:rPr sz="1200" spc="-20" dirty="0">
                <a:solidFill>
                  <a:srgbClr val="976A4B"/>
                </a:solidFill>
                <a:latin typeface="Carlito"/>
                <a:cs typeface="Carlito"/>
              </a:rPr>
              <a:t>(SKO)</a:t>
            </a:r>
            <a:endParaRPr sz="1200" dirty="0">
              <a:latin typeface="Carlito"/>
              <a:cs typeface="Carlito"/>
            </a:endParaRPr>
          </a:p>
        </p:txBody>
      </p:sp>
      <p:sp>
        <p:nvSpPr>
          <p:cNvPr id="58" name="object 58"/>
          <p:cNvSpPr txBox="1"/>
          <p:nvPr/>
        </p:nvSpPr>
        <p:spPr>
          <a:xfrm>
            <a:off x="8768015" y="3526256"/>
            <a:ext cx="1114423" cy="674370"/>
          </a:xfrm>
          <a:prstGeom prst="rect">
            <a:avLst/>
          </a:prstGeom>
        </p:spPr>
        <p:txBody>
          <a:bodyPr vert="horz" wrap="square" lIns="0" tIns="83185" rIns="0" bIns="0" rtlCol="0">
            <a:spAutoFit/>
          </a:bodyPr>
          <a:lstStyle/>
          <a:p>
            <a:pPr marL="12700">
              <a:lnSpc>
                <a:spcPct val="100000"/>
              </a:lnSpc>
              <a:spcBef>
                <a:spcPts val="655"/>
              </a:spcBef>
            </a:pPr>
            <a:r>
              <a:rPr sz="1400" spc="-10" dirty="0">
                <a:latin typeface="Carlito"/>
                <a:cs typeface="Carlito"/>
              </a:rPr>
              <a:t>Résultat</a:t>
            </a:r>
            <a:r>
              <a:rPr sz="1400" spc="-55" dirty="0">
                <a:latin typeface="Carlito"/>
                <a:cs typeface="Carlito"/>
              </a:rPr>
              <a:t> </a:t>
            </a:r>
            <a:r>
              <a:rPr sz="1400" spc="-5" dirty="0">
                <a:latin typeface="Carlito"/>
                <a:cs typeface="Carlito"/>
              </a:rPr>
              <a:t>Net</a:t>
            </a:r>
            <a:endParaRPr sz="1400" dirty="0">
              <a:latin typeface="Carlito"/>
              <a:cs typeface="Carlito"/>
            </a:endParaRPr>
          </a:p>
          <a:p>
            <a:pPr marL="48895">
              <a:lnSpc>
                <a:spcPct val="100000"/>
              </a:lnSpc>
              <a:spcBef>
                <a:spcPts val="710"/>
              </a:spcBef>
            </a:pPr>
            <a:r>
              <a:rPr sz="1800" b="1" spc="-5" dirty="0">
                <a:latin typeface="Carlito"/>
                <a:cs typeface="Carlito"/>
              </a:rPr>
              <a:t>$-32</a:t>
            </a:r>
            <a:r>
              <a:rPr sz="1800" b="1" spc="-75" dirty="0">
                <a:latin typeface="Carlito"/>
                <a:cs typeface="Carlito"/>
              </a:rPr>
              <a:t> </a:t>
            </a:r>
            <a:r>
              <a:rPr sz="1800" b="1" spc="-5" dirty="0">
                <a:latin typeface="Carlito"/>
                <a:cs typeface="Carlito"/>
              </a:rPr>
              <a:t>mds</a:t>
            </a:r>
            <a:endParaRPr sz="1800" dirty="0">
              <a:latin typeface="Carlito"/>
              <a:cs typeface="Carlito"/>
            </a:endParaRPr>
          </a:p>
        </p:txBody>
      </p:sp>
      <p:grpSp>
        <p:nvGrpSpPr>
          <p:cNvPr id="59" name="object 59"/>
          <p:cNvGrpSpPr/>
          <p:nvPr/>
        </p:nvGrpSpPr>
        <p:grpSpPr>
          <a:xfrm>
            <a:off x="8442132" y="2885820"/>
            <a:ext cx="1686560" cy="1881505"/>
            <a:chOff x="8608821" y="3232213"/>
            <a:chExt cx="1686560" cy="1881505"/>
          </a:xfrm>
        </p:grpSpPr>
        <p:sp>
          <p:nvSpPr>
            <p:cNvPr id="60" name="object 60"/>
            <p:cNvSpPr/>
            <p:nvPr/>
          </p:nvSpPr>
          <p:spPr>
            <a:xfrm>
              <a:off x="8618981" y="3437382"/>
              <a:ext cx="1666239" cy="1666239"/>
            </a:xfrm>
            <a:custGeom>
              <a:avLst/>
              <a:gdLst/>
              <a:ahLst/>
              <a:cxnLst/>
              <a:rect l="l" t="t" r="r" b="b"/>
              <a:pathLst>
                <a:path w="1666240" h="1666239">
                  <a:moveTo>
                    <a:pt x="0" y="832865"/>
                  </a:moveTo>
                  <a:lnTo>
                    <a:pt x="1413" y="783927"/>
                  </a:lnTo>
                  <a:lnTo>
                    <a:pt x="5603" y="735733"/>
                  </a:lnTo>
                  <a:lnTo>
                    <a:pt x="12489" y="688362"/>
                  </a:lnTo>
                  <a:lnTo>
                    <a:pt x="21995" y="641892"/>
                  </a:lnTo>
                  <a:lnTo>
                    <a:pt x="34043" y="596402"/>
                  </a:lnTo>
                  <a:lnTo>
                    <a:pt x="48553" y="551968"/>
                  </a:lnTo>
                  <a:lnTo>
                    <a:pt x="65448" y="508670"/>
                  </a:lnTo>
                  <a:lnTo>
                    <a:pt x="84650" y="466586"/>
                  </a:lnTo>
                  <a:lnTo>
                    <a:pt x="106081" y="425793"/>
                  </a:lnTo>
                  <a:lnTo>
                    <a:pt x="129663" y="386369"/>
                  </a:lnTo>
                  <a:lnTo>
                    <a:pt x="155317" y="348394"/>
                  </a:lnTo>
                  <a:lnTo>
                    <a:pt x="182966" y="311944"/>
                  </a:lnTo>
                  <a:lnTo>
                    <a:pt x="212531" y="277098"/>
                  </a:lnTo>
                  <a:lnTo>
                    <a:pt x="243935" y="243935"/>
                  </a:lnTo>
                  <a:lnTo>
                    <a:pt x="277098" y="212531"/>
                  </a:lnTo>
                  <a:lnTo>
                    <a:pt x="311944" y="182966"/>
                  </a:lnTo>
                  <a:lnTo>
                    <a:pt x="348394" y="155317"/>
                  </a:lnTo>
                  <a:lnTo>
                    <a:pt x="386369" y="129663"/>
                  </a:lnTo>
                  <a:lnTo>
                    <a:pt x="425793" y="106081"/>
                  </a:lnTo>
                  <a:lnTo>
                    <a:pt x="466586" y="84650"/>
                  </a:lnTo>
                  <a:lnTo>
                    <a:pt x="508670" y="65448"/>
                  </a:lnTo>
                  <a:lnTo>
                    <a:pt x="551968" y="48553"/>
                  </a:lnTo>
                  <a:lnTo>
                    <a:pt x="596402" y="34043"/>
                  </a:lnTo>
                  <a:lnTo>
                    <a:pt x="641892" y="21995"/>
                  </a:lnTo>
                  <a:lnTo>
                    <a:pt x="688362" y="12489"/>
                  </a:lnTo>
                  <a:lnTo>
                    <a:pt x="735733" y="5603"/>
                  </a:lnTo>
                  <a:lnTo>
                    <a:pt x="783927" y="1413"/>
                  </a:lnTo>
                  <a:lnTo>
                    <a:pt x="832866" y="0"/>
                  </a:lnTo>
                  <a:lnTo>
                    <a:pt x="881804" y="1413"/>
                  </a:lnTo>
                  <a:lnTo>
                    <a:pt x="929998" y="5603"/>
                  </a:lnTo>
                  <a:lnTo>
                    <a:pt x="977369" y="12489"/>
                  </a:lnTo>
                  <a:lnTo>
                    <a:pt x="1023839" y="21995"/>
                  </a:lnTo>
                  <a:lnTo>
                    <a:pt x="1069329" y="34043"/>
                  </a:lnTo>
                  <a:lnTo>
                    <a:pt x="1113763" y="48553"/>
                  </a:lnTo>
                  <a:lnTo>
                    <a:pt x="1157061" y="65448"/>
                  </a:lnTo>
                  <a:lnTo>
                    <a:pt x="1199145" y="84650"/>
                  </a:lnTo>
                  <a:lnTo>
                    <a:pt x="1239938" y="106081"/>
                  </a:lnTo>
                  <a:lnTo>
                    <a:pt x="1279362" y="129663"/>
                  </a:lnTo>
                  <a:lnTo>
                    <a:pt x="1317337" y="155317"/>
                  </a:lnTo>
                  <a:lnTo>
                    <a:pt x="1353787" y="182966"/>
                  </a:lnTo>
                  <a:lnTo>
                    <a:pt x="1388633" y="212531"/>
                  </a:lnTo>
                  <a:lnTo>
                    <a:pt x="1421796" y="243935"/>
                  </a:lnTo>
                  <a:lnTo>
                    <a:pt x="1453200" y="277098"/>
                  </a:lnTo>
                  <a:lnTo>
                    <a:pt x="1482765" y="311944"/>
                  </a:lnTo>
                  <a:lnTo>
                    <a:pt x="1510414" y="348394"/>
                  </a:lnTo>
                  <a:lnTo>
                    <a:pt x="1536068" y="386369"/>
                  </a:lnTo>
                  <a:lnTo>
                    <a:pt x="1559650" y="425793"/>
                  </a:lnTo>
                  <a:lnTo>
                    <a:pt x="1581081" y="466586"/>
                  </a:lnTo>
                  <a:lnTo>
                    <a:pt x="1600283" y="508670"/>
                  </a:lnTo>
                  <a:lnTo>
                    <a:pt x="1617178" y="551968"/>
                  </a:lnTo>
                  <a:lnTo>
                    <a:pt x="1631688" y="596402"/>
                  </a:lnTo>
                  <a:lnTo>
                    <a:pt x="1643736" y="641892"/>
                  </a:lnTo>
                  <a:lnTo>
                    <a:pt x="1653242" y="688362"/>
                  </a:lnTo>
                  <a:lnTo>
                    <a:pt x="1660128" y="735733"/>
                  </a:lnTo>
                  <a:lnTo>
                    <a:pt x="1664318" y="783927"/>
                  </a:lnTo>
                  <a:lnTo>
                    <a:pt x="1665732" y="832865"/>
                  </a:lnTo>
                  <a:lnTo>
                    <a:pt x="1664318" y="881804"/>
                  </a:lnTo>
                  <a:lnTo>
                    <a:pt x="1660128" y="929998"/>
                  </a:lnTo>
                  <a:lnTo>
                    <a:pt x="1653242" y="977369"/>
                  </a:lnTo>
                  <a:lnTo>
                    <a:pt x="1643736" y="1023839"/>
                  </a:lnTo>
                  <a:lnTo>
                    <a:pt x="1631688" y="1069329"/>
                  </a:lnTo>
                  <a:lnTo>
                    <a:pt x="1617178" y="1113763"/>
                  </a:lnTo>
                  <a:lnTo>
                    <a:pt x="1600283" y="1157061"/>
                  </a:lnTo>
                  <a:lnTo>
                    <a:pt x="1581081" y="1199145"/>
                  </a:lnTo>
                  <a:lnTo>
                    <a:pt x="1559650" y="1239938"/>
                  </a:lnTo>
                  <a:lnTo>
                    <a:pt x="1536068" y="1279362"/>
                  </a:lnTo>
                  <a:lnTo>
                    <a:pt x="1510414" y="1317337"/>
                  </a:lnTo>
                  <a:lnTo>
                    <a:pt x="1482765" y="1353787"/>
                  </a:lnTo>
                  <a:lnTo>
                    <a:pt x="1453200" y="1388633"/>
                  </a:lnTo>
                  <a:lnTo>
                    <a:pt x="1421796" y="1421796"/>
                  </a:lnTo>
                  <a:lnTo>
                    <a:pt x="1388633" y="1453200"/>
                  </a:lnTo>
                  <a:lnTo>
                    <a:pt x="1353787" y="1482765"/>
                  </a:lnTo>
                  <a:lnTo>
                    <a:pt x="1317337" y="1510414"/>
                  </a:lnTo>
                  <a:lnTo>
                    <a:pt x="1279362" y="1536068"/>
                  </a:lnTo>
                  <a:lnTo>
                    <a:pt x="1239938" y="1559650"/>
                  </a:lnTo>
                  <a:lnTo>
                    <a:pt x="1199145" y="1581081"/>
                  </a:lnTo>
                  <a:lnTo>
                    <a:pt x="1157061" y="1600283"/>
                  </a:lnTo>
                  <a:lnTo>
                    <a:pt x="1113763" y="1617178"/>
                  </a:lnTo>
                  <a:lnTo>
                    <a:pt x="1069329" y="1631688"/>
                  </a:lnTo>
                  <a:lnTo>
                    <a:pt x="1023839" y="1643736"/>
                  </a:lnTo>
                  <a:lnTo>
                    <a:pt x="977369" y="1653242"/>
                  </a:lnTo>
                  <a:lnTo>
                    <a:pt x="929998" y="1660128"/>
                  </a:lnTo>
                  <a:lnTo>
                    <a:pt x="881804" y="1664318"/>
                  </a:lnTo>
                  <a:lnTo>
                    <a:pt x="832866" y="1665731"/>
                  </a:lnTo>
                  <a:lnTo>
                    <a:pt x="783927" y="1664318"/>
                  </a:lnTo>
                  <a:lnTo>
                    <a:pt x="735733" y="1660128"/>
                  </a:lnTo>
                  <a:lnTo>
                    <a:pt x="688362" y="1653242"/>
                  </a:lnTo>
                  <a:lnTo>
                    <a:pt x="641892" y="1643736"/>
                  </a:lnTo>
                  <a:lnTo>
                    <a:pt x="596402" y="1631688"/>
                  </a:lnTo>
                  <a:lnTo>
                    <a:pt x="551968" y="1617178"/>
                  </a:lnTo>
                  <a:lnTo>
                    <a:pt x="508670" y="1600283"/>
                  </a:lnTo>
                  <a:lnTo>
                    <a:pt x="466586" y="1581081"/>
                  </a:lnTo>
                  <a:lnTo>
                    <a:pt x="425793" y="1559650"/>
                  </a:lnTo>
                  <a:lnTo>
                    <a:pt x="386369" y="1536068"/>
                  </a:lnTo>
                  <a:lnTo>
                    <a:pt x="348394" y="1510414"/>
                  </a:lnTo>
                  <a:lnTo>
                    <a:pt x="311944" y="1482765"/>
                  </a:lnTo>
                  <a:lnTo>
                    <a:pt x="277098" y="1453200"/>
                  </a:lnTo>
                  <a:lnTo>
                    <a:pt x="243935" y="1421796"/>
                  </a:lnTo>
                  <a:lnTo>
                    <a:pt x="212531" y="1388633"/>
                  </a:lnTo>
                  <a:lnTo>
                    <a:pt x="182966" y="1353787"/>
                  </a:lnTo>
                  <a:lnTo>
                    <a:pt x="155317" y="1317337"/>
                  </a:lnTo>
                  <a:lnTo>
                    <a:pt x="129663" y="1279362"/>
                  </a:lnTo>
                  <a:lnTo>
                    <a:pt x="106081" y="1239938"/>
                  </a:lnTo>
                  <a:lnTo>
                    <a:pt x="84650" y="1199145"/>
                  </a:lnTo>
                  <a:lnTo>
                    <a:pt x="65448" y="1157061"/>
                  </a:lnTo>
                  <a:lnTo>
                    <a:pt x="48553" y="1113763"/>
                  </a:lnTo>
                  <a:lnTo>
                    <a:pt x="34043" y="1069329"/>
                  </a:lnTo>
                  <a:lnTo>
                    <a:pt x="21995" y="1023839"/>
                  </a:lnTo>
                  <a:lnTo>
                    <a:pt x="12489" y="977369"/>
                  </a:lnTo>
                  <a:lnTo>
                    <a:pt x="5603" y="929998"/>
                  </a:lnTo>
                  <a:lnTo>
                    <a:pt x="1413" y="881804"/>
                  </a:lnTo>
                  <a:lnTo>
                    <a:pt x="0" y="832865"/>
                  </a:lnTo>
                  <a:close/>
                </a:path>
              </a:pathLst>
            </a:custGeom>
            <a:ln w="19812">
              <a:solidFill>
                <a:srgbClr val="5C5C5C"/>
              </a:solidFill>
            </a:ln>
          </p:spPr>
          <p:txBody>
            <a:bodyPr wrap="square" lIns="0" tIns="0" rIns="0" bIns="0" rtlCol="0"/>
            <a:lstStyle/>
            <a:p>
              <a:endParaRPr/>
            </a:p>
          </p:txBody>
        </p:sp>
        <p:sp>
          <p:nvSpPr>
            <p:cNvPr id="61" name="object 61"/>
            <p:cNvSpPr/>
            <p:nvPr/>
          </p:nvSpPr>
          <p:spPr>
            <a:xfrm>
              <a:off x="10283951" y="3236976"/>
              <a:ext cx="0" cy="1050925"/>
            </a:xfrm>
            <a:custGeom>
              <a:avLst/>
              <a:gdLst/>
              <a:ahLst/>
              <a:cxnLst/>
              <a:rect l="l" t="t" r="r" b="b"/>
              <a:pathLst>
                <a:path h="1050925">
                  <a:moveTo>
                    <a:pt x="0" y="0"/>
                  </a:moveTo>
                  <a:lnTo>
                    <a:pt x="0" y="1050544"/>
                  </a:lnTo>
                </a:path>
              </a:pathLst>
            </a:custGeom>
            <a:ln w="9144">
              <a:solidFill>
                <a:srgbClr val="5C5C5C"/>
              </a:solidFill>
            </a:ln>
          </p:spPr>
          <p:txBody>
            <a:bodyPr wrap="square" lIns="0" tIns="0" rIns="0" bIns="0" rtlCol="0"/>
            <a:lstStyle/>
            <a:p>
              <a:endParaRPr/>
            </a:p>
          </p:txBody>
        </p:sp>
      </p:grpSp>
      <p:sp>
        <p:nvSpPr>
          <p:cNvPr id="62" name="object 62"/>
          <p:cNvSpPr txBox="1"/>
          <p:nvPr/>
        </p:nvSpPr>
        <p:spPr>
          <a:xfrm>
            <a:off x="10117262" y="2494481"/>
            <a:ext cx="1367790" cy="1047082"/>
          </a:xfrm>
          <a:prstGeom prst="rect">
            <a:avLst/>
          </a:prstGeom>
        </p:spPr>
        <p:txBody>
          <a:bodyPr vert="horz" wrap="square" lIns="0" tIns="153035" rIns="0" bIns="0" rtlCol="0">
            <a:spAutoFit/>
          </a:bodyPr>
          <a:lstStyle/>
          <a:p>
            <a:pPr marL="12700">
              <a:lnSpc>
                <a:spcPct val="100000"/>
              </a:lnSpc>
              <a:spcBef>
                <a:spcPts val="1205"/>
              </a:spcBef>
            </a:pPr>
            <a:r>
              <a:rPr sz="1800" b="1" dirty="0" err="1" smtClean="0">
                <a:solidFill>
                  <a:srgbClr val="0800B8"/>
                </a:solidFill>
                <a:latin typeface="Carlito"/>
                <a:cs typeface="Carlito"/>
              </a:rPr>
              <a:t>Asi</a:t>
            </a:r>
            <a:r>
              <a:rPr sz="1800" b="1" spc="5" dirty="0" err="1" smtClean="0">
                <a:solidFill>
                  <a:srgbClr val="0800B8"/>
                </a:solidFill>
                <a:latin typeface="Carlito"/>
                <a:cs typeface="Carlito"/>
              </a:rPr>
              <a:t>e</a:t>
            </a:r>
            <a:r>
              <a:rPr sz="1800" b="1" dirty="0" err="1" smtClean="0">
                <a:solidFill>
                  <a:srgbClr val="0800B8"/>
                </a:solidFill>
                <a:latin typeface="Carlito"/>
                <a:cs typeface="Carlito"/>
              </a:rPr>
              <a:t>-</a:t>
            </a:r>
            <a:r>
              <a:rPr sz="1800" b="1" spc="-35" dirty="0" err="1" smtClean="0">
                <a:solidFill>
                  <a:srgbClr val="0800B8"/>
                </a:solidFill>
                <a:latin typeface="Carlito"/>
                <a:cs typeface="Carlito"/>
              </a:rPr>
              <a:t>P</a:t>
            </a:r>
            <a:r>
              <a:rPr sz="1800" b="1" dirty="0" err="1" smtClean="0">
                <a:solidFill>
                  <a:srgbClr val="0800B8"/>
                </a:solidFill>
                <a:latin typeface="Carlito"/>
                <a:cs typeface="Carlito"/>
              </a:rPr>
              <a:t>ac</a:t>
            </a:r>
            <a:r>
              <a:rPr sz="1800" b="1" spc="-10" dirty="0" err="1" smtClean="0">
                <a:solidFill>
                  <a:srgbClr val="0800B8"/>
                </a:solidFill>
                <a:latin typeface="Carlito"/>
                <a:cs typeface="Carlito"/>
              </a:rPr>
              <a:t>i</a:t>
            </a:r>
            <a:r>
              <a:rPr sz="1800" b="1" spc="-5" dirty="0" err="1" smtClean="0">
                <a:solidFill>
                  <a:srgbClr val="0800B8"/>
                </a:solidFill>
                <a:latin typeface="Carlito"/>
                <a:cs typeface="Carlito"/>
              </a:rPr>
              <a:t>fique</a:t>
            </a:r>
            <a:endParaRPr lang="fr-FR" dirty="0">
              <a:latin typeface="Carlito"/>
              <a:cs typeface="Carlito"/>
            </a:endParaRPr>
          </a:p>
          <a:p>
            <a:pPr marL="12700">
              <a:lnSpc>
                <a:spcPct val="100000"/>
              </a:lnSpc>
              <a:spcBef>
                <a:spcPts val="1205"/>
              </a:spcBef>
            </a:pPr>
            <a:r>
              <a:rPr lang="fr-FR" sz="1200" spc="-25" dirty="0">
                <a:solidFill>
                  <a:srgbClr val="091C61"/>
                </a:solidFill>
                <a:latin typeface="Carlito"/>
                <a:cs typeface="Carlito"/>
              </a:rPr>
              <a:t> </a:t>
            </a:r>
            <a:r>
              <a:rPr lang="fr-FR" sz="1200" spc="-25" dirty="0" smtClean="0">
                <a:solidFill>
                  <a:srgbClr val="091C61"/>
                </a:solidFill>
                <a:latin typeface="Carlito"/>
                <a:cs typeface="Carlito"/>
              </a:rPr>
              <a:t>  </a:t>
            </a:r>
            <a:r>
              <a:rPr sz="1200" spc="-25" dirty="0" smtClean="0">
                <a:solidFill>
                  <a:srgbClr val="091C61"/>
                </a:solidFill>
                <a:latin typeface="Carlito"/>
                <a:cs typeface="Carlito"/>
              </a:rPr>
              <a:t>YoY</a:t>
            </a:r>
            <a:r>
              <a:rPr sz="1200" spc="-25" dirty="0">
                <a:solidFill>
                  <a:srgbClr val="091C61"/>
                </a:solidFill>
                <a:latin typeface="Carlito"/>
                <a:cs typeface="Carlito"/>
              </a:rPr>
              <a:t>%</a:t>
            </a:r>
            <a:endParaRPr sz="1200" dirty="0">
              <a:latin typeface="Carlito"/>
              <a:cs typeface="Carlito"/>
            </a:endParaRPr>
          </a:p>
        </p:txBody>
      </p:sp>
      <p:sp>
        <p:nvSpPr>
          <p:cNvPr id="63" name="object 63"/>
          <p:cNvSpPr txBox="1"/>
          <p:nvPr/>
        </p:nvSpPr>
        <p:spPr>
          <a:xfrm>
            <a:off x="9100754" y="4931218"/>
            <a:ext cx="812800" cy="315595"/>
          </a:xfrm>
          <a:prstGeom prst="rect">
            <a:avLst/>
          </a:prstGeom>
          <a:solidFill>
            <a:srgbClr val="FFFFFF">
              <a:alpha val="65097"/>
            </a:srgbClr>
          </a:solidFill>
        </p:spPr>
        <p:txBody>
          <a:bodyPr vert="horz" wrap="square" lIns="0" tIns="22225" rIns="0" bIns="0" rtlCol="0">
            <a:spAutoFit/>
          </a:bodyPr>
          <a:lstStyle/>
          <a:p>
            <a:pPr marL="199390">
              <a:lnSpc>
                <a:spcPct val="100000"/>
              </a:lnSpc>
              <a:spcBef>
                <a:spcPts val="175"/>
              </a:spcBef>
            </a:pPr>
            <a:r>
              <a:rPr sz="1600" b="1" spc="-10" dirty="0">
                <a:solidFill>
                  <a:srgbClr val="091C61"/>
                </a:solidFill>
                <a:latin typeface="Carlito"/>
                <a:cs typeface="Carlito"/>
              </a:rPr>
              <a:t>-73%</a:t>
            </a:r>
            <a:endParaRPr sz="1600" dirty="0">
              <a:latin typeface="Carlito"/>
              <a:cs typeface="Carlito"/>
            </a:endParaRPr>
          </a:p>
        </p:txBody>
      </p:sp>
      <p:sp>
        <p:nvSpPr>
          <p:cNvPr id="64" name="object 64"/>
          <p:cNvSpPr txBox="1"/>
          <p:nvPr/>
        </p:nvSpPr>
        <p:spPr>
          <a:xfrm>
            <a:off x="9071799" y="5426518"/>
            <a:ext cx="838200" cy="315595"/>
          </a:xfrm>
          <a:prstGeom prst="rect">
            <a:avLst/>
          </a:prstGeom>
          <a:solidFill>
            <a:srgbClr val="FFFFFF">
              <a:alpha val="65097"/>
            </a:srgbClr>
          </a:solidFill>
        </p:spPr>
        <p:txBody>
          <a:bodyPr vert="horz" wrap="square" lIns="0" tIns="22225" rIns="0" bIns="0" rtlCol="0">
            <a:spAutoFit/>
          </a:bodyPr>
          <a:lstStyle/>
          <a:p>
            <a:pPr marL="213360">
              <a:lnSpc>
                <a:spcPct val="100000"/>
              </a:lnSpc>
              <a:spcBef>
                <a:spcPts val="175"/>
              </a:spcBef>
            </a:pPr>
            <a:r>
              <a:rPr sz="1600" b="1" spc="-5" dirty="0">
                <a:solidFill>
                  <a:srgbClr val="976A4B"/>
                </a:solidFill>
                <a:latin typeface="Carlito"/>
                <a:cs typeface="Carlito"/>
              </a:rPr>
              <a:t>-65%</a:t>
            </a:r>
            <a:endParaRPr sz="1600">
              <a:latin typeface="Carlito"/>
              <a:cs typeface="Carlito"/>
            </a:endParaRPr>
          </a:p>
        </p:txBody>
      </p:sp>
      <p:sp>
        <p:nvSpPr>
          <p:cNvPr id="65" name="object 65"/>
          <p:cNvSpPr txBox="1"/>
          <p:nvPr/>
        </p:nvSpPr>
        <p:spPr>
          <a:xfrm>
            <a:off x="8182924" y="4784958"/>
            <a:ext cx="741809" cy="566822"/>
          </a:xfrm>
          <a:prstGeom prst="rect">
            <a:avLst/>
          </a:prstGeom>
        </p:spPr>
        <p:txBody>
          <a:bodyPr vert="horz" wrap="square" lIns="0" tIns="12700" rIns="0" bIns="0" rtlCol="0">
            <a:spAutoFit/>
          </a:bodyPr>
          <a:lstStyle/>
          <a:p>
            <a:pPr algn="ctr">
              <a:lnSpc>
                <a:spcPct val="100000"/>
              </a:lnSpc>
              <a:spcBef>
                <a:spcPts val="100"/>
              </a:spcBef>
            </a:pPr>
            <a:r>
              <a:rPr sz="1200" spc="-25" dirty="0">
                <a:solidFill>
                  <a:srgbClr val="091C61"/>
                </a:solidFill>
                <a:latin typeface="Carlito"/>
                <a:cs typeface="Carlito"/>
              </a:rPr>
              <a:t>YoY%</a:t>
            </a:r>
            <a:endParaRPr sz="1200" dirty="0">
              <a:latin typeface="Carlito"/>
              <a:cs typeface="Carlito"/>
            </a:endParaRPr>
          </a:p>
          <a:p>
            <a:pPr algn="ctr">
              <a:lnSpc>
                <a:spcPct val="100000"/>
              </a:lnSpc>
            </a:pPr>
            <a:r>
              <a:rPr sz="1200" spc="-20" dirty="0">
                <a:solidFill>
                  <a:srgbClr val="091C61"/>
                </a:solidFill>
                <a:latin typeface="Carlito"/>
                <a:cs typeface="Carlito"/>
              </a:rPr>
              <a:t>Trafic</a:t>
            </a:r>
            <a:r>
              <a:rPr sz="1200" spc="-75" dirty="0">
                <a:solidFill>
                  <a:srgbClr val="091C61"/>
                </a:solidFill>
                <a:latin typeface="Carlito"/>
                <a:cs typeface="Carlito"/>
              </a:rPr>
              <a:t> </a:t>
            </a:r>
            <a:r>
              <a:rPr sz="1200" spc="-5" dirty="0">
                <a:solidFill>
                  <a:srgbClr val="091C61"/>
                </a:solidFill>
                <a:latin typeface="Carlito"/>
                <a:cs typeface="Carlito"/>
              </a:rPr>
              <a:t>(RPK)</a:t>
            </a:r>
            <a:endParaRPr sz="1200" dirty="0">
              <a:latin typeface="Carlito"/>
              <a:cs typeface="Carlito"/>
            </a:endParaRPr>
          </a:p>
        </p:txBody>
      </p:sp>
      <p:sp>
        <p:nvSpPr>
          <p:cNvPr id="66" name="object 66"/>
          <p:cNvSpPr txBox="1"/>
          <p:nvPr/>
        </p:nvSpPr>
        <p:spPr>
          <a:xfrm>
            <a:off x="8098725" y="5373890"/>
            <a:ext cx="927100" cy="391160"/>
          </a:xfrm>
          <a:prstGeom prst="rect">
            <a:avLst/>
          </a:prstGeom>
        </p:spPr>
        <p:txBody>
          <a:bodyPr vert="horz" wrap="square" lIns="0" tIns="12700" rIns="0" bIns="0" rtlCol="0">
            <a:spAutoFit/>
          </a:bodyPr>
          <a:lstStyle/>
          <a:p>
            <a:pPr algn="ctr">
              <a:lnSpc>
                <a:spcPct val="100000"/>
              </a:lnSpc>
              <a:spcBef>
                <a:spcPts val="100"/>
              </a:spcBef>
            </a:pPr>
            <a:r>
              <a:rPr sz="1200" spc="-30" dirty="0">
                <a:solidFill>
                  <a:srgbClr val="976A4B"/>
                </a:solidFill>
                <a:latin typeface="Carlito"/>
                <a:cs typeface="Carlito"/>
              </a:rPr>
              <a:t>YoY</a:t>
            </a:r>
            <a:r>
              <a:rPr sz="1200" spc="-20" dirty="0">
                <a:solidFill>
                  <a:srgbClr val="976A4B"/>
                </a:solidFill>
                <a:latin typeface="Carlito"/>
                <a:cs typeface="Carlito"/>
              </a:rPr>
              <a:t> </a:t>
            </a:r>
            <a:r>
              <a:rPr sz="1200" dirty="0">
                <a:solidFill>
                  <a:srgbClr val="976A4B"/>
                </a:solidFill>
                <a:latin typeface="Carlito"/>
                <a:cs typeface="Carlito"/>
              </a:rPr>
              <a:t>%</a:t>
            </a:r>
            <a:endParaRPr sz="1200" dirty="0">
              <a:latin typeface="Carlito"/>
              <a:cs typeface="Carlito"/>
            </a:endParaRPr>
          </a:p>
          <a:p>
            <a:pPr algn="ctr">
              <a:lnSpc>
                <a:spcPct val="100000"/>
              </a:lnSpc>
            </a:pPr>
            <a:r>
              <a:rPr sz="1200" spc="-5" dirty="0">
                <a:solidFill>
                  <a:srgbClr val="976A4B"/>
                </a:solidFill>
                <a:latin typeface="Carlito"/>
                <a:cs typeface="Carlito"/>
              </a:rPr>
              <a:t>Capacité</a:t>
            </a:r>
            <a:r>
              <a:rPr sz="1200" spc="-45" dirty="0">
                <a:solidFill>
                  <a:srgbClr val="976A4B"/>
                </a:solidFill>
                <a:latin typeface="Carlito"/>
                <a:cs typeface="Carlito"/>
              </a:rPr>
              <a:t> </a:t>
            </a:r>
            <a:r>
              <a:rPr sz="1200" spc="-20" dirty="0">
                <a:solidFill>
                  <a:srgbClr val="976A4B"/>
                </a:solidFill>
                <a:latin typeface="Carlito"/>
                <a:cs typeface="Carlito"/>
              </a:rPr>
              <a:t>(SKO)</a:t>
            </a:r>
            <a:endParaRPr sz="1200" dirty="0">
              <a:latin typeface="Carlito"/>
              <a:cs typeface="Carlito"/>
            </a:endParaRPr>
          </a:p>
        </p:txBody>
      </p:sp>
      <p:sp>
        <p:nvSpPr>
          <p:cNvPr id="67" name="object 67"/>
          <p:cNvSpPr txBox="1"/>
          <p:nvPr/>
        </p:nvSpPr>
        <p:spPr>
          <a:xfrm>
            <a:off x="7039164" y="3421316"/>
            <a:ext cx="917575" cy="517525"/>
          </a:xfrm>
          <a:prstGeom prst="rect">
            <a:avLst/>
          </a:prstGeom>
        </p:spPr>
        <p:txBody>
          <a:bodyPr vert="horz" wrap="square" lIns="0" tIns="12700" rIns="0" bIns="0" rtlCol="0">
            <a:spAutoFit/>
          </a:bodyPr>
          <a:lstStyle/>
          <a:p>
            <a:pPr algn="ctr">
              <a:lnSpc>
                <a:spcPct val="100000"/>
              </a:lnSpc>
              <a:spcBef>
                <a:spcPts val="100"/>
              </a:spcBef>
            </a:pPr>
            <a:r>
              <a:rPr sz="1400" spc="-10" dirty="0">
                <a:latin typeface="Carlito"/>
                <a:cs typeface="Carlito"/>
              </a:rPr>
              <a:t>Résultat</a:t>
            </a:r>
            <a:r>
              <a:rPr sz="1400" spc="-45" dirty="0">
                <a:latin typeface="Carlito"/>
                <a:cs typeface="Carlito"/>
              </a:rPr>
              <a:t> </a:t>
            </a:r>
            <a:r>
              <a:rPr sz="1400" spc="-5" dirty="0">
                <a:latin typeface="Carlito"/>
                <a:cs typeface="Carlito"/>
              </a:rPr>
              <a:t>Net</a:t>
            </a:r>
            <a:endParaRPr sz="1400">
              <a:latin typeface="Carlito"/>
              <a:cs typeface="Carlito"/>
            </a:endParaRPr>
          </a:p>
          <a:p>
            <a:pPr marL="51435" algn="ctr">
              <a:lnSpc>
                <a:spcPct val="100000"/>
              </a:lnSpc>
              <a:spcBef>
                <a:spcPts val="30"/>
              </a:spcBef>
            </a:pPr>
            <a:r>
              <a:rPr sz="1800" b="1" spc="-5" dirty="0">
                <a:latin typeface="Carlito"/>
                <a:cs typeface="Carlito"/>
              </a:rPr>
              <a:t>$-7</a:t>
            </a:r>
            <a:r>
              <a:rPr sz="1800" b="1" spc="-30" dirty="0">
                <a:latin typeface="Carlito"/>
                <a:cs typeface="Carlito"/>
              </a:rPr>
              <a:t> </a:t>
            </a:r>
            <a:r>
              <a:rPr sz="1800" b="1" spc="-5" dirty="0">
                <a:latin typeface="Carlito"/>
                <a:cs typeface="Carlito"/>
              </a:rPr>
              <a:t>mds</a:t>
            </a:r>
            <a:endParaRPr sz="1800">
              <a:latin typeface="Carlito"/>
              <a:cs typeface="Carlito"/>
            </a:endParaRPr>
          </a:p>
        </p:txBody>
      </p:sp>
      <p:sp>
        <p:nvSpPr>
          <p:cNvPr id="68" name="object 68"/>
          <p:cNvSpPr txBox="1"/>
          <p:nvPr/>
        </p:nvSpPr>
        <p:spPr>
          <a:xfrm>
            <a:off x="8293434" y="6015397"/>
            <a:ext cx="1527555"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0800B8"/>
                </a:solidFill>
                <a:latin typeface="Carlito"/>
                <a:cs typeface="Carlito"/>
              </a:rPr>
              <a:t>Moyen-Orient</a:t>
            </a:r>
            <a:endParaRPr sz="1800" dirty="0">
              <a:latin typeface="Carlito"/>
              <a:cs typeface="Carlito"/>
            </a:endParaRPr>
          </a:p>
        </p:txBody>
      </p:sp>
      <p:grpSp>
        <p:nvGrpSpPr>
          <p:cNvPr id="70" name="object 70"/>
          <p:cNvGrpSpPr/>
          <p:nvPr/>
        </p:nvGrpSpPr>
        <p:grpSpPr>
          <a:xfrm>
            <a:off x="6919911" y="2718371"/>
            <a:ext cx="2115820" cy="3400425"/>
            <a:chOff x="7086600" y="3064764"/>
            <a:chExt cx="2115820" cy="3400425"/>
          </a:xfrm>
        </p:grpSpPr>
        <p:sp>
          <p:nvSpPr>
            <p:cNvPr id="71" name="object 71"/>
            <p:cNvSpPr/>
            <p:nvPr/>
          </p:nvSpPr>
          <p:spPr>
            <a:xfrm>
              <a:off x="7096505" y="3566922"/>
              <a:ext cx="1137285" cy="1138555"/>
            </a:xfrm>
            <a:custGeom>
              <a:avLst/>
              <a:gdLst/>
              <a:ahLst/>
              <a:cxnLst/>
              <a:rect l="l" t="t" r="r" b="b"/>
              <a:pathLst>
                <a:path w="1137284" h="1138554">
                  <a:moveTo>
                    <a:pt x="0" y="569213"/>
                  </a:moveTo>
                  <a:lnTo>
                    <a:pt x="2086" y="520106"/>
                  </a:lnTo>
                  <a:lnTo>
                    <a:pt x="8232" y="472157"/>
                  </a:lnTo>
                  <a:lnTo>
                    <a:pt x="18267" y="425537"/>
                  </a:lnTo>
                  <a:lnTo>
                    <a:pt x="32020" y="380419"/>
                  </a:lnTo>
                  <a:lnTo>
                    <a:pt x="49320" y="336972"/>
                  </a:lnTo>
                  <a:lnTo>
                    <a:pt x="69997" y="295368"/>
                  </a:lnTo>
                  <a:lnTo>
                    <a:pt x="93881" y="255778"/>
                  </a:lnTo>
                  <a:lnTo>
                    <a:pt x="120800" y="218373"/>
                  </a:lnTo>
                  <a:lnTo>
                    <a:pt x="150584" y="183323"/>
                  </a:lnTo>
                  <a:lnTo>
                    <a:pt x="183062" y="150800"/>
                  </a:lnTo>
                  <a:lnTo>
                    <a:pt x="218063" y="120974"/>
                  </a:lnTo>
                  <a:lnTo>
                    <a:pt x="255418" y="94017"/>
                  </a:lnTo>
                  <a:lnTo>
                    <a:pt x="294955" y="70099"/>
                  </a:lnTo>
                  <a:lnTo>
                    <a:pt x="336504" y="49392"/>
                  </a:lnTo>
                  <a:lnTo>
                    <a:pt x="379894" y="32067"/>
                  </a:lnTo>
                  <a:lnTo>
                    <a:pt x="424954" y="18294"/>
                  </a:lnTo>
                  <a:lnTo>
                    <a:pt x="471515" y="8244"/>
                  </a:lnTo>
                  <a:lnTo>
                    <a:pt x="519404" y="2089"/>
                  </a:lnTo>
                  <a:lnTo>
                    <a:pt x="568451" y="0"/>
                  </a:lnTo>
                  <a:lnTo>
                    <a:pt x="617499" y="2089"/>
                  </a:lnTo>
                  <a:lnTo>
                    <a:pt x="665388" y="8244"/>
                  </a:lnTo>
                  <a:lnTo>
                    <a:pt x="711949" y="18294"/>
                  </a:lnTo>
                  <a:lnTo>
                    <a:pt x="757009" y="32067"/>
                  </a:lnTo>
                  <a:lnTo>
                    <a:pt x="800399" y="49392"/>
                  </a:lnTo>
                  <a:lnTo>
                    <a:pt x="841948" y="70099"/>
                  </a:lnTo>
                  <a:lnTo>
                    <a:pt x="881485" y="94017"/>
                  </a:lnTo>
                  <a:lnTo>
                    <a:pt x="918840" y="120974"/>
                  </a:lnTo>
                  <a:lnTo>
                    <a:pt x="953841" y="150800"/>
                  </a:lnTo>
                  <a:lnTo>
                    <a:pt x="986319" y="183323"/>
                  </a:lnTo>
                  <a:lnTo>
                    <a:pt x="1016103" y="218373"/>
                  </a:lnTo>
                  <a:lnTo>
                    <a:pt x="1043022" y="255778"/>
                  </a:lnTo>
                  <a:lnTo>
                    <a:pt x="1066906" y="295368"/>
                  </a:lnTo>
                  <a:lnTo>
                    <a:pt x="1087583" y="336972"/>
                  </a:lnTo>
                  <a:lnTo>
                    <a:pt x="1104883" y="380419"/>
                  </a:lnTo>
                  <a:lnTo>
                    <a:pt x="1118636" y="425537"/>
                  </a:lnTo>
                  <a:lnTo>
                    <a:pt x="1128671" y="472157"/>
                  </a:lnTo>
                  <a:lnTo>
                    <a:pt x="1134817" y="520106"/>
                  </a:lnTo>
                  <a:lnTo>
                    <a:pt x="1136903" y="569213"/>
                  </a:lnTo>
                  <a:lnTo>
                    <a:pt x="1134817" y="618321"/>
                  </a:lnTo>
                  <a:lnTo>
                    <a:pt x="1128671" y="666270"/>
                  </a:lnTo>
                  <a:lnTo>
                    <a:pt x="1118636" y="712890"/>
                  </a:lnTo>
                  <a:lnTo>
                    <a:pt x="1104883" y="758008"/>
                  </a:lnTo>
                  <a:lnTo>
                    <a:pt x="1087583" y="801455"/>
                  </a:lnTo>
                  <a:lnTo>
                    <a:pt x="1066906" y="843059"/>
                  </a:lnTo>
                  <a:lnTo>
                    <a:pt x="1043022" y="882649"/>
                  </a:lnTo>
                  <a:lnTo>
                    <a:pt x="1016103" y="920054"/>
                  </a:lnTo>
                  <a:lnTo>
                    <a:pt x="986319" y="955104"/>
                  </a:lnTo>
                  <a:lnTo>
                    <a:pt x="953841" y="987627"/>
                  </a:lnTo>
                  <a:lnTo>
                    <a:pt x="918840" y="1017453"/>
                  </a:lnTo>
                  <a:lnTo>
                    <a:pt x="881485" y="1044410"/>
                  </a:lnTo>
                  <a:lnTo>
                    <a:pt x="841948" y="1068328"/>
                  </a:lnTo>
                  <a:lnTo>
                    <a:pt x="800399" y="1089035"/>
                  </a:lnTo>
                  <a:lnTo>
                    <a:pt x="757009" y="1106360"/>
                  </a:lnTo>
                  <a:lnTo>
                    <a:pt x="711949" y="1120133"/>
                  </a:lnTo>
                  <a:lnTo>
                    <a:pt x="665388" y="1130183"/>
                  </a:lnTo>
                  <a:lnTo>
                    <a:pt x="617499" y="1136338"/>
                  </a:lnTo>
                  <a:lnTo>
                    <a:pt x="568451" y="1138427"/>
                  </a:lnTo>
                  <a:lnTo>
                    <a:pt x="519404" y="1136338"/>
                  </a:lnTo>
                  <a:lnTo>
                    <a:pt x="471515" y="1130183"/>
                  </a:lnTo>
                  <a:lnTo>
                    <a:pt x="424954" y="1120133"/>
                  </a:lnTo>
                  <a:lnTo>
                    <a:pt x="379894" y="1106360"/>
                  </a:lnTo>
                  <a:lnTo>
                    <a:pt x="336504" y="1089035"/>
                  </a:lnTo>
                  <a:lnTo>
                    <a:pt x="294955" y="1068328"/>
                  </a:lnTo>
                  <a:lnTo>
                    <a:pt x="255418" y="1044410"/>
                  </a:lnTo>
                  <a:lnTo>
                    <a:pt x="218063" y="1017453"/>
                  </a:lnTo>
                  <a:lnTo>
                    <a:pt x="183062" y="987627"/>
                  </a:lnTo>
                  <a:lnTo>
                    <a:pt x="150584" y="955104"/>
                  </a:lnTo>
                  <a:lnTo>
                    <a:pt x="120800" y="920054"/>
                  </a:lnTo>
                  <a:lnTo>
                    <a:pt x="93881" y="882649"/>
                  </a:lnTo>
                  <a:lnTo>
                    <a:pt x="69997" y="843059"/>
                  </a:lnTo>
                  <a:lnTo>
                    <a:pt x="49320" y="801455"/>
                  </a:lnTo>
                  <a:lnTo>
                    <a:pt x="32020" y="758008"/>
                  </a:lnTo>
                  <a:lnTo>
                    <a:pt x="18267" y="712890"/>
                  </a:lnTo>
                  <a:lnTo>
                    <a:pt x="8232" y="666270"/>
                  </a:lnTo>
                  <a:lnTo>
                    <a:pt x="2086" y="618321"/>
                  </a:lnTo>
                  <a:lnTo>
                    <a:pt x="0" y="569213"/>
                  </a:lnTo>
                  <a:close/>
                </a:path>
              </a:pathLst>
            </a:custGeom>
            <a:ln w="19812">
              <a:solidFill>
                <a:srgbClr val="5C5C5C"/>
              </a:solidFill>
            </a:ln>
          </p:spPr>
          <p:txBody>
            <a:bodyPr wrap="square" lIns="0" tIns="0" rIns="0" bIns="0" rtlCol="0"/>
            <a:lstStyle/>
            <a:p>
              <a:endParaRPr/>
            </a:p>
          </p:txBody>
        </p:sp>
        <p:sp>
          <p:nvSpPr>
            <p:cNvPr id="72" name="object 72"/>
            <p:cNvSpPr/>
            <p:nvPr/>
          </p:nvSpPr>
          <p:spPr>
            <a:xfrm>
              <a:off x="8229600" y="4088892"/>
              <a:ext cx="0" cy="2376170"/>
            </a:xfrm>
            <a:custGeom>
              <a:avLst/>
              <a:gdLst/>
              <a:ahLst/>
              <a:cxnLst/>
              <a:rect l="l" t="t" r="r" b="b"/>
              <a:pathLst>
                <a:path h="2376170">
                  <a:moveTo>
                    <a:pt x="0" y="0"/>
                  </a:moveTo>
                  <a:lnTo>
                    <a:pt x="0" y="2376004"/>
                  </a:lnTo>
                </a:path>
              </a:pathLst>
            </a:custGeom>
            <a:ln w="9144">
              <a:solidFill>
                <a:srgbClr val="5C5C5C"/>
              </a:solidFill>
            </a:ln>
          </p:spPr>
          <p:txBody>
            <a:bodyPr wrap="square" lIns="0" tIns="0" rIns="0" bIns="0" rtlCol="0"/>
            <a:lstStyle/>
            <a:p>
              <a:endParaRPr/>
            </a:p>
          </p:txBody>
        </p:sp>
        <p:sp>
          <p:nvSpPr>
            <p:cNvPr id="73" name="object 73"/>
            <p:cNvSpPr/>
            <p:nvPr/>
          </p:nvSpPr>
          <p:spPr>
            <a:xfrm>
              <a:off x="7213854" y="3074670"/>
              <a:ext cx="1978660" cy="403225"/>
            </a:xfrm>
            <a:custGeom>
              <a:avLst/>
              <a:gdLst/>
              <a:ahLst/>
              <a:cxnLst/>
              <a:rect l="l" t="t" r="r" b="b"/>
              <a:pathLst>
                <a:path w="1978659" h="403225">
                  <a:moveTo>
                    <a:pt x="1978152" y="0"/>
                  </a:moveTo>
                  <a:lnTo>
                    <a:pt x="0" y="0"/>
                  </a:lnTo>
                  <a:lnTo>
                    <a:pt x="0" y="358139"/>
                  </a:lnTo>
                  <a:lnTo>
                    <a:pt x="329692" y="358139"/>
                  </a:lnTo>
                  <a:lnTo>
                    <a:pt x="576961" y="402970"/>
                  </a:lnTo>
                  <a:lnTo>
                    <a:pt x="824229" y="358139"/>
                  </a:lnTo>
                  <a:lnTo>
                    <a:pt x="1978152" y="358139"/>
                  </a:lnTo>
                  <a:lnTo>
                    <a:pt x="1978152" y="0"/>
                  </a:lnTo>
                  <a:close/>
                </a:path>
              </a:pathLst>
            </a:custGeom>
            <a:solidFill>
              <a:srgbClr val="FFFFFF"/>
            </a:solidFill>
          </p:spPr>
          <p:txBody>
            <a:bodyPr wrap="square" lIns="0" tIns="0" rIns="0" bIns="0" rtlCol="0"/>
            <a:lstStyle/>
            <a:p>
              <a:endParaRPr/>
            </a:p>
          </p:txBody>
        </p:sp>
        <p:sp>
          <p:nvSpPr>
            <p:cNvPr id="74" name="object 74"/>
            <p:cNvSpPr/>
            <p:nvPr/>
          </p:nvSpPr>
          <p:spPr>
            <a:xfrm>
              <a:off x="7213854" y="3074670"/>
              <a:ext cx="1978660" cy="403225"/>
            </a:xfrm>
            <a:custGeom>
              <a:avLst/>
              <a:gdLst/>
              <a:ahLst/>
              <a:cxnLst/>
              <a:rect l="l" t="t" r="r" b="b"/>
              <a:pathLst>
                <a:path w="1978659" h="403225">
                  <a:moveTo>
                    <a:pt x="0" y="0"/>
                  </a:moveTo>
                  <a:lnTo>
                    <a:pt x="329692" y="0"/>
                  </a:lnTo>
                  <a:lnTo>
                    <a:pt x="824229" y="0"/>
                  </a:lnTo>
                  <a:lnTo>
                    <a:pt x="1978152" y="0"/>
                  </a:lnTo>
                  <a:lnTo>
                    <a:pt x="1978152" y="208914"/>
                  </a:lnTo>
                  <a:lnTo>
                    <a:pt x="1978152" y="298450"/>
                  </a:lnTo>
                  <a:lnTo>
                    <a:pt x="1978152" y="358139"/>
                  </a:lnTo>
                  <a:lnTo>
                    <a:pt x="824229" y="358139"/>
                  </a:lnTo>
                  <a:lnTo>
                    <a:pt x="576961" y="402970"/>
                  </a:lnTo>
                  <a:lnTo>
                    <a:pt x="329692" y="358139"/>
                  </a:lnTo>
                  <a:lnTo>
                    <a:pt x="0" y="358139"/>
                  </a:lnTo>
                  <a:lnTo>
                    <a:pt x="0" y="298450"/>
                  </a:lnTo>
                  <a:lnTo>
                    <a:pt x="0" y="208914"/>
                  </a:lnTo>
                  <a:lnTo>
                    <a:pt x="0" y="0"/>
                  </a:lnTo>
                  <a:close/>
                </a:path>
              </a:pathLst>
            </a:custGeom>
            <a:ln w="19812">
              <a:solidFill>
                <a:srgbClr val="777B92"/>
              </a:solidFill>
            </a:ln>
          </p:spPr>
          <p:txBody>
            <a:bodyPr wrap="square" lIns="0" tIns="0" rIns="0" bIns="0" rtlCol="0"/>
            <a:lstStyle/>
            <a:p>
              <a:endParaRPr/>
            </a:p>
          </p:txBody>
        </p:sp>
      </p:grpSp>
      <p:sp>
        <p:nvSpPr>
          <p:cNvPr id="75" name="object 75"/>
          <p:cNvSpPr txBox="1"/>
          <p:nvPr/>
        </p:nvSpPr>
        <p:spPr>
          <a:xfrm>
            <a:off x="7106854" y="2718117"/>
            <a:ext cx="1852930" cy="361315"/>
          </a:xfrm>
          <a:prstGeom prst="rect">
            <a:avLst/>
          </a:prstGeom>
        </p:spPr>
        <p:txBody>
          <a:bodyPr vert="horz" wrap="square" lIns="0" tIns="13335" rIns="0" bIns="0" rtlCol="0">
            <a:spAutoFit/>
          </a:bodyPr>
          <a:lstStyle/>
          <a:p>
            <a:pPr marL="12700" marR="5080">
              <a:lnSpc>
                <a:spcPct val="100000"/>
              </a:lnSpc>
              <a:spcBef>
                <a:spcPts val="105"/>
              </a:spcBef>
            </a:pPr>
            <a:r>
              <a:rPr sz="1100" dirty="0">
                <a:solidFill>
                  <a:srgbClr val="777B92"/>
                </a:solidFill>
                <a:latin typeface="Carlito"/>
                <a:cs typeface="Carlito"/>
              </a:rPr>
              <a:t>Perte </a:t>
            </a:r>
            <a:r>
              <a:rPr sz="1100" spc="-5" dirty="0">
                <a:solidFill>
                  <a:srgbClr val="777B92"/>
                </a:solidFill>
                <a:latin typeface="Carlito"/>
                <a:cs typeface="Carlito"/>
              </a:rPr>
              <a:t>de </a:t>
            </a:r>
            <a:r>
              <a:rPr sz="1100" dirty="0">
                <a:solidFill>
                  <a:srgbClr val="777B92"/>
                </a:solidFill>
                <a:latin typeface="Carlito"/>
                <a:cs typeface="Carlito"/>
              </a:rPr>
              <a:t>trafic passager  compensé en </a:t>
            </a:r>
            <a:r>
              <a:rPr sz="1100" spc="-5" dirty="0">
                <a:solidFill>
                  <a:srgbClr val="777B92"/>
                </a:solidFill>
                <a:latin typeface="Carlito"/>
                <a:cs typeface="Carlito"/>
              </a:rPr>
              <a:t>partie </a:t>
            </a:r>
            <a:r>
              <a:rPr sz="1100" dirty="0">
                <a:solidFill>
                  <a:srgbClr val="777B92"/>
                </a:solidFill>
                <a:latin typeface="Carlito"/>
                <a:cs typeface="Carlito"/>
              </a:rPr>
              <a:t>par le</a:t>
            </a:r>
            <a:r>
              <a:rPr sz="1100" spc="-85" dirty="0">
                <a:solidFill>
                  <a:srgbClr val="777B92"/>
                </a:solidFill>
                <a:latin typeface="Carlito"/>
                <a:cs typeface="Carlito"/>
              </a:rPr>
              <a:t> </a:t>
            </a:r>
            <a:r>
              <a:rPr sz="1100" spc="-5" dirty="0">
                <a:solidFill>
                  <a:srgbClr val="777B92"/>
                </a:solidFill>
                <a:latin typeface="Carlito"/>
                <a:cs typeface="Carlito"/>
              </a:rPr>
              <a:t>cargo</a:t>
            </a:r>
            <a:endParaRPr sz="1100">
              <a:latin typeface="Carlito"/>
              <a:cs typeface="Carlito"/>
            </a:endParaRPr>
          </a:p>
        </p:txBody>
      </p:sp>
      <p:sp>
        <p:nvSpPr>
          <p:cNvPr id="78" name="object 78"/>
          <p:cNvSpPr txBox="1"/>
          <p:nvPr/>
        </p:nvSpPr>
        <p:spPr>
          <a:xfrm>
            <a:off x="164084" y="6512153"/>
            <a:ext cx="102870" cy="197490"/>
          </a:xfrm>
          <a:prstGeom prst="rect">
            <a:avLst/>
          </a:prstGeom>
        </p:spPr>
        <p:txBody>
          <a:bodyPr vert="horz" wrap="square" lIns="0" tIns="12700" rIns="0" bIns="0" rtlCol="0">
            <a:spAutoFit/>
          </a:bodyPr>
          <a:lstStyle/>
          <a:p>
            <a:pPr marL="12700">
              <a:lnSpc>
                <a:spcPct val="100000"/>
              </a:lnSpc>
              <a:spcBef>
                <a:spcPts val="100"/>
              </a:spcBef>
            </a:pPr>
            <a:endParaRPr sz="1200" dirty="0">
              <a:latin typeface="Carlito"/>
              <a:cs typeface="Carlito"/>
            </a:endParaRPr>
          </a:p>
        </p:txBody>
      </p:sp>
      <p:sp>
        <p:nvSpPr>
          <p:cNvPr id="79" name="object 3"/>
          <p:cNvSpPr txBox="1"/>
          <p:nvPr/>
        </p:nvSpPr>
        <p:spPr>
          <a:xfrm>
            <a:off x="155778" y="4627020"/>
            <a:ext cx="256480" cy="1723389"/>
          </a:xfrm>
          <a:prstGeom prst="rect">
            <a:avLst/>
          </a:prstGeom>
        </p:spPr>
        <p:txBody>
          <a:bodyPr vert="vert270" wrap="square" lIns="0" tIns="0" rIns="0" bIns="0" rtlCol="0">
            <a:spAutoFit/>
          </a:bodyPr>
          <a:lstStyle/>
          <a:p>
            <a:pPr marL="12700">
              <a:lnSpc>
                <a:spcPts val="955"/>
              </a:lnSpc>
            </a:pPr>
            <a:r>
              <a:rPr sz="900" b="1" spc="90" dirty="0" smtClean="0">
                <a:solidFill>
                  <a:srgbClr val="D21F4B"/>
                </a:solidFill>
                <a:latin typeface="Carlito"/>
                <a:cs typeface="Carlito"/>
              </a:rPr>
              <a:t>STRICTEM</a:t>
            </a:r>
            <a:r>
              <a:rPr sz="900" b="1" spc="70" dirty="0" smtClean="0">
                <a:solidFill>
                  <a:srgbClr val="D21F4B"/>
                </a:solidFill>
                <a:latin typeface="Carlito"/>
                <a:cs typeface="Carlito"/>
              </a:rPr>
              <a:t>ENT</a:t>
            </a:r>
            <a:r>
              <a:rPr sz="900" b="1" spc="-5" dirty="0" smtClean="0">
                <a:solidFill>
                  <a:srgbClr val="D21F4B"/>
                </a:solidFill>
                <a:latin typeface="Carlito"/>
                <a:cs typeface="Carlito"/>
              </a:rPr>
              <a:t> </a:t>
            </a:r>
            <a:r>
              <a:rPr sz="900" b="1" spc="95" dirty="0">
                <a:solidFill>
                  <a:srgbClr val="D21F4B"/>
                </a:solidFill>
                <a:latin typeface="Carlito"/>
                <a:cs typeface="Carlito"/>
              </a:rPr>
              <a:t>CONFIDENTIEL</a:t>
            </a:r>
            <a:endParaRPr sz="900" dirty="0">
              <a:latin typeface="Carlito"/>
              <a:cs typeface="Carlito"/>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058911" y="0"/>
            <a:ext cx="4133088" cy="6857998"/>
          </a:xfrm>
          <a:prstGeom prst="rect">
            <a:avLst/>
          </a:prstGeom>
          <a:blipFill>
            <a:blip r:embed="rId2" cstate="print"/>
            <a:stretch>
              <a:fillRect/>
            </a:stretch>
          </a:blipFill>
        </p:spPr>
        <p:txBody>
          <a:bodyPr wrap="square" lIns="0" tIns="0" rIns="0" bIns="0" rtlCol="0"/>
          <a:lstStyle/>
          <a:p>
            <a:endParaRPr dirty="0"/>
          </a:p>
        </p:txBody>
      </p:sp>
      <p:sp>
        <p:nvSpPr>
          <p:cNvPr id="3" name="object 3"/>
          <p:cNvSpPr txBox="1">
            <a:spLocks noGrp="1"/>
          </p:cNvSpPr>
          <p:nvPr>
            <p:ph type="title"/>
          </p:nvPr>
        </p:nvSpPr>
        <p:spPr>
          <a:xfrm>
            <a:off x="685800" y="309177"/>
            <a:ext cx="9265920" cy="1717137"/>
          </a:xfrm>
          <a:prstGeom prst="rect">
            <a:avLst/>
          </a:prstGeom>
        </p:spPr>
        <p:txBody>
          <a:bodyPr vert="horz" wrap="square" lIns="0" tIns="54610" rIns="0" bIns="0" rtlCol="0">
            <a:spAutoFit/>
          </a:bodyPr>
          <a:lstStyle/>
          <a:p>
            <a:pPr marL="12700" marR="5080">
              <a:lnSpc>
                <a:spcPct val="90000"/>
              </a:lnSpc>
              <a:spcBef>
                <a:spcPts val="430"/>
              </a:spcBef>
            </a:pPr>
            <a:r>
              <a:rPr spc="-5" dirty="0" smtClean="0"/>
              <a:t>Les </a:t>
            </a:r>
            <a:r>
              <a:rPr spc="-15" dirty="0"/>
              <a:t>résultats </a:t>
            </a:r>
            <a:r>
              <a:rPr spc="-10" dirty="0"/>
              <a:t>financiers </a:t>
            </a:r>
            <a:r>
              <a:rPr spc="-15" dirty="0" err="1"/>
              <a:t>ont</a:t>
            </a:r>
            <a:r>
              <a:rPr spc="-15" dirty="0"/>
              <a:t> </a:t>
            </a:r>
            <a:r>
              <a:rPr spc="-25" dirty="0" err="1" smtClean="0"/>
              <a:t>été</a:t>
            </a:r>
            <a:r>
              <a:rPr lang="fr-FR" spc="-25" dirty="0"/>
              <a:t/>
            </a:r>
            <a:br>
              <a:rPr lang="fr-FR" spc="-25" dirty="0"/>
            </a:br>
            <a:r>
              <a:rPr spc="-15" dirty="0" err="1" smtClean="0"/>
              <a:t>sévèrement</a:t>
            </a:r>
            <a:r>
              <a:rPr spc="-15" dirty="0" smtClean="0"/>
              <a:t> </a:t>
            </a:r>
            <a:r>
              <a:rPr spc="-10" dirty="0"/>
              <a:t>impactés </a:t>
            </a:r>
            <a:r>
              <a:rPr spc="-5" dirty="0"/>
              <a:t>par la </a:t>
            </a:r>
            <a:r>
              <a:rPr spc="-10" dirty="0"/>
              <a:t>Covid-19 </a:t>
            </a:r>
            <a:r>
              <a:rPr spc="-5" dirty="0" smtClean="0"/>
              <a:t>:</a:t>
            </a:r>
            <a:r>
              <a:rPr lang="fr-FR" spc="-5" dirty="0" smtClean="0"/>
              <a:t/>
            </a:r>
            <a:br>
              <a:rPr lang="fr-FR" spc="-5" dirty="0" smtClean="0"/>
            </a:br>
            <a:r>
              <a:rPr b="0" spc="-10" dirty="0" err="1" smtClean="0"/>
              <a:t>une</a:t>
            </a:r>
            <a:r>
              <a:rPr b="0" spc="-10" dirty="0" smtClean="0"/>
              <a:t> </a:t>
            </a:r>
            <a:r>
              <a:rPr b="0" spc="-10" dirty="0" err="1" smtClean="0"/>
              <a:t>baisse</a:t>
            </a:r>
            <a:r>
              <a:rPr lang="fr-FR" b="0" spc="-10" dirty="0" smtClean="0"/>
              <a:t> </a:t>
            </a:r>
            <a:r>
              <a:rPr b="0" spc="-5" dirty="0" smtClean="0"/>
              <a:t>de </a:t>
            </a:r>
            <a:r>
              <a:rPr b="0" spc="-145" dirty="0">
                <a:cs typeface="Arial"/>
              </a:rPr>
              <a:t>5,8mds€ </a:t>
            </a:r>
            <a:r>
              <a:rPr b="0" spc="-130" dirty="0">
                <a:cs typeface="Arial"/>
              </a:rPr>
              <a:t>de </a:t>
            </a:r>
            <a:r>
              <a:rPr b="0" spc="-10" dirty="0"/>
              <a:t>l'EBITDA, </a:t>
            </a:r>
            <a:r>
              <a:rPr b="0" spc="-15" dirty="0" smtClean="0"/>
              <a:t>at</a:t>
            </a:r>
            <a:r>
              <a:rPr lang="fr-FR" b="0" spc="-15" dirty="0" smtClean="0"/>
              <a:t>te</a:t>
            </a:r>
            <a:r>
              <a:rPr b="0" spc="-15" dirty="0" err="1" smtClean="0"/>
              <a:t>nuée</a:t>
            </a:r>
            <a:r>
              <a:rPr lang="fr-FR" b="0" spc="-15" dirty="0" smtClean="0"/>
              <a:t/>
            </a:r>
            <a:br>
              <a:rPr lang="fr-FR" b="0" spc="-15" dirty="0" smtClean="0"/>
            </a:br>
            <a:r>
              <a:rPr b="0" spc="-10" dirty="0" smtClean="0"/>
              <a:t>par </a:t>
            </a:r>
            <a:r>
              <a:rPr b="0" spc="-5" dirty="0"/>
              <a:t>la </a:t>
            </a:r>
            <a:r>
              <a:rPr b="0" spc="-5" dirty="0" err="1" smtClean="0"/>
              <a:t>maîtrise</a:t>
            </a:r>
            <a:r>
              <a:rPr lang="fr-FR" b="0" spc="-5" dirty="0" smtClean="0"/>
              <a:t> </a:t>
            </a:r>
            <a:r>
              <a:rPr b="0" spc="-10" dirty="0" smtClean="0"/>
              <a:t>des</a:t>
            </a:r>
            <a:r>
              <a:rPr b="0" dirty="0" smtClean="0"/>
              <a:t> </a:t>
            </a:r>
            <a:r>
              <a:rPr b="0" spc="-10" dirty="0"/>
              <a:t>coûts</a:t>
            </a:r>
            <a:endParaRPr dirty="0"/>
          </a:p>
        </p:txBody>
      </p:sp>
      <p:grpSp>
        <p:nvGrpSpPr>
          <p:cNvPr id="4" name="object 4"/>
          <p:cNvGrpSpPr/>
          <p:nvPr/>
        </p:nvGrpSpPr>
        <p:grpSpPr>
          <a:xfrm>
            <a:off x="3352800" y="2318417"/>
            <a:ext cx="4418974" cy="4058032"/>
            <a:chOff x="5248316" y="1799843"/>
            <a:chExt cx="4371680" cy="3975100"/>
          </a:xfrm>
        </p:grpSpPr>
        <p:sp>
          <p:nvSpPr>
            <p:cNvPr id="5" name="object 5"/>
            <p:cNvSpPr/>
            <p:nvPr/>
          </p:nvSpPr>
          <p:spPr>
            <a:xfrm>
              <a:off x="6551676" y="1799843"/>
              <a:ext cx="3068320" cy="3975100"/>
            </a:xfrm>
            <a:custGeom>
              <a:avLst/>
              <a:gdLst/>
              <a:ahLst/>
              <a:cxnLst/>
              <a:rect l="l" t="t" r="r" b="b"/>
              <a:pathLst>
                <a:path w="3068320" h="3975100">
                  <a:moveTo>
                    <a:pt x="3067812" y="91440"/>
                  </a:moveTo>
                  <a:lnTo>
                    <a:pt x="0" y="91440"/>
                  </a:lnTo>
                  <a:lnTo>
                    <a:pt x="0" y="3974592"/>
                  </a:lnTo>
                  <a:lnTo>
                    <a:pt x="3067812" y="3974592"/>
                  </a:lnTo>
                  <a:lnTo>
                    <a:pt x="3067812" y="91440"/>
                  </a:lnTo>
                  <a:close/>
                </a:path>
                <a:path w="3068320" h="3975100">
                  <a:moveTo>
                    <a:pt x="3067812" y="0"/>
                  </a:moveTo>
                  <a:lnTo>
                    <a:pt x="0" y="0"/>
                  </a:lnTo>
                  <a:lnTo>
                    <a:pt x="0" y="1536"/>
                  </a:lnTo>
                  <a:lnTo>
                    <a:pt x="3067812" y="1536"/>
                  </a:lnTo>
                  <a:lnTo>
                    <a:pt x="3067812" y="0"/>
                  </a:lnTo>
                  <a:close/>
                </a:path>
              </a:pathLst>
            </a:custGeom>
            <a:solidFill>
              <a:srgbClr val="FFFFFF">
                <a:alpha val="90194"/>
              </a:srgbClr>
            </a:solidFill>
          </p:spPr>
          <p:txBody>
            <a:bodyPr wrap="square" lIns="0" tIns="0" rIns="0" bIns="0" rtlCol="0"/>
            <a:lstStyle/>
            <a:p>
              <a:endParaRPr/>
            </a:p>
          </p:txBody>
        </p:sp>
        <p:sp>
          <p:nvSpPr>
            <p:cNvPr id="6" name="object 6"/>
            <p:cNvSpPr/>
            <p:nvPr/>
          </p:nvSpPr>
          <p:spPr>
            <a:xfrm>
              <a:off x="5248316" y="1816568"/>
              <a:ext cx="3090762" cy="83492"/>
            </a:xfrm>
            <a:custGeom>
              <a:avLst/>
              <a:gdLst/>
              <a:ahLst/>
              <a:cxnLst/>
              <a:rect l="l" t="t" r="r" b="b"/>
              <a:pathLst>
                <a:path w="5491480" h="90169">
                  <a:moveTo>
                    <a:pt x="5490972" y="0"/>
                  </a:moveTo>
                  <a:lnTo>
                    <a:pt x="0" y="0"/>
                  </a:lnTo>
                  <a:lnTo>
                    <a:pt x="0" y="89915"/>
                  </a:lnTo>
                  <a:lnTo>
                    <a:pt x="5490972" y="89915"/>
                  </a:lnTo>
                  <a:lnTo>
                    <a:pt x="5490972" y="0"/>
                  </a:lnTo>
                  <a:close/>
                </a:path>
              </a:pathLst>
            </a:custGeom>
            <a:solidFill>
              <a:srgbClr val="C4A280"/>
            </a:solidFill>
          </p:spPr>
          <p:txBody>
            <a:bodyPr wrap="square" lIns="0" tIns="0" rIns="0" bIns="0" rtlCol="0"/>
            <a:lstStyle/>
            <a:p>
              <a:endParaRPr/>
            </a:p>
          </p:txBody>
        </p:sp>
        <p:sp>
          <p:nvSpPr>
            <p:cNvPr id="8" name="object 8"/>
            <p:cNvSpPr/>
            <p:nvPr/>
          </p:nvSpPr>
          <p:spPr>
            <a:xfrm>
              <a:off x="9609810" y="2508681"/>
              <a:ext cx="10160" cy="3153410"/>
            </a:xfrm>
            <a:custGeom>
              <a:avLst/>
              <a:gdLst/>
              <a:ahLst/>
              <a:cxnLst/>
              <a:rect l="l" t="t" r="r" b="b"/>
              <a:pathLst>
                <a:path w="10159" h="3153410">
                  <a:moveTo>
                    <a:pt x="9677" y="2819997"/>
                  </a:moveTo>
                  <a:lnTo>
                    <a:pt x="0" y="2819997"/>
                  </a:lnTo>
                  <a:lnTo>
                    <a:pt x="0" y="3152978"/>
                  </a:lnTo>
                  <a:lnTo>
                    <a:pt x="9677" y="3152978"/>
                  </a:lnTo>
                  <a:lnTo>
                    <a:pt x="9677" y="2819997"/>
                  </a:lnTo>
                  <a:close/>
                </a:path>
                <a:path w="10159" h="3153410">
                  <a:moveTo>
                    <a:pt x="9677" y="0"/>
                  </a:moveTo>
                  <a:lnTo>
                    <a:pt x="0" y="0"/>
                  </a:lnTo>
                  <a:lnTo>
                    <a:pt x="0" y="2467495"/>
                  </a:lnTo>
                  <a:lnTo>
                    <a:pt x="9677" y="2467495"/>
                  </a:lnTo>
                  <a:lnTo>
                    <a:pt x="9677" y="0"/>
                  </a:lnTo>
                  <a:close/>
                </a:path>
              </a:pathLst>
            </a:custGeom>
            <a:solidFill>
              <a:srgbClr val="FFFFFF"/>
            </a:solidFill>
          </p:spPr>
          <p:txBody>
            <a:bodyPr wrap="square" lIns="0" tIns="0" rIns="0" bIns="0" rtlCol="0"/>
            <a:lstStyle/>
            <a:p>
              <a:endParaRPr/>
            </a:p>
          </p:txBody>
        </p:sp>
      </p:grpSp>
      <p:graphicFrame>
        <p:nvGraphicFramePr>
          <p:cNvPr id="10" name="object 10"/>
          <p:cNvGraphicFramePr>
            <a:graphicFrameLocks noGrp="1"/>
          </p:cNvGraphicFramePr>
          <p:nvPr>
            <p:extLst>
              <p:ext uri="{D42A27DB-BD31-4B8C-83A1-F6EECF244321}">
                <p14:modId xmlns:p14="http://schemas.microsoft.com/office/powerpoint/2010/main" val="1158376142"/>
              </p:ext>
            </p:extLst>
          </p:nvPr>
        </p:nvGraphicFramePr>
        <p:xfrm>
          <a:off x="838200" y="2712828"/>
          <a:ext cx="6019801" cy="3683418"/>
        </p:xfrm>
        <a:graphic>
          <a:graphicData uri="http://schemas.openxmlformats.org/drawingml/2006/table">
            <a:tbl>
              <a:tblPr firstRow="1" bandRow="1">
                <a:tableStyleId>{2D5ABB26-0587-4C30-8999-92F81FD0307C}</a:tableStyleId>
              </a:tblPr>
              <a:tblGrid>
                <a:gridCol w="2623886">
                  <a:extLst>
                    <a:ext uri="{9D8B030D-6E8A-4147-A177-3AD203B41FA5}">
                      <a16:colId xmlns:a16="http://schemas.microsoft.com/office/drawing/2014/main" val="20000"/>
                    </a:ext>
                  </a:extLst>
                </a:gridCol>
                <a:gridCol w="1135551">
                  <a:extLst>
                    <a:ext uri="{9D8B030D-6E8A-4147-A177-3AD203B41FA5}">
                      <a16:colId xmlns:a16="http://schemas.microsoft.com/office/drawing/2014/main" val="20001"/>
                    </a:ext>
                  </a:extLst>
                </a:gridCol>
                <a:gridCol w="1077776">
                  <a:extLst>
                    <a:ext uri="{9D8B030D-6E8A-4147-A177-3AD203B41FA5}">
                      <a16:colId xmlns:a16="http://schemas.microsoft.com/office/drawing/2014/main" val="20002"/>
                    </a:ext>
                  </a:extLst>
                </a:gridCol>
                <a:gridCol w="1182588">
                  <a:extLst>
                    <a:ext uri="{9D8B030D-6E8A-4147-A177-3AD203B41FA5}">
                      <a16:colId xmlns:a16="http://schemas.microsoft.com/office/drawing/2014/main" val="20004"/>
                    </a:ext>
                  </a:extLst>
                </a:gridCol>
              </a:tblGrid>
              <a:tr h="478427">
                <a:tc>
                  <a:txBody>
                    <a:bodyPr/>
                    <a:lstStyle/>
                    <a:p>
                      <a:pPr>
                        <a:lnSpc>
                          <a:spcPct val="100000"/>
                        </a:lnSpc>
                      </a:pPr>
                      <a:endParaRPr sz="1600" dirty="0">
                        <a:latin typeface="Times New Roman"/>
                        <a:cs typeface="Times New Roman"/>
                      </a:endParaRPr>
                    </a:p>
                  </a:txBody>
                  <a:tcPr marL="0" marR="0" marT="0" marB="0"/>
                </a:tc>
                <a:tc>
                  <a:txBody>
                    <a:bodyPr/>
                    <a:lstStyle/>
                    <a:p>
                      <a:pPr marL="97155" algn="ctr">
                        <a:lnSpc>
                          <a:spcPct val="100000"/>
                        </a:lnSpc>
                        <a:spcBef>
                          <a:spcPts val="135"/>
                        </a:spcBef>
                      </a:pPr>
                      <a:r>
                        <a:rPr sz="1200" b="1" dirty="0">
                          <a:solidFill>
                            <a:srgbClr val="C4A280"/>
                          </a:solidFill>
                          <a:latin typeface="Arial"/>
                          <a:cs typeface="Arial"/>
                        </a:rPr>
                        <a:t>2020</a:t>
                      </a:r>
                      <a:endParaRPr sz="1200">
                        <a:latin typeface="Arial"/>
                        <a:cs typeface="Arial"/>
                      </a:endParaRPr>
                    </a:p>
                  </a:txBody>
                  <a:tcPr marL="0" marR="0" marT="17145" marB="0"/>
                </a:tc>
                <a:tc>
                  <a:txBody>
                    <a:bodyPr/>
                    <a:lstStyle/>
                    <a:p>
                      <a:pPr marL="37465" algn="ctr">
                        <a:lnSpc>
                          <a:spcPct val="100000"/>
                        </a:lnSpc>
                        <a:spcBef>
                          <a:spcPts val="135"/>
                        </a:spcBef>
                      </a:pPr>
                      <a:r>
                        <a:rPr sz="1200" b="1" spc="-10" dirty="0" smtClean="0">
                          <a:solidFill>
                            <a:srgbClr val="C4A280"/>
                          </a:solidFill>
                          <a:latin typeface="Arial"/>
                          <a:cs typeface="Arial"/>
                        </a:rPr>
                        <a:t>Variation</a:t>
                      </a:r>
                      <a:endParaRPr lang="fr-FR" sz="1200" b="1" spc="-10" dirty="0" smtClean="0">
                        <a:solidFill>
                          <a:srgbClr val="C4A280"/>
                        </a:solidFill>
                        <a:latin typeface="Arial"/>
                        <a:cs typeface="Arial"/>
                      </a:endParaRPr>
                    </a:p>
                    <a:p>
                      <a:pPr marL="37465" algn="ctr">
                        <a:lnSpc>
                          <a:spcPct val="100000"/>
                        </a:lnSpc>
                        <a:spcBef>
                          <a:spcPts val="135"/>
                        </a:spcBef>
                      </a:pPr>
                      <a:r>
                        <a:rPr lang="fr-FR" sz="1200" b="1" spc="-10" dirty="0" smtClean="0">
                          <a:solidFill>
                            <a:srgbClr val="C4A280"/>
                          </a:solidFill>
                          <a:latin typeface="Arial"/>
                          <a:cs typeface="Arial"/>
                        </a:rPr>
                        <a:t>20/19</a:t>
                      </a:r>
                      <a:endParaRPr sz="1200" dirty="0">
                        <a:latin typeface="Arial"/>
                        <a:cs typeface="Arial"/>
                      </a:endParaRPr>
                    </a:p>
                  </a:txBody>
                  <a:tcPr marL="0" marR="0" marT="17145" marB="0"/>
                </a:tc>
                <a:tc>
                  <a:txBody>
                    <a:bodyPr/>
                    <a:lstStyle/>
                    <a:p>
                      <a:pPr marL="179705" algn="ctr">
                        <a:lnSpc>
                          <a:spcPct val="100000"/>
                        </a:lnSpc>
                        <a:spcBef>
                          <a:spcPts val="135"/>
                        </a:spcBef>
                      </a:pPr>
                      <a:endParaRPr sz="1200" dirty="0">
                        <a:latin typeface="Arial"/>
                        <a:cs typeface="Arial"/>
                      </a:endParaRPr>
                    </a:p>
                  </a:txBody>
                  <a:tcPr marL="0" marR="0" marT="17145" marB="0">
                    <a:solidFill>
                      <a:srgbClr val="FFFFFF"/>
                    </a:solidFill>
                  </a:tcPr>
                </a:tc>
                <a:extLst>
                  <a:ext uri="{0D108BD9-81ED-4DB2-BD59-A6C34878D82A}">
                    <a16:rowId xmlns:a16="http://schemas.microsoft.com/office/drawing/2014/main" val="10000"/>
                  </a:ext>
                </a:extLst>
              </a:tr>
              <a:tr h="332665">
                <a:tc>
                  <a:txBody>
                    <a:bodyPr/>
                    <a:lstStyle/>
                    <a:p>
                      <a:pPr marL="31750">
                        <a:lnSpc>
                          <a:spcPct val="100000"/>
                        </a:lnSpc>
                        <a:spcBef>
                          <a:spcPts val="600"/>
                        </a:spcBef>
                      </a:pPr>
                      <a:r>
                        <a:rPr sz="1200" b="1" spc="-5" dirty="0">
                          <a:latin typeface="Arial"/>
                          <a:cs typeface="Arial"/>
                        </a:rPr>
                        <a:t>Recettes</a:t>
                      </a:r>
                      <a:r>
                        <a:rPr sz="1200" b="1" spc="-35" dirty="0">
                          <a:latin typeface="Arial"/>
                          <a:cs typeface="Arial"/>
                        </a:rPr>
                        <a:t> </a:t>
                      </a:r>
                      <a:r>
                        <a:rPr sz="1200" b="1" spc="-10" dirty="0">
                          <a:latin typeface="Arial"/>
                          <a:cs typeface="Arial"/>
                        </a:rPr>
                        <a:t>(mds€)</a:t>
                      </a:r>
                      <a:endParaRPr sz="1200">
                        <a:latin typeface="Arial"/>
                        <a:cs typeface="Arial"/>
                      </a:endParaRPr>
                    </a:p>
                  </a:txBody>
                  <a:tcPr marL="0" marR="0" marT="76200" marB="0"/>
                </a:tc>
                <a:tc>
                  <a:txBody>
                    <a:bodyPr/>
                    <a:lstStyle/>
                    <a:p>
                      <a:pPr marL="49530" algn="ctr">
                        <a:lnSpc>
                          <a:spcPct val="100000"/>
                        </a:lnSpc>
                        <a:spcBef>
                          <a:spcPts val="600"/>
                        </a:spcBef>
                      </a:pPr>
                      <a:r>
                        <a:rPr sz="1200" b="1" dirty="0">
                          <a:latin typeface="Arial"/>
                          <a:cs typeface="Arial"/>
                        </a:rPr>
                        <a:t>11</a:t>
                      </a:r>
                      <a:r>
                        <a:rPr sz="1200" b="1" spc="-40" dirty="0">
                          <a:latin typeface="Arial"/>
                          <a:cs typeface="Arial"/>
                        </a:rPr>
                        <a:t> </a:t>
                      </a:r>
                      <a:r>
                        <a:rPr sz="1200" b="1" dirty="0">
                          <a:latin typeface="Arial"/>
                          <a:cs typeface="Arial"/>
                        </a:rPr>
                        <a:t>088</a:t>
                      </a:r>
                      <a:endParaRPr sz="1200">
                        <a:latin typeface="Arial"/>
                        <a:cs typeface="Arial"/>
                      </a:endParaRPr>
                    </a:p>
                  </a:txBody>
                  <a:tcPr marL="0" marR="0" marT="76200" marB="0"/>
                </a:tc>
                <a:tc>
                  <a:txBody>
                    <a:bodyPr/>
                    <a:lstStyle/>
                    <a:p>
                      <a:pPr marL="33020" algn="ctr">
                        <a:lnSpc>
                          <a:spcPct val="100000"/>
                        </a:lnSpc>
                        <a:spcBef>
                          <a:spcPts val="675"/>
                        </a:spcBef>
                      </a:pPr>
                      <a:r>
                        <a:rPr sz="1200" spc="-10" dirty="0">
                          <a:solidFill>
                            <a:srgbClr val="FF0000"/>
                          </a:solidFill>
                          <a:latin typeface="Arial"/>
                          <a:cs typeface="Arial"/>
                        </a:rPr>
                        <a:t>-16</a:t>
                      </a:r>
                      <a:r>
                        <a:rPr sz="1200" spc="-45" dirty="0">
                          <a:solidFill>
                            <a:srgbClr val="FF0000"/>
                          </a:solidFill>
                          <a:latin typeface="Arial"/>
                          <a:cs typeface="Arial"/>
                        </a:rPr>
                        <a:t> </a:t>
                      </a:r>
                      <a:r>
                        <a:rPr sz="1200" dirty="0">
                          <a:solidFill>
                            <a:srgbClr val="FF0000"/>
                          </a:solidFill>
                          <a:latin typeface="Arial"/>
                          <a:cs typeface="Arial"/>
                        </a:rPr>
                        <a:t>100m</a:t>
                      </a:r>
                      <a:endParaRPr sz="1200" dirty="0">
                        <a:latin typeface="Arial"/>
                        <a:cs typeface="Arial"/>
                      </a:endParaRPr>
                    </a:p>
                  </a:txBody>
                  <a:tcPr marL="0" marR="0" marT="85725" marB="0"/>
                </a:tc>
                <a:tc>
                  <a:txBody>
                    <a:bodyPr/>
                    <a:lstStyle/>
                    <a:p>
                      <a:pPr marL="194310" algn="ctr">
                        <a:lnSpc>
                          <a:spcPct val="100000"/>
                        </a:lnSpc>
                        <a:spcBef>
                          <a:spcPts val="675"/>
                        </a:spcBef>
                      </a:pPr>
                      <a:endParaRPr sz="1200" dirty="0">
                        <a:latin typeface="Arial"/>
                        <a:cs typeface="Arial"/>
                      </a:endParaRPr>
                    </a:p>
                  </a:txBody>
                  <a:tcPr marL="0" marR="0" marT="85725" marB="0">
                    <a:solidFill>
                      <a:srgbClr val="FFFFFF"/>
                    </a:solidFill>
                  </a:tcPr>
                </a:tc>
                <a:extLst>
                  <a:ext uri="{0D108BD9-81ED-4DB2-BD59-A6C34878D82A}">
                    <a16:rowId xmlns:a16="http://schemas.microsoft.com/office/drawing/2014/main" val="10001"/>
                  </a:ext>
                </a:extLst>
              </a:tr>
              <a:tr h="314051">
                <a:tc>
                  <a:txBody>
                    <a:bodyPr/>
                    <a:lstStyle/>
                    <a:p>
                      <a:pPr marL="31750">
                        <a:lnSpc>
                          <a:spcPct val="100000"/>
                        </a:lnSpc>
                        <a:spcBef>
                          <a:spcPts val="450"/>
                        </a:spcBef>
                      </a:pPr>
                      <a:r>
                        <a:rPr sz="1200" b="1" spc="5" dirty="0">
                          <a:latin typeface="Arial"/>
                          <a:cs typeface="Arial"/>
                        </a:rPr>
                        <a:t>Dépenses </a:t>
                      </a:r>
                      <a:r>
                        <a:rPr sz="1200" b="1" spc="-5" dirty="0">
                          <a:latin typeface="Arial"/>
                          <a:cs typeface="Arial"/>
                        </a:rPr>
                        <a:t>carburant</a:t>
                      </a:r>
                      <a:r>
                        <a:rPr sz="1200" b="1" spc="-100" dirty="0">
                          <a:latin typeface="Arial"/>
                          <a:cs typeface="Arial"/>
                        </a:rPr>
                        <a:t> </a:t>
                      </a:r>
                      <a:r>
                        <a:rPr sz="1200" b="1" spc="-10" dirty="0">
                          <a:latin typeface="Arial"/>
                          <a:cs typeface="Arial"/>
                        </a:rPr>
                        <a:t>(mds€)</a:t>
                      </a:r>
                      <a:endParaRPr sz="1200" dirty="0">
                        <a:latin typeface="Arial"/>
                        <a:cs typeface="Arial"/>
                      </a:endParaRPr>
                    </a:p>
                  </a:txBody>
                  <a:tcPr marL="0" marR="0" marT="57150" marB="0"/>
                </a:tc>
                <a:tc>
                  <a:txBody>
                    <a:bodyPr/>
                    <a:lstStyle/>
                    <a:p>
                      <a:pPr marL="59055" algn="ctr">
                        <a:lnSpc>
                          <a:spcPct val="100000"/>
                        </a:lnSpc>
                        <a:spcBef>
                          <a:spcPts val="450"/>
                        </a:spcBef>
                      </a:pPr>
                      <a:r>
                        <a:rPr sz="1200" b="1" dirty="0">
                          <a:latin typeface="Arial"/>
                          <a:cs typeface="Arial"/>
                        </a:rPr>
                        <a:t>2</a:t>
                      </a:r>
                      <a:r>
                        <a:rPr sz="1200" b="1" spc="-40" dirty="0">
                          <a:latin typeface="Arial"/>
                          <a:cs typeface="Arial"/>
                        </a:rPr>
                        <a:t> </a:t>
                      </a:r>
                      <a:r>
                        <a:rPr sz="1200" b="1" dirty="0">
                          <a:latin typeface="Arial"/>
                          <a:cs typeface="Arial"/>
                        </a:rPr>
                        <a:t>392</a:t>
                      </a:r>
                      <a:endParaRPr sz="1200">
                        <a:latin typeface="Arial"/>
                        <a:cs typeface="Arial"/>
                      </a:endParaRPr>
                    </a:p>
                  </a:txBody>
                  <a:tcPr marL="0" marR="0" marT="57150" marB="0"/>
                </a:tc>
                <a:tc>
                  <a:txBody>
                    <a:bodyPr/>
                    <a:lstStyle/>
                    <a:p>
                      <a:pPr marL="43180" algn="ctr">
                        <a:lnSpc>
                          <a:spcPct val="100000"/>
                        </a:lnSpc>
                        <a:spcBef>
                          <a:spcPts val="525"/>
                        </a:spcBef>
                      </a:pPr>
                      <a:r>
                        <a:rPr sz="1200" spc="-15" dirty="0">
                          <a:solidFill>
                            <a:srgbClr val="92D050"/>
                          </a:solidFill>
                          <a:latin typeface="Arial"/>
                          <a:cs typeface="Arial"/>
                        </a:rPr>
                        <a:t>-3</a:t>
                      </a:r>
                      <a:r>
                        <a:rPr sz="1200" spc="-45" dirty="0">
                          <a:solidFill>
                            <a:srgbClr val="92D050"/>
                          </a:solidFill>
                          <a:latin typeface="Arial"/>
                          <a:cs typeface="Arial"/>
                        </a:rPr>
                        <a:t> </a:t>
                      </a:r>
                      <a:r>
                        <a:rPr sz="1200" dirty="0">
                          <a:solidFill>
                            <a:srgbClr val="92D050"/>
                          </a:solidFill>
                          <a:latin typeface="Arial"/>
                          <a:cs typeface="Arial"/>
                        </a:rPr>
                        <a:t>119m</a:t>
                      </a:r>
                      <a:endParaRPr sz="1200" dirty="0">
                        <a:latin typeface="Arial"/>
                        <a:cs typeface="Arial"/>
                      </a:endParaRPr>
                    </a:p>
                  </a:txBody>
                  <a:tcPr marL="0" marR="0" marT="66675" marB="0"/>
                </a:tc>
                <a:tc>
                  <a:txBody>
                    <a:bodyPr/>
                    <a:lstStyle/>
                    <a:p>
                      <a:pPr marL="184785" algn="ctr">
                        <a:lnSpc>
                          <a:spcPct val="100000"/>
                        </a:lnSpc>
                        <a:spcBef>
                          <a:spcPts val="525"/>
                        </a:spcBef>
                      </a:pPr>
                      <a:endParaRPr sz="1200" dirty="0">
                        <a:latin typeface="Arial"/>
                        <a:cs typeface="Arial"/>
                      </a:endParaRPr>
                    </a:p>
                  </a:txBody>
                  <a:tcPr marL="0" marR="0" marT="66675" marB="0">
                    <a:solidFill>
                      <a:srgbClr val="FFFFFF"/>
                    </a:solidFill>
                  </a:tcPr>
                </a:tc>
                <a:extLst>
                  <a:ext uri="{0D108BD9-81ED-4DB2-BD59-A6C34878D82A}">
                    <a16:rowId xmlns:a16="http://schemas.microsoft.com/office/drawing/2014/main" val="10002"/>
                  </a:ext>
                </a:extLst>
              </a:tr>
              <a:tr h="314296">
                <a:tc>
                  <a:txBody>
                    <a:bodyPr/>
                    <a:lstStyle/>
                    <a:p>
                      <a:pPr marL="31750">
                        <a:lnSpc>
                          <a:spcPct val="100000"/>
                        </a:lnSpc>
                        <a:spcBef>
                          <a:spcPts val="450"/>
                        </a:spcBef>
                      </a:pPr>
                      <a:r>
                        <a:rPr sz="1200" b="1" spc="5" dirty="0">
                          <a:latin typeface="Arial"/>
                          <a:cs typeface="Arial"/>
                        </a:rPr>
                        <a:t>EBITDA</a:t>
                      </a:r>
                      <a:r>
                        <a:rPr sz="1200" b="1" spc="-85" dirty="0">
                          <a:latin typeface="Arial"/>
                          <a:cs typeface="Arial"/>
                        </a:rPr>
                        <a:t> </a:t>
                      </a:r>
                      <a:r>
                        <a:rPr sz="1200" b="1" spc="-15" dirty="0">
                          <a:latin typeface="Arial"/>
                          <a:cs typeface="Arial"/>
                        </a:rPr>
                        <a:t>(m€)</a:t>
                      </a:r>
                      <a:endParaRPr sz="1200">
                        <a:latin typeface="Arial"/>
                        <a:cs typeface="Arial"/>
                      </a:endParaRPr>
                    </a:p>
                  </a:txBody>
                  <a:tcPr marL="0" marR="0" marT="57150" marB="0"/>
                </a:tc>
                <a:tc>
                  <a:txBody>
                    <a:bodyPr/>
                    <a:lstStyle/>
                    <a:p>
                      <a:pPr marL="49530" algn="ctr">
                        <a:lnSpc>
                          <a:spcPct val="100000"/>
                        </a:lnSpc>
                        <a:spcBef>
                          <a:spcPts val="450"/>
                        </a:spcBef>
                      </a:pPr>
                      <a:r>
                        <a:rPr sz="1200" b="1" spc="-15" dirty="0">
                          <a:latin typeface="Arial"/>
                          <a:cs typeface="Arial"/>
                        </a:rPr>
                        <a:t>-1</a:t>
                      </a:r>
                      <a:r>
                        <a:rPr sz="1200" b="1" spc="-40" dirty="0">
                          <a:latin typeface="Arial"/>
                          <a:cs typeface="Arial"/>
                        </a:rPr>
                        <a:t> </a:t>
                      </a:r>
                      <a:r>
                        <a:rPr sz="1200" b="1" dirty="0">
                          <a:latin typeface="Arial"/>
                          <a:cs typeface="Arial"/>
                        </a:rPr>
                        <a:t>689</a:t>
                      </a:r>
                      <a:endParaRPr sz="1200">
                        <a:latin typeface="Arial"/>
                        <a:cs typeface="Arial"/>
                      </a:endParaRPr>
                    </a:p>
                  </a:txBody>
                  <a:tcPr marL="0" marR="0" marT="57150" marB="0"/>
                </a:tc>
                <a:tc>
                  <a:txBody>
                    <a:bodyPr/>
                    <a:lstStyle/>
                    <a:p>
                      <a:pPr marL="43180" algn="ctr">
                        <a:lnSpc>
                          <a:spcPct val="100000"/>
                        </a:lnSpc>
                        <a:spcBef>
                          <a:spcPts val="530"/>
                        </a:spcBef>
                      </a:pPr>
                      <a:r>
                        <a:rPr sz="1200" spc="-15" dirty="0">
                          <a:solidFill>
                            <a:srgbClr val="FF0000"/>
                          </a:solidFill>
                          <a:latin typeface="Arial"/>
                          <a:cs typeface="Arial"/>
                        </a:rPr>
                        <a:t>-5</a:t>
                      </a:r>
                      <a:r>
                        <a:rPr sz="1200" spc="-45" dirty="0">
                          <a:solidFill>
                            <a:srgbClr val="FF0000"/>
                          </a:solidFill>
                          <a:latin typeface="Arial"/>
                          <a:cs typeface="Arial"/>
                        </a:rPr>
                        <a:t> </a:t>
                      </a:r>
                      <a:r>
                        <a:rPr sz="1200" dirty="0">
                          <a:solidFill>
                            <a:srgbClr val="FF0000"/>
                          </a:solidFill>
                          <a:latin typeface="Arial"/>
                          <a:cs typeface="Arial"/>
                        </a:rPr>
                        <a:t>816m</a:t>
                      </a:r>
                      <a:endParaRPr sz="1200" dirty="0">
                        <a:latin typeface="Arial"/>
                        <a:cs typeface="Arial"/>
                      </a:endParaRPr>
                    </a:p>
                  </a:txBody>
                  <a:tcPr marL="0" marR="0" marT="67310" marB="0"/>
                </a:tc>
                <a:tc>
                  <a:txBody>
                    <a:bodyPr/>
                    <a:lstStyle/>
                    <a:p>
                      <a:pPr marL="184785" algn="ctr">
                        <a:lnSpc>
                          <a:spcPct val="100000"/>
                        </a:lnSpc>
                        <a:spcBef>
                          <a:spcPts val="530"/>
                        </a:spcBef>
                      </a:pPr>
                      <a:endParaRPr sz="1200" dirty="0">
                        <a:latin typeface="Arial"/>
                        <a:cs typeface="Arial"/>
                      </a:endParaRPr>
                    </a:p>
                  </a:txBody>
                  <a:tcPr marL="0" marR="0" marT="67310" marB="0">
                    <a:solidFill>
                      <a:srgbClr val="FFFFFF"/>
                    </a:solidFill>
                  </a:tcPr>
                </a:tc>
                <a:extLst>
                  <a:ext uri="{0D108BD9-81ED-4DB2-BD59-A6C34878D82A}">
                    <a16:rowId xmlns:a16="http://schemas.microsoft.com/office/drawing/2014/main" val="10003"/>
                  </a:ext>
                </a:extLst>
              </a:tr>
              <a:tr h="314051">
                <a:tc>
                  <a:txBody>
                    <a:bodyPr/>
                    <a:lstStyle/>
                    <a:p>
                      <a:pPr marL="31750">
                        <a:lnSpc>
                          <a:spcPct val="100000"/>
                        </a:lnSpc>
                        <a:spcBef>
                          <a:spcPts val="450"/>
                        </a:spcBef>
                      </a:pPr>
                      <a:r>
                        <a:rPr sz="1200" b="1" spc="-5" dirty="0">
                          <a:latin typeface="Arial"/>
                          <a:cs typeface="Arial"/>
                        </a:rPr>
                        <a:t>Résultat </a:t>
                      </a:r>
                      <a:r>
                        <a:rPr sz="1200" b="1" spc="-15" dirty="0">
                          <a:latin typeface="Arial"/>
                          <a:cs typeface="Arial"/>
                        </a:rPr>
                        <a:t>d’exploitation</a:t>
                      </a:r>
                      <a:r>
                        <a:rPr sz="1200" b="1" spc="-80" dirty="0">
                          <a:latin typeface="Arial"/>
                          <a:cs typeface="Arial"/>
                        </a:rPr>
                        <a:t> </a:t>
                      </a:r>
                      <a:r>
                        <a:rPr sz="1200" b="1" spc="-15" dirty="0">
                          <a:latin typeface="Arial"/>
                          <a:cs typeface="Arial"/>
                        </a:rPr>
                        <a:t>(m€)</a:t>
                      </a:r>
                      <a:endParaRPr sz="1200">
                        <a:latin typeface="Arial"/>
                        <a:cs typeface="Arial"/>
                      </a:endParaRPr>
                    </a:p>
                  </a:txBody>
                  <a:tcPr marL="0" marR="0" marT="57150" marB="0"/>
                </a:tc>
                <a:tc>
                  <a:txBody>
                    <a:bodyPr/>
                    <a:lstStyle/>
                    <a:p>
                      <a:pPr marL="49530" algn="ctr">
                        <a:lnSpc>
                          <a:spcPct val="100000"/>
                        </a:lnSpc>
                        <a:spcBef>
                          <a:spcPts val="450"/>
                        </a:spcBef>
                      </a:pPr>
                      <a:r>
                        <a:rPr sz="1200" b="1" spc="-15" dirty="0">
                          <a:latin typeface="Arial"/>
                          <a:cs typeface="Arial"/>
                        </a:rPr>
                        <a:t>-4</a:t>
                      </a:r>
                      <a:r>
                        <a:rPr sz="1200" b="1" spc="-40" dirty="0">
                          <a:latin typeface="Arial"/>
                          <a:cs typeface="Arial"/>
                        </a:rPr>
                        <a:t> </a:t>
                      </a:r>
                      <a:r>
                        <a:rPr sz="1200" b="1" dirty="0">
                          <a:latin typeface="Arial"/>
                          <a:cs typeface="Arial"/>
                        </a:rPr>
                        <a:t>548</a:t>
                      </a:r>
                      <a:endParaRPr sz="1200">
                        <a:latin typeface="Arial"/>
                        <a:cs typeface="Arial"/>
                      </a:endParaRPr>
                    </a:p>
                  </a:txBody>
                  <a:tcPr marL="0" marR="0" marT="57150" marB="0"/>
                </a:tc>
                <a:tc>
                  <a:txBody>
                    <a:bodyPr/>
                    <a:lstStyle/>
                    <a:p>
                      <a:pPr marL="43180" algn="ctr">
                        <a:lnSpc>
                          <a:spcPct val="100000"/>
                        </a:lnSpc>
                        <a:spcBef>
                          <a:spcPts val="525"/>
                        </a:spcBef>
                      </a:pPr>
                      <a:r>
                        <a:rPr sz="1200" spc="-15" dirty="0">
                          <a:solidFill>
                            <a:srgbClr val="FF0000"/>
                          </a:solidFill>
                          <a:latin typeface="Arial"/>
                          <a:cs typeface="Arial"/>
                        </a:rPr>
                        <a:t>-5</a:t>
                      </a:r>
                      <a:r>
                        <a:rPr sz="1200" spc="-45" dirty="0">
                          <a:solidFill>
                            <a:srgbClr val="FF0000"/>
                          </a:solidFill>
                          <a:latin typeface="Arial"/>
                          <a:cs typeface="Arial"/>
                        </a:rPr>
                        <a:t> </a:t>
                      </a:r>
                      <a:r>
                        <a:rPr sz="1200" dirty="0">
                          <a:solidFill>
                            <a:srgbClr val="FF0000"/>
                          </a:solidFill>
                          <a:latin typeface="Arial"/>
                          <a:cs typeface="Arial"/>
                        </a:rPr>
                        <a:t>689m</a:t>
                      </a:r>
                      <a:endParaRPr sz="1200" dirty="0">
                        <a:latin typeface="Arial"/>
                        <a:cs typeface="Arial"/>
                      </a:endParaRPr>
                    </a:p>
                  </a:txBody>
                  <a:tcPr marL="0" marR="0" marT="66675" marB="0"/>
                </a:tc>
                <a:tc>
                  <a:txBody>
                    <a:bodyPr/>
                    <a:lstStyle/>
                    <a:p>
                      <a:pPr marL="184785" algn="ctr">
                        <a:lnSpc>
                          <a:spcPct val="100000"/>
                        </a:lnSpc>
                        <a:spcBef>
                          <a:spcPts val="525"/>
                        </a:spcBef>
                      </a:pPr>
                      <a:endParaRPr sz="1200" dirty="0">
                        <a:latin typeface="Arial"/>
                        <a:cs typeface="Arial"/>
                      </a:endParaRPr>
                    </a:p>
                  </a:txBody>
                  <a:tcPr marL="0" marR="0" marT="66675" marB="0">
                    <a:solidFill>
                      <a:srgbClr val="FFFFFF"/>
                    </a:solidFill>
                  </a:tcPr>
                </a:tc>
                <a:extLst>
                  <a:ext uri="{0D108BD9-81ED-4DB2-BD59-A6C34878D82A}">
                    <a16:rowId xmlns:a16="http://schemas.microsoft.com/office/drawing/2014/main" val="10004"/>
                  </a:ext>
                </a:extLst>
              </a:tr>
              <a:tr h="314235">
                <a:tc>
                  <a:txBody>
                    <a:bodyPr/>
                    <a:lstStyle/>
                    <a:p>
                      <a:pPr marL="31750">
                        <a:lnSpc>
                          <a:spcPct val="100000"/>
                        </a:lnSpc>
                        <a:spcBef>
                          <a:spcPts val="455"/>
                        </a:spcBef>
                      </a:pPr>
                      <a:r>
                        <a:rPr sz="1200" b="1" spc="-5" dirty="0">
                          <a:latin typeface="Arial"/>
                          <a:cs typeface="Arial"/>
                        </a:rPr>
                        <a:t>Résultat net, part </a:t>
                      </a:r>
                      <a:r>
                        <a:rPr sz="1200" b="1" spc="5" dirty="0">
                          <a:latin typeface="Arial"/>
                          <a:cs typeface="Arial"/>
                        </a:rPr>
                        <a:t>du </a:t>
                      </a:r>
                      <a:r>
                        <a:rPr sz="1200" b="1" dirty="0">
                          <a:latin typeface="Arial"/>
                          <a:cs typeface="Arial"/>
                        </a:rPr>
                        <a:t>groupe</a:t>
                      </a:r>
                      <a:r>
                        <a:rPr sz="1200" b="1" spc="-235" dirty="0">
                          <a:latin typeface="Arial"/>
                          <a:cs typeface="Arial"/>
                        </a:rPr>
                        <a:t> </a:t>
                      </a:r>
                      <a:r>
                        <a:rPr sz="1200" b="1" spc="-15" dirty="0">
                          <a:latin typeface="Arial"/>
                          <a:cs typeface="Arial"/>
                        </a:rPr>
                        <a:t>(m€)</a:t>
                      </a:r>
                      <a:endParaRPr sz="1200" dirty="0">
                        <a:latin typeface="Arial"/>
                        <a:cs typeface="Arial"/>
                      </a:endParaRPr>
                    </a:p>
                  </a:txBody>
                  <a:tcPr marL="0" marR="0" marT="57785" marB="0"/>
                </a:tc>
                <a:tc>
                  <a:txBody>
                    <a:bodyPr/>
                    <a:lstStyle/>
                    <a:p>
                      <a:pPr marL="49530" algn="ctr">
                        <a:lnSpc>
                          <a:spcPct val="100000"/>
                        </a:lnSpc>
                        <a:spcBef>
                          <a:spcPts val="455"/>
                        </a:spcBef>
                      </a:pPr>
                      <a:r>
                        <a:rPr sz="1200" b="1" spc="-15" dirty="0">
                          <a:latin typeface="Arial"/>
                          <a:cs typeface="Arial"/>
                        </a:rPr>
                        <a:t>-7</a:t>
                      </a:r>
                      <a:r>
                        <a:rPr sz="1200" b="1" spc="-40" dirty="0">
                          <a:latin typeface="Arial"/>
                          <a:cs typeface="Arial"/>
                        </a:rPr>
                        <a:t> </a:t>
                      </a:r>
                      <a:r>
                        <a:rPr sz="1200" b="1" dirty="0">
                          <a:latin typeface="Arial"/>
                          <a:cs typeface="Arial"/>
                        </a:rPr>
                        <a:t>078</a:t>
                      </a:r>
                      <a:endParaRPr sz="1200">
                        <a:latin typeface="Arial"/>
                        <a:cs typeface="Arial"/>
                      </a:endParaRPr>
                    </a:p>
                  </a:txBody>
                  <a:tcPr marL="0" marR="0" marT="57785" marB="0"/>
                </a:tc>
                <a:tc>
                  <a:txBody>
                    <a:bodyPr/>
                    <a:lstStyle/>
                    <a:p>
                      <a:pPr marL="43180" algn="ctr">
                        <a:lnSpc>
                          <a:spcPct val="100000"/>
                        </a:lnSpc>
                        <a:spcBef>
                          <a:spcPts val="530"/>
                        </a:spcBef>
                      </a:pPr>
                      <a:r>
                        <a:rPr sz="1200" spc="-15" dirty="0">
                          <a:solidFill>
                            <a:srgbClr val="FF0000"/>
                          </a:solidFill>
                          <a:latin typeface="Arial"/>
                          <a:cs typeface="Arial"/>
                        </a:rPr>
                        <a:t>-7</a:t>
                      </a:r>
                      <a:r>
                        <a:rPr sz="1200" spc="-45" dirty="0">
                          <a:solidFill>
                            <a:srgbClr val="FF0000"/>
                          </a:solidFill>
                          <a:latin typeface="Arial"/>
                          <a:cs typeface="Arial"/>
                        </a:rPr>
                        <a:t> </a:t>
                      </a:r>
                      <a:r>
                        <a:rPr sz="1200" dirty="0">
                          <a:solidFill>
                            <a:srgbClr val="FF0000"/>
                          </a:solidFill>
                          <a:latin typeface="Arial"/>
                          <a:cs typeface="Arial"/>
                        </a:rPr>
                        <a:t>368m</a:t>
                      </a:r>
                      <a:endParaRPr sz="1200" dirty="0">
                        <a:latin typeface="Arial"/>
                        <a:cs typeface="Arial"/>
                      </a:endParaRPr>
                    </a:p>
                  </a:txBody>
                  <a:tcPr marL="0" marR="0" marT="67310" marB="0"/>
                </a:tc>
                <a:tc>
                  <a:txBody>
                    <a:bodyPr/>
                    <a:lstStyle/>
                    <a:p>
                      <a:pPr marL="176530" algn="ctr">
                        <a:lnSpc>
                          <a:spcPct val="100000"/>
                        </a:lnSpc>
                        <a:spcBef>
                          <a:spcPts val="525"/>
                        </a:spcBef>
                      </a:pPr>
                      <a:endParaRPr sz="1200" dirty="0">
                        <a:latin typeface="Arial"/>
                        <a:cs typeface="Arial"/>
                      </a:endParaRPr>
                    </a:p>
                  </a:txBody>
                  <a:tcPr marL="0" marR="0" marT="66675" marB="0">
                    <a:solidFill>
                      <a:srgbClr val="FFFFFF"/>
                    </a:solidFill>
                  </a:tcPr>
                </a:tc>
                <a:extLst>
                  <a:ext uri="{0D108BD9-81ED-4DB2-BD59-A6C34878D82A}">
                    <a16:rowId xmlns:a16="http://schemas.microsoft.com/office/drawing/2014/main" val="10005"/>
                  </a:ext>
                </a:extLst>
              </a:tr>
              <a:tr h="314087">
                <a:tc>
                  <a:txBody>
                    <a:bodyPr/>
                    <a:lstStyle/>
                    <a:p>
                      <a:pPr marL="31750">
                        <a:lnSpc>
                          <a:spcPct val="100000"/>
                        </a:lnSpc>
                        <a:spcBef>
                          <a:spcPts val="450"/>
                        </a:spcBef>
                      </a:pPr>
                      <a:r>
                        <a:rPr sz="1200" b="1" spc="5" dirty="0">
                          <a:latin typeface="Arial"/>
                          <a:cs typeface="Arial"/>
                        </a:rPr>
                        <a:t>Cash </a:t>
                      </a:r>
                      <a:r>
                        <a:rPr sz="1200" b="1" spc="-15" dirty="0">
                          <a:latin typeface="Arial"/>
                          <a:cs typeface="Arial"/>
                        </a:rPr>
                        <a:t>flow </a:t>
                      </a:r>
                      <a:r>
                        <a:rPr sz="1200" b="1" spc="-20" dirty="0">
                          <a:latin typeface="Arial"/>
                          <a:cs typeface="Arial"/>
                        </a:rPr>
                        <a:t>libre </a:t>
                      </a:r>
                      <a:r>
                        <a:rPr sz="1200" b="1" spc="-15" dirty="0">
                          <a:latin typeface="Arial"/>
                          <a:cs typeface="Arial"/>
                        </a:rPr>
                        <a:t>d’exploitation </a:t>
                      </a:r>
                      <a:r>
                        <a:rPr sz="1200" b="1" spc="-10" dirty="0">
                          <a:latin typeface="Arial"/>
                          <a:cs typeface="Arial"/>
                        </a:rPr>
                        <a:t>ajusté</a:t>
                      </a:r>
                      <a:r>
                        <a:rPr sz="1200" b="1" spc="-50" dirty="0">
                          <a:latin typeface="Arial"/>
                          <a:cs typeface="Arial"/>
                        </a:rPr>
                        <a:t> </a:t>
                      </a:r>
                      <a:r>
                        <a:rPr sz="1200" b="1" spc="-15" dirty="0">
                          <a:latin typeface="Arial"/>
                          <a:cs typeface="Arial"/>
                        </a:rPr>
                        <a:t>(m€)</a:t>
                      </a:r>
                      <a:endParaRPr sz="1200" dirty="0">
                        <a:latin typeface="Arial"/>
                        <a:cs typeface="Arial"/>
                      </a:endParaRPr>
                    </a:p>
                  </a:txBody>
                  <a:tcPr marL="0" marR="0" marT="57150" marB="0"/>
                </a:tc>
                <a:tc>
                  <a:txBody>
                    <a:bodyPr/>
                    <a:lstStyle/>
                    <a:p>
                      <a:pPr marL="49530" algn="ctr">
                        <a:lnSpc>
                          <a:spcPct val="100000"/>
                        </a:lnSpc>
                        <a:spcBef>
                          <a:spcPts val="450"/>
                        </a:spcBef>
                      </a:pPr>
                      <a:r>
                        <a:rPr sz="1200" b="1" spc="-15" dirty="0">
                          <a:latin typeface="Arial"/>
                          <a:cs typeface="Arial"/>
                        </a:rPr>
                        <a:t>-5</a:t>
                      </a:r>
                      <a:r>
                        <a:rPr sz="1200" b="1" spc="-40" dirty="0">
                          <a:latin typeface="Arial"/>
                          <a:cs typeface="Arial"/>
                        </a:rPr>
                        <a:t> </a:t>
                      </a:r>
                      <a:r>
                        <a:rPr sz="1200" b="1" dirty="0">
                          <a:latin typeface="Arial"/>
                          <a:cs typeface="Arial"/>
                        </a:rPr>
                        <a:t>661</a:t>
                      </a:r>
                      <a:endParaRPr sz="1200">
                        <a:latin typeface="Arial"/>
                        <a:cs typeface="Arial"/>
                      </a:endParaRPr>
                    </a:p>
                  </a:txBody>
                  <a:tcPr marL="0" marR="0" marT="57150" marB="0"/>
                </a:tc>
                <a:tc>
                  <a:txBody>
                    <a:bodyPr/>
                    <a:lstStyle/>
                    <a:p>
                      <a:pPr marL="43180" algn="ctr">
                        <a:lnSpc>
                          <a:spcPct val="100000"/>
                        </a:lnSpc>
                        <a:spcBef>
                          <a:spcPts val="525"/>
                        </a:spcBef>
                      </a:pPr>
                      <a:r>
                        <a:rPr sz="1200" spc="-15" dirty="0">
                          <a:solidFill>
                            <a:srgbClr val="FF0000"/>
                          </a:solidFill>
                          <a:latin typeface="Arial"/>
                          <a:cs typeface="Arial"/>
                        </a:rPr>
                        <a:t>-5</a:t>
                      </a:r>
                      <a:r>
                        <a:rPr sz="1200" spc="-45" dirty="0">
                          <a:solidFill>
                            <a:srgbClr val="FF0000"/>
                          </a:solidFill>
                          <a:latin typeface="Arial"/>
                          <a:cs typeface="Arial"/>
                        </a:rPr>
                        <a:t> </a:t>
                      </a:r>
                      <a:r>
                        <a:rPr sz="1200" dirty="0">
                          <a:solidFill>
                            <a:srgbClr val="FF0000"/>
                          </a:solidFill>
                          <a:latin typeface="Arial"/>
                          <a:cs typeface="Arial"/>
                        </a:rPr>
                        <a:t>276m</a:t>
                      </a:r>
                      <a:endParaRPr sz="1200" dirty="0">
                        <a:latin typeface="Arial"/>
                        <a:cs typeface="Arial"/>
                      </a:endParaRPr>
                    </a:p>
                  </a:txBody>
                  <a:tcPr marL="0" marR="0" marT="66675" marB="0"/>
                </a:tc>
                <a:tc>
                  <a:txBody>
                    <a:bodyPr/>
                    <a:lstStyle/>
                    <a:p>
                      <a:pPr>
                        <a:lnSpc>
                          <a:spcPct val="100000"/>
                        </a:lnSpc>
                      </a:pPr>
                      <a:endParaRPr sz="1600">
                        <a:latin typeface="Times New Roman"/>
                        <a:cs typeface="Times New Roman"/>
                      </a:endParaRPr>
                    </a:p>
                  </a:txBody>
                  <a:tcPr marL="0" marR="0" marT="0" marB="0">
                    <a:solidFill>
                      <a:srgbClr val="FFFFFF"/>
                    </a:solidFill>
                  </a:tcPr>
                </a:tc>
                <a:extLst>
                  <a:ext uri="{0D108BD9-81ED-4DB2-BD59-A6C34878D82A}">
                    <a16:rowId xmlns:a16="http://schemas.microsoft.com/office/drawing/2014/main" val="10006"/>
                  </a:ext>
                </a:extLst>
              </a:tr>
              <a:tr h="392539">
                <a:tc>
                  <a:txBody>
                    <a:bodyPr/>
                    <a:lstStyle/>
                    <a:p>
                      <a:pPr>
                        <a:lnSpc>
                          <a:spcPct val="100000"/>
                        </a:lnSpc>
                      </a:pPr>
                      <a:endParaRPr sz="1600" dirty="0">
                        <a:latin typeface="Times New Roman"/>
                        <a:cs typeface="Times New Roman"/>
                      </a:endParaRPr>
                    </a:p>
                  </a:txBody>
                  <a:tcPr marL="0" marR="0" marT="0" marB="0"/>
                </a:tc>
                <a:tc>
                  <a:txBody>
                    <a:bodyPr/>
                    <a:lstStyle/>
                    <a:p>
                      <a:pPr marL="57150" algn="ctr">
                        <a:lnSpc>
                          <a:spcPct val="100000"/>
                        </a:lnSpc>
                        <a:spcBef>
                          <a:spcPts val="1090"/>
                        </a:spcBef>
                      </a:pPr>
                      <a:r>
                        <a:rPr sz="1200" b="1" dirty="0">
                          <a:solidFill>
                            <a:srgbClr val="C4A280"/>
                          </a:solidFill>
                          <a:latin typeface="Arial"/>
                          <a:cs typeface="Arial"/>
                        </a:rPr>
                        <a:t>31 déc</a:t>
                      </a:r>
                      <a:r>
                        <a:rPr sz="1200" b="1" spc="-80" dirty="0">
                          <a:solidFill>
                            <a:srgbClr val="C4A280"/>
                          </a:solidFill>
                          <a:latin typeface="Arial"/>
                          <a:cs typeface="Arial"/>
                        </a:rPr>
                        <a:t> </a:t>
                      </a:r>
                      <a:r>
                        <a:rPr sz="1200" b="1" dirty="0">
                          <a:solidFill>
                            <a:srgbClr val="C4A280"/>
                          </a:solidFill>
                          <a:latin typeface="Arial"/>
                          <a:cs typeface="Arial"/>
                        </a:rPr>
                        <a:t>2020</a:t>
                      </a:r>
                      <a:endParaRPr sz="1200" dirty="0">
                        <a:latin typeface="Arial"/>
                        <a:cs typeface="Arial"/>
                      </a:endParaRPr>
                    </a:p>
                  </a:txBody>
                  <a:tcPr marL="0" marR="0" marT="138430" marB="0"/>
                </a:tc>
                <a:tc>
                  <a:txBody>
                    <a:bodyPr/>
                    <a:lstStyle/>
                    <a:p>
                      <a:pPr marL="37465" algn="ctr">
                        <a:lnSpc>
                          <a:spcPct val="100000"/>
                        </a:lnSpc>
                        <a:spcBef>
                          <a:spcPts val="1090"/>
                        </a:spcBef>
                      </a:pPr>
                      <a:r>
                        <a:rPr sz="1200" b="1" spc="-10" dirty="0">
                          <a:solidFill>
                            <a:srgbClr val="C4A280"/>
                          </a:solidFill>
                          <a:latin typeface="Arial"/>
                          <a:cs typeface="Arial"/>
                        </a:rPr>
                        <a:t>Variation</a:t>
                      </a:r>
                      <a:endParaRPr sz="1200" dirty="0">
                        <a:latin typeface="Arial"/>
                        <a:cs typeface="Arial"/>
                      </a:endParaRPr>
                    </a:p>
                  </a:txBody>
                  <a:tcPr marL="0" marR="0" marT="138430" marB="0"/>
                </a:tc>
                <a:tc>
                  <a:txBody>
                    <a:bodyPr/>
                    <a:lstStyle/>
                    <a:p>
                      <a:pPr>
                        <a:lnSpc>
                          <a:spcPct val="100000"/>
                        </a:lnSpc>
                      </a:pPr>
                      <a:endParaRPr sz="1600" dirty="0">
                        <a:latin typeface="Times New Roman"/>
                        <a:cs typeface="Times New Roman"/>
                      </a:endParaRPr>
                    </a:p>
                  </a:txBody>
                  <a:tcPr marL="0" marR="0" marT="0" marB="0">
                    <a:solidFill>
                      <a:srgbClr val="FFFFFF"/>
                    </a:solidFill>
                  </a:tcPr>
                </a:tc>
                <a:extLst>
                  <a:ext uri="{0D108BD9-81ED-4DB2-BD59-A6C34878D82A}">
                    <a16:rowId xmlns:a16="http://schemas.microsoft.com/office/drawing/2014/main" val="10007"/>
                  </a:ext>
                </a:extLst>
              </a:tr>
              <a:tr h="420514">
                <a:tc>
                  <a:txBody>
                    <a:bodyPr/>
                    <a:lstStyle/>
                    <a:p>
                      <a:pPr marL="31750">
                        <a:lnSpc>
                          <a:spcPct val="100000"/>
                        </a:lnSpc>
                        <a:spcBef>
                          <a:spcPts val="755"/>
                        </a:spcBef>
                      </a:pPr>
                      <a:r>
                        <a:rPr sz="1200" b="1" spc="-10" dirty="0">
                          <a:latin typeface="Arial"/>
                          <a:cs typeface="Arial"/>
                        </a:rPr>
                        <a:t>Dette nette</a:t>
                      </a:r>
                      <a:r>
                        <a:rPr sz="1200" b="1" spc="-55" dirty="0">
                          <a:latin typeface="Arial"/>
                          <a:cs typeface="Arial"/>
                        </a:rPr>
                        <a:t> </a:t>
                      </a:r>
                      <a:r>
                        <a:rPr sz="1200" b="1" spc="-15" dirty="0">
                          <a:latin typeface="Arial"/>
                          <a:cs typeface="Arial"/>
                        </a:rPr>
                        <a:t>(m€)</a:t>
                      </a:r>
                      <a:endParaRPr sz="1200">
                        <a:latin typeface="Arial"/>
                        <a:cs typeface="Arial"/>
                      </a:endParaRPr>
                    </a:p>
                  </a:txBody>
                  <a:tcPr marL="0" marR="0" marT="95885" marB="0"/>
                </a:tc>
                <a:tc>
                  <a:txBody>
                    <a:bodyPr/>
                    <a:lstStyle/>
                    <a:p>
                      <a:pPr marL="49530" algn="ctr">
                        <a:lnSpc>
                          <a:spcPct val="100000"/>
                        </a:lnSpc>
                        <a:spcBef>
                          <a:spcPts val="755"/>
                        </a:spcBef>
                      </a:pPr>
                      <a:r>
                        <a:rPr sz="1200" b="1" dirty="0">
                          <a:latin typeface="Arial"/>
                          <a:cs typeface="Arial"/>
                        </a:rPr>
                        <a:t>11</a:t>
                      </a:r>
                      <a:r>
                        <a:rPr sz="1200" b="1" spc="-40" dirty="0">
                          <a:latin typeface="Arial"/>
                          <a:cs typeface="Arial"/>
                        </a:rPr>
                        <a:t> </a:t>
                      </a:r>
                      <a:r>
                        <a:rPr sz="1200" b="1" dirty="0">
                          <a:latin typeface="Arial"/>
                          <a:cs typeface="Arial"/>
                        </a:rPr>
                        <a:t>049</a:t>
                      </a:r>
                      <a:endParaRPr sz="1200">
                        <a:latin typeface="Arial"/>
                        <a:cs typeface="Arial"/>
                      </a:endParaRPr>
                    </a:p>
                  </a:txBody>
                  <a:tcPr marL="0" marR="0" marT="95885" marB="0"/>
                </a:tc>
                <a:tc>
                  <a:txBody>
                    <a:bodyPr/>
                    <a:lstStyle/>
                    <a:p>
                      <a:pPr marL="43180" algn="ctr">
                        <a:lnSpc>
                          <a:spcPct val="100000"/>
                        </a:lnSpc>
                        <a:spcBef>
                          <a:spcPts val="830"/>
                        </a:spcBef>
                      </a:pPr>
                      <a:r>
                        <a:rPr sz="1200" spc="-15" dirty="0">
                          <a:solidFill>
                            <a:srgbClr val="FF0000"/>
                          </a:solidFill>
                          <a:latin typeface="Arial"/>
                          <a:cs typeface="Arial"/>
                        </a:rPr>
                        <a:t>+4 </a:t>
                      </a:r>
                      <a:r>
                        <a:rPr sz="1200" dirty="0">
                          <a:solidFill>
                            <a:srgbClr val="FF0000"/>
                          </a:solidFill>
                          <a:latin typeface="Arial"/>
                          <a:cs typeface="Arial"/>
                        </a:rPr>
                        <a:t>902</a:t>
                      </a:r>
                      <a:r>
                        <a:rPr sz="1200" spc="-75" dirty="0">
                          <a:solidFill>
                            <a:srgbClr val="FF0000"/>
                          </a:solidFill>
                          <a:latin typeface="Arial"/>
                          <a:cs typeface="Arial"/>
                        </a:rPr>
                        <a:t> </a:t>
                      </a:r>
                      <a:r>
                        <a:rPr sz="1200" dirty="0">
                          <a:solidFill>
                            <a:srgbClr val="FF0000"/>
                          </a:solidFill>
                          <a:latin typeface="Arial"/>
                          <a:cs typeface="Arial"/>
                        </a:rPr>
                        <a:t>m</a:t>
                      </a:r>
                      <a:endParaRPr sz="1200" dirty="0">
                        <a:latin typeface="Arial"/>
                        <a:cs typeface="Arial"/>
                      </a:endParaRPr>
                    </a:p>
                  </a:txBody>
                  <a:tcPr marL="0" marR="0" marT="105410" marB="0"/>
                </a:tc>
                <a:tc>
                  <a:txBody>
                    <a:bodyPr/>
                    <a:lstStyle/>
                    <a:p>
                      <a:pPr>
                        <a:lnSpc>
                          <a:spcPct val="100000"/>
                        </a:lnSpc>
                      </a:pPr>
                      <a:endParaRPr sz="1600" dirty="0">
                        <a:latin typeface="Times New Roman"/>
                        <a:cs typeface="Times New Roman"/>
                      </a:endParaRPr>
                    </a:p>
                  </a:txBody>
                  <a:tcPr marL="0" marR="0" marT="0" marB="0">
                    <a:solidFill>
                      <a:srgbClr val="FFFFFF"/>
                    </a:solidFill>
                  </a:tcPr>
                </a:tc>
                <a:extLst>
                  <a:ext uri="{0D108BD9-81ED-4DB2-BD59-A6C34878D82A}">
                    <a16:rowId xmlns:a16="http://schemas.microsoft.com/office/drawing/2014/main" val="10008"/>
                  </a:ext>
                </a:extLst>
              </a:tr>
              <a:tr h="312062">
                <a:tc>
                  <a:txBody>
                    <a:bodyPr/>
                    <a:lstStyle/>
                    <a:p>
                      <a:endParaRPr lang="fr-FR"/>
                    </a:p>
                  </a:txBody>
                  <a:tcPr marL="0" marR="0" marT="95885" marB="0"/>
                </a:tc>
                <a:tc>
                  <a:txBody>
                    <a:bodyPr/>
                    <a:lstStyle/>
                    <a:p>
                      <a:endParaRPr lang="fr-FR"/>
                    </a:p>
                  </a:txBody>
                  <a:tcPr marL="0" marR="0" marT="95885" marB="0"/>
                </a:tc>
                <a:tc>
                  <a:txBody>
                    <a:bodyPr/>
                    <a:lstStyle/>
                    <a:p>
                      <a:endParaRPr lang="fr-FR" dirty="0"/>
                    </a:p>
                  </a:txBody>
                  <a:tcPr marL="0" marR="0" marT="105410" marB="0"/>
                </a:tc>
                <a:tc>
                  <a:txBody>
                    <a:bodyPr/>
                    <a:lstStyle/>
                    <a:p>
                      <a:pPr>
                        <a:lnSpc>
                          <a:spcPct val="100000"/>
                        </a:lnSpc>
                      </a:pPr>
                      <a:endParaRPr sz="1600" dirty="0">
                        <a:latin typeface="Times New Roman"/>
                        <a:cs typeface="Times New Roman"/>
                      </a:endParaRPr>
                    </a:p>
                  </a:txBody>
                  <a:tcPr marL="0" marR="0" marT="0" marB="0">
                    <a:solidFill>
                      <a:srgbClr val="FFFFFF"/>
                    </a:solidFill>
                  </a:tcPr>
                </a:tc>
                <a:extLst>
                  <a:ext uri="{0D108BD9-81ED-4DB2-BD59-A6C34878D82A}">
                    <a16:rowId xmlns:a16="http://schemas.microsoft.com/office/drawing/2014/main" val="10009"/>
                  </a:ext>
                </a:extLst>
              </a:tr>
            </a:tbl>
          </a:graphicData>
        </a:graphic>
      </p:graphicFrame>
      <p:sp>
        <p:nvSpPr>
          <p:cNvPr id="11" name="object 3"/>
          <p:cNvSpPr txBox="1"/>
          <p:nvPr/>
        </p:nvSpPr>
        <p:spPr>
          <a:xfrm>
            <a:off x="155778" y="4627020"/>
            <a:ext cx="256480" cy="1723389"/>
          </a:xfrm>
          <a:prstGeom prst="rect">
            <a:avLst/>
          </a:prstGeom>
        </p:spPr>
        <p:txBody>
          <a:bodyPr vert="vert270" wrap="square" lIns="0" tIns="0" rIns="0" bIns="0" rtlCol="0">
            <a:spAutoFit/>
          </a:bodyPr>
          <a:lstStyle/>
          <a:p>
            <a:pPr marL="12700">
              <a:lnSpc>
                <a:spcPts val="955"/>
              </a:lnSpc>
            </a:pPr>
            <a:r>
              <a:rPr sz="900" b="1" spc="90" dirty="0" smtClean="0">
                <a:solidFill>
                  <a:srgbClr val="D21F4B"/>
                </a:solidFill>
                <a:latin typeface="Carlito"/>
                <a:cs typeface="Carlito"/>
              </a:rPr>
              <a:t>STRICTEM</a:t>
            </a:r>
            <a:r>
              <a:rPr sz="900" b="1" spc="70" dirty="0" smtClean="0">
                <a:solidFill>
                  <a:srgbClr val="D21F4B"/>
                </a:solidFill>
                <a:latin typeface="Carlito"/>
                <a:cs typeface="Carlito"/>
              </a:rPr>
              <a:t>ENT</a:t>
            </a:r>
            <a:r>
              <a:rPr sz="900" b="1" spc="-5" dirty="0" smtClean="0">
                <a:solidFill>
                  <a:srgbClr val="D21F4B"/>
                </a:solidFill>
                <a:latin typeface="Carlito"/>
                <a:cs typeface="Carlito"/>
              </a:rPr>
              <a:t> </a:t>
            </a:r>
            <a:r>
              <a:rPr sz="900" b="1" spc="95" dirty="0">
                <a:solidFill>
                  <a:srgbClr val="D21F4B"/>
                </a:solidFill>
                <a:latin typeface="Carlito"/>
                <a:cs typeface="Carlito"/>
              </a:rPr>
              <a:t>CONFIDENTIEL</a:t>
            </a:r>
            <a:endParaRPr sz="900" dirty="0">
              <a:latin typeface="Carlito"/>
              <a:cs typeface="Carlito"/>
            </a:endParaRPr>
          </a:p>
        </p:txBody>
      </p:sp>
      <p:sp>
        <p:nvSpPr>
          <p:cNvPr id="14" name="object 7"/>
          <p:cNvSpPr/>
          <p:nvPr/>
        </p:nvSpPr>
        <p:spPr>
          <a:xfrm>
            <a:off x="10296224" y="381000"/>
            <a:ext cx="1551270" cy="283154"/>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6808591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a:spLocks noGrp="1"/>
          </p:cNvSpPr>
          <p:nvPr>
            <p:ph type="title"/>
          </p:nvPr>
        </p:nvSpPr>
        <p:spPr>
          <a:xfrm>
            <a:off x="783064" y="278123"/>
            <a:ext cx="9265920" cy="894080"/>
          </a:xfrm>
          <a:prstGeom prst="rect">
            <a:avLst/>
          </a:prstGeom>
        </p:spPr>
        <p:txBody>
          <a:bodyPr vert="horz" wrap="square" lIns="0" tIns="64135" rIns="0" bIns="0" rtlCol="0">
            <a:spAutoFit/>
          </a:bodyPr>
          <a:lstStyle/>
          <a:p>
            <a:pPr marL="12700" marR="5080">
              <a:lnSpc>
                <a:spcPts val="3240"/>
              </a:lnSpc>
              <a:spcBef>
                <a:spcPts val="505"/>
              </a:spcBef>
            </a:pPr>
            <a:r>
              <a:rPr dirty="0"/>
              <a:t>Les </a:t>
            </a:r>
            <a:r>
              <a:rPr spc="-5" dirty="0"/>
              <a:t>projections </a:t>
            </a:r>
            <a:r>
              <a:rPr dirty="0"/>
              <a:t>de </a:t>
            </a:r>
            <a:r>
              <a:rPr spc="-15" dirty="0"/>
              <a:t>trafic </a:t>
            </a:r>
            <a:r>
              <a:rPr spc="-10" dirty="0"/>
              <a:t>suggèrent </a:t>
            </a:r>
            <a:r>
              <a:rPr spc="-5" dirty="0"/>
              <a:t>que </a:t>
            </a:r>
            <a:r>
              <a:rPr dirty="0"/>
              <a:t>2021 </a:t>
            </a:r>
            <a:r>
              <a:rPr spc="-15" dirty="0"/>
              <a:t>sera </a:t>
            </a:r>
            <a:r>
              <a:rPr dirty="0"/>
              <a:t>une  </a:t>
            </a:r>
            <a:r>
              <a:rPr spc="-5" dirty="0"/>
              <a:t>année </a:t>
            </a:r>
            <a:r>
              <a:rPr spc="-15" dirty="0"/>
              <a:t>toute </a:t>
            </a:r>
            <a:r>
              <a:rPr spc="-5" dirty="0"/>
              <a:t>aussi difficile pour </a:t>
            </a:r>
            <a:r>
              <a:rPr spc="-10" dirty="0"/>
              <a:t>notre</a:t>
            </a:r>
            <a:r>
              <a:rPr spc="15" dirty="0"/>
              <a:t> </a:t>
            </a:r>
            <a:r>
              <a:rPr spc="-5" dirty="0"/>
              <a:t>industrie</a:t>
            </a:r>
          </a:p>
        </p:txBody>
      </p:sp>
      <p:grpSp>
        <p:nvGrpSpPr>
          <p:cNvPr id="43" name="Groupe 42"/>
          <p:cNvGrpSpPr/>
          <p:nvPr/>
        </p:nvGrpSpPr>
        <p:grpSpPr>
          <a:xfrm>
            <a:off x="609600" y="1477196"/>
            <a:ext cx="11274996" cy="4669631"/>
            <a:chOff x="873252" y="1486490"/>
            <a:chExt cx="11274996" cy="4669631"/>
          </a:xfrm>
        </p:grpSpPr>
        <p:sp>
          <p:nvSpPr>
            <p:cNvPr id="2" name="object 2"/>
            <p:cNvSpPr/>
            <p:nvPr/>
          </p:nvSpPr>
          <p:spPr>
            <a:xfrm>
              <a:off x="1625540" y="3261980"/>
              <a:ext cx="10090077" cy="2176958"/>
            </a:xfrm>
            <a:prstGeom prst="rect">
              <a:avLst/>
            </a:prstGeom>
            <a:blipFill>
              <a:blip r:embed="rId2" cstate="print"/>
              <a:stretch>
                <a:fillRect/>
              </a:stretch>
            </a:blipFill>
          </p:spPr>
          <p:txBody>
            <a:bodyPr wrap="square" lIns="0" tIns="0" rIns="0" bIns="0" rtlCol="0"/>
            <a:lstStyle/>
            <a:p>
              <a:endParaRPr/>
            </a:p>
          </p:txBody>
        </p:sp>
        <p:grpSp>
          <p:nvGrpSpPr>
            <p:cNvPr id="3" name="object 3"/>
            <p:cNvGrpSpPr/>
            <p:nvPr/>
          </p:nvGrpSpPr>
          <p:grpSpPr>
            <a:xfrm>
              <a:off x="1642664" y="2826287"/>
              <a:ext cx="10071735" cy="2734310"/>
              <a:chOff x="1642664" y="2826287"/>
              <a:chExt cx="10071735" cy="2734310"/>
            </a:xfrm>
          </p:grpSpPr>
          <p:sp>
            <p:nvSpPr>
              <p:cNvPr id="4" name="object 4"/>
              <p:cNvSpPr/>
              <p:nvPr/>
            </p:nvSpPr>
            <p:spPr>
              <a:xfrm>
                <a:off x="1644251" y="5555473"/>
                <a:ext cx="10070465" cy="0"/>
              </a:xfrm>
              <a:custGeom>
                <a:avLst/>
                <a:gdLst/>
                <a:ahLst/>
                <a:cxnLst/>
                <a:rect l="l" t="t" r="r" b="b"/>
                <a:pathLst>
                  <a:path w="10070465">
                    <a:moveTo>
                      <a:pt x="0" y="0"/>
                    </a:moveTo>
                    <a:lnTo>
                      <a:pt x="10069842" y="0"/>
                    </a:lnTo>
                  </a:path>
                </a:pathLst>
              </a:custGeom>
              <a:ln w="9524">
                <a:solidFill>
                  <a:srgbClr val="000000"/>
                </a:solidFill>
              </a:ln>
            </p:spPr>
            <p:txBody>
              <a:bodyPr wrap="square" lIns="0" tIns="0" rIns="0" bIns="0" rtlCol="0"/>
              <a:lstStyle/>
              <a:p>
                <a:endParaRPr/>
              </a:p>
            </p:txBody>
          </p:sp>
          <p:sp>
            <p:nvSpPr>
              <p:cNvPr id="5" name="object 5"/>
              <p:cNvSpPr/>
              <p:nvPr/>
            </p:nvSpPr>
            <p:spPr>
              <a:xfrm>
                <a:off x="1644251" y="2826287"/>
                <a:ext cx="0" cy="2729230"/>
              </a:xfrm>
              <a:custGeom>
                <a:avLst/>
                <a:gdLst/>
                <a:ahLst/>
                <a:cxnLst/>
                <a:rect l="l" t="t" r="r" b="b"/>
                <a:pathLst>
                  <a:path h="2729229">
                    <a:moveTo>
                      <a:pt x="0" y="0"/>
                    </a:moveTo>
                    <a:lnTo>
                      <a:pt x="0" y="2729185"/>
                    </a:lnTo>
                  </a:path>
                </a:pathLst>
              </a:custGeom>
              <a:ln w="3175">
                <a:solidFill>
                  <a:srgbClr val="5C5C5C"/>
                </a:solidFill>
              </a:ln>
            </p:spPr>
            <p:txBody>
              <a:bodyPr wrap="square" lIns="0" tIns="0" rIns="0" bIns="0" rtlCol="0"/>
              <a:lstStyle/>
              <a:p>
                <a:endParaRPr/>
              </a:p>
            </p:txBody>
          </p:sp>
        </p:grpSp>
        <p:sp>
          <p:nvSpPr>
            <p:cNvPr id="6" name="object 6"/>
            <p:cNvSpPr/>
            <p:nvPr/>
          </p:nvSpPr>
          <p:spPr>
            <a:xfrm>
              <a:off x="1378463" y="5496562"/>
              <a:ext cx="201068" cy="111624"/>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291950" y="4950718"/>
              <a:ext cx="287655" cy="111760"/>
            </a:xfrm>
            <a:custGeom>
              <a:avLst/>
              <a:gdLst/>
              <a:ahLst/>
              <a:cxnLst/>
              <a:rect l="l" t="t" r="r" b="b"/>
              <a:pathLst>
                <a:path w="287655" h="111760">
                  <a:moveTo>
                    <a:pt x="63510" y="12141"/>
                  </a:moveTo>
                  <a:lnTo>
                    <a:pt x="42570" y="12141"/>
                  </a:lnTo>
                  <a:lnTo>
                    <a:pt x="47380" y="13902"/>
                  </a:lnTo>
                  <a:lnTo>
                    <a:pt x="54746" y="20980"/>
                  </a:lnTo>
                  <a:lnTo>
                    <a:pt x="56591" y="25332"/>
                  </a:lnTo>
                  <a:lnTo>
                    <a:pt x="56591" y="35390"/>
                  </a:lnTo>
                  <a:lnTo>
                    <a:pt x="27195" y="68562"/>
                  </a:lnTo>
                  <a:lnTo>
                    <a:pt x="19778" y="74624"/>
                  </a:lnTo>
                  <a:lnTo>
                    <a:pt x="14105" y="79975"/>
                  </a:lnTo>
                  <a:lnTo>
                    <a:pt x="6248" y="89221"/>
                  </a:lnTo>
                  <a:lnTo>
                    <a:pt x="3386" y="93911"/>
                  </a:lnTo>
                  <a:lnTo>
                    <a:pt x="1608" y="98687"/>
                  </a:lnTo>
                  <a:lnTo>
                    <a:pt x="508" y="101582"/>
                  </a:lnTo>
                  <a:lnTo>
                    <a:pt x="0" y="104579"/>
                  </a:lnTo>
                  <a:lnTo>
                    <a:pt x="101" y="107712"/>
                  </a:lnTo>
                  <a:lnTo>
                    <a:pt x="70104" y="107712"/>
                  </a:lnTo>
                  <a:lnTo>
                    <a:pt x="70104" y="95215"/>
                  </a:lnTo>
                  <a:lnTo>
                    <a:pt x="18152" y="95215"/>
                  </a:lnTo>
                  <a:lnTo>
                    <a:pt x="19609" y="92862"/>
                  </a:lnTo>
                  <a:lnTo>
                    <a:pt x="21437" y="90508"/>
                  </a:lnTo>
                  <a:lnTo>
                    <a:pt x="25857" y="85834"/>
                  </a:lnTo>
                  <a:lnTo>
                    <a:pt x="30869" y="81398"/>
                  </a:lnTo>
                  <a:lnTo>
                    <a:pt x="38676" y="74845"/>
                  </a:lnTo>
                  <a:lnTo>
                    <a:pt x="45185" y="69234"/>
                  </a:lnTo>
                  <a:lnTo>
                    <a:pt x="69088" y="39183"/>
                  </a:lnTo>
                  <a:lnTo>
                    <a:pt x="69952" y="22436"/>
                  </a:lnTo>
                  <a:lnTo>
                    <a:pt x="66989" y="15460"/>
                  </a:lnTo>
                  <a:lnTo>
                    <a:pt x="63510" y="12141"/>
                  </a:lnTo>
                  <a:close/>
                </a:path>
                <a:path w="287655" h="111760">
                  <a:moveTo>
                    <a:pt x="36948" y="1371"/>
                  </a:moveTo>
                  <a:lnTo>
                    <a:pt x="3471" y="22030"/>
                  </a:lnTo>
                  <a:lnTo>
                    <a:pt x="2556" y="32003"/>
                  </a:lnTo>
                  <a:lnTo>
                    <a:pt x="15917" y="33375"/>
                  </a:lnTo>
                  <a:lnTo>
                    <a:pt x="15968" y="26720"/>
                  </a:lnTo>
                  <a:lnTo>
                    <a:pt x="17864" y="21522"/>
                  </a:lnTo>
                  <a:lnTo>
                    <a:pt x="25383" y="14020"/>
                  </a:lnTo>
                  <a:lnTo>
                    <a:pt x="30395" y="12141"/>
                  </a:lnTo>
                  <a:lnTo>
                    <a:pt x="63510" y="12141"/>
                  </a:lnTo>
                  <a:lnTo>
                    <a:pt x="61079" y="9821"/>
                  </a:lnTo>
                  <a:lnTo>
                    <a:pt x="56237" y="6122"/>
                  </a:lnTo>
                  <a:lnTo>
                    <a:pt x="50601" y="3481"/>
                  </a:lnTo>
                  <a:lnTo>
                    <a:pt x="44172" y="1898"/>
                  </a:lnTo>
                  <a:lnTo>
                    <a:pt x="36948" y="1371"/>
                  </a:lnTo>
                  <a:close/>
                </a:path>
                <a:path w="287655" h="111760">
                  <a:moveTo>
                    <a:pt x="100161" y="78824"/>
                  </a:moveTo>
                  <a:lnTo>
                    <a:pt x="86496" y="79975"/>
                  </a:lnTo>
                  <a:lnTo>
                    <a:pt x="87376" y="88882"/>
                  </a:lnTo>
                  <a:lnTo>
                    <a:pt x="90848" y="96028"/>
                  </a:lnTo>
                  <a:lnTo>
                    <a:pt x="103040" y="106832"/>
                  </a:lnTo>
                  <a:lnTo>
                    <a:pt x="110897" y="109524"/>
                  </a:lnTo>
                  <a:lnTo>
                    <a:pt x="120532" y="109524"/>
                  </a:lnTo>
                  <a:lnTo>
                    <a:pt x="128880" y="108720"/>
                  </a:lnTo>
                  <a:lnTo>
                    <a:pt x="136297" y="106309"/>
                  </a:lnTo>
                  <a:lnTo>
                    <a:pt x="142788" y="102287"/>
                  </a:lnTo>
                  <a:lnTo>
                    <a:pt x="146212" y="98822"/>
                  </a:lnTo>
                  <a:lnTo>
                    <a:pt x="115334" y="98822"/>
                  </a:lnTo>
                  <a:lnTo>
                    <a:pt x="110880" y="97163"/>
                  </a:lnTo>
                  <a:lnTo>
                    <a:pt x="103514" y="90457"/>
                  </a:lnTo>
                  <a:lnTo>
                    <a:pt x="101160" y="85462"/>
                  </a:lnTo>
                  <a:lnTo>
                    <a:pt x="100161" y="78824"/>
                  </a:lnTo>
                  <a:close/>
                </a:path>
                <a:path w="287655" h="111760">
                  <a:moveTo>
                    <a:pt x="148712" y="48987"/>
                  </a:moveTo>
                  <a:lnTo>
                    <a:pt x="127052" y="48987"/>
                  </a:lnTo>
                  <a:lnTo>
                    <a:pt x="132504" y="51121"/>
                  </a:lnTo>
                  <a:lnTo>
                    <a:pt x="140853" y="59689"/>
                  </a:lnTo>
                  <a:lnTo>
                    <a:pt x="142935" y="65548"/>
                  </a:lnTo>
                  <a:lnTo>
                    <a:pt x="142935" y="80771"/>
                  </a:lnTo>
                  <a:lnTo>
                    <a:pt x="140768" y="87037"/>
                  </a:lnTo>
                  <a:lnTo>
                    <a:pt x="132098" y="96468"/>
                  </a:lnTo>
                  <a:lnTo>
                    <a:pt x="126798" y="98822"/>
                  </a:lnTo>
                  <a:lnTo>
                    <a:pt x="146212" y="98822"/>
                  </a:lnTo>
                  <a:lnTo>
                    <a:pt x="156719" y="71814"/>
                  </a:lnTo>
                  <a:lnTo>
                    <a:pt x="156125" y="64603"/>
                  </a:lnTo>
                  <a:lnTo>
                    <a:pt x="154340" y="58083"/>
                  </a:lnTo>
                  <a:lnTo>
                    <a:pt x="151361" y="52252"/>
                  </a:lnTo>
                  <a:lnTo>
                    <a:pt x="148712" y="48987"/>
                  </a:lnTo>
                  <a:close/>
                </a:path>
                <a:path w="287655" h="111760">
                  <a:moveTo>
                    <a:pt x="151741" y="3251"/>
                  </a:moveTo>
                  <a:lnTo>
                    <a:pt x="99078" y="3251"/>
                  </a:lnTo>
                  <a:lnTo>
                    <a:pt x="88816" y="57657"/>
                  </a:lnTo>
                  <a:lnTo>
                    <a:pt x="101025" y="59232"/>
                  </a:lnTo>
                  <a:lnTo>
                    <a:pt x="102955" y="56201"/>
                  </a:lnTo>
                  <a:lnTo>
                    <a:pt x="105597" y="53729"/>
                  </a:lnTo>
                  <a:lnTo>
                    <a:pt x="112337" y="49936"/>
                  </a:lnTo>
                  <a:lnTo>
                    <a:pt x="116130" y="48987"/>
                  </a:lnTo>
                  <a:lnTo>
                    <a:pt x="148712" y="48987"/>
                  </a:lnTo>
                  <a:lnTo>
                    <a:pt x="147186" y="47108"/>
                  </a:lnTo>
                  <a:lnTo>
                    <a:pt x="144254" y="44145"/>
                  </a:lnTo>
                  <a:lnTo>
                    <a:pt x="103768" y="44145"/>
                  </a:lnTo>
                  <a:lnTo>
                    <a:pt x="109475" y="15680"/>
                  </a:lnTo>
                  <a:lnTo>
                    <a:pt x="151741" y="15680"/>
                  </a:lnTo>
                  <a:lnTo>
                    <a:pt x="151741" y="3251"/>
                  </a:lnTo>
                  <a:close/>
                </a:path>
                <a:path w="287655" h="111760">
                  <a:moveTo>
                    <a:pt x="133029" y="37490"/>
                  </a:moveTo>
                  <a:lnTo>
                    <a:pt x="116790" y="37490"/>
                  </a:lnTo>
                  <a:lnTo>
                    <a:pt x="110135" y="39708"/>
                  </a:lnTo>
                  <a:lnTo>
                    <a:pt x="103768" y="44145"/>
                  </a:lnTo>
                  <a:lnTo>
                    <a:pt x="144254" y="44145"/>
                  </a:lnTo>
                  <a:lnTo>
                    <a:pt x="140836" y="40690"/>
                  </a:lnTo>
                  <a:lnTo>
                    <a:pt x="133029" y="37490"/>
                  </a:lnTo>
                  <a:close/>
                </a:path>
                <a:path w="287655" h="111760">
                  <a:moveTo>
                    <a:pt x="264874" y="0"/>
                  </a:moveTo>
                  <a:lnTo>
                    <a:pt x="254341" y="0"/>
                  </a:lnTo>
                  <a:lnTo>
                    <a:pt x="196395" y="111624"/>
                  </a:lnTo>
                  <a:lnTo>
                    <a:pt x="207147" y="111624"/>
                  </a:lnTo>
                  <a:lnTo>
                    <a:pt x="264874" y="0"/>
                  </a:lnTo>
                  <a:close/>
                </a:path>
                <a:path w="287655" h="111760">
                  <a:moveTo>
                    <a:pt x="271173" y="55625"/>
                  </a:moveTo>
                  <a:lnTo>
                    <a:pt x="257254" y="55625"/>
                  </a:lnTo>
                  <a:lnTo>
                    <a:pt x="251716" y="58267"/>
                  </a:lnTo>
                  <a:lnTo>
                    <a:pt x="244096" y="68816"/>
                  </a:lnTo>
                  <a:lnTo>
                    <a:pt x="242200" y="75251"/>
                  </a:lnTo>
                  <a:lnTo>
                    <a:pt x="242250" y="92624"/>
                  </a:lnTo>
                  <a:lnTo>
                    <a:pt x="244333" y="99635"/>
                  </a:lnTo>
                  <a:lnTo>
                    <a:pt x="252851" y="109219"/>
                  </a:lnTo>
                  <a:lnTo>
                    <a:pt x="258185" y="111624"/>
                  </a:lnTo>
                  <a:lnTo>
                    <a:pt x="271088" y="111624"/>
                  </a:lnTo>
                  <a:lnTo>
                    <a:pt x="276541" y="109202"/>
                  </a:lnTo>
                  <a:lnTo>
                    <a:pt x="282494" y="102666"/>
                  </a:lnTo>
                  <a:lnTo>
                    <a:pt x="261622" y="102666"/>
                  </a:lnTo>
                  <a:lnTo>
                    <a:pt x="258964" y="101260"/>
                  </a:lnTo>
                  <a:lnTo>
                    <a:pt x="254629" y="95672"/>
                  </a:lnTo>
                  <a:lnTo>
                    <a:pt x="253545" y="90914"/>
                  </a:lnTo>
                  <a:lnTo>
                    <a:pt x="253623" y="76318"/>
                  </a:lnTo>
                  <a:lnTo>
                    <a:pt x="254612" y="71576"/>
                  </a:lnTo>
                  <a:lnTo>
                    <a:pt x="258896" y="65988"/>
                  </a:lnTo>
                  <a:lnTo>
                    <a:pt x="261606" y="64583"/>
                  </a:lnTo>
                  <a:lnTo>
                    <a:pt x="282722" y="64583"/>
                  </a:lnTo>
                  <a:lnTo>
                    <a:pt x="276676" y="57996"/>
                  </a:lnTo>
                  <a:lnTo>
                    <a:pt x="271173" y="55625"/>
                  </a:lnTo>
                  <a:close/>
                </a:path>
                <a:path w="287655" h="111760">
                  <a:moveTo>
                    <a:pt x="282722" y="64583"/>
                  </a:moveTo>
                  <a:lnTo>
                    <a:pt x="268108" y="64583"/>
                  </a:lnTo>
                  <a:lnTo>
                    <a:pt x="270814" y="65988"/>
                  </a:lnTo>
                  <a:lnTo>
                    <a:pt x="275135" y="71509"/>
                  </a:lnTo>
                  <a:lnTo>
                    <a:pt x="276219" y="76318"/>
                  </a:lnTo>
                  <a:lnTo>
                    <a:pt x="276148" y="90914"/>
                  </a:lnTo>
                  <a:lnTo>
                    <a:pt x="275152" y="95672"/>
                  </a:lnTo>
                  <a:lnTo>
                    <a:pt x="270868" y="101260"/>
                  </a:lnTo>
                  <a:lnTo>
                    <a:pt x="268125" y="102666"/>
                  </a:lnTo>
                  <a:lnTo>
                    <a:pt x="282494" y="102666"/>
                  </a:lnTo>
                  <a:lnTo>
                    <a:pt x="285363" y="99516"/>
                  </a:lnTo>
                  <a:lnTo>
                    <a:pt x="287565" y="92624"/>
                  </a:lnTo>
                  <a:lnTo>
                    <a:pt x="287565" y="74455"/>
                  </a:lnTo>
                  <a:lnTo>
                    <a:pt x="285380" y="67479"/>
                  </a:lnTo>
                  <a:lnTo>
                    <a:pt x="282722" y="64583"/>
                  </a:lnTo>
                  <a:close/>
                </a:path>
                <a:path w="287655" h="111760">
                  <a:moveTo>
                    <a:pt x="202609" y="0"/>
                  </a:moveTo>
                  <a:lnTo>
                    <a:pt x="188741" y="0"/>
                  </a:lnTo>
                  <a:lnTo>
                    <a:pt x="183220" y="2641"/>
                  </a:lnTo>
                  <a:lnTo>
                    <a:pt x="175600" y="13241"/>
                  </a:lnTo>
                  <a:lnTo>
                    <a:pt x="173704" y="19676"/>
                  </a:lnTo>
                  <a:lnTo>
                    <a:pt x="173739" y="36982"/>
                  </a:lnTo>
                  <a:lnTo>
                    <a:pt x="175837" y="44060"/>
                  </a:lnTo>
                  <a:lnTo>
                    <a:pt x="184355" y="53610"/>
                  </a:lnTo>
                  <a:lnTo>
                    <a:pt x="189689" y="55981"/>
                  </a:lnTo>
                  <a:lnTo>
                    <a:pt x="202558" y="55981"/>
                  </a:lnTo>
                  <a:lnTo>
                    <a:pt x="207994" y="53559"/>
                  </a:lnTo>
                  <a:lnTo>
                    <a:pt x="213947" y="47023"/>
                  </a:lnTo>
                  <a:lnTo>
                    <a:pt x="193143" y="47023"/>
                  </a:lnTo>
                  <a:lnTo>
                    <a:pt x="190455" y="45635"/>
                  </a:lnTo>
                  <a:lnTo>
                    <a:pt x="186133" y="40097"/>
                  </a:lnTo>
                  <a:lnTo>
                    <a:pt x="185049" y="35322"/>
                  </a:lnTo>
                  <a:lnTo>
                    <a:pt x="185130" y="20675"/>
                  </a:lnTo>
                  <a:lnTo>
                    <a:pt x="186116" y="15934"/>
                  </a:lnTo>
                  <a:lnTo>
                    <a:pt x="190400" y="10346"/>
                  </a:lnTo>
                  <a:lnTo>
                    <a:pt x="193092" y="8957"/>
                  </a:lnTo>
                  <a:lnTo>
                    <a:pt x="214159" y="8957"/>
                  </a:lnTo>
                  <a:lnTo>
                    <a:pt x="208113" y="2370"/>
                  </a:lnTo>
                  <a:lnTo>
                    <a:pt x="202609" y="0"/>
                  </a:lnTo>
                  <a:close/>
                </a:path>
                <a:path w="287655" h="111760">
                  <a:moveTo>
                    <a:pt x="214159" y="8957"/>
                  </a:moveTo>
                  <a:lnTo>
                    <a:pt x="199544" y="8957"/>
                  </a:lnTo>
                  <a:lnTo>
                    <a:pt x="202237" y="10346"/>
                  </a:lnTo>
                  <a:lnTo>
                    <a:pt x="206572" y="15883"/>
                  </a:lnTo>
                  <a:lnTo>
                    <a:pt x="207655" y="20675"/>
                  </a:lnTo>
                  <a:lnTo>
                    <a:pt x="207574" y="35322"/>
                  </a:lnTo>
                  <a:lnTo>
                    <a:pt x="206589" y="40047"/>
                  </a:lnTo>
                  <a:lnTo>
                    <a:pt x="202304" y="45635"/>
                  </a:lnTo>
                  <a:lnTo>
                    <a:pt x="199595" y="47023"/>
                  </a:lnTo>
                  <a:lnTo>
                    <a:pt x="213947" y="47023"/>
                  </a:lnTo>
                  <a:lnTo>
                    <a:pt x="216799" y="43891"/>
                  </a:lnTo>
                  <a:lnTo>
                    <a:pt x="219001" y="36982"/>
                  </a:lnTo>
                  <a:lnTo>
                    <a:pt x="219001" y="18829"/>
                  </a:lnTo>
                  <a:lnTo>
                    <a:pt x="216816" y="11853"/>
                  </a:lnTo>
                  <a:lnTo>
                    <a:pt x="214159" y="8957"/>
                  </a:lnTo>
                  <a:close/>
                </a:path>
              </a:pathLst>
            </a:custGeom>
            <a:solidFill>
              <a:srgbClr val="000000"/>
            </a:solidFill>
          </p:spPr>
          <p:txBody>
            <a:bodyPr wrap="square" lIns="0" tIns="0" rIns="0" bIns="0" rtlCol="0"/>
            <a:lstStyle/>
            <a:p>
              <a:endParaRPr/>
            </a:p>
          </p:txBody>
        </p:sp>
        <p:sp>
          <p:nvSpPr>
            <p:cNvPr id="8" name="object 8"/>
            <p:cNvSpPr/>
            <p:nvPr/>
          </p:nvSpPr>
          <p:spPr>
            <a:xfrm>
              <a:off x="1293711" y="4404807"/>
              <a:ext cx="286385" cy="111760"/>
            </a:xfrm>
            <a:custGeom>
              <a:avLst/>
              <a:gdLst/>
              <a:ahLst/>
              <a:cxnLst/>
              <a:rect l="l" t="t" r="r" b="b"/>
              <a:pathLst>
                <a:path w="286384" h="111760">
                  <a:moveTo>
                    <a:pt x="13648" y="78909"/>
                  </a:moveTo>
                  <a:lnTo>
                    <a:pt x="0" y="80094"/>
                  </a:lnTo>
                  <a:lnTo>
                    <a:pt x="863" y="88899"/>
                  </a:lnTo>
                  <a:lnTo>
                    <a:pt x="4334" y="96011"/>
                  </a:lnTo>
                  <a:lnTo>
                    <a:pt x="16527" y="106848"/>
                  </a:lnTo>
                  <a:lnTo>
                    <a:pt x="24384" y="109558"/>
                  </a:lnTo>
                  <a:lnTo>
                    <a:pt x="34019" y="109558"/>
                  </a:lnTo>
                  <a:lnTo>
                    <a:pt x="42369" y="108761"/>
                  </a:lnTo>
                  <a:lnTo>
                    <a:pt x="49790" y="106362"/>
                  </a:lnTo>
                  <a:lnTo>
                    <a:pt x="56282" y="102343"/>
                  </a:lnTo>
                  <a:lnTo>
                    <a:pt x="59676" y="98890"/>
                  </a:lnTo>
                  <a:lnTo>
                    <a:pt x="28820" y="98890"/>
                  </a:lnTo>
                  <a:lnTo>
                    <a:pt x="24384" y="97196"/>
                  </a:lnTo>
                  <a:lnTo>
                    <a:pt x="20692" y="93810"/>
                  </a:lnTo>
                  <a:lnTo>
                    <a:pt x="17001" y="90593"/>
                  </a:lnTo>
                  <a:lnTo>
                    <a:pt x="14664" y="85513"/>
                  </a:lnTo>
                  <a:lnTo>
                    <a:pt x="13648" y="78909"/>
                  </a:lnTo>
                  <a:close/>
                </a:path>
                <a:path w="286384" h="111760">
                  <a:moveTo>
                    <a:pt x="62219" y="49106"/>
                  </a:moveTo>
                  <a:lnTo>
                    <a:pt x="40555" y="49106"/>
                  </a:lnTo>
                  <a:lnTo>
                    <a:pt x="46008" y="51138"/>
                  </a:lnTo>
                  <a:lnTo>
                    <a:pt x="50174" y="55541"/>
                  </a:lnTo>
                  <a:lnTo>
                    <a:pt x="54339" y="59774"/>
                  </a:lnTo>
                  <a:lnTo>
                    <a:pt x="56422" y="65531"/>
                  </a:lnTo>
                  <a:lnTo>
                    <a:pt x="56422" y="80771"/>
                  </a:lnTo>
                  <a:lnTo>
                    <a:pt x="54255" y="87037"/>
                  </a:lnTo>
                  <a:lnTo>
                    <a:pt x="45585" y="96519"/>
                  </a:lnTo>
                  <a:lnTo>
                    <a:pt x="40284" y="98890"/>
                  </a:lnTo>
                  <a:lnTo>
                    <a:pt x="59676" y="98890"/>
                  </a:lnTo>
                  <a:lnTo>
                    <a:pt x="70223" y="71797"/>
                  </a:lnTo>
                  <a:lnTo>
                    <a:pt x="69626" y="64626"/>
                  </a:lnTo>
                  <a:lnTo>
                    <a:pt x="67837" y="58123"/>
                  </a:lnTo>
                  <a:lnTo>
                    <a:pt x="64858" y="52318"/>
                  </a:lnTo>
                  <a:lnTo>
                    <a:pt x="62219" y="49106"/>
                  </a:lnTo>
                  <a:close/>
                </a:path>
                <a:path w="286384" h="111760">
                  <a:moveTo>
                    <a:pt x="65227" y="3386"/>
                  </a:moveTo>
                  <a:lnTo>
                    <a:pt x="12564" y="3386"/>
                  </a:lnTo>
                  <a:lnTo>
                    <a:pt x="2302" y="57742"/>
                  </a:lnTo>
                  <a:lnTo>
                    <a:pt x="14512" y="59266"/>
                  </a:lnTo>
                  <a:lnTo>
                    <a:pt x="16442" y="56218"/>
                  </a:lnTo>
                  <a:lnTo>
                    <a:pt x="19101" y="53847"/>
                  </a:lnTo>
                  <a:lnTo>
                    <a:pt x="22470" y="51815"/>
                  </a:lnTo>
                  <a:lnTo>
                    <a:pt x="25840" y="49953"/>
                  </a:lnTo>
                  <a:lnTo>
                    <a:pt x="29616" y="49106"/>
                  </a:lnTo>
                  <a:lnTo>
                    <a:pt x="62219" y="49106"/>
                  </a:lnTo>
                  <a:lnTo>
                    <a:pt x="60689" y="47243"/>
                  </a:lnTo>
                  <a:lnTo>
                    <a:pt x="57673" y="44195"/>
                  </a:lnTo>
                  <a:lnTo>
                    <a:pt x="17255" y="44195"/>
                  </a:lnTo>
                  <a:lnTo>
                    <a:pt x="22961" y="15747"/>
                  </a:lnTo>
                  <a:lnTo>
                    <a:pt x="65227" y="15747"/>
                  </a:lnTo>
                  <a:lnTo>
                    <a:pt x="65227" y="3386"/>
                  </a:lnTo>
                  <a:close/>
                </a:path>
                <a:path w="286384" h="111760">
                  <a:moveTo>
                    <a:pt x="46516" y="37591"/>
                  </a:moveTo>
                  <a:lnTo>
                    <a:pt x="30294" y="37591"/>
                  </a:lnTo>
                  <a:lnTo>
                    <a:pt x="23622" y="39793"/>
                  </a:lnTo>
                  <a:lnTo>
                    <a:pt x="17255" y="44195"/>
                  </a:lnTo>
                  <a:lnTo>
                    <a:pt x="57673" y="44195"/>
                  </a:lnTo>
                  <a:lnTo>
                    <a:pt x="54322" y="40809"/>
                  </a:lnTo>
                  <a:lnTo>
                    <a:pt x="46516" y="37591"/>
                  </a:lnTo>
                  <a:close/>
                </a:path>
                <a:path w="286384" h="111760">
                  <a:moveTo>
                    <a:pt x="124952" y="1354"/>
                  </a:moveTo>
                  <a:lnTo>
                    <a:pt x="88613" y="25230"/>
                  </a:lnTo>
                  <a:lnTo>
                    <a:pt x="84735" y="55541"/>
                  </a:lnTo>
                  <a:lnTo>
                    <a:pt x="85392" y="69381"/>
                  </a:lnTo>
                  <a:lnTo>
                    <a:pt x="105603" y="106848"/>
                  </a:lnTo>
                  <a:lnTo>
                    <a:pt x="119279" y="109558"/>
                  </a:lnTo>
                  <a:lnTo>
                    <a:pt x="127035" y="109558"/>
                  </a:lnTo>
                  <a:lnTo>
                    <a:pt x="133453" y="107526"/>
                  </a:lnTo>
                  <a:lnTo>
                    <a:pt x="138533" y="103292"/>
                  </a:lnTo>
                  <a:lnTo>
                    <a:pt x="143613" y="99228"/>
                  </a:lnTo>
                  <a:lnTo>
                    <a:pt x="143830" y="98890"/>
                  </a:lnTo>
                  <a:lnTo>
                    <a:pt x="113302" y="98890"/>
                  </a:lnTo>
                  <a:lnTo>
                    <a:pt x="108289" y="96011"/>
                  </a:lnTo>
                  <a:lnTo>
                    <a:pt x="98112" y="55541"/>
                  </a:lnTo>
                  <a:lnTo>
                    <a:pt x="98531" y="43505"/>
                  </a:lnTo>
                  <a:lnTo>
                    <a:pt x="143172" y="12191"/>
                  </a:lnTo>
                  <a:lnTo>
                    <a:pt x="142055" y="10498"/>
                  </a:lnTo>
                  <a:lnTo>
                    <a:pt x="138516" y="7111"/>
                  </a:lnTo>
                  <a:lnTo>
                    <a:pt x="134232" y="4910"/>
                  </a:lnTo>
                  <a:lnTo>
                    <a:pt x="129947" y="2539"/>
                  </a:lnTo>
                  <a:lnTo>
                    <a:pt x="124952" y="1354"/>
                  </a:lnTo>
                  <a:close/>
                </a:path>
                <a:path w="286384" h="111760">
                  <a:moveTo>
                    <a:pt x="143172" y="12191"/>
                  </a:moveTo>
                  <a:lnTo>
                    <a:pt x="125206" y="12191"/>
                  </a:lnTo>
                  <a:lnTo>
                    <a:pt x="130269" y="15070"/>
                  </a:lnTo>
                  <a:lnTo>
                    <a:pt x="134333" y="20827"/>
                  </a:lnTo>
                  <a:lnTo>
                    <a:pt x="137010" y="26228"/>
                  </a:lnTo>
                  <a:lnTo>
                    <a:pt x="138920" y="33803"/>
                  </a:lnTo>
                  <a:lnTo>
                    <a:pt x="140057" y="43505"/>
                  </a:lnTo>
                  <a:lnTo>
                    <a:pt x="140446" y="55541"/>
                  </a:lnTo>
                  <a:lnTo>
                    <a:pt x="140057" y="67513"/>
                  </a:lnTo>
                  <a:lnTo>
                    <a:pt x="125240" y="98890"/>
                  </a:lnTo>
                  <a:lnTo>
                    <a:pt x="143830" y="98890"/>
                  </a:lnTo>
                  <a:lnTo>
                    <a:pt x="153807" y="55541"/>
                  </a:lnTo>
                  <a:lnTo>
                    <a:pt x="153807" y="45042"/>
                  </a:lnTo>
                  <a:lnTo>
                    <a:pt x="153011" y="36745"/>
                  </a:lnTo>
                  <a:lnTo>
                    <a:pt x="149844" y="24383"/>
                  </a:lnTo>
                  <a:lnTo>
                    <a:pt x="147643" y="19134"/>
                  </a:lnTo>
                  <a:lnTo>
                    <a:pt x="144849" y="14731"/>
                  </a:lnTo>
                  <a:lnTo>
                    <a:pt x="143172" y="12191"/>
                  </a:lnTo>
                  <a:close/>
                </a:path>
                <a:path w="286384" h="111760">
                  <a:moveTo>
                    <a:pt x="263113" y="0"/>
                  </a:moveTo>
                  <a:lnTo>
                    <a:pt x="252580" y="0"/>
                  </a:lnTo>
                  <a:lnTo>
                    <a:pt x="194633" y="111759"/>
                  </a:lnTo>
                  <a:lnTo>
                    <a:pt x="205386" y="111759"/>
                  </a:lnTo>
                  <a:lnTo>
                    <a:pt x="263113" y="0"/>
                  </a:lnTo>
                  <a:close/>
                </a:path>
                <a:path w="286384" h="111760">
                  <a:moveTo>
                    <a:pt x="269412" y="55710"/>
                  </a:moveTo>
                  <a:lnTo>
                    <a:pt x="255493" y="55710"/>
                  </a:lnTo>
                  <a:lnTo>
                    <a:pt x="249955" y="58250"/>
                  </a:lnTo>
                  <a:lnTo>
                    <a:pt x="246145" y="63669"/>
                  </a:lnTo>
                  <a:lnTo>
                    <a:pt x="242335" y="68918"/>
                  </a:lnTo>
                  <a:lnTo>
                    <a:pt x="240439" y="75353"/>
                  </a:lnTo>
                  <a:lnTo>
                    <a:pt x="240488" y="92624"/>
                  </a:lnTo>
                  <a:lnTo>
                    <a:pt x="242572" y="99736"/>
                  </a:lnTo>
                  <a:lnTo>
                    <a:pt x="251090" y="109219"/>
                  </a:lnTo>
                  <a:lnTo>
                    <a:pt x="256424" y="111759"/>
                  </a:lnTo>
                  <a:lnTo>
                    <a:pt x="269327" y="111759"/>
                  </a:lnTo>
                  <a:lnTo>
                    <a:pt x="274780" y="109219"/>
                  </a:lnTo>
                  <a:lnTo>
                    <a:pt x="279199" y="104478"/>
                  </a:lnTo>
                  <a:lnTo>
                    <a:pt x="280718" y="102784"/>
                  </a:lnTo>
                  <a:lnTo>
                    <a:pt x="259861" y="102784"/>
                  </a:lnTo>
                  <a:lnTo>
                    <a:pt x="257203" y="101260"/>
                  </a:lnTo>
                  <a:lnTo>
                    <a:pt x="255035" y="98551"/>
                  </a:lnTo>
                  <a:lnTo>
                    <a:pt x="252868" y="95672"/>
                  </a:lnTo>
                  <a:lnTo>
                    <a:pt x="251784" y="90931"/>
                  </a:lnTo>
                  <a:lnTo>
                    <a:pt x="251855" y="76369"/>
                  </a:lnTo>
                  <a:lnTo>
                    <a:pt x="252851" y="71627"/>
                  </a:lnTo>
                  <a:lnTo>
                    <a:pt x="255111" y="68749"/>
                  </a:lnTo>
                  <a:lnTo>
                    <a:pt x="257135" y="66039"/>
                  </a:lnTo>
                  <a:lnTo>
                    <a:pt x="259844" y="64685"/>
                  </a:lnTo>
                  <a:lnTo>
                    <a:pt x="280977" y="64685"/>
                  </a:lnTo>
                  <a:lnTo>
                    <a:pt x="274915" y="58081"/>
                  </a:lnTo>
                  <a:lnTo>
                    <a:pt x="269412" y="55710"/>
                  </a:lnTo>
                  <a:close/>
                </a:path>
                <a:path w="286384" h="111760">
                  <a:moveTo>
                    <a:pt x="280977" y="64685"/>
                  </a:moveTo>
                  <a:lnTo>
                    <a:pt x="266347" y="64685"/>
                  </a:lnTo>
                  <a:lnTo>
                    <a:pt x="269039" y="66039"/>
                  </a:lnTo>
                  <a:lnTo>
                    <a:pt x="271207" y="68749"/>
                  </a:lnTo>
                  <a:lnTo>
                    <a:pt x="273374" y="71627"/>
                  </a:lnTo>
                  <a:lnTo>
                    <a:pt x="274458" y="76369"/>
                  </a:lnTo>
                  <a:lnTo>
                    <a:pt x="274387" y="90931"/>
                  </a:lnTo>
                  <a:lnTo>
                    <a:pt x="273391" y="95672"/>
                  </a:lnTo>
                  <a:lnTo>
                    <a:pt x="271241" y="98551"/>
                  </a:lnTo>
                  <a:lnTo>
                    <a:pt x="269107" y="101260"/>
                  </a:lnTo>
                  <a:lnTo>
                    <a:pt x="266364" y="102784"/>
                  </a:lnTo>
                  <a:lnTo>
                    <a:pt x="280718" y="102784"/>
                  </a:lnTo>
                  <a:lnTo>
                    <a:pt x="283602" y="99567"/>
                  </a:lnTo>
                  <a:lnTo>
                    <a:pt x="285804" y="92624"/>
                  </a:lnTo>
                  <a:lnTo>
                    <a:pt x="285804" y="74506"/>
                  </a:lnTo>
                  <a:lnTo>
                    <a:pt x="283619" y="67563"/>
                  </a:lnTo>
                  <a:lnTo>
                    <a:pt x="280977" y="64685"/>
                  </a:lnTo>
                  <a:close/>
                </a:path>
                <a:path w="286384" h="111760">
                  <a:moveTo>
                    <a:pt x="200848" y="0"/>
                  </a:moveTo>
                  <a:lnTo>
                    <a:pt x="171943" y="19811"/>
                  </a:lnTo>
                  <a:lnTo>
                    <a:pt x="171992" y="37083"/>
                  </a:lnTo>
                  <a:lnTo>
                    <a:pt x="174076" y="44195"/>
                  </a:lnTo>
                  <a:lnTo>
                    <a:pt x="182594" y="53678"/>
                  </a:lnTo>
                  <a:lnTo>
                    <a:pt x="187928" y="56049"/>
                  </a:lnTo>
                  <a:lnTo>
                    <a:pt x="200797" y="56049"/>
                  </a:lnTo>
                  <a:lnTo>
                    <a:pt x="206233" y="53678"/>
                  </a:lnTo>
                  <a:lnTo>
                    <a:pt x="210636" y="48767"/>
                  </a:lnTo>
                  <a:lnTo>
                    <a:pt x="212208" y="47074"/>
                  </a:lnTo>
                  <a:lnTo>
                    <a:pt x="183288" y="35390"/>
                  </a:lnTo>
                  <a:lnTo>
                    <a:pt x="183391" y="20658"/>
                  </a:lnTo>
                  <a:lnTo>
                    <a:pt x="184355" y="15917"/>
                  </a:lnTo>
                  <a:lnTo>
                    <a:pt x="186505" y="13207"/>
                  </a:lnTo>
                  <a:lnTo>
                    <a:pt x="188639" y="10329"/>
                  </a:lnTo>
                  <a:lnTo>
                    <a:pt x="191331" y="8974"/>
                  </a:lnTo>
                  <a:lnTo>
                    <a:pt x="212413" y="8974"/>
                  </a:lnTo>
                  <a:lnTo>
                    <a:pt x="206351" y="2370"/>
                  </a:lnTo>
                  <a:lnTo>
                    <a:pt x="200848" y="0"/>
                  </a:lnTo>
                  <a:close/>
                </a:path>
                <a:path w="286384" h="111760">
                  <a:moveTo>
                    <a:pt x="212413" y="8974"/>
                  </a:moveTo>
                  <a:lnTo>
                    <a:pt x="197783" y="8974"/>
                  </a:lnTo>
                  <a:lnTo>
                    <a:pt x="200475" y="10329"/>
                  </a:lnTo>
                  <a:lnTo>
                    <a:pt x="202643" y="13207"/>
                  </a:lnTo>
                  <a:lnTo>
                    <a:pt x="204810" y="15917"/>
                  </a:lnTo>
                  <a:lnTo>
                    <a:pt x="205701" y="19811"/>
                  </a:lnTo>
                  <a:lnTo>
                    <a:pt x="205823" y="35390"/>
                  </a:lnTo>
                  <a:lnTo>
                    <a:pt x="204827" y="40131"/>
                  </a:lnTo>
                  <a:lnTo>
                    <a:pt x="202551" y="43010"/>
                  </a:lnTo>
                  <a:lnTo>
                    <a:pt x="200543" y="45719"/>
                  </a:lnTo>
                  <a:lnTo>
                    <a:pt x="197834" y="47074"/>
                  </a:lnTo>
                  <a:lnTo>
                    <a:pt x="212208" y="47074"/>
                  </a:lnTo>
                  <a:lnTo>
                    <a:pt x="215038" y="44026"/>
                  </a:lnTo>
                  <a:lnTo>
                    <a:pt x="217240" y="37083"/>
                  </a:lnTo>
                  <a:lnTo>
                    <a:pt x="217240" y="18965"/>
                  </a:lnTo>
                  <a:lnTo>
                    <a:pt x="215055" y="11853"/>
                  </a:lnTo>
                  <a:lnTo>
                    <a:pt x="212413" y="8974"/>
                  </a:lnTo>
                  <a:close/>
                </a:path>
              </a:pathLst>
            </a:custGeom>
            <a:solidFill>
              <a:srgbClr val="000000"/>
            </a:solidFill>
          </p:spPr>
          <p:txBody>
            <a:bodyPr wrap="square" lIns="0" tIns="0" rIns="0" bIns="0" rtlCol="0"/>
            <a:lstStyle/>
            <a:p>
              <a:endParaRPr/>
            </a:p>
          </p:txBody>
        </p:sp>
        <p:sp>
          <p:nvSpPr>
            <p:cNvPr id="9" name="object 9"/>
            <p:cNvSpPr/>
            <p:nvPr/>
          </p:nvSpPr>
          <p:spPr>
            <a:xfrm>
              <a:off x="1294574" y="3859047"/>
              <a:ext cx="285115" cy="111760"/>
            </a:xfrm>
            <a:custGeom>
              <a:avLst/>
              <a:gdLst/>
              <a:ahLst/>
              <a:cxnLst/>
              <a:rect l="l" t="t" r="r" b="b"/>
              <a:pathLst>
                <a:path w="285115" h="111760">
                  <a:moveTo>
                    <a:pt x="68563" y="3217"/>
                  </a:moveTo>
                  <a:lnTo>
                    <a:pt x="0" y="3217"/>
                  </a:lnTo>
                  <a:lnTo>
                    <a:pt x="0" y="15578"/>
                  </a:lnTo>
                  <a:lnTo>
                    <a:pt x="51867" y="15578"/>
                  </a:lnTo>
                  <a:lnTo>
                    <a:pt x="46993" y="21584"/>
                  </a:lnTo>
                  <a:lnTo>
                    <a:pt x="25442" y="60134"/>
                  </a:lnTo>
                  <a:lnTo>
                    <a:pt x="15200" y="101128"/>
                  </a:lnTo>
                  <a:lnTo>
                    <a:pt x="14816" y="107695"/>
                  </a:lnTo>
                  <a:lnTo>
                    <a:pt x="28177" y="107695"/>
                  </a:lnTo>
                  <a:lnTo>
                    <a:pt x="28898" y="99953"/>
                  </a:lnTo>
                  <a:lnTo>
                    <a:pt x="29968" y="92497"/>
                  </a:lnTo>
                  <a:lnTo>
                    <a:pt x="43831" y="50805"/>
                  </a:lnTo>
                  <a:lnTo>
                    <a:pt x="68563" y="13207"/>
                  </a:lnTo>
                  <a:lnTo>
                    <a:pt x="68563" y="3217"/>
                  </a:lnTo>
                  <a:close/>
                </a:path>
                <a:path w="285115" h="111760">
                  <a:moveTo>
                    <a:pt x="97537" y="78739"/>
                  </a:moveTo>
                  <a:lnTo>
                    <a:pt x="83871" y="79925"/>
                  </a:lnTo>
                  <a:lnTo>
                    <a:pt x="84752" y="88899"/>
                  </a:lnTo>
                  <a:lnTo>
                    <a:pt x="88223" y="96011"/>
                  </a:lnTo>
                  <a:lnTo>
                    <a:pt x="100415" y="106848"/>
                  </a:lnTo>
                  <a:lnTo>
                    <a:pt x="108272" y="109558"/>
                  </a:lnTo>
                  <a:lnTo>
                    <a:pt x="117908" y="109558"/>
                  </a:lnTo>
                  <a:lnTo>
                    <a:pt x="126255" y="108738"/>
                  </a:lnTo>
                  <a:lnTo>
                    <a:pt x="133673" y="106298"/>
                  </a:lnTo>
                  <a:lnTo>
                    <a:pt x="140163" y="102271"/>
                  </a:lnTo>
                  <a:lnTo>
                    <a:pt x="143703" y="98720"/>
                  </a:lnTo>
                  <a:lnTo>
                    <a:pt x="112709" y="98720"/>
                  </a:lnTo>
                  <a:lnTo>
                    <a:pt x="108256" y="97196"/>
                  </a:lnTo>
                  <a:lnTo>
                    <a:pt x="100889" y="90423"/>
                  </a:lnTo>
                  <a:lnTo>
                    <a:pt x="98536" y="85513"/>
                  </a:lnTo>
                  <a:lnTo>
                    <a:pt x="97537" y="78739"/>
                  </a:lnTo>
                  <a:close/>
                </a:path>
                <a:path w="285115" h="111760">
                  <a:moveTo>
                    <a:pt x="146072" y="48937"/>
                  </a:moveTo>
                  <a:lnTo>
                    <a:pt x="124427" y="48937"/>
                  </a:lnTo>
                  <a:lnTo>
                    <a:pt x="129880" y="51138"/>
                  </a:lnTo>
                  <a:lnTo>
                    <a:pt x="138228" y="59605"/>
                  </a:lnTo>
                  <a:lnTo>
                    <a:pt x="140311" y="65531"/>
                  </a:lnTo>
                  <a:lnTo>
                    <a:pt x="140311" y="80771"/>
                  </a:lnTo>
                  <a:lnTo>
                    <a:pt x="138143" y="87037"/>
                  </a:lnTo>
                  <a:lnTo>
                    <a:pt x="129473" y="96519"/>
                  </a:lnTo>
                  <a:lnTo>
                    <a:pt x="124173" y="98720"/>
                  </a:lnTo>
                  <a:lnTo>
                    <a:pt x="143703" y="98720"/>
                  </a:lnTo>
                  <a:lnTo>
                    <a:pt x="154095" y="71797"/>
                  </a:lnTo>
                  <a:lnTo>
                    <a:pt x="153500" y="64552"/>
                  </a:lnTo>
                  <a:lnTo>
                    <a:pt x="151715" y="58038"/>
                  </a:lnTo>
                  <a:lnTo>
                    <a:pt x="148737" y="52223"/>
                  </a:lnTo>
                  <a:lnTo>
                    <a:pt x="146072" y="48937"/>
                  </a:lnTo>
                  <a:close/>
                </a:path>
                <a:path w="285115" h="111760">
                  <a:moveTo>
                    <a:pt x="149116" y="3217"/>
                  </a:moveTo>
                  <a:lnTo>
                    <a:pt x="96453" y="3217"/>
                  </a:lnTo>
                  <a:lnTo>
                    <a:pt x="86191" y="57573"/>
                  </a:lnTo>
                  <a:lnTo>
                    <a:pt x="98400" y="59266"/>
                  </a:lnTo>
                  <a:lnTo>
                    <a:pt x="100331" y="56218"/>
                  </a:lnTo>
                  <a:lnTo>
                    <a:pt x="102972" y="53678"/>
                  </a:lnTo>
                  <a:lnTo>
                    <a:pt x="109712" y="49953"/>
                  </a:lnTo>
                  <a:lnTo>
                    <a:pt x="113505" y="48937"/>
                  </a:lnTo>
                  <a:lnTo>
                    <a:pt x="146072" y="48937"/>
                  </a:lnTo>
                  <a:lnTo>
                    <a:pt x="144561" y="47074"/>
                  </a:lnTo>
                  <a:lnTo>
                    <a:pt x="141553" y="44026"/>
                  </a:lnTo>
                  <a:lnTo>
                    <a:pt x="101143" y="44026"/>
                  </a:lnTo>
                  <a:lnTo>
                    <a:pt x="106850" y="15578"/>
                  </a:lnTo>
                  <a:lnTo>
                    <a:pt x="149116" y="15578"/>
                  </a:lnTo>
                  <a:lnTo>
                    <a:pt x="149116" y="3217"/>
                  </a:lnTo>
                  <a:close/>
                </a:path>
                <a:path w="285115" h="111760">
                  <a:moveTo>
                    <a:pt x="130405" y="37422"/>
                  </a:moveTo>
                  <a:lnTo>
                    <a:pt x="114165" y="37422"/>
                  </a:lnTo>
                  <a:lnTo>
                    <a:pt x="107510" y="39623"/>
                  </a:lnTo>
                  <a:lnTo>
                    <a:pt x="101143" y="44026"/>
                  </a:lnTo>
                  <a:lnTo>
                    <a:pt x="141553" y="44026"/>
                  </a:lnTo>
                  <a:lnTo>
                    <a:pt x="138211" y="40639"/>
                  </a:lnTo>
                  <a:lnTo>
                    <a:pt x="130405" y="37422"/>
                  </a:lnTo>
                  <a:close/>
                </a:path>
                <a:path w="285115" h="111760">
                  <a:moveTo>
                    <a:pt x="262249" y="0"/>
                  </a:moveTo>
                  <a:lnTo>
                    <a:pt x="251716" y="0"/>
                  </a:lnTo>
                  <a:lnTo>
                    <a:pt x="193770" y="111590"/>
                  </a:lnTo>
                  <a:lnTo>
                    <a:pt x="204523" y="111590"/>
                  </a:lnTo>
                  <a:lnTo>
                    <a:pt x="262249" y="0"/>
                  </a:lnTo>
                  <a:close/>
                </a:path>
                <a:path w="285115" h="111760">
                  <a:moveTo>
                    <a:pt x="268548" y="55541"/>
                  </a:moveTo>
                  <a:lnTo>
                    <a:pt x="254629" y="55541"/>
                  </a:lnTo>
                  <a:lnTo>
                    <a:pt x="249092" y="58250"/>
                  </a:lnTo>
                  <a:lnTo>
                    <a:pt x="241472" y="68749"/>
                  </a:lnTo>
                  <a:lnTo>
                    <a:pt x="239575" y="75183"/>
                  </a:lnTo>
                  <a:lnTo>
                    <a:pt x="239626" y="92624"/>
                  </a:lnTo>
                  <a:lnTo>
                    <a:pt x="241709" y="99567"/>
                  </a:lnTo>
                  <a:lnTo>
                    <a:pt x="245959" y="104478"/>
                  </a:lnTo>
                  <a:lnTo>
                    <a:pt x="250226" y="109219"/>
                  </a:lnTo>
                  <a:lnTo>
                    <a:pt x="255560" y="111590"/>
                  </a:lnTo>
                  <a:lnTo>
                    <a:pt x="268464" y="111590"/>
                  </a:lnTo>
                  <a:lnTo>
                    <a:pt x="273916" y="109219"/>
                  </a:lnTo>
                  <a:lnTo>
                    <a:pt x="279848" y="102615"/>
                  </a:lnTo>
                  <a:lnTo>
                    <a:pt x="258998" y="102615"/>
                  </a:lnTo>
                  <a:lnTo>
                    <a:pt x="256339" y="101260"/>
                  </a:lnTo>
                  <a:lnTo>
                    <a:pt x="254172" y="98382"/>
                  </a:lnTo>
                  <a:lnTo>
                    <a:pt x="252004" y="95672"/>
                  </a:lnTo>
                  <a:lnTo>
                    <a:pt x="250920" y="90931"/>
                  </a:lnTo>
                  <a:lnTo>
                    <a:pt x="251024" y="76199"/>
                  </a:lnTo>
                  <a:lnTo>
                    <a:pt x="251987" y="71458"/>
                  </a:lnTo>
                  <a:lnTo>
                    <a:pt x="254121" y="68749"/>
                  </a:lnTo>
                  <a:lnTo>
                    <a:pt x="256271" y="65870"/>
                  </a:lnTo>
                  <a:lnTo>
                    <a:pt x="258981" y="64515"/>
                  </a:lnTo>
                  <a:lnTo>
                    <a:pt x="280113" y="64515"/>
                  </a:lnTo>
                  <a:lnTo>
                    <a:pt x="274052" y="57911"/>
                  </a:lnTo>
                  <a:lnTo>
                    <a:pt x="268548" y="55541"/>
                  </a:lnTo>
                  <a:close/>
                </a:path>
                <a:path w="285115" h="111760">
                  <a:moveTo>
                    <a:pt x="280113" y="64515"/>
                  </a:moveTo>
                  <a:lnTo>
                    <a:pt x="265483" y="64515"/>
                  </a:lnTo>
                  <a:lnTo>
                    <a:pt x="268176" y="65870"/>
                  </a:lnTo>
                  <a:lnTo>
                    <a:pt x="270343" y="68749"/>
                  </a:lnTo>
                  <a:lnTo>
                    <a:pt x="272511" y="71458"/>
                  </a:lnTo>
                  <a:lnTo>
                    <a:pt x="273594" y="76199"/>
                  </a:lnTo>
                  <a:lnTo>
                    <a:pt x="273523" y="90931"/>
                  </a:lnTo>
                  <a:lnTo>
                    <a:pt x="272528" y="95672"/>
                  </a:lnTo>
                  <a:lnTo>
                    <a:pt x="270377" y="98382"/>
                  </a:lnTo>
                  <a:lnTo>
                    <a:pt x="268243" y="101260"/>
                  </a:lnTo>
                  <a:lnTo>
                    <a:pt x="265500" y="102615"/>
                  </a:lnTo>
                  <a:lnTo>
                    <a:pt x="279848" y="102615"/>
                  </a:lnTo>
                  <a:lnTo>
                    <a:pt x="282739" y="99398"/>
                  </a:lnTo>
                  <a:lnTo>
                    <a:pt x="284940" y="92624"/>
                  </a:lnTo>
                  <a:lnTo>
                    <a:pt x="284940" y="74506"/>
                  </a:lnTo>
                  <a:lnTo>
                    <a:pt x="282755" y="67394"/>
                  </a:lnTo>
                  <a:lnTo>
                    <a:pt x="280113" y="64515"/>
                  </a:lnTo>
                  <a:close/>
                </a:path>
                <a:path w="285115" h="111760">
                  <a:moveTo>
                    <a:pt x="199984" y="0"/>
                  </a:moveTo>
                  <a:lnTo>
                    <a:pt x="186116" y="0"/>
                  </a:lnTo>
                  <a:lnTo>
                    <a:pt x="180596" y="2539"/>
                  </a:lnTo>
                  <a:lnTo>
                    <a:pt x="176785" y="7958"/>
                  </a:lnTo>
                  <a:lnTo>
                    <a:pt x="172975" y="13207"/>
                  </a:lnTo>
                  <a:lnTo>
                    <a:pt x="171079" y="19642"/>
                  </a:lnTo>
                  <a:lnTo>
                    <a:pt x="171079" y="36914"/>
                  </a:lnTo>
                  <a:lnTo>
                    <a:pt x="173213" y="44026"/>
                  </a:lnTo>
                  <a:lnTo>
                    <a:pt x="181730" y="53509"/>
                  </a:lnTo>
                  <a:lnTo>
                    <a:pt x="187064" y="55879"/>
                  </a:lnTo>
                  <a:lnTo>
                    <a:pt x="199934" y="55879"/>
                  </a:lnTo>
                  <a:lnTo>
                    <a:pt x="205369" y="53509"/>
                  </a:lnTo>
                  <a:lnTo>
                    <a:pt x="209772" y="48767"/>
                  </a:lnTo>
                  <a:lnTo>
                    <a:pt x="211290" y="47074"/>
                  </a:lnTo>
                  <a:lnTo>
                    <a:pt x="190519" y="47074"/>
                  </a:lnTo>
                  <a:lnTo>
                    <a:pt x="187843" y="45550"/>
                  </a:lnTo>
                  <a:lnTo>
                    <a:pt x="183508" y="40131"/>
                  </a:lnTo>
                  <a:lnTo>
                    <a:pt x="182424" y="35221"/>
                  </a:lnTo>
                  <a:lnTo>
                    <a:pt x="182495" y="20658"/>
                  </a:lnTo>
                  <a:lnTo>
                    <a:pt x="211549" y="8974"/>
                  </a:lnTo>
                  <a:lnTo>
                    <a:pt x="205488" y="2370"/>
                  </a:lnTo>
                  <a:lnTo>
                    <a:pt x="199984" y="0"/>
                  </a:lnTo>
                  <a:close/>
                </a:path>
                <a:path w="285115" h="111760">
                  <a:moveTo>
                    <a:pt x="211549" y="8974"/>
                  </a:moveTo>
                  <a:lnTo>
                    <a:pt x="196919" y="8974"/>
                  </a:lnTo>
                  <a:lnTo>
                    <a:pt x="199612" y="10329"/>
                  </a:lnTo>
                  <a:lnTo>
                    <a:pt x="201779" y="13038"/>
                  </a:lnTo>
                  <a:lnTo>
                    <a:pt x="203947" y="15917"/>
                  </a:lnTo>
                  <a:lnTo>
                    <a:pt x="205031" y="20658"/>
                  </a:lnTo>
                  <a:lnTo>
                    <a:pt x="204959" y="35221"/>
                  </a:lnTo>
                  <a:lnTo>
                    <a:pt x="203964" y="39962"/>
                  </a:lnTo>
                  <a:lnTo>
                    <a:pt x="201813" y="42841"/>
                  </a:lnTo>
                  <a:lnTo>
                    <a:pt x="199680" y="45550"/>
                  </a:lnTo>
                  <a:lnTo>
                    <a:pt x="196970" y="47074"/>
                  </a:lnTo>
                  <a:lnTo>
                    <a:pt x="211290" y="47074"/>
                  </a:lnTo>
                  <a:lnTo>
                    <a:pt x="214175" y="43857"/>
                  </a:lnTo>
                  <a:lnTo>
                    <a:pt x="216376" y="36914"/>
                  </a:lnTo>
                  <a:lnTo>
                    <a:pt x="216376" y="18795"/>
                  </a:lnTo>
                  <a:lnTo>
                    <a:pt x="214192" y="11853"/>
                  </a:lnTo>
                  <a:lnTo>
                    <a:pt x="211549" y="8974"/>
                  </a:lnTo>
                  <a:close/>
                </a:path>
              </a:pathLst>
            </a:custGeom>
            <a:solidFill>
              <a:srgbClr val="000000"/>
            </a:solidFill>
          </p:spPr>
          <p:txBody>
            <a:bodyPr wrap="square" lIns="0" tIns="0" rIns="0" bIns="0" rtlCol="0"/>
            <a:lstStyle/>
            <a:p>
              <a:endParaRPr/>
            </a:p>
          </p:txBody>
        </p:sp>
        <p:sp>
          <p:nvSpPr>
            <p:cNvPr id="10" name="object 10"/>
            <p:cNvSpPr/>
            <p:nvPr/>
          </p:nvSpPr>
          <p:spPr>
            <a:xfrm>
              <a:off x="1218915" y="3313119"/>
              <a:ext cx="360680" cy="111760"/>
            </a:xfrm>
            <a:custGeom>
              <a:avLst/>
              <a:gdLst/>
              <a:ahLst/>
              <a:cxnLst/>
              <a:rect l="l" t="t" r="r" b="b"/>
              <a:pathLst>
                <a:path w="360680" h="111760">
                  <a:moveTo>
                    <a:pt x="39014" y="24891"/>
                  </a:moveTo>
                  <a:lnTo>
                    <a:pt x="26009" y="24891"/>
                  </a:lnTo>
                  <a:lnTo>
                    <a:pt x="26009" y="107695"/>
                  </a:lnTo>
                  <a:lnTo>
                    <a:pt x="39014" y="107695"/>
                  </a:lnTo>
                  <a:lnTo>
                    <a:pt x="39014" y="24891"/>
                  </a:lnTo>
                  <a:close/>
                </a:path>
                <a:path w="360680" h="111760">
                  <a:moveTo>
                    <a:pt x="39014" y="1354"/>
                  </a:moveTo>
                  <a:lnTo>
                    <a:pt x="30632" y="1354"/>
                  </a:lnTo>
                  <a:lnTo>
                    <a:pt x="28363" y="5926"/>
                  </a:lnTo>
                  <a:lnTo>
                    <a:pt x="24519" y="10667"/>
                  </a:lnTo>
                  <a:lnTo>
                    <a:pt x="13631" y="20489"/>
                  </a:lnTo>
                  <a:lnTo>
                    <a:pt x="7281" y="24553"/>
                  </a:lnTo>
                  <a:lnTo>
                    <a:pt x="0" y="27939"/>
                  </a:lnTo>
                  <a:lnTo>
                    <a:pt x="0" y="40639"/>
                  </a:lnTo>
                  <a:lnTo>
                    <a:pt x="26009" y="24891"/>
                  </a:lnTo>
                  <a:lnTo>
                    <a:pt x="39014" y="24891"/>
                  </a:lnTo>
                  <a:lnTo>
                    <a:pt x="39014" y="1354"/>
                  </a:lnTo>
                  <a:close/>
                </a:path>
                <a:path w="360680" h="111760">
                  <a:moveTo>
                    <a:pt x="114995" y="1354"/>
                  </a:moveTo>
                  <a:lnTo>
                    <a:pt x="78639" y="25230"/>
                  </a:lnTo>
                  <a:lnTo>
                    <a:pt x="74778" y="55541"/>
                  </a:lnTo>
                  <a:lnTo>
                    <a:pt x="75432" y="69381"/>
                  </a:lnTo>
                  <a:lnTo>
                    <a:pt x="95638" y="106785"/>
                  </a:lnTo>
                  <a:lnTo>
                    <a:pt x="109305" y="109558"/>
                  </a:lnTo>
                  <a:lnTo>
                    <a:pt x="117061" y="109558"/>
                  </a:lnTo>
                  <a:lnTo>
                    <a:pt x="123479" y="107526"/>
                  </a:lnTo>
                  <a:lnTo>
                    <a:pt x="128559" y="103292"/>
                  </a:lnTo>
                  <a:lnTo>
                    <a:pt x="133656" y="99228"/>
                  </a:lnTo>
                  <a:lnTo>
                    <a:pt x="133874" y="98890"/>
                  </a:lnTo>
                  <a:lnTo>
                    <a:pt x="103345" y="98890"/>
                  </a:lnTo>
                  <a:lnTo>
                    <a:pt x="98316" y="96011"/>
                  </a:lnTo>
                  <a:lnTo>
                    <a:pt x="88138" y="55541"/>
                  </a:lnTo>
                  <a:lnTo>
                    <a:pt x="88560" y="43505"/>
                  </a:lnTo>
                  <a:lnTo>
                    <a:pt x="133216" y="12191"/>
                  </a:lnTo>
                  <a:lnTo>
                    <a:pt x="132098" y="10498"/>
                  </a:lnTo>
                  <a:lnTo>
                    <a:pt x="128559" y="7111"/>
                  </a:lnTo>
                  <a:lnTo>
                    <a:pt x="124275" y="4910"/>
                  </a:lnTo>
                  <a:lnTo>
                    <a:pt x="119974" y="2539"/>
                  </a:lnTo>
                  <a:lnTo>
                    <a:pt x="114995" y="1354"/>
                  </a:lnTo>
                  <a:close/>
                </a:path>
                <a:path w="360680" h="111760">
                  <a:moveTo>
                    <a:pt x="133216" y="12191"/>
                  </a:moveTo>
                  <a:lnTo>
                    <a:pt x="115232" y="12191"/>
                  </a:lnTo>
                  <a:lnTo>
                    <a:pt x="120312" y="15070"/>
                  </a:lnTo>
                  <a:lnTo>
                    <a:pt x="124376" y="20827"/>
                  </a:lnTo>
                  <a:lnTo>
                    <a:pt x="127046" y="26228"/>
                  </a:lnTo>
                  <a:lnTo>
                    <a:pt x="128957" y="33803"/>
                  </a:lnTo>
                  <a:lnTo>
                    <a:pt x="130098" y="43505"/>
                  </a:lnTo>
                  <a:lnTo>
                    <a:pt x="130489" y="55541"/>
                  </a:lnTo>
                  <a:lnTo>
                    <a:pt x="130097" y="67513"/>
                  </a:lnTo>
                  <a:lnTo>
                    <a:pt x="115283" y="98890"/>
                  </a:lnTo>
                  <a:lnTo>
                    <a:pt x="133874" y="98890"/>
                  </a:lnTo>
                  <a:lnTo>
                    <a:pt x="143850" y="55541"/>
                  </a:lnTo>
                  <a:lnTo>
                    <a:pt x="143850" y="45042"/>
                  </a:lnTo>
                  <a:lnTo>
                    <a:pt x="134892" y="14731"/>
                  </a:lnTo>
                  <a:lnTo>
                    <a:pt x="133216" y="12191"/>
                  </a:lnTo>
                  <a:close/>
                </a:path>
                <a:path w="360680" h="111760">
                  <a:moveTo>
                    <a:pt x="199747" y="1354"/>
                  </a:moveTo>
                  <a:lnTo>
                    <a:pt x="163391" y="25230"/>
                  </a:lnTo>
                  <a:lnTo>
                    <a:pt x="159530" y="55541"/>
                  </a:lnTo>
                  <a:lnTo>
                    <a:pt x="160184" y="69381"/>
                  </a:lnTo>
                  <a:lnTo>
                    <a:pt x="180382" y="106785"/>
                  </a:lnTo>
                  <a:lnTo>
                    <a:pt x="194058" y="109558"/>
                  </a:lnTo>
                  <a:lnTo>
                    <a:pt x="201813" y="109558"/>
                  </a:lnTo>
                  <a:lnTo>
                    <a:pt x="208231" y="107526"/>
                  </a:lnTo>
                  <a:lnTo>
                    <a:pt x="213311" y="103292"/>
                  </a:lnTo>
                  <a:lnTo>
                    <a:pt x="218391" y="99228"/>
                  </a:lnTo>
                  <a:lnTo>
                    <a:pt x="218610" y="98890"/>
                  </a:lnTo>
                  <a:lnTo>
                    <a:pt x="188080" y="98890"/>
                  </a:lnTo>
                  <a:lnTo>
                    <a:pt x="183068" y="96011"/>
                  </a:lnTo>
                  <a:lnTo>
                    <a:pt x="172891" y="55541"/>
                  </a:lnTo>
                  <a:lnTo>
                    <a:pt x="173310" y="43505"/>
                  </a:lnTo>
                  <a:lnTo>
                    <a:pt x="217951" y="12191"/>
                  </a:lnTo>
                  <a:lnTo>
                    <a:pt x="216833" y="10498"/>
                  </a:lnTo>
                  <a:lnTo>
                    <a:pt x="213294" y="7111"/>
                  </a:lnTo>
                  <a:lnTo>
                    <a:pt x="209010" y="4910"/>
                  </a:lnTo>
                  <a:lnTo>
                    <a:pt x="204726" y="2539"/>
                  </a:lnTo>
                  <a:lnTo>
                    <a:pt x="199747" y="1354"/>
                  </a:lnTo>
                  <a:close/>
                </a:path>
                <a:path w="360680" h="111760">
                  <a:moveTo>
                    <a:pt x="217951" y="12191"/>
                  </a:moveTo>
                  <a:lnTo>
                    <a:pt x="199984" y="12191"/>
                  </a:lnTo>
                  <a:lnTo>
                    <a:pt x="205048" y="15070"/>
                  </a:lnTo>
                  <a:lnTo>
                    <a:pt x="209129" y="20827"/>
                  </a:lnTo>
                  <a:lnTo>
                    <a:pt x="211796" y="26228"/>
                  </a:lnTo>
                  <a:lnTo>
                    <a:pt x="213701" y="33803"/>
                  </a:lnTo>
                  <a:lnTo>
                    <a:pt x="214836" y="43505"/>
                  </a:lnTo>
                  <a:lnTo>
                    <a:pt x="215225" y="55541"/>
                  </a:lnTo>
                  <a:lnTo>
                    <a:pt x="214835" y="67513"/>
                  </a:lnTo>
                  <a:lnTo>
                    <a:pt x="200035" y="98890"/>
                  </a:lnTo>
                  <a:lnTo>
                    <a:pt x="218610" y="98890"/>
                  </a:lnTo>
                  <a:lnTo>
                    <a:pt x="228585" y="55541"/>
                  </a:lnTo>
                  <a:lnTo>
                    <a:pt x="228585" y="45042"/>
                  </a:lnTo>
                  <a:lnTo>
                    <a:pt x="219627" y="14731"/>
                  </a:lnTo>
                  <a:lnTo>
                    <a:pt x="217951" y="12191"/>
                  </a:lnTo>
                  <a:close/>
                </a:path>
                <a:path w="360680" h="111760">
                  <a:moveTo>
                    <a:pt x="337908" y="0"/>
                  </a:moveTo>
                  <a:lnTo>
                    <a:pt x="327358" y="0"/>
                  </a:lnTo>
                  <a:lnTo>
                    <a:pt x="269412" y="111590"/>
                  </a:lnTo>
                  <a:lnTo>
                    <a:pt x="280182" y="111590"/>
                  </a:lnTo>
                  <a:lnTo>
                    <a:pt x="337908" y="0"/>
                  </a:lnTo>
                  <a:close/>
                </a:path>
                <a:path w="360680" h="111760">
                  <a:moveTo>
                    <a:pt x="344190" y="55710"/>
                  </a:moveTo>
                  <a:lnTo>
                    <a:pt x="315217" y="75353"/>
                  </a:lnTo>
                  <a:lnTo>
                    <a:pt x="315267" y="92624"/>
                  </a:lnTo>
                  <a:lnTo>
                    <a:pt x="317351" y="99736"/>
                  </a:lnTo>
                  <a:lnTo>
                    <a:pt x="325868" y="109219"/>
                  </a:lnTo>
                  <a:lnTo>
                    <a:pt x="331202" y="111590"/>
                  </a:lnTo>
                  <a:lnTo>
                    <a:pt x="344123" y="111590"/>
                  </a:lnTo>
                  <a:lnTo>
                    <a:pt x="349575" y="109219"/>
                  </a:lnTo>
                  <a:lnTo>
                    <a:pt x="353978" y="104478"/>
                  </a:lnTo>
                  <a:lnTo>
                    <a:pt x="355496" y="102784"/>
                  </a:lnTo>
                  <a:lnTo>
                    <a:pt x="334657" y="102784"/>
                  </a:lnTo>
                  <a:lnTo>
                    <a:pt x="331981" y="101260"/>
                  </a:lnTo>
                  <a:lnTo>
                    <a:pt x="329814" y="98551"/>
                  </a:lnTo>
                  <a:lnTo>
                    <a:pt x="327646" y="95672"/>
                  </a:lnTo>
                  <a:lnTo>
                    <a:pt x="326563" y="90931"/>
                  </a:lnTo>
                  <a:lnTo>
                    <a:pt x="326634" y="76369"/>
                  </a:lnTo>
                  <a:lnTo>
                    <a:pt x="355767" y="64685"/>
                  </a:lnTo>
                  <a:lnTo>
                    <a:pt x="349694" y="58081"/>
                  </a:lnTo>
                  <a:lnTo>
                    <a:pt x="344190" y="55710"/>
                  </a:lnTo>
                  <a:close/>
                </a:path>
                <a:path w="360680" h="111760">
                  <a:moveTo>
                    <a:pt x="355767" y="64685"/>
                  </a:moveTo>
                  <a:lnTo>
                    <a:pt x="341125" y="64685"/>
                  </a:lnTo>
                  <a:lnTo>
                    <a:pt x="343835" y="66039"/>
                  </a:lnTo>
                  <a:lnTo>
                    <a:pt x="346002" y="68749"/>
                  </a:lnTo>
                  <a:lnTo>
                    <a:pt x="348170" y="71627"/>
                  </a:lnTo>
                  <a:lnTo>
                    <a:pt x="349253" y="76369"/>
                  </a:lnTo>
                  <a:lnTo>
                    <a:pt x="349181" y="90931"/>
                  </a:lnTo>
                  <a:lnTo>
                    <a:pt x="348170" y="95672"/>
                  </a:lnTo>
                  <a:lnTo>
                    <a:pt x="346036" y="98551"/>
                  </a:lnTo>
                  <a:lnTo>
                    <a:pt x="343886" y="101260"/>
                  </a:lnTo>
                  <a:lnTo>
                    <a:pt x="341159" y="102784"/>
                  </a:lnTo>
                  <a:lnTo>
                    <a:pt x="355496" y="102784"/>
                  </a:lnTo>
                  <a:lnTo>
                    <a:pt x="358381" y="99567"/>
                  </a:lnTo>
                  <a:lnTo>
                    <a:pt x="360582" y="92624"/>
                  </a:lnTo>
                  <a:lnTo>
                    <a:pt x="360582" y="74506"/>
                  </a:lnTo>
                  <a:lnTo>
                    <a:pt x="358414" y="67563"/>
                  </a:lnTo>
                  <a:lnTo>
                    <a:pt x="355767" y="64685"/>
                  </a:lnTo>
                  <a:close/>
                </a:path>
                <a:path w="360680" h="111760">
                  <a:moveTo>
                    <a:pt x="275626" y="0"/>
                  </a:moveTo>
                  <a:lnTo>
                    <a:pt x="261758" y="0"/>
                  </a:lnTo>
                  <a:lnTo>
                    <a:pt x="256238" y="2709"/>
                  </a:lnTo>
                  <a:lnTo>
                    <a:pt x="248634" y="13207"/>
                  </a:lnTo>
                  <a:lnTo>
                    <a:pt x="246721" y="19642"/>
                  </a:lnTo>
                  <a:lnTo>
                    <a:pt x="246772" y="37083"/>
                  </a:lnTo>
                  <a:lnTo>
                    <a:pt x="248855" y="44026"/>
                  </a:lnTo>
                  <a:lnTo>
                    <a:pt x="253122" y="48937"/>
                  </a:lnTo>
                  <a:lnTo>
                    <a:pt x="257389" y="53678"/>
                  </a:lnTo>
                  <a:lnTo>
                    <a:pt x="262723" y="56049"/>
                  </a:lnTo>
                  <a:lnTo>
                    <a:pt x="275576" y="56049"/>
                  </a:lnTo>
                  <a:lnTo>
                    <a:pt x="281011" y="53678"/>
                  </a:lnTo>
                  <a:lnTo>
                    <a:pt x="286932" y="47074"/>
                  </a:lnTo>
                  <a:lnTo>
                    <a:pt x="266161" y="47074"/>
                  </a:lnTo>
                  <a:lnTo>
                    <a:pt x="263485" y="45719"/>
                  </a:lnTo>
                  <a:lnTo>
                    <a:pt x="261318" y="42841"/>
                  </a:lnTo>
                  <a:lnTo>
                    <a:pt x="259150" y="40131"/>
                  </a:lnTo>
                  <a:lnTo>
                    <a:pt x="258066" y="35390"/>
                  </a:lnTo>
                  <a:lnTo>
                    <a:pt x="258170" y="20658"/>
                  </a:lnTo>
                  <a:lnTo>
                    <a:pt x="259133" y="15917"/>
                  </a:lnTo>
                  <a:lnTo>
                    <a:pt x="261284" y="13207"/>
                  </a:lnTo>
                  <a:lnTo>
                    <a:pt x="263434" y="10329"/>
                  </a:lnTo>
                  <a:lnTo>
                    <a:pt x="266110" y="8974"/>
                  </a:lnTo>
                  <a:lnTo>
                    <a:pt x="287203" y="8974"/>
                  </a:lnTo>
                  <a:lnTo>
                    <a:pt x="281130" y="2370"/>
                  </a:lnTo>
                  <a:lnTo>
                    <a:pt x="275626" y="0"/>
                  </a:lnTo>
                  <a:close/>
                </a:path>
                <a:path w="360680" h="111760">
                  <a:moveTo>
                    <a:pt x="287203" y="8974"/>
                  </a:moveTo>
                  <a:lnTo>
                    <a:pt x="272562" y="8974"/>
                  </a:lnTo>
                  <a:lnTo>
                    <a:pt x="275271" y="10329"/>
                  </a:lnTo>
                  <a:lnTo>
                    <a:pt x="277438" y="13207"/>
                  </a:lnTo>
                  <a:lnTo>
                    <a:pt x="279606" y="15917"/>
                  </a:lnTo>
                  <a:lnTo>
                    <a:pt x="280690" y="20658"/>
                  </a:lnTo>
                  <a:lnTo>
                    <a:pt x="280617" y="35390"/>
                  </a:lnTo>
                  <a:lnTo>
                    <a:pt x="279606" y="40131"/>
                  </a:lnTo>
                  <a:lnTo>
                    <a:pt x="277472" y="42841"/>
                  </a:lnTo>
                  <a:lnTo>
                    <a:pt x="275322" y="45719"/>
                  </a:lnTo>
                  <a:lnTo>
                    <a:pt x="272612" y="47074"/>
                  </a:lnTo>
                  <a:lnTo>
                    <a:pt x="286932" y="47074"/>
                  </a:lnTo>
                  <a:lnTo>
                    <a:pt x="289817" y="43857"/>
                  </a:lnTo>
                  <a:lnTo>
                    <a:pt x="292018" y="37083"/>
                  </a:lnTo>
                  <a:lnTo>
                    <a:pt x="292018" y="18795"/>
                  </a:lnTo>
                  <a:lnTo>
                    <a:pt x="289851" y="11853"/>
                  </a:lnTo>
                  <a:lnTo>
                    <a:pt x="287203" y="8974"/>
                  </a:lnTo>
                  <a:close/>
                </a:path>
              </a:pathLst>
            </a:custGeom>
            <a:solidFill>
              <a:srgbClr val="000000"/>
            </a:solidFill>
          </p:spPr>
          <p:txBody>
            <a:bodyPr wrap="square" lIns="0" tIns="0" rIns="0" bIns="0" rtlCol="0"/>
            <a:lstStyle/>
            <a:p>
              <a:endParaRPr/>
            </a:p>
          </p:txBody>
        </p:sp>
        <p:sp>
          <p:nvSpPr>
            <p:cNvPr id="11" name="object 11"/>
            <p:cNvSpPr/>
            <p:nvPr/>
          </p:nvSpPr>
          <p:spPr>
            <a:xfrm>
              <a:off x="1218915" y="2767359"/>
              <a:ext cx="360680" cy="111760"/>
            </a:xfrm>
            <a:custGeom>
              <a:avLst/>
              <a:gdLst/>
              <a:ahLst/>
              <a:cxnLst/>
              <a:rect l="l" t="t" r="r" b="b"/>
              <a:pathLst>
                <a:path w="360680" h="111760">
                  <a:moveTo>
                    <a:pt x="39014" y="24722"/>
                  </a:moveTo>
                  <a:lnTo>
                    <a:pt x="26009" y="24722"/>
                  </a:lnTo>
                  <a:lnTo>
                    <a:pt x="26009" y="107695"/>
                  </a:lnTo>
                  <a:lnTo>
                    <a:pt x="39014" y="107695"/>
                  </a:lnTo>
                  <a:lnTo>
                    <a:pt x="39014" y="24722"/>
                  </a:lnTo>
                  <a:close/>
                </a:path>
                <a:path w="360680" h="111760">
                  <a:moveTo>
                    <a:pt x="39014" y="1354"/>
                  </a:moveTo>
                  <a:lnTo>
                    <a:pt x="30632" y="1354"/>
                  </a:lnTo>
                  <a:lnTo>
                    <a:pt x="28363" y="5926"/>
                  </a:lnTo>
                  <a:lnTo>
                    <a:pt x="24519" y="10667"/>
                  </a:lnTo>
                  <a:lnTo>
                    <a:pt x="19084" y="15409"/>
                  </a:lnTo>
                  <a:lnTo>
                    <a:pt x="13631" y="20319"/>
                  </a:lnTo>
                  <a:lnTo>
                    <a:pt x="7281" y="24553"/>
                  </a:lnTo>
                  <a:lnTo>
                    <a:pt x="0" y="27939"/>
                  </a:lnTo>
                  <a:lnTo>
                    <a:pt x="0" y="40470"/>
                  </a:lnTo>
                  <a:lnTo>
                    <a:pt x="4047" y="38946"/>
                  </a:lnTo>
                  <a:lnTo>
                    <a:pt x="8619" y="36745"/>
                  </a:lnTo>
                  <a:lnTo>
                    <a:pt x="13699" y="33697"/>
                  </a:lnTo>
                  <a:lnTo>
                    <a:pt x="18779" y="30818"/>
                  </a:lnTo>
                  <a:lnTo>
                    <a:pt x="22877" y="27770"/>
                  </a:lnTo>
                  <a:lnTo>
                    <a:pt x="26009" y="24722"/>
                  </a:lnTo>
                  <a:lnTo>
                    <a:pt x="39014" y="24722"/>
                  </a:lnTo>
                  <a:lnTo>
                    <a:pt x="39014" y="1354"/>
                  </a:lnTo>
                  <a:close/>
                </a:path>
                <a:path w="360680" h="111760">
                  <a:moveTo>
                    <a:pt x="136431" y="12022"/>
                  </a:moveTo>
                  <a:lnTo>
                    <a:pt x="115605" y="12022"/>
                  </a:lnTo>
                  <a:lnTo>
                    <a:pt x="120397" y="13885"/>
                  </a:lnTo>
                  <a:lnTo>
                    <a:pt x="127780" y="20997"/>
                  </a:lnTo>
                  <a:lnTo>
                    <a:pt x="129609" y="25230"/>
                  </a:lnTo>
                  <a:lnTo>
                    <a:pt x="129609" y="35390"/>
                  </a:lnTo>
                  <a:lnTo>
                    <a:pt x="100212" y="68579"/>
                  </a:lnTo>
                  <a:lnTo>
                    <a:pt x="92795" y="74506"/>
                  </a:lnTo>
                  <a:lnTo>
                    <a:pt x="87122" y="79925"/>
                  </a:lnTo>
                  <a:lnTo>
                    <a:pt x="73017" y="104478"/>
                  </a:lnTo>
                  <a:lnTo>
                    <a:pt x="73118" y="107695"/>
                  </a:lnTo>
                  <a:lnTo>
                    <a:pt x="143122" y="107695"/>
                  </a:lnTo>
                  <a:lnTo>
                    <a:pt x="143122" y="95164"/>
                  </a:lnTo>
                  <a:lnTo>
                    <a:pt x="91187" y="95164"/>
                  </a:lnTo>
                  <a:lnTo>
                    <a:pt x="92626" y="92794"/>
                  </a:lnTo>
                  <a:lnTo>
                    <a:pt x="111693" y="74845"/>
                  </a:lnTo>
                  <a:lnTo>
                    <a:pt x="118205" y="69196"/>
                  </a:lnTo>
                  <a:lnTo>
                    <a:pt x="142106" y="39115"/>
                  </a:lnTo>
                  <a:lnTo>
                    <a:pt x="142986" y="22351"/>
                  </a:lnTo>
                  <a:lnTo>
                    <a:pt x="140023" y="15409"/>
                  </a:lnTo>
                  <a:lnTo>
                    <a:pt x="136431" y="12022"/>
                  </a:lnTo>
                  <a:close/>
                </a:path>
                <a:path w="360680" h="111760">
                  <a:moveTo>
                    <a:pt x="109966" y="1354"/>
                  </a:moveTo>
                  <a:lnTo>
                    <a:pt x="76488" y="22013"/>
                  </a:lnTo>
                  <a:lnTo>
                    <a:pt x="75574" y="32003"/>
                  </a:lnTo>
                  <a:lnTo>
                    <a:pt x="88934" y="33358"/>
                  </a:lnTo>
                  <a:lnTo>
                    <a:pt x="88985" y="26754"/>
                  </a:lnTo>
                  <a:lnTo>
                    <a:pt x="90882" y="21505"/>
                  </a:lnTo>
                  <a:lnTo>
                    <a:pt x="94641" y="17779"/>
                  </a:lnTo>
                  <a:lnTo>
                    <a:pt x="98400" y="13885"/>
                  </a:lnTo>
                  <a:lnTo>
                    <a:pt x="103413" y="12022"/>
                  </a:lnTo>
                  <a:lnTo>
                    <a:pt x="136431" y="12022"/>
                  </a:lnTo>
                  <a:lnTo>
                    <a:pt x="134096" y="9821"/>
                  </a:lnTo>
                  <a:lnTo>
                    <a:pt x="129254" y="6069"/>
                  </a:lnTo>
                  <a:lnTo>
                    <a:pt x="123618" y="3428"/>
                  </a:lnTo>
                  <a:lnTo>
                    <a:pt x="117189" y="1867"/>
                  </a:lnTo>
                  <a:lnTo>
                    <a:pt x="109966" y="1354"/>
                  </a:lnTo>
                  <a:close/>
                </a:path>
                <a:path w="360680" h="111760">
                  <a:moveTo>
                    <a:pt x="173179" y="78739"/>
                  </a:moveTo>
                  <a:lnTo>
                    <a:pt x="159530" y="79925"/>
                  </a:lnTo>
                  <a:lnTo>
                    <a:pt x="160394" y="88899"/>
                  </a:lnTo>
                  <a:lnTo>
                    <a:pt x="163865" y="96011"/>
                  </a:lnTo>
                  <a:lnTo>
                    <a:pt x="176057" y="106848"/>
                  </a:lnTo>
                  <a:lnTo>
                    <a:pt x="183915" y="109388"/>
                  </a:lnTo>
                  <a:lnTo>
                    <a:pt x="193550" y="109388"/>
                  </a:lnTo>
                  <a:lnTo>
                    <a:pt x="201900" y="108595"/>
                  </a:lnTo>
                  <a:lnTo>
                    <a:pt x="209321" y="106213"/>
                  </a:lnTo>
                  <a:lnTo>
                    <a:pt x="215812" y="102245"/>
                  </a:lnTo>
                  <a:lnTo>
                    <a:pt x="219338" y="98720"/>
                  </a:lnTo>
                  <a:lnTo>
                    <a:pt x="188351" y="98720"/>
                  </a:lnTo>
                  <a:lnTo>
                    <a:pt x="183915" y="97027"/>
                  </a:lnTo>
                  <a:lnTo>
                    <a:pt x="180223" y="93810"/>
                  </a:lnTo>
                  <a:lnTo>
                    <a:pt x="176531" y="90423"/>
                  </a:lnTo>
                  <a:lnTo>
                    <a:pt x="174195" y="85343"/>
                  </a:lnTo>
                  <a:lnTo>
                    <a:pt x="173179" y="78739"/>
                  </a:lnTo>
                  <a:close/>
                </a:path>
                <a:path w="360680" h="111760">
                  <a:moveTo>
                    <a:pt x="221728" y="48937"/>
                  </a:moveTo>
                  <a:lnTo>
                    <a:pt x="200086" y="48937"/>
                  </a:lnTo>
                  <a:lnTo>
                    <a:pt x="205539" y="51138"/>
                  </a:lnTo>
                  <a:lnTo>
                    <a:pt x="213870" y="59605"/>
                  </a:lnTo>
                  <a:lnTo>
                    <a:pt x="215953" y="65531"/>
                  </a:lnTo>
                  <a:lnTo>
                    <a:pt x="215953" y="80771"/>
                  </a:lnTo>
                  <a:lnTo>
                    <a:pt x="213785" y="87037"/>
                  </a:lnTo>
                  <a:lnTo>
                    <a:pt x="209450" y="91778"/>
                  </a:lnTo>
                  <a:lnTo>
                    <a:pt x="205115" y="96350"/>
                  </a:lnTo>
                  <a:lnTo>
                    <a:pt x="199815" y="98720"/>
                  </a:lnTo>
                  <a:lnTo>
                    <a:pt x="219338" y="98720"/>
                  </a:lnTo>
                  <a:lnTo>
                    <a:pt x="229754" y="71797"/>
                  </a:lnTo>
                  <a:lnTo>
                    <a:pt x="229157" y="64552"/>
                  </a:lnTo>
                  <a:lnTo>
                    <a:pt x="227368" y="58038"/>
                  </a:lnTo>
                  <a:lnTo>
                    <a:pt x="224389" y="52223"/>
                  </a:lnTo>
                  <a:lnTo>
                    <a:pt x="221728" y="48937"/>
                  </a:lnTo>
                  <a:close/>
                </a:path>
                <a:path w="360680" h="111760">
                  <a:moveTo>
                    <a:pt x="224758" y="3217"/>
                  </a:moveTo>
                  <a:lnTo>
                    <a:pt x="172095" y="3217"/>
                  </a:lnTo>
                  <a:lnTo>
                    <a:pt x="161833" y="57573"/>
                  </a:lnTo>
                  <a:lnTo>
                    <a:pt x="174042" y="59266"/>
                  </a:lnTo>
                  <a:lnTo>
                    <a:pt x="175973" y="56218"/>
                  </a:lnTo>
                  <a:lnTo>
                    <a:pt x="178614" y="53678"/>
                  </a:lnTo>
                  <a:lnTo>
                    <a:pt x="185371" y="49953"/>
                  </a:lnTo>
                  <a:lnTo>
                    <a:pt x="189147" y="48937"/>
                  </a:lnTo>
                  <a:lnTo>
                    <a:pt x="221728" y="48937"/>
                  </a:lnTo>
                  <a:lnTo>
                    <a:pt x="220220" y="47074"/>
                  </a:lnTo>
                  <a:lnTo>
                    <a:pt x="217204" y="44026"/>
                  </a:lnTo>
                  <a:lnTo>
                    <a:pt x="176785" y="44026"/>
                  </a:lnTo>
                  <a:lnTo>
                    <a:pt x="182492" y="15578"/>
                  </a:lnTo>
                  <a:lnTo>
                    <a:pt x="224758" y="15578"/>
                  </a:lnTo>
                  <a:lnTo>
                    <a:pt x="224758" y="3217"/>
                  </a:lnTo>
                  <a:close/>
                </a:path>
                <a:path w="360680" h="111760">
                  <a:moveTo>
                    <a:pt x="206047" y="37422"/>
                  </a:moveTo>
                  <a:lnTo>
                    <a:pt x="189824" y="37422"/>
                  </a:lnTo>
                  <a:lnTo>
                    <a:pt x="183153" y="39623"/>
                  </a:lnTo>
                  <a:lnTo>
                    <a:pt x="176785" y="44026"/>
                  </a:lnTo>
                  <a:lnTo>
                    <a:pt x="217204" y="44026"/>
                  </a:lnTo>
                  <a:lnTo>
                    <a:pt x="213853" y="40639"/>
                  </a:lnTo>
                  <a:lnTo>
                    <a:pt x="206047" y="37422"/>
                  </a:lnTo>
                  <a:close/>
                </a:path>
                <a:path w="360680" h="111760">
                  <a:moveTo>
                    <a:pt x="337908" y="0"/>
                  </a:moveTo>
                  <a:lnTo>
                    <a:pt x="327358" y="0"/>
                  </a:lnTo>
                  <a:lnTo>
                    <a:pt x="269412" y="111590"/>
                  </a:lnTo>
                  <a:lnTo>
                    <a:pt x="280182" y="111590"/>
                  </a:lnTo>
                  <a:lnTo>
                    <a:pt x="337908" y="0"/>
                  </a:lnTo>
                  <a:close/>
                </a:path>
                <a:path w="360680" h="111760">
                  <a:moveTo>
                    <a:pt x="344190" y="55541"/>
                  </a:moveTo>
                  <a:lnTo>
                    <a:pt x="330271" y="55541"/>
                  </a:lnTo>
                  <a:lnTo>
                    <a:pt x="324734" y="58250"/>
                  </a:lnTo>
                  <a:lnTo>
                    <a:pt x="317114" y="68749"/>
                  </a:lnTo>
                  <a:lnTo>
                    <a:pt x="315217" y="75183"/>
                  </a:lnTo>
                  <a:lnTo>
                    <a:pt x="315268" y="92624"/>
                  </a:lnTo>
                  <a:lnTo>
                    <a:pt x="317351" y="99567"/>
                  </a:lnTo>
                  <a:lnTo>
                    <a:pt x="321618" y="104308"/>
                  </a:lnTo>
                  <a:lnTo>
                    <a:pt x="325868" y="109219"/>
                  </a:lnTo>
                  <a:lnTo>
                    <a:pt x="331202" y="111590"/>
                  </a:lnTo>
                  <a:lnTo>
                    <a:pt x="344123" y="111590"/>
                  </a:lnTo>
                  <a:lnTo>
                    <a:pt x="349575" y="109219"/>
                  </a:lnTo>
                  <a:lnTo>
                    <a:pt x="355496" y="102615"/>
                  </a:lnTo>
                  <a:lnTo>
                    <a:pt x="334657" y="102615"/>
                  </a:lnTo>
                  <a:lnTo>
                    <a:pt x="331981" y="101260"/>
                  </a:lnTo>
                  <a:lnTo>
                    <a:pt x="329814" y="98382"/>
                  </a:lnTo>
                  <a:lnTo>
                    <a:pt x="327646" y="95672"/>
                  </a:lnTo>
                  <a:lnTo>
                    <a:pt x="326563" y="90931"/>
                  </a:lnTo>
                  <a:lnTo>
                    <a:pt x="326666" y="76199"/>
                  </a:lnTo>
                  <a:lnTo>
                    <a:pt x="327629" y="71458"/>
                  </a:lnTo>
                  <a:lnTo>
                    <a:pt x="329780" y="68749"/>
                  </a:lnTo>
                  <a:lnTo>
                    <a:pt x="331914" y="65870"/>
                  </a:lnTo>
                  <a:lnTo>
                    <a:pt x="334623" y="64515"/>
                  </a:lnTo>
                  <a:lnTo>
                    <a:pt x="355767" y="64515"/>
                  </a:lnTo>
                  <a:lnTo>
                    <a:pt x="349694" y="57911"/>
                  </a:lnTo>
                  <a:lnTo>
                    <a:pt x="344190" y="55541"/>
                  </a:lnTo>
                  <a:close/>
                </a:path>
                <a:path w="360680" h="111760">
                  <a:moveTo>
                    <a:pt x="355767" y="64515"/>
                  </a:moveTo>
                  <a:lnTo>
                    <a:pt x="341125" y="64515"/>
                  </a:lnTo>
                  <a:lnTo>
                    <a:pt x="343835" y="65870"/>
                  </a:lnTo>
                  <a:lnTo>
                    <a:pt x="346002" y="68749"/>
                  </a:lnTo>
                  <a:lnTo>
                    <a:pt x="348170" y="71458"/>
                  </a:lnTo>
                  <a:lnTo>
                    <a:pt x="349253" y="76199"/>
                  </a:lnTo>
                  <a:lnTo>
                    <a:pt x="349181" y="90931"/>
                  </a:lnTo>
                  <a:lnTo>
                    <a:pt x="348170" y="95672"/>
                  </a:lnTo>
                  <a:lnTo>
                    <a:pt x="346036" y="98382"/>
                  </a:lnTo>
                  <a:lnTo>
                    <a:pt x="343886" y="101260"/>
                  </a:lnTo>
                  <a:lnTo>
                    <a:pt x="341159" y="102615"/>
                  </a:lnTo>
                  <a:lnTo>
                    <a:pt x="355496" y="102615"/>
                  </a:lnTo>
                  <a:lnTo>
                    <a:pt x="358381" y="99398"/>
                  </a:lnTo>
                  <a:lnTo>
                    <a:pt x="360582" y="92624"/>
                  </a:lnTo>
                  <a:lnTo>
                    <a:pt x="360582" y="74337"/>
                  </a:lnTo>
                  <a:lnTo>
                    <a:pt x="358414" y="67394"/>
                  </a:lnTo>
                  <a:lnTo>
                    <a:pt x="355767" y="64515"/>
                  </a:lnTo>
                  <a:close/>
                </a:path>
                <a:path w="360680" h="111760">
                  <a:moveTo>
                    <a:pt x="275626" y="0"/>
                  </a:moveTo>
                  <a:lnTo>
                    <a:pt x="261758" y="0"/>
                  </a:lnTo>
                  <a:lnTo>
                    <a:pt x="256238" y="2539"/>
                  </a:lnTo>
                  <a:lnTo>
                    <a:pt x="252428" y="7958"/>
                  </a:lnTo>
                  <a:lnTo>
                    <a:pt x="248634" y="13207"/>
                  </a:lnTo>
                  <a:lnTo>
                    <a:pt x="246721" y="19642"/>
                  </a:lnTo>
                  <a:lnTo>
                    <a:pt x="246771" y="36914"/>
                  </a:lnTo>
                  <a:lnTo>
                    <a:pt x="248855" y="44026"/>
                  </a:lnTo>
                  <a:lnTo>
                    <a:pt x="257389" y="53509"/>
                  </a:lnTo>
                  <a:lnTo>
                    <a:pt x="262723" y="55879"/>
                  </a:lnTo>
                  <a:lnTo>
                    <a:pt x="275576" y="55879"/>
                  </a:lnTo>
                  <a:lnTo>
                    <a:pt x="281011" y="53509"/>
                  </a:lnTo>
                  <a:lnTo>
                    <a:pt x="285414" y="48598"/>
                  </a:lnTo>
                  <a:lnTo>
                    <a:pt x="286986" y="46905"/>
                  </a:lnTo>
                  <a:lnTo>
                    <a:pt x="266161" y="46905"/>
                  </a:lnTo>
                  <a:lnTo>
                    <a:pt x="263485" y="45550"/>
                  </a:lnTo>
                  <a:lnTo>
                    <a:pt x="259150" y="40131"/>
                  </a:lnTo>
                  <a:lnTo>
                    <a:pt x="258066" y="35221"/>
                  </a:lnTo>
                  <a:lnTo>
                    <a:pt x="258138" y="20658"/>
                  </a:lnTo>
                  <a:lnTo>
                    <a:pt x="287203" y="8974"/>
                  </a:lnTo>
                  <a:lnTo>
                    <a:pt x="281130" y="2370"/>
                  </a:lnTo>
                  <a:lnTo>
                    <a:pt x="275626" y="0"/>
                  </a:lnTo>
                  <a:close/>
                </a:path>
                <a:path w="360680" h="111760">
                  <a:moveTo>
                    <a:pt x="287203" y="8974"/>
                  </a:moveTo>
                  <a:lnTo>
                    <a:pt x="272562" y="8974"/>
                  </a:lnTo>
                  <a:lnTo>
                    <a:pt x="275271" y="10329"/>
                  </a:lnTo>
                  <a:lnTo>
                    <a:pt x="279606" y="15747"/>
                  </a:lnTo>
                  <a:lnTo>
                    <a:pt x="280690" y="20658"/>
                  </a:lnTo>
                  <a:lnTo>
                    <a:pt x="280617" y="35221"/>
                  </a:lnTo>
                  <a:lnTo>
                    <a:pt x="279606" y="39962"/>
                  </a:lnTo>
                  <a:lnTo>
                    <a:pt x="277472" y="42841"/>
                  </a:lnTo>
                  <a:lnTo>
                    <a:pt x="275322" y="45550"/>
                  </a:lnTo>
                  <a:lnTo>
                    <a:pt x="272612" y="46905"/>
                  </a:lnTo>
                  <a:lnTo>
                    <a:pt x="286986" y="46905"/>
                  </a:lnTo>
                  <a:lnTo>
                    <a:pt x="289817" y="43857"/>
                  </a:lnTo>
                  <a:lnTo>
                    <a:pt x="292018" y="36914"/>
                  </a:lnTo>
                  <a:lnTo>
                    <a:pt x="292018" y="18795"/>
                  </a:lnTo>
                  <a:lnTo>
                    <a:pt x="289851" y="11853"/>
                  </a:lnTo>
                  <a:lnTo>
                    <a:pt x="287203" y="8974"/>
                  </a:lnTo>
                  <a:close/>
                </a:path>
              </a:pathLst>
            </a:custGeom>
            <a:solidFill>
              <a:srgbClr val="000000"/>
            </a:solidFill>
          </p:spPr>
          <p:txBody>
            <a:bodyPr wrap="square" lIns="0" tIns="0" rIns="0" bIns="0" rtlCol="0"/>
            <a:lstStyle/>
            <a:p>
              <a:endParaRPr/>
            </a:p>
          </p:txBody>
        </p:sp>
        <p:grpSp>
          <p:nvGrpSpPr>
            <p:cNvPr id="13" name="object 13"/>
            <p:cNvGrpSpPr/>
            <p:nvPr/>
          </p:nvGrpSpPr>
          <p:grpSpPr>
            <a:xfrm>
              <a:off x="4020248" y="2802572"/>
              <a:ext cx="8128000" cy="2764155"/>
              <a:chOff x="4020248" y="2802572"/>
              <a:chExt cx="8128000" cy="2764155"/>
            </a:xfrm>
          </p:grpSpPr>
          <p:sp>
            <p:nvSpPr>
              <p:cNvPr id="14" name="object 14"/>
              <p:cNvSpPr/>
              <p:nvPr/>
            </p:nvSpPr>
            <p:spPr>
              <a:xfrm>
                <a:off x="4021835" y="2804160"/>
                <a:ext cx="5247640" cy="2760980"/>
              </a:xfrm>
              <a:custGeom>
                <a:avLst/>
                <a:gdLst/>
                <a:ahLst/>
                <a:cxnLst/>
                <a:rect l="l" t="t" r="r" b="b"/>
                <a:pathLst>
                  <a:path w="5247640" h="2760979">
                    <a:moveTo>
                      <a:pt x="0" y="0"/>
                    </a:moveTo>
                    <a:lnTo>
                      <a:pt x="0" y="2760599"/>
                    </a:lnTo>
                  </a:path>
                  <a:path w="5247640" h="2760979">
                    <a:moveTo>
                      <a:pt x="2622804" y="0"/>
                    </a:moveTo>
                    <a:lnTo>
                      <a:pt x="2622804" y="2760599"/>
                    </a:lnTo>
                  </a:path>
                  <a:path w="5247640" h="2760979">
                    <a:moveTo>
                      <a:pt x="5247132" y="0"/>
                    </a:moveTo>
                    <a:lnTo>
                      <a:pt x="5247132" y="2760599"/>
                    </a:lnTo>
                  </a:path>
                </a:pathLst>
              </a:custGeom>
              <a:ln w="3175">
                <a:solidFill>
                  <a:srgbClr val="7E7E7E"/>
                </a:solidFill>
              </a:ln>
            </p:spPr>
            <p:txBody>
              <a:bodyPr wrap="square" lIns="0" tIns="0" rIns="0" bIns="0" rtlCol="0"/>
              <a:lstStyle/>
              <a:p>
                <a:endParaRPr/>
              </a:p>
            </p:txBody>
          </p:sp>
          <p:sp>
            <p:nvSpPr>
              <p:cNvPr id="15" name="object 15"/>
              <p:cNvSpPr/>
              <p:nvPr/>
            </p:nvSpPr>
            <p:spPr>
              <a:xfrm>
                <a:off x="11529059" y="3743706"/>
                <a:ext cx="608965" cy="193675"/>
              </a:xfrm>
              <a:custGeom>
                <a:avLst/>
                <a:gdLst/>
                <a:ahLst/>
                <a:cxnLst/>
                <a:rect l="l" t="t" r="r" b="b"/>
                <a:pathLst>
                  <a:path w="608965" h="193675">
                    <a:moveTo>
                      <a:pt x="608838" y="0"/>
                    </a:moveTo>
                    <a:lnTo>
                      <a:pt x="57150" y="0"/>
                    </a:lnTo>
                    <a:lnTo>
                      <a:pt x="57150" y="32258"/>
                    </a:lnTo>
                    <a:lnTo>
                      <a:pt x="0" y="85344"/>
                    </a:lnTo>
                    <a:lnTo>
                      <a:pt x="57150" y="80645"/>
                    </a:lnTo>
                    <a:lnTo>
                      <a:pt x="57150" y="193548"/>
                    </a:lnTo>
                    <a:lnTo>
                      <a:pt x="608838" y="193548"/>
                    </a:lnTo>
                    <a:lnTo>
                      <a:pt x="608838" y="0"/>
                    </a:lnTo>
                    <a:close/>
                  </a:path>
                </a:pathLst>
              </a:custGeom>
              <a:solidFill>
                <a:srgbClr val="FFFFFF"/>
              </a:solidFill>
            </p:spPr>
            <p:txBody>
              <a:bodyPr wrap="square" lIns="0" tIns="0" rIns="0" bIns="0" rtlCol="0"/>
              <a:lstStyle/>
              <a:p>
                <a:endParaRPr/>
              </a:p>
            </p:txBody>
          </p:sp>
          <p:sp>
            <p:nvSpPr>
              <p:cNvPr id="16" name="object 16"/>
              <p:cNvSpPr/>
              <p:nvPr/>
            </p:nvSpPr>
            <p:spPr>
              <a:xfrm>
                <a:off x="11529059" y="3743706"/>
                <a:ext cx="608965" cy="193675"/>
              </a:xfrm>
              <a:custGeom>
                <a:avLst/>
                <a:gdLst/>
                <a:ahLst/>
                <a:cxnLst/>
                <a:rect l="l" t="t" r="r" b="b"/>
                <a:pathLst>
                  <a:path w="608965" h="193675">
                    <a:moveTo>
                      <a:pt x="57150" y="0"/>
                    </a:moveTo>
                    <a:lnTo>
                      <a:pt x="149098" y="0"/>
                    </a:lnTo>
                    <a:lnTo>
                      <a:pt x="287020" y="0"/>
                    </a:lnTo>
                    <a:lnTo>
                      <a:pt x="608838" y="0"/>
                    </a:lnTo>
                    <a:lnTo>
                      <a:pt x="608838" y="32258"/>
                    </a:lnTo>
                    <a:lnTo>
                      <a:pt x="608838" y="80645"/>
                    </a:lnTo>
                    <a:lnTo>
                      <a:pt x="608838" y="193548"/>
                    </a:lnTo>
                    <a:lnTo>
                      <a:pt x="287020" y="193548"/>
                    </a:lnTo>
                    <a:lnTo>
                      <a:pt x="149098" y="193548"/>
                    </a:lnTo>
                    <a:lnTo>
                      <a:pt x="57150" y="193548"/>
                    </a:lnTo>
                    <a:lnTo>
                      <a:pt x="57150" y="80645"/>
                    </a:lnTo>
                    <a:lnTo>
                      <a:pt x="0" y="85344"/>
                    </a:lnTo>
                    <a:lnTo>
                      <a:pt x="57150" y="32258"/>
                    </a:lnTo>
                    <a:lnTo>
                      <a:pt x="57150" y="0"/>
                    </a:lnTo>
                    <a:close/>
                  </a:path>
                </a:pathLst>
              </a:custGeom>
              <a:ln w="19811">
                <a:solidFill>
                  <a:srgbClr val="7891AA"/>
                </a:solidFill>
              </a:ln>
            </p:spPr>
            <p:txBody>
              <a:bodyPr wrap="square" lIns="0" tIns="0" rIns="0" bIns="0" rtlCol="0"/>
              <a:lstStyle/>
              <a:p>
                <a:endParaRPr/>
              </a:p>
            </p:txBody>
          </p:sp>
          <p:sp>
            <p:nvSpPr>
              <p:cNvPr id="17" name="object 17"/>
              <p:cNvSpPr/>
              <p:nvPr/>
            </p:nvSpPr>
            <p:spPr>
              <a:xfrm>
                <a:off x="11529059" y="3516630"/>
                <a:ext cx="608965" cy="195580"/>
              </a:xfrm>
              <a:custGeom>
                <a:avLst/>
                <a:gdLst/>
                <a:ahLst/>
                <a:cxnLst/>
                <a:rect l="l" t="t" r="r" b="b"/>
                <a:pathLst>
                  <a:path w="608965" h="195579">
                    <a:moveTo>
                      <a:pt x="608838" y="0"/>
                    </a:moveTo>
                    <a:lnTo>
                      <a:pt x="57150" y="0"/>
                    </a:lnTo>
                    <a:lnTo>
                      <a:pt x="57150" y="32512"/>
                    </a:lnTo>
                    <a:lnTo>
                      <a:pt x="0" y="85979"/>
                    </a:lnTo>
                    <a:lnTo>
                      <a:pt x="57150" y="81280"/>
                    </a:lnTo>
                    <a:lnTo>
                      <a:pt x="57150" y="195072"/>
                    </a:lnTo>
                    <a:lnTo>
                      <a:pt x="608838" y="195072"/>
                    </a:lnTo>
                    <a:lnTo>
                      <a:pt x="608838" y="0"/>
                    </a:lnTo>
                    <a:close/>
                  </a:path>
                </a:pathLst>
              </a:custGeom>
              <a:solidFill>
                <a:srgbClr val="FFFFFF"/>
              </a:solidFill>
            </p:spPr>
            <p:txBody>
              <a:bodyPr wrap="square" lIns="0" tIns="0" rIns="0" bIns="0" rtlCol="0"/>
              <a:lstStyle/>
              <a:p>
                <a:endParaRPr/>
              </a:p>
            </p:txBody>
          </p:sp>
          <p:sp>
            <p:nvSpPr>
              <p:cNvPr id="18" name="object 18"/>
              <p:cNvSpPr/>
              <p:nvPr/>
            </p:nvSpPr>
            <p:spPr>
              <a:xfrm>
                <a:off x="11529059" y="3516630"/>
                <a:ext cx="608965" cy="195580"/>
              </a:xfrm>
              <a:custGeom>
                <a:avLst/>
                <a:gdLst/>
                <a:ahLst/>
                <a:cxnLst/>
                <a:rect l="l" t="t" r="r" b="b"/>
                <a:pathLst>
                  <a:path w="608965" h="195579">
                    <a:moveTo>
                      <a:pt x="57150" y="0"/>
                    </a:moveTo>
                    <a:lnTo>
                      <a:pt x="149098" y="0"/>
                    </a:lnTo>
                    <a:lnTo>
                      <a:pt x="287020" y="0"/>
                    </a:lnTo>
                    <a:lnTo>
                      <a:pt x="608838" y="0"/>
                    </a:lnTo>
                    <a:lnTo>
                      <a:pt x="608838" y="32512"/>
                    </a:lnTo>
                    <a:lnTo>
                      <a:pt x="608838" y="81280"/>
                    </a:lnTo>
                    <a:lnTo>
                      <a:pt x="608838" y="195072"/>
                    </a:lnTo>
                    <a:lnTo>
                      <a:pt x="287020" y="195072"/>
                    </a:lnTo>
                    <a:lnTo>
                      <a:pt x="149098" y="195072"/>
                    </a:lnTo>
                    <a:lnTo>
                      <a:pt x="57150" y="195072"/>
                    </a:lnTo>
                    <a:lnTo>
                      <a:pt x="57150" y="81280"/>
                    </a:lnTo>
                    <a:lnTo>
                      <a:pt x="0" y="85979"/>
                    </a:lnTo>
                    <a:lnTo>
                      <a:pt x="57150" y="32512"/>
                    </a:lnTo>
                    <a:lnTo>
                      <a:pt x="57150" y="0"/>
                    </a:lnTo>
                    <a:close/>
                  </a:path>
                </a:pathLst>
              </a:custGeom>
              <a:ln w="19812">
                <a:solidFill>
                  <a:srgbClr val="963A74"/>
                </a:solidFill>
              </a:ln>
            </p:spPr>
            <p:txBody>
              <a:bodyPr wrap="square" lIns="0" tIns="0" rIns="0" bIns="0" rtlCol="0"/>
              <a:lstStyle/>
              <a:p>
                <a:endParaRPr/>
              </a:p>
            </p:txBody>
          </p:sp>
          <p:sp>
            <p:nvSpPr>
              <p:cNvPr id="19" name="object 19"/>
              <p:cNvSpPr/>
              <p:nvPr/>
            </p:nvSpPr>
            <p:spPr>
              <a:xfrm>
                <a:off x="11529059" y="3298698"/>
                <a:ext cx="608965" cy="195580"/>
              </a:xfrm>
              <a:custGeom>
                <a:avLst/>
                <a:gdLst/>
                <a:ahLst/>
                <a:cxnLst/>
                <a:rect l="l" t="t" r="r" b="b"/>
                <a:pathLst>
                  <a:path w="608965" h="195579">
                    <a:moveTo>
                      <a:pt x="608838" y="0"/>
                    </a:moveTo>
                    <a:lnTo>
                      <a:pt x="57150" y="0"/>
                    </a:lnTo>
                    <a:lnTo>
                      <a:pt x="57150" y="32512"/>
                    </a:lnTo>
                    <a:lnTo>
                      <a:pt x="0" y="85978"/>
                    </a:lnTo>
                    <a:lnTo>
                      <a:pt x="57150" y="81279"/>
                    </a:lnTo>
                    <a:lnTo>
                      <a:pt x="57150" y="195072"/>
                    </a:lnTo>
                    <a:lnTo>
                      <a:pt x="608838" y="195072"/>
                    </a:lnTo>
                    <a:lnTo>
                      <a:pt x="608838" y="0"/>
                    </a:lnTo>
                    <a:close/>
                  </a:path>
                </a:pathLst>
              </a:custGeom>
              <a:solidFill>
                <a:srgbClr val="FFFFFF"/>
              </a:solidFill>
            </p:spPr>
            <p:txBody>
              <a:bodyPr wrap="square" lIns="0" tIns="0" rIns="0" bIns="0" rtlCol="0"/>
              <a:lstStyle/>
              <a:p>
                <a:endParaRPr/>
              </a:p>
            </p:txBody>
          </p:sp>
          <p:sp>
            <p:nvSpPr>
              <p:cNvPr id="20" name="object 20"/>
              <p:cNvSpPr/>
              <p:nvPr/>
            </p:nvSpPr>
            <p:spPr>
              <a:xfrm>
                <a:off x="11529059" y="3298698"/>
                <a:ext cx="608965" cy="195580"/>
              </a:xfrm>
              <a:custGeom>
                <a:avLst/>
                <a:gdLst/>
                <a:ahLst/>
                <a:cxnLst/>
                <a:rect l="l" t="t" r="r" b="b"/>
                <a:pathLst>
                  <a:path w="608965" h="195579">
                    <a:moveTo>
                      <a:pt x="57150" y="0"/>
                    </a:moveTo>
                    <a:lnTo>
                      <a:pt x="149098" y="0"/>
                    </a:lnTo>
                    <a:lnTo>
                      <a:pt x="287020" y="0"/>
                    </a:lnTo>
                    <a:lnTo>
                      <a:pt x="608838" y="0"/>
                    </a:lnTo>
                    <a:lnTo>
                      <a:pt x="608838" y="32512"/>
                    </a:lnTo>
                    <a:lnTo>
                      <a:pt x="608838" y="81279"/>
                    </a:lnTo>
                    <a:lnTo>
                      <a:pt x="608838" y="195072"/>
                    </a:lnTo>
                    <a:lnTo>
                      <a:pt x="287020" y="195072"/>
                    </a:lnTo>
                    <a:lnTo>
                      <a:pt x="149098" y="195072"/>
                    </a:lnTo>
                    <a:lnTo>
                      <a:pt x="57150" y="195072"/>
                    </a:lnTo>
                    <a:lnTo>
                      <a:pt x="57150" y="81279"/>
                    </a:lnTo>
                    <a:lnTo>
                      <a:pt x="0" y="85978"/>
                    </a:lnTo>
                    <a:lnTo>
                      <a:pt x="57150" y="32512"/>
                    </a:lnTo>
                    <a:lnTo>
                      <a:pt x="57150" y="0"/>
                    </a:lnTo>
                    <a:close/>
                  </a:path>
                </a:pathLst>
              </a:custGeom>
              <a:ln w="19812">
                <a:solidFill>
                  <a:srgbClr val="507867"/>
                </a:solidFill>
              </a:ln>
            </p:spPr>
            <p:txBody>
              <a:bodyPr wrap="square" lIns="0" tIns="0" rIns="0" bIns="0" rtlCol="0"/>
              <a:lstStyle/>
              <a:p>
                <a:endParaRPr/>
              </a:p>
            </p:txBody>
          </p:sp>
        </p:grpSp>
        <p:sp>
          <p:nvSpPr>
            <p:cNvPr id="21" name="object 21"/>
            <p:cNvSpPr txBox="1"/>
            <p:nvPr/>
          </p:nvSpPr>
          <p:spPr>
            <a:xfrm>
              <a:off x="2623566" y="5927852"/>
              <a:ext cx="500634" cy="228268"/>
            </a:xfrm>
            <a:prstGeom prst="rect">
              <a:avLst/>
            </a:prstGeom>
          </p:spPr>
          <p:txBody>
            <a:bodyPr vert="horz" wrap="square" lIns="0" tIns="12700" rIns="0" bIns="0" rtlCol="0">
              <a:spAutoFit/>
            </a:bodyPr>
            <a:lstStyle/>
            <a:p>
              <a:pPr marL="12700">
                <a:lnSpc>
                  <a:spcPct val="100000"/>
                </a:lnSpc>
                <a:spcBef>
                  <a:spcPts val="100"/>
                </a:spcBef>
              </a:pPr>
              <a:r>
                <a:rPr sz="1400" b="1" spc="-5" dirty="0">
                  <a:latin typeface="Carlito"/>
                  <a:cs typeface="Carlito"/>
                </a:rPr>
                <a:t>2020</a:t>
              </a:r>
              <a:endParaRPr sz="1400">
                <a:latin typeface="Carlito"/>
                <a:cs typeface="Carlito"/>
              </a:endParaRPr>
            </a:p>
          </p:txBody>
        </p:sp>
        <p:sp>
          <p:nvSpPr>
            <p:cNvPr id="22" name="object 22"/>
            <p:cNvSpPr txBox="1"/>
            <p:nvPr/>
          </p:nvSpPr>
          <p:spPr>
            <a:xfrm>
              <a:off x="5197602" y="5927852"/>
              <a:ext cx="517397" cy="228268"/>
            </a:xfrm>
            <a:prstGeom prst="rect">
              <a:avLst/>
            </a:prstGeom>
          </p:spPr>
          <p:txBody>
            <a:bodyPr vert="horz" wrap="square" lIns="0" tIns="12700" rIns="0" bIns="0" rtlCol="0">
              <a:spAutoFit/>
            </a:bodyPr>
            <a:lstStyle/>
            <a:p>
              <a:pPr marL="12700">
                <a:lnSpc>
                  <a:spcPct val="100000"/>
                </a:lnSpc>
                <a:spcBef>
                  <a:spcPts val="100"/>
                </a:spcBef>
              </a:pPr>
              <a:r>
                <a:rPr sz="1400" b="1" spc="-5" dirty="0">
                  <a:latin typeface="Carlito"/>
                  <a:cs typeface="Carlito"/>
                </a:rPr>
                <a:t>2021</a:t>
              </a:r>
              <a:endParaRPr sz="1400" dirty="0">
                <a:latin typeface="Carlito"/>
                <a:cs typeface="Carlito"/>
              </a:endParaRPr>
            </a:p>
          </p:txBody>
        </p:sp>
        <p:sp>
          <p:nvSpPr>
            <p:cNvPr id="23" name="object 23"/>
            <p:cNvSpPr txBox="1"/>
            <p:nvPr/>
          </p:nvSpPr>
          <p:spPr>
            <a:xfrm>
              <a:off x="7771256" y="5927852"/>
              <a:ext cx="534544" cy="228268"/>
            </a:xfrm>
            <a:prstGeom prst="rect">
              <a:avLst/>
            </a:prstGeom>
          </p:spPr>
          <p:txBody>
            <a:bodyPr vert="horz" wrap="square" lIns="0" tIns="12700" rIns="0" bIns="0" rtlCol="0">
              <a:spAutoFit/>
            </a:bodyPr>
            <a:lstStyle/>
            <a:p>
              <a:pPr marL="12700">
                <a:lnSpc>
                  <a:spcPct val="100000"/>
                </a:lnSpc>
                <a:spcBef>
                  <a:spcPts val="100"/>
                </a:spcBef>
              </a:pPr>
              <a:r>
                <a:rPr sz="1400" b="1" spc="-5" dirty="0">
                  <a:latin typeface="Carlito"/>
                  <a:cs typeface="Carlito"/>
                </a:rPr>
                <a:t>2022</a:t>
              </a:r>
              <a:endParaRPr sz="1400" dirty="0">
                <a:latin typeface="Carlito"/>
                <a:cs typeface="Carlito"/>
              </a:endParaRPr>
            </a:p>
          </p:txBody>
        </p:sp>
        <p:sp>
          <p:nvSpPr>
            <p:cNvPr id="24" name="object 24"/>
            <p:cNvSpPr txBox="1"/>
            <p:nvPr/>
          </p:nvSpPr>
          <p:spPr>
            <a:xfrm>
              <a:off x="10345293" y="5927853"/>
              <a:ext cx="470915" cy="228268"/>
            </a:xfrm>
            <a:prstGeom prst="rect">
              <a:avLst/>
            </a:prstGeom>
          </p:spPr>
          <p:txBody>
            <a:bodyPr vert="horz" wrap="square" lIns="0" tIns="12700" rIns="0" bIns="0" rtlCol="0">
              <a:spAutoFit/>
            </a:bodyPr>
            <a:lstStyle/>
            <a:p>
              <a:pPr marL="12700">
                <a:lnSpc>
                  <a:spcPct val="100000"/>
                </a:lnSpc>
                <a:spcBef>
                  <a:spcPts val="100"/>
                </a:spcBef>
              </a:pPr>
              <a:r>
                <a:rPr sz="1400" b="1" spc="-5" dirty="0">
                  <a:latin typeface="Carlito"/>
                  <a:cs typeface="Carlito"/>
                </a:rPr>
                <a:t>2023</a:t>
              </a:r>
              <a:endParaRPr sz="1400">
                <a:latin typeface="Carlito"/>
                <a:cs typeface="Carlito"/>
              </a:endParaRPr>
            </a:p>
          </p:txBody>
        </p:sp>
        <p:sp>
          <p:nvSpPr>
            <p:cNvPr id="25" name="object 25"/>
            <p:cNvSpPr txBox="1"/>
            <p:nvPr/>
          </p:nvSpPr>
          <p:spPr>
            <a:xfrm>
              <a:off x="908558" y="1486490"/>
              <a:ext cx="3930650" cy="453390"/>
            </a:xfrm>
            <a:prstGeom prst="rect">
              <a:avLst/>
            </a:prstGeom>
          </p:spPr>
          <p:txBody>
            <a:bodyPr vert="horz" wrap="square" lIns="0" tIns="13335" rIns="0" bIns="0" rtlCol="0">
              <a:spAutoFit/>
            </a:bodyPr>
            <a:lstStyle/>
            <a:p>
              <a:pPr marL="12700" marR="5080">
                <a:lnSpc>
                  <a:spcPct val="100000"/>
                </a:lnSpc>
                <a:spcBef>
                  <a:spcPts val="105"/>
                </a:spcBef>
              </a:pPr>
              <a:r>
                <a:rPr sz="1400" spc="-10" dirty="0">
                  <a:latin typeface="Carlito"/>
                  <a:cs typeface="Carlito"/>
                </a:rPr>
                <a:t>Marché </a:t>
              </a:r>
              <a:r>
                <a:rPr sz="1400" spc="-5" dirty="0">
                  <a:latin typeface="Carlito"/>
                  <a:cs typeface="Carlito"/>
                </a:rPr>
                <a:t>du transport </a:t>
              </a:r>
              <a:r>
                <a:rPr sz="1400" dirty="0">
                  <a:latin typeface="Carlito"/>
                  <a:cs typeface="Carlito"/>
                </a:rPr>
                <a:t>aérien </a:t>
              </a:r>
              <a:r>
                <a:rPr sz="1400" spc="-5" dirty="0">
                  <a:latin typeface="Carlito"/>
                  <a:cs typeface="Carlito"/>
                </a:rPr>
                <a:t>de passagers </a:t>
              </a:r>
              <a:r>
                <a:rPr sz="1400" dirty="0">
                  <a:latin typeface="Carlito"/>
                  <a:cs typeface="Carlito"/>
                </a:rPr>
                <a:t>- Global  </a:t>
              </a:r>
              <a:r>
                <a:rPr sz="1400" spc="-10" dirty="0">
                  <a:latin typeface="Carlito"/>
                  <a:cs typeface="Carlito"/>
                </a:rPr>
                <a:t>(Revenus </a:t>
              </a:r>
              <a:r>
                <a:rPr sz="1400" spc="-5" dirty="0">
                  <a:latin typeface="Carlito"/>
                  <a:cs typeface="Carlito"/>
                </a:rPr>
                <a:t>par Passager-Kilomètre, base 100 </a:t>
              </a:r>
              <a:r>
                <a:rPr sz="1400" dirty="0">
                  <a:latin typeface="Carlito"/>
                  <a:cs typeface="Carlito"/>
                </a:rPr>
                <a:t>= </a:t>
              </a:r>
              <a:r>
                <a:rPr sz="1400" spc="-5" dirty="0">
                  <a:latin typeface="Carlito"/>
                  <a:cs typeface="Carlito"/>
                </a:rPr>
                <a:t>2019,</a:t>
              </a:r>
              <a:r>
                <a:rPr sz="1400" spc="75" dirty="0">
                  <a:latin typeface="Carlito"/>
                  <a:cs typeface="Carlito"/>
                </a:rPr>
                <a:t> </a:t>
              </a:r>
              <a:r>
                <a:rPr sz="1400" dirty="0">
                  <a:latin typeface="Carlito"/>
                  <a:cs typeface="Carlito"/>
                </a:rPr>
                <a:t>%)</a:t>
              </a:r>
            </a:p>
          </p:txBody>
        </p:sp>
        <p:sp>
          <p:nvSpPr>
            <p:cNvPr id="26" name="object 26"/>
            <p:cNvSpPr txBox="1"/>
            <p:nvPr/>
          </p:nvSpPr>
          <p:spPr>
            <a:xfrm>
              <a:off x="11657203" y="3247770"/>
              <a:ext cx="412750" cy="688340"/>
            </a:xfrm>
            <a:prstGeom prst="rect">
              <a:avLst/>
            </a:prstGeom>
          </p:spPr>
          <p:txBody>
            <a:bodyPr vert="horz" wrap="square" lIns="0" tIns="47625" rIns="0" bIns="0" rtlCol="0">
              <a:spAutoFit/>
            </a:bodyPr>
            <a:lstStyle/>
            <a:p>
              <a:pPr marL="50800">
                <a:lnSpc>
                  <a:spcPct val="100000"/>
                </a:lnSpc>
                <a:spcBef>
                  <a:spcPts val="375"/>
                </a:spcBef>
              </a:pPr>
              <a:r>
                <a:rPr sz="1200" dirty="0">
                  <a:solidFill>
                    <a:srgbClr val="507867"/>
                  </a:solidFill>
                  <a:latin typeface="Carlito"/>
                  <a:cs typeface="Carlito"/>
                </a:rPr>
                <a:t>2024</a:t>
              </a:r>
              <a:endParaRPr sz="1200">
                <a:latin typeface="Carlito"/>
                <a:cs typeface="Carlito"/>
              </a:endParaRPr>
            </a:p>
            <a:p>
              <a:pPr marL="50800">
                <a:lnSpc>
                  <a:spcPct val="100000"/>
                </a:lnSpc>
                <a:spcBef>
                  <a:spcPts val="275"/>
                </a:spcBef>
              </a:pPr>
              <a:r>
                <a:rPr sz="1200" dirty="0">
                  <a:solidFill>
                    <a:srgbClr val="963A74"/>
                  </a:solidFill>
                  <a:latin typeface="Carlito"/>
                  <a:cs typeface="Carlito"/>
                </a:rPr>
                <a:t>2025</a:t>
              </a:r>
              <a:endParaRPr sz="1200">
                <a:latin typeface="Carlito"/>
                <a:cs typeface="Carlito"/>
              </a:endParaRPr>
            </a:p>
            <a:p>
              <a:pPr marL="12700">
                <a:lnSpc>
                  <a:spcPct val="100000"/>
                </a:lnSpc>
                <a:spcBef>
                  <a:spcPts val="345"/>
                </a:spcBef>
              </a:pPr>
              <a:r>
                <a:rPr sz="1200" dirty="0">
                  <a:solidFill>
                    <a:srgbClr val="777B92"/>
                  </a:solidFill>
                  <a:latin typeface="Carlito"/>
                  <a:cs typeface="Carlito"/>
                </a:rPr>
                <a:t>2026+</a:t>
              </a:r>
              <a:endParaRPr sz="1200">
                <a:latin typeface="Carlito"/>
                <a:cs typeface="Carlito"/>
              </a:endParaRPr>
            </a:p>
          </p:txBody>
        </p:sp>
        <p:sp>
          <p:nvSpPr>
            <p:cNvPr id="27" name="object 27"/>
            <p:cNvSpPr/>
            <p:nvPr/>
          </p:nvSpPr>
          <p:spPr>
            <a:xfrm>
              <a:off x="11489435" y="3067050"/>
              <a:ext cx="648970" cy="195580"/>
            </a:xfrm>
            <a:custGeom>
              <a:avLst/>
              <a:gdLst/>
              <a:ahLst/>
              <a:cxnLst/>
              <a:rect l="l" t="t" r="r" b="b"/>
              <a:pathLst>
                <a:path w="648970" h="195579">
                  <a:moveTo>
                    <a:pt x="96774" y="0"/>
                  </a:moveTo>
                  <a:lnTo>
                    <a:pt x="188722" y="0"/>
                  </a:lnTo>
                  <a:lnTo>
                    <a:pt x="326644" y="0"/>
                  </a:lnTo>
                  <a:lnTo>
                    <a:pt x="648462" y="0"/>
                  </a:lnTo>
                  <a:lnTo>
                    <a:pt x="648462" y="113791"/>
                  </a:lnTo>
                  <a:lnTo>
                    <a:pt x="648462" y="162560"/>
                  </a:lnTo>
                  <a:lnTo>
                    <a:pt x="648462" y="195072"/>
                  </a:lnTo>
                  <a:lnTo>
                    <a:pt x="326644" y="195072"/>
                  </a:lnTo>
                  <a:lnTo>
                    <a:pt x="188722" y="195072"/>
                  </a:lnTo>
                  <a:lnTo>
                    <a:pt x="96774" y="195072"/>
                  </a:lnTo>
                  <a:lnTo>
                    <a:pt x="96774" y="162560"/>
                  </a:lnTo>
                  <a:lnTo>
                    <a:pt x="0" y="194437"/>
                  </a:lnTo>
                  <a:lnTo>
                    <a:pt x="96774" y="113791"/>
                  </a:lnTo>
                  <a:lnTo>
                    <a:pt x="96774" y="0"/>
                  </a:lnTo>
                  <a:close/>
                </a:path>
              </a:pathLst>
            </a:custGeom>
            <a:ln w="19812">
              <a:solidFill>
                <a:srgbClr val="C5AA3C"/>
              </a:solidFill>
            </a:ln>
          </p:spPr>
          <p:txBody>
            <a:bodyPr wrap="square" lIns="0" tIns="0" rIns="0" bIns="0" rtlCol="0"/>
            <a:lstStyle/>
            <a:p>
              <a:endParaRPr/>
            </a:p>
          </p:txBody>
        </p:sp>
        <p:sp>
          <p:nvSpPr>
            <p:cNvPr id="28" name="object 28"/>
            <p:cNvSpPr txBox="1"/>
            <p:nvPr/>
          </p:nvSpPr>
          <p:spPr>
            <a:xfrm>
              <a:off x="11586209" y="3067050"/>
              <a:ext cx="551815" cy="195580"/>
            </a:xfrm>
            <a:prstGeom prst="rect">
              <a:avLst/>
            </a:prstGeom>
            <a:ln w="19811">
              <a:solidFill>
                <a:srgbClr val="C5AA3C"/>
              </a:solidFill>
            </a:ln>
          </p:spPr>
          <p:txBody>
            <a:bodyPr vert="horz" wrap="square" lIns="0" tIns="0" rIns="0" bIns="0" rtlCol="0">
              <a:spAutoFit/>
            </a:bodyPr>
            <a:lstStyle/>
            <a:p>
              <a:pPr marL="121285">
                <a:lnSpc>
                  <a:spcPts val="1415"/>
                </a:lnSpc>
              </a:pPr>
              <a:r>
                <a:rPr sz="1200" dirty="0">
                  <a:solidFill>
                    <a:srgbClr val="C5AA3C"/>
                  </a:solidFill>
                  <a:latin typeface="Carlito"/>
                  <a:cs typeface="Carlito"/>
                </a:rPr>
                <a:t>2023</a:t>
              </a:r>
              <a:endParaRPr sz="1200">
                <a:latin typeface="Carlito"/>
                <a:cs typeface="Carlito"/>
              </a:endParaRPr>
            </a:p>
          </p:txBody>
        </p:sp>
        <p:sp>
          <p:nvSpPr>
            <p:cNvPr id="29" name="object 29"/>
            <p:cNvSpPr/>
            <p:nvPr/>
          </p:nvSpPr>
          <p:spPr>
            <a:xfrm>
              <a:off x="10755630" y="2207514"/>
              <a:ext cx="1363980" cy="553085"/>
            </a:xfrm>
            <a:custGeom>
              <a:avLst/>
              <a:gdLst/>
              <a:ahLst/>
              <a:cxnLst/>
              <a:rect l="l" t="t" r="r" b="b"/>
              <a:pathLst>
                <a:path w="1363979" h="553085">
                  <a:moveTo>
                    <a:pt x="0" y="0"/>
                  </a:moveTo>
                  <a:lnTo>
                    <a:pt x="795654" y="0"/>
                  </a:lnTo>
                  <a:lnTo>
                    <a:pt x="1136650" y="0"/>
                  </a:lnTo>
                  <a:lnTo>
                    <a:pt x="1363979" y="0"/>
                  </a:lnTo>
                  <a:lnTo>
                    <a:pt x="1363979" y="221361"/>
                  </a:lnTo>
                  <a:lnTo>
                    <a:pt x="1363979" y="316230"/>
                  </a:lnTo>
                  <a:lnTo>
                    <a:pt x="1363979" y="379475"/>
                  </a:lnTo>
                  <a:lnTo>
                    <a:pt x="1136650" y="379475"/>
                  </a:lnTo>
                  <a:lnTo>
                    <a:pt x="977773" y="552703"/>
                  </a:lnTo>
                  <a:lnTo>
                    <a:pt x="795654" y="379475"/>
                  </a:lnTo>
                  <a:lnTo>
                    <a:pt x="0" y="379475"/>
                  </a:lnTo>
                  <a:lnTo>
                    <a:pt x="0" y="316230"/>
                  </a:lnTo>
                  <a:lnTo>
                    <a:pt x="0" y="221361"/>
                  </a:lnTo>
                  <a:lnTo>
                    <a:pt x="0" y="0"/>
                  </a:lnTo>
                  <a:close/>
                </a:path>
              </a:pathLst>
            </a:custGeom>
            <a:ln w="19812">
              <a:solidFill>
                <a:srgbClr val="777B92"/>
              </a:solidFill>
            </a:ln>
          </p:spPr>
          <p:txBody>
            <a:bodyPr wrap="square" lIns="0" tIns="0" rIns="0" bIns="0" rtlCol="0"/>
            <a:lstStyle/>
            <a:p>
              <a:endParaRPr/>
            </a:p>
          </p:txBody>
        </p:sp>
        <p:sp>
          <p:nvSpPr>
            <p:cNvPr id="30" name="object 30"/>
            <p:cNvSpPr txBox="1"/>
            <p:nvPr/>
          </p:nvSpPr>
          <p:spPr>
            <a:xfrm>
              <a:off x="10816208" y="2192273"/>
              <a:ext cx="1226820" cy="391160"/>
            </a:xfrm>
            <a:prstGeom prst="rect">
              <a:avLst/>
            </a:prstGeom>
          </p:spPr>
          <p:txBody>
            <a:bodyPr vert="horz" wrap="square" lIns="0" tIns="12700" rIns="0" bIns="0" rtlCol="0">
              <a:spAutoFit/>
            </a:bodyPr>
            <a:lstStyle/>
            <a:p>
              <a:pPr marL="12700" marR="5080">
                <a:lnSpc>
                  <a:spcPct val="100000"/>
                </a:lnSpc>
                <a:spcBef>
                  <a:spcPts val="100"/>
                </a:spcBef>
              </a:pPr>
              <a:r>
                <a:rPr sz="1200" dirty="0">
                  <a:solidFill>
                    <a:srgbClr val="777B92"/>
                  </a:solidFill>
                  <a:latin typeface="Carlito"/>
                  <a:cs typeface="Carlito"/>
                </a:rPr>
                <a:t>Année de </a:t>
              </a:r>
              <a:r>
                <a:rPr sz="1200" spc="-10" dirty="0">
                  <a:solidFill>
                    <a:srgbClr val="777B92"/>
                  </a:solidFill>
                  <a:latin typeface="Carlito"/>
                  <a:cs typeface="Carlito"/>
                </a:rPr>
                <a:t>retour</a:t>
              </a:r>
              <a:r>
                <a:rPr sz="1200" spc="-114" dirty="0">
                  <a:solidFill>
                    <a:srgbClr val="777B92"/>
                  </a:solidFill>
                  <a:latin typeface="Carlito"/>
                  <a:cs typeface="Carlito"/>
                </a:rPr>
                <a:t> </a:t>
              </a:r>
              <a:r>
                <a:rPr sz="1200" dirty="0">
                  <a:solidFill>
                    <a:srgbClr val="777B92"/>
                  </a:solidFill>
                  <a:latin typeface="Carlito"/>
                  <a:cs typeface="Carlito"/>
                </a:rPr>
                <a:t>au  </a:t>
              </a:r>
              <a:r>
                <a:rPr sz="1200" spc="-5" dirty="0">
                  <a:solidFill>
                    <a:srgbClr val="777B92"/>
                  </a:solidFill>
                  <a:latin typeface="Carlito"/>
                  <a:cs typeface="Carlito"/>
                </a:rPr>
                <a:t>niveau </a:t>
              </a:r>
              <a:r>
                <a:rPr sz="1200" dirty="0">
                  <a:solidFill>
                    <a:srgbClr val="777B92"/>
                  </a:solidFill>
                  <a:latin typeface="Carlito"/>
                  <a:cs typeface="Carlito"/>
                </a:rPr>
                <a:t>de</a:t>
              </a:r>
              <a:r>
                <a:rPr sz="1200" spc="-35" dirty="0">
                  <a:solidFill>
                    <a:srgbClr val="777B92"/>
                  </a:solidFill>
                  <a:latin typeface="Carlito"/>
                  <a:cs typeface="Carlito"/>
                </a:rPr>
                <a:t> </a:t>
              </a:r>
              <a:r>
                <a:rPr sz="1200" dirty="0">
                  <a:solidFill>
                    <a:srgbClr val="777B92"/>
                  </a:solidFill>
                  <a:latin typeface="Carlito"/>
                  <a:cs typeface="Carlito"/>
                </a:rPr>
                <a:t>2019</a:t>
              </a:r>
              <a:endParaRPr sz="1200">
                <a:latin typeface="Carlito"/>
                <a:cs typeface="Carlito"/>
              </a:endParaRPr>
            </a:p>
          </p:txBody>
        </p:sp>
        <p:grpSp>
          <p:nvGrpSpPr>
            <p:cNvPr id="31" name="object 31"/>
            <p:cNvGrpSpPr/>
            <p:nvPr/>
          </p:nvGrpSpPr>
          <p:grpSpPr>
            <a:xfrm>
              <a:off x="1640585" y="3113532"/>
              <a:ext cx="9937115" cy="463550"/>
              <a:chOff x="1640585" y="3113532"/>
              <a:chExt cx="9937115" cy="463550"/>
            </a:xfrm>
          </p:grpSpPr>
          <p:sp>
            <p:nvSpPr>
              <p:cNvPr id="32" name="object 32"/>
              <p:cNvSpPr/>
              <p:nvPr/>
            </p:nvSpPr>
            <p:spPr>
              <a:xfrm>
                <a:off x="10451592" y="3113532"/>
                <a:ext cx="119380" cy="463550"/>
              </a:xfrm>
              <a:custGeom>
                <a:avLst/>
                <a:gdLst/>
                <a:ahLst/>
                <a:cxnLst/>
                <a:rect l="l" t="t" r="r" b="b"/>
                <a:pathLst>
                  <a:path w="119379" h="463550">
                    <a:moveTo>
                      <a:pt x="59435" y="0"/>
                    </a:moveTo>
                    <a:lnTo>
                      <a:pt x="24359" y="44708"/>
                    </a:lnTo>
                    <a:lnTo>
                      <a:pt x="11484" y="94859"/>
                    </a:lnTo>
                    <a:lnTo>
                      <a:pt x="3035" y="158447"/>
                    </a:lnTo>
                    <a:lnTo>
                      <a:pt x="0" y="231647"/>
                    </a:lnTo>
                    <a:lnTo>
                      <a:pt x="3035" y="304848"/>
                    </a:lnTo>
                    <a:lnTo>
                      <a:pt x="11484" y="368436"/>
                    </a:lnTo>
                    <a:lnTo>
                      <a:pt x="24359" y="418587"/>
                    </a:lnTo>
                    <a:lnTo>
                      <a:pt x="40672" y="451481"/>
                    </a:lnTo>
                    <a:lnTo>
                      <a:pt x="59435" y="463295"/>
                    </a:lnTo>
                    <a:lnTo>
                      <a:pt x="78199" y="451481"/>
                    </a:lnTo>
                    <a:lnTo>
                      <a:pt x="94512" y="418587"/>
                    </a:lnTo>
                    <a:lnTo>
                      <a:pt x="107387" y="368436"/>
                    </a:lnTo>
                    <a:lnTo>
                      <a:pt x="115836" y="304848"/>
                    </a:lnTo>
                    <a:lnTo>
                      <a:pt x="118872" y="231647"/>
                    </a:lnTo>
                    <a:lnTo>
                      <a:pt x="115836" y="158447"/>
                    </a:lnTo>
                    <a:lnTo>
                      <a:pt x="107387" y="94859"/>
                    </a:lnTo>
                    <a:lnTo>
                      <a:pt x="94512" y="44708"/>
                    </a:lnTo>
                    <a:lnTo>
                      <a:pt x="78199" y="11814"/>
                    </a:lnTo>
                    <a:lnTo>
                      <a:pt x="59435" y="0"/>
                    </a:lnTo>
                    <a:close/>
                  </a:path>
                </a:pathLst>
              </a:custGeom>
              <a:solidFill>
                <a:srgbClr val="C5AA3C"/>
              </a:solidFill>
            </p:spPr>
            <p:txBody>
              <a:bodyPr wrap="square" lIns="0" tIns="0" rIns="0" bIns="0" rtlCol="0"/>
              <a:lstStyle/>
              <a:p>
                <a:endParaRPr/>
              </a:p>
            </p:txBody>
          </p:sp>
          <p:sp>
            <p:nvSpPr>
              <p:cNvPr id="33" name="object 33"/>
              <p:cNvSpPr/>
              <p:nvPr/>
            </p:nvSpPr>
            <p:spPr>
              <a:xfrm>
                <a:off x="1640585" y="3356610"/>
                <a:ext cx="9937115" cy="0"/>
              </a:xfrm>
              <a:custGeom>
                <a:avLst/>
                <a:gdLst/>
                <a:ahLst/>
                <a:cxnLst/>
                <a:rect l="l" t="t" r="r" b="b"/>
                <a:pathLst>
                  <a:path w="9937115">
                    <a:moveTo>
                      <a:pt x="0" y="0"/>
                    </a:moveTo>
                    <a:lnTo>
                      <a:pt x="9936607" y="0"/>
                    </a:lnTo>
                  </a:path>
                </a:pathLst>
              </a:custGeom>
              <a:ln w="28956">
                <a:solidFill>
                  <a:srgbClr val="7E7E7E"/>
                </a:solidFill>
                <a:prstDash val="lgDash"/>
              </a:ln>
            </p:spPr>
            <p:txBody>
              <a:bodyPr wrap="square" lIns="0" tIns="0" rIns="0" bIns="0" rtlCol="0"/>
              <a:lstStyle/>
              <a:p>
                <a:endParaRPr/>
              </a:p>
            </p:txBody>
          </p:sp>
        </p:grpSp>
        <p:sp>
          <p:nvSpPr>
            <p:cNvPr id="34" name="object 34"/>
            <p:cNvSpPr/>
            <p:nvPr/>
          </p:nvSpPr>
          <p:spPr>
            <a:xfrm>
              <a:off x="873252" y="2182367"/>
              <a:ext cx="6286500" cy="428243"/>
            </a:xfrm>
            <a:prstGeom prst="rect">
              <a:avLst/>
            </a:prstGeom>
            <a:blipFill>
              <a:blip r:embed="rId4" cstate="print"/>
              <a:stretch>
                <a:fillRect/>
              </a:stretch>
            </a:blipFill>
          </p:spPr>
          <p:txBody>
            <a:bodyPr wrap="square" lIns="0" tIns="0" rIns="0" bIns="0" rtlCol="0"/>
            <a:lstStyle/>
            <a:p>
              <a:endParaRPr/>
            </a:p>
          </p:txBody>
        </p:sp>
      </p:grpSp>
      <p:sp>
        <p:nvSpPr>
          <p:cNvPr id="37" name="object 37"/>
          <p:cNvSpPr txBox="1"/>
          <p:nvPr/>
        </p:nvSpPr>
        <p:spPr>
          <a:xfrm>
            <a:off x="221012" y="6262093"/>
            <a:ext cx="1995805" cy="436017"/>
          </a:xfrm>
          <a:prstGeom prst="rect">
            <a:avLst/>
          </a:prstGeom>
        </p:spPr>
        <p:txBody>
          <a:bodyPr vert="horz" wrap="square" lIns="0" tIns="12700" rIns="0" bIns="0" rtlCol="0">
            <a:spAutoFit/>
          </a:bodyPr>
          <a:lstStyle/>
          <a:p>
            <a:pPr marL="12700">
              <a:lnSpc>
                <a:spcPts val="1340"/>
              </a:lnSpc>
              <a:spcBef>
                <a:spcPts val="100"/>
              </a:spcBef>
            </a:pPr>
            <a:endParaRPr sz="1200" dirty="0">
              <a:latin typeface="Carlito"/>
              <a:cs typeface="Carlito"/>
            </a:endParaRPr>
          </a:p>
          <a:p>
            <a:pPr marL="735965">
              <a:lnSpc>
                <a:spcPts val="980"/>
              </a:lnSpc>
            </a:pPr>
            <a:r>
              <a:rPr sz="900" spc="-5" dirty="0">
                <a:latin typeface="Carlito"/>
                <a:cs typeface="Carlito"/>
              </a:rPr>
              <a:t>Source </a:t>
            </a:r>
            <a:r>
              <a:rPr sz="900" dirty="0">
                <a:latin typeface="Carlito"/>
                <a:cs typeface="Carlito"/>
              </a:rPr>
              <a:t>: </a:t>
            </a:r>
            <a:r>
              <a:rPr sz="900" spc="-5" dirty="0">
                <a:latin typeface="Carlito"/>
                <a:cs typeface="Carlito"/>
              </a:rPr>
              <a:t>IATA, analyse</a:t>
            </a:r>
            <a:r>
              <a:rPr sz="900" spc="-55" dirty="0">
                <a:latin typeface="Carlito"/>
                <a:cs typeface="Carlito"/>
              </a:rPr>
              <a:t> </a:t>
            </a:r>
            <a:r>
              <a:rPr sz="900" dirty="0">
                <a:latin typeface="Carlito"/>
                <a:cs typeface="Carlito"/>
              </a:rPr>
              <a:t>Bain</a:t>
            </a:r>
          </a:p>
        </p:txBody>
      </p:sp>
      <p:sp>
        <p:nvSpPr>
          <p:cNvPr id="38" name="object 3"/>
          <p:cNvSpPr txBox="1"/>
          <p:nvPr/>
        </p:nvSpPr>
        <p:spPr>
          <a:xfrm>
            <a:off x="155778" y="4627020"/>
            <a:ext cx="256480" cy="1723389"/>
          </a:xfrm>
          <a:prstGeom prst="rect">
            <a:avLst/>
          </a:prstGeom>
        </p:spPr>
        <p:txBody>
          <a:bodyPr vert="vert270" wrap="square" lIns="0" tIns="0" rIns="0" bIns="0" rtlCol="0">
            <a:spAutoFit/>
          </a:bodyPr>
          <a:lstStyle/>
          <a:p>
            <a:pPr marL="12700">
              <a:lnSpc>
                <a:spcPts val="955"/>
              </a:lnSpc>
            </a:pPr>
            <a:r>
              <a:rPr sz="900" b="1" spc="90" dirty="0" smtClean="0">
                <a:solidFill>
                  <a:srgbClr val="D21F4B"/>
                </a:solidFill>
                <a:latin typeface="Carlito"/>
                <a:cs typeface="Carlito"/>
              </a:rPr>
              <a:t>STRICTEM</a:t>
            </a:r>
            <a:r>
              <a:rPr sz="900" b="1" spc="70" dirty="0" smtClean="0">
                <a:solidFill>
                  <a:srgbClr val="D21F4B"/>
                </a:solidFill>
                <a:latin typeface="Carlito"/>
                <a:cs typeface="Carlito"/>
              </a:rPr>
              <a:t>ENT</a:t>
            </a:r>
            <a:r>
              <a:rPr sz="900" b="1" spc="-5" dirty="0" smtClean="0">
                <a:solidFill>
                  <a:srgbClr val="D21F4B"/>
                </a:solidFill>
                <a:latin typeface="Carlito"/>
                <a:cs typeface="Carlito"/>
              </a:rPr>
              <a:t> </a:t>
            </a:r>
            <a:r>
              <a:rPr sz="900" b="1" spc="95" dirty="0">
                <a:solidFill>
                  <a:srgbClr val="D21F4B"/>
                </a:solidFill>
                <a:latin typeface="Carlito"/>
                <a:cs typeface="Carlito"/>
              </a:rPr>
              <a:t>CONFIDENTIEL</a:t>
            </a:r>
            <a:endParaRPr sz="900" dirty="0">
              <a:latin typeface="Carlito"/>
              <a:cs typeface="Carlito"/>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43000" y="2362200"/>
            <a:ext cx="11963400" cy="1320874"/>
          </a:xfrm>
          <a:prstGeom prst="rect">
            <a:avLst/>
          </a:prstGeom>
        </p:spPr>
        <p:txBody>
          <a:bodyPr vert="horz" wrap="square" lIns="0" tIns="88900" rIns="0" bIns="0" rtlCol="0">
            <a:spAutoFit/>
          </a:bodyPr>
          <a:lstStyle/>
          <a:p>
            <a:pPr marL="12700" marR="5080">
              <a:lnSpc>
                <a:spcPts val="4750"/>
              </a:lnSpc>
              <a:spcBef>
                <a:spcPts val="700"/>
              </a:spcBef>
            </a:pPr>
            <a:r>
              <a:rPr lang="fr-FR" sz="4400" dirty="0" smtClean="0">
                <a:solidFill>
                  <a:schemeClr val="bg1"/>
                </a:solidFill>
                <a:cs typeface="Arial"/>
              </a:rPr>
              <a:t>Sortir de la crise en accentuant nos engagements CSR </a:t>
            </a:r>
            <a:endParaRPr sz="4400" dirty="0">
              <a:solidFill>
                <a:schemeClr val="bg1"/>
              </a:solidFill>
              <a:cs typeface="Arial"/>
            </a:endParaRPr>
          </a:p>
        </p:txBody>
      </p:sp>
      <p:sp>
        <p:nvSpPr>
          <p:cNvPr id="3" name="object 3"/>
          <p:cNvSpPr txBox="1"/>
          <p:nvPr/>
        </p:nvSpPr>
        <p:spPr>
          <a:xfrm>
            <a:off x="155778" y="4627020"/>
            <a:ext cx="256480" cy="1723389"/>
          </a:xfrm>
          <a:prstGeom prst="rect">
            <a:avLst/>
          </a:prstGeom>
        </p:spPr>
        <p:txBody>
          <a:bodyPr vert="vert270" wrap="square" lIns="0" tIns="0" rIns="0" bIns="0" rtlCol="0">
            <a:spAutoFit/>
          </a:bodyPr>
          <a:lstStyle/>
          <a:p>
            <a:pPr marL="12700">
              <a:lnSpc>
                <a:spcPts val="955"/>
              </a:lnSpc>
            </a:pPr>
            <a:r>
              <a:rPr sz="900" b="1" spc="90" dirty="0" smtClean="0">
                <a:solidFill>
                  <a:srgbClr val="D21F4B"/>
                </a:solidFill>
                <a:latin typeface="Carlito"/>
                <a:cs typeface="Carlito"/>
              </a:rPr>
              <a:t>STRICTEM</a:t>
            </a:r>
            <a:r>
              <a:rPr sz="900" b="1" spc="70" dirty="0" smtClean="0">
                <a:solidFill>
                  <a:srgbClr val="D21F4B"/>
                </a:solidFill>
                <a:latin typeface="Carlito"/>
                <a:cs typeface="Carlito"/>
              </a:rPr>
              <a:t>ENT</a:t>
            </a:r>
            <a:r>
              <a:rPr sz="900" b="1" spc="-5" dirty="0" smtClean="0">
                <a:solidFill>
                  <a:srgbClr val="D21F4B"/>
                </a:solidFill>
                <a:latin typeface="Carlito"/>
                <a:cs typeface="Carlito"/>
              </a:rPr>
              <a:t> </a:t>
            </a:r>
            <a:r>
              <a:rPr sz="900" b="1" spc="95" dirty="0">
                <a:solidFill>
                  <a:srgbClr val="D21F4B"/>
                </a:solidFill>
                <a:latin typeface="Carlito"/>
                <a:cs typeface="Carlito"/>
              </a:rPr>
              <a:t>CONFIDENTIEL</a:t>
            </a:r>
            <a:endParaRPr sz="900" dirty="0">
              <a:latin typeface="Carlito"/>
              <a:cs typeface="Carlito"/>
            </a:endParaRPr>
          </a:p>
        </p:txBody>
      </p:sp>
      <p:sp>
        <p:nvSpPr>
          <p:cNvPr id="5" name="Espace réservé du numéro de diapositive 4"/>
          <p:cNvSpPr>
            <a:spLocks noGrp="1"/>
          </p:cNvSpPr>
          <p:nvPr>
            <p:ph type="sldNum" sz="quarter" idx="7"/>
          </p:nvPr>
        </p:nvSpPr>
        <p:spPr/>
        <p:txBody>
          <a:bodyPr/>
          <a:lstStyle/>
          <a:p>
            <a:fld id="{B6F15528-21DE-4FAA-801E-634DDDAF4B2B}" type="slidenum">
              <a:rPr lang="fr-FR" smtClean="0"/>
              <a:t>6</a:t>
            </a:fld>
            <a:endParaRPr lang="fr-F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45753" y="366097"/>
            <a:ext cx="9646047" cy="1292662"/>
          </a:xfrm>
        </p:spPr>
        <p:txBody>
          <a:bodyPr/>
          <a:lstStyle/>
          <a:p>
            <a:r>
              <a:rPr lang="fr-FR" dirty="0"/>
              <a:t>L'impact de l'aviation sur le changement climatique en 3 points : </a:t>
            </a:r>
            <a:r>
              <a:rPr lang="fr-FR" dirty="0" smtClean="0"/>
              <a:t/>
            </a:r>
            <a:br>
              <a:rPr lang="fr-FR" dirty="0" smtClean="0"/>
            </a:br>
            <a:r>
              <a:rPr lang="fr-FR" sz="2400" dirty="0" smtClean="0"/>
              <a:t>ventilation </a:t>
            </a:r>
            <a:r>
              <a:rPr lang="fr-FR" sz="2400" dirty="0"/>
              <a:t>des émissions actuelles des vols par type et par effet</a:t>
            </a:r>
            <a:endParaRPr lang="fr-FR" sz="2400" b="0" dirty="0"/>
          </a:p>
        </p:txBody>
      </p:sp>
      <p:pic>
        <p:nvPicPr>
          <p:cNvPr id="11" name="Picture 10"/>
          <p:cNvPicPr>
            <a:picLocks noChangeAspect="1"/>
          </p:cNvPicPr>
          <p:nvPr/>
        </p:nvPicPr>
        <p:blipFill>
          <a:blip r:embed="rId2"/>
          <a:stretch>
            <a:fillRect/>
          </a:stretch>
        </p:blipFill>
        <p:spPr>
          <a:xfrm>
            <a:off x="1693626" y="2090899"/>
            <a:ext cx="9955033" cy="4420466"/>
          </a:xfrm>
          <a:prstGeom prst="rect">
            <a:avLst/>
          </a:prstGeom>
        </p:spPr>
      </p:pic>
      <p:pic>
        <p:nvPicPr>
          <p:cNvPr id="9" name="Picture 8"/>
          <p:cNvPicPr>
            <a:picLocks noChangeAspect="1"/>
          </p:cNvPicPr>
          <p:nvPr/>
        </p:nvPicPr>
        <p:blipFill>
          <a:blip r:embed="rId3"/>
          <a:stretch>
            <a:fillRect/>
          </a:stretch>
        </p:blipFill>
        <p:spPr>
          <a:xfrm>
            <a:off x="917457" y="1828800"/>
            <a:ext cx="2687620" cy="1624525"/>
          </a:xfrm>
          <a:prstGeom prst="rect">
            <a:avLst/>
          </a:prstGeom>
        </p:spPr>
      </p:pic>
      <p:pic>
        <p:nvPicPr>
          <p:cNvPr id="12" name="Picture 11"/>
          <p:cNvPicPr>
            <a:picLocks noChangeAspect="1"/>
          </p:cNvPicPr>
          <p:nvPr/>
        </p:nvPicPr>
        <p:blipFill>
          <a:blip r:embed="rId4"/>
          <a:stretch>
            <a:fillRect/>
          </a:stretch>
        </p:blipFill>
        <p:spPr>
          <a:xfrm>
            <a:off x="945753" y="6245171"/>
            <a:ext cx="4590058" cy="266194"/>
          </a:xfrm>
          <a:prstGeom prst="rect">
            <a:avLst/>
          </a:prstGeom>
        </p:spPr>
      </p:pic>
      <p:sp>
        <p:nvSpPr>
          <p:cNvPr id="7" name="object 3"/>
          <p:cNvSpPr txBox="1"/>
          <p:nvPr/>
        </p:nvSpPr>
        <p:spPr>
          <a:xfrm>
            <a:off x="64563" y="4648200"/>
            <a:ext cx="256480" cy="1723389"/>
          </a:xfrm>
          <a:prstGeom prst="rect">
            <a:avLst/>
          </a:prstGeom>
        </p:spPr>
        <p:txBody>
          <a:bodyPr vert="vert270" wrap="square" lIns="0" tIns="0" rIns="0" bIns="0" rtlCol="0">
            <a:spAutoFit/>
          </a:bodyPr>
          <a:lstStyle/>
          <a:p>
            <a:pPr marL="12700">
              <a:lnSpc>
                <a:spcPts val="955"/>
              </a:lnSpc>
            </a:pPr>
            <a:r>
              <a:rPr sz="900" b="1" spc="90" dirty="0" smtClean="0">
                <a:solidFill>
                  <a:srgbClr val="D21F4B"/>
                </a:solidFill>
                <a:latin typeface="Carlito"/>
                <a:cs typeface="Carlito"/>
              </a:rPr>
              <a:t>STRICTEM</a:t>
            </a:r>
            <a:r>
              <a:rPr sz="900" b="1" spc="70" dirty="0" smtClean="0">
                <a:solidFill>
                  <a:srgbClr val="D21F4B"/>
                </a:solidFill>
                <a:latin typeface="Carlito"/>
                <a:cs typeface="Carlito"/>
              </a:rPr>
              <a:t>ENT</a:t>
            </a:r>
            <a:r>
              <a:rPr sz="900" b="1" spc="-5" dirty="0" smtClean="0">
                <a:solidFill>
                  <a:srgbClr val="D21F4B"/>
                </a:solidFill>
                <a:latin typeface="Carlito"/>
                <a:cs typeface="Carlito"/>
              </a:rPr>
              <a:t> </a:t>
            </a:r>
            <a:r>
              <a:rPr sz="900" b="1" spc="95" dirty="0">
                <a:solidFill>
                  <a:srgbClr val="D21F4B"/>
                </a:solidFill>
                <a:latin typeface="Carlito"/>
                <a:cs typeface="Carlito"/>
              </a:rPr>
              <a:t>CONFIDENTIEL</a:t>
            </a:r>
            <a:endParaRPr sz="900" dirty="0">
              <a:latin typeface="Carlito"/>
              <a:cs typeface="Carlito"/>
            </a:endParaRPr>
          </a:p>
        </p:txBody>
      </p:sp>
    </p:spTree>
    <p:extLst>
      <p:ext uri="{BB962C8B-B14F-4D97-AF65-F5344CB8AC3E}">
        <p14:creationId xmlns:p14="http://schemas.microsoft.com/office/powerpoint/2010/main" val="1171593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6621" y="325888"/>
            <a:ext cx="11520000" cy="769441"/>
          </a:xfrm>
        </p:spPr>
        <p:txBody>
          <a:bodyPr/>
          <a:lstStyle/>
          <a:p>
            <a:r>
              <a:rPr lang="fr-FR" dirty="0" smtClean="0">
                <a:cs typeface="Calibri" panose="020F0502020204030204" pitchFamily="34" charset="0"/>
              </a:rPr>
              <a:t>Un engagement RSE reconnu</a:t>
            </a:r>
            <a:br>
              <a:rPr lang="fr-FR" dirty="0" smtClean="0">
                <a:cs typeface="Calibri" panose="020F0502020204030204" pitchFamily="34" charset="0"/>
              </a:rPr>
            </a:br>
            <a:r>
              <a:rPr lang="fr-FR" sz="2000" dirty="0" smtClean="0">
                <a:cs typeface="Calibri" panose="020F0502020204030204" pitchFamily="34" charset="0"/>
              </a:rPr>
              <a:t>par les </a:t>
            </a:r>
            <a:r>
              <a:rPr lang="fr-FR" sz="2000" dirty="0">
                <a:cs typeface="Calibri" panose="020F0502020204030204" pitchFamily="34" charset="0"/>
              </a:rPr>
              <a:t>évaluateurs externes</a:t>
            </a:r>
            <a:endParaRPr lang="en-US" sz="2000" dirty="0">
              <a:cs typeface="Calibri" panose="020F0502020204030204" pitchFamily="34" charset="0"/>
            </a:endParaRPr>
          </a:p>
        </p:txBody>
      </p:sp>
      <p:sp>
        <p:nvSpPr>
          <p:cNvPr id="19" name="Rectangle 18"/>
          <p:cNvSpPr/>
          <p:nvPr/>
        </p:nvSpPr>
        <p:spPr bwMode="gray">
          <a:xfrm>
            <a:off x="6063917" y="2566185"/>
            <a:ext cx="6133631" cy="3257099"/>
          </a:xfrm>
          <a:prstGeom prst="rect">
            <a:avLst/>
          </a:prstGeom>
          <a:solidFill>
            <a:srgbClr val="C9D9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err="1"/>
          </a:p>
        </p:txBody>
      </p:sp>
      <p:sp>
        <p:nvSpPr>
          <p:cNvPr id="20" name="Espace réservé du contenu 3"/>
          <p:cNvSpPr txBox="1">
            <a:spLocks/>
          </p:cNvSpPr>
          <p:nvPr/>
        </p:nvSpPr>
        <p:spPr>
          <a:xfrm>
            <a:off x="1162222" y="1539225"/>
            <a:ext cx="4575400" cy="5297004"/>
          </a:xfrm>
          <a:prstGeom prst="rect">
            <a:avLst/>
          </a:prstGeom>
        </p:spPr>
        <p:txBody>
          <a:bodyPr vert="horz" lIns="0" tIns="0" rIns="0" bIns="0" rtlCol="0">
            <a:noAutofit/>
          </a:bodyPr>
          <a:lstStyle>
            <a:lvl1pPr marL="180000" indent="-180000" algn="l" defTabSz="6858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1pPr>
            <a:lvl2pPr marL="396000" indent="-180000" algn="l" defTabSz="685800" rtl="0" eaLnBrk="1" latinLnBrk="0" hangingPunct="1">
              <a:spcBef>
                <a:spcPts val="300"/>
              </a:spcBef>
              <a:buFont typeface="Arial" panose="020B0604020202020204" pitchFamily="34" charset="0"/>
              <a:buChar char="•"/>
              <a:defRPr sz="1400" kern="1200">
                <a:solidFill>
                  <a:schemeClr val="tx1"/>
                </a:solidFill>
                <a:latin typeface="+mn-lt"/>
                <a:ea typeface="+mn-ea"/>
                <a:cs typeface="+mn-cs"/>
              </a:defRPr>
            </a:lvl2pPr>
            <a:lvl3pPr marL="612000" indent="-180000" algn="l" defTabSz="685800" rtl="0" eaLnBrk="1" latinLnBrk="0" hangingPunct="1">
              <a:spcBef>
                <a:spcPts val="300"/>
              </a:spcBef>
              <a:buFont typeface="Arial" panose="020B0604020202020204" pitchFamily="34" charset="0"/>
              <a:buChar char="•"/>
              <a:defRPr sz="1200" kern="1200">
                <a:solidFill>
                  <a:schemeClr val="tx1"/>
                </a:solidFill>
                <a:latin typeface="+mn-lt"/>
                <a:ea typeface="+mn-ea"/>
                <a:cs typeface="+mn-cs"/>
              </a:defRPr>
            </a:lvl3pPr>
            <a:lvl4pPr marL="828000" indent="-180000" algn="l" defTabSz="685800" rtl="0" eaLnBrk="1" latinLnBrk="0" hangingPunct="1">
              <a:spcBef>
                <a:spcPts val="300"/>
              </a:spcBef>
              <a:buFont typeface="Arial" panose="020B0604020202020204" pitchFamily="34" charset="0"/>
              <a:buChar char="•"/>
              <a:defRPr sz="1200" kern="1200">
                <a:solidFill>
                  <a:schemeClr val="tx1"/>
                </a:solidFill>
                <a:latin typeface="+mn-lt"/>
                <a:ea typeface="+mn-ea"/>
                <a:cs typeface="+mn-cs"/>
              </a:defRPr>
            </a:lvl4pPr>
            <a:lvl5pPr marL="1044000" indent="-180000" algn="l" defTabSz="685800" rtl="0" eaLnBrk="1" latinLnBrk="0" hangingPunct="1">
              <a:spcBef>
                <a:spcPts val="300"/>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indent="0">
              <a:spcBef>
                <a:spcPts val="0"/>
              </a:spcBef>
              <a:buNone/>
            </a:pPr>
            <a:r>
              <a:rPr lang="en-US" u="sng" dirty="0">
                <a:solidFill>
                  <a:srgbClr val="0800B9"/>
                </a:solidFill>
                <a:latin typeface="Calibri" panose="020F0502020204030204" pitchFamily="34" charset="0"/>
                <a:cs typeface="Calibri" panose="020F0502020204030204" pitchFamily="34" charset="0"/>
              </a:rPr>
              <a:t>DJSI / </a:t>
            </a:r>
            <a:r>
              <a:rPr lang="en-US" u="sng" dirty="0" err="1">
                <a:solidFill>
                  <a:srgbClr val="0800B9"/>
                </a:solidFill>
                <a:latin typeface="Calibri" panose="020F0502020204030204" pitchFamily="34" charset="0"/>
                <a:cs typeface="Calibri" panose="020F0502020204030204" pitchFamily="34" charset="0"/>
              </a:rPr>
              <a:t>Robecosam</a:t>
            </a:r>
            <a:endParaRPr lang="en-US" u="sng" dirty="0">
              <a:solidFill>
                <a:srgbClr val="0800B9"/>
              </a:solidFill>
              <a:latin typeface="Calibri" panose="020F0502020204030204" pitchFamily="34" charset="0"/>
              <a:cs typeface="Calibri" panose="020F0502020204030204" pitchFamily="34" charset="0"/>
            </a:endParaRPr>
          </a:p>
          <a:p>
            <a:pPr lvl="1">
              <a:spcBef>
                <a:spcPts val="0"/>
              </a:spcBef>
            </a:pPr>
            <a:r>
              <a:rPr lang="en-US" sz="1467" dirty="0">
                <a:latin typeface="Calibri" panose="020F0502020204030204" pitchFamily="34" charset="0"/>
                <a:cs typeface="Calibri" panose="020F0502020204030204" pitchFamily="34" charset="0"/>
              </a:rPr>
              <a:t>Air France-KLM </a:t>
            </a:r>
            <a:r>
              <a:rPr lang="en-US" sz="1467" dirty="0" err="1" smtClean="0">
                <a:latin typeface="Calibri" panose="020F0502020204030204" pitchFamily="34" charset="0"/>
                <a:cs typeface="Calibri" panose="020F0502020204030204" pitchFamily="34" charset="0"/>
              </a:rPr>
              <a:t>présent</a:t>
            </a:r>
            <a:r>
              <a:rPr lang="en-US" sz="1467" dirty="0" smtClean="0">
                <a:latin typeface="Calibri" panose="020F0502020204030204" pitchFamily="34" charset="0"/>
                <a:cs typeface="Calibri" panose="020F0502020204030204" pitchFamily="34" charset="0"/>
              </a:rPr>
              <a:t> </a:t>
            </a:r>
            <a:r>
              <a:rPr lang="en-US" sz="1467" dirty="0" err="1" smtClean="0">
                <a:latin typeface="Calibri" panose="020F0502020204030204" pitchFamily="34" charset="0"/>
                <a:cs typeface="Calibri" panose="020F0502020204030204" pitchFamily="34" charset="0"/>
              </a:rPr>
              <a:t>dans</a:t>
            </a:r>
            <a:r>
              <a:rPr lang="en-US" sz="1467" dirty="0" smtClean="0">
                <a:latin typeface="Calibri" panose="020F0502020204030204" pitchFamily="34" charset="0"/>
                <a:cs typeface="Calibri" panose="020F0502020204030204" pitchFamily="34" charset="0"/>
              </a:rPr>
              <a:t> </a:t>
            </a:r>
            <a:r>
              <a:rPr lang="en-US" sz="1467" dirty="0" err="1" smtClean="0">
                <a:latin typeface="Calibri" panose="020F0502020204030204" pitchFamily="34" charset="0"/>
                <a:cs typeface="Calibri" panose="020F0502020204030204" pitchFamily="34" charset="0"/>
              </a:rPr>
              <a:t>l’indice</a:t>
            </a:r>
            <a:r>
              <a:rPr lang="en-US" sz="1467" dirty="0" smtClean="0">
                <a:latin typeface="Calibri" panose="020F0502020204030204" pitchFamily="34" charset="0"/>
                <a:cs typeface="Calibri" panose="020F0502020204030204" pitchFamily="34" charset="0"/>
              </a:rPr>
              <a:t> </a:t>
            </a:r>
            <a:r>
              <a:rPr lang="en-US" sz="1467" dirty="0" err="1" smtClean="0">
                <a:latin typeface="Calibri" panose="020F0502020204030204" pitchFamily="34" charset="0"/>
                <a:cs typeface="Calibri" panose="020F0502020204030204" pitchFamily="34" charset="0"/>
              </a:rPr>
              <a:t>mondial</a:t>
            </a:r>
            <a:r>
              <a:rPr lang="en-US" sz="1467" dirty="0" smtClean="0">
                <a:latin typeface="Calibri" panose="020F0502020204030204" pitchFamily="34" charset="0"/>
                <a:cs typeface="Calibri" panose="020F0502020204030204" pitchFamily="34" charset="0"/>
              </a:rPr>
              <a:t> et </a:t>
            </a:r>
            <a:r>
              <a:rPr lang="en-US" sz="1467" dirty="0" err="1" smtClean="0">
                <a:latin typeface="Calibri" panose="020F0502020204030204" pitchFamily="34" charset="0"/>
                <a:cs typeface="Calibri" panose="020F0502020204030204" pitchFamily="34" charset="0"/>
              </a:rPr>
              <a:t>européen</a:t>
            </a:r>
            <a:endParaRPr lang="en-US" sz="1467" dirty="0">
              <a:latin typeface="Calibri" panose="020F0502020204030204" pitchFamily="34" charset="0"/>
              <a:cs typeface="Calibri" panose="020F0502020204030204" pitchFamily="34" charset="0"/>
            </a:endParaRPr>
          </a:p>
          <a:p>
            <a:pPr lvl="1">
              <a:spcBef>
                <a:spcPts val="0"/>
              </a:spcBef>
            </a:pPr>
            <a:r>
              <a:rPr lang="en-US" sz="1467" dirty="0">
                <a:latin typeface="Calibri" panose="020F0502020204030204" pitchFamily="34" charset="0"/>
                <a:cs typeface="Calibri" panose="020F0502020204030204" pitchFamily="34" charset="0"/>
              </a:rPr>
              <a:t>Leader </a:t>
            </a:r>
            <a:r>
              <a:rPr lang="en-US" sz="1467" dirty="0" smtClean="0">
                <a:latin typeface="Calibri" panose="020F0502020204030204" pitchFamily="34" charset="0"/>
                <a:cs typeface="Calibri" panose="020F0502020204030204" pitchFamily="34" charset="0"/>
              </a:rPr>
              <a:t>du </a:t>
            </a:r>
            <a:r>
              <a:rPr lang="en-US" sz="1467" dirty="0" err="1" smtClean="0">
                <a:latin typeface="Calibri" panose="020F0502020204030204" pitchFamily="34" charset="0"/>
                <a:cs typeface="Calibri" panose="020F0502020204030204" pitchFamily="34" charset="0"/>
              </a:rPr>
              <a:t>secteur</a:t>
            </a:r>
            <a:r>
              <a:rPr lang="en-US" sz="1467" dirty="0" smtClean="0">
                <a:latin typeface="Calibri" panose="020F0502020204030204" pitchFamily="34" charset="0"/>
                <a:cs typeface="Calibri" panose="020F0502020204030204" pitchFamily="34" charset="0"/>
              </a:rPr>
              <a:t> </a:t>
            </a:r>
            <a:r>
              <a:rPr lang="en-US" sz="1467" dirty="0" err="1" smtClean="0">
                <a:latin typeface="Calibri" panose="020F0502020204030204" pitchFamily="34" charset="0"/>
                <a:cs typeface="Calibri" panose="020F0502020204030204" pitchFamily="34" charset="0"/>
              </a:rPr>
              <a:t>aérien</a:t>
            </a:r>
            <a:r>
              <a:rPr lang="en-US" sz="1467" dirty="0" smtClean="0">
                <a:latin typeface="Calibri" panose="020F0502020204030204" pitchFamily="34" charset="0"/>
                <a:cs typeface="Calibri" panose="020F0502020204030204" pitchFamily="34" charset="0"/>
              </a:rPr>
              <a:t> </a:t>
            </a:r>
            <a:r>
              <a:rPr lang="en-US" sz="1467" dirty="0" err="1" smtClean="0">
                <a:latin typeface="Calibri" panose="020F0502020204030204" pitchFamily="34" charset="0"/>
                <a:cs typeface="Calibri" panose="020F0502020204030204" pitchFamily="34" charset="0"/>
              </a:rPr>
              <a:t>en</a:t>
            </a:r>
            <a:r>
              <a:rPr lang="en-US" sz="1467" dirty="0" smtClean="0">
                <a:latin typeface="Calibri" panose="020F0502020204030204" pitchFamily="34" charset="0"/>
                <a:cs typeface="Calibri" panose="020F0502020204030204" pitchFamily="34" charset="0"/>
              </a:rPr>
              <a:t> </a:t>
            </a:r>
            <a:r>
              <a:rPr lang="en-US" sz="1467" dirty="0" err="1" smtClean="0">
                <a:latin typeface="Calibri" panose="020F0502020204030204" pitchFamily="34" charset="0"/>
                <a:cs typeface="Calibri" panose="020F0502020204030204" pitchFamily="34" charset="0"/>
              </a:rPr>
              <a:t>matière</a:t>
            </a:r>
            <a:r>
              <a:rPr lang="en-US" sz="1467" dirty="0" smtClean="0">
                <a:latin typeface="Calibri" panose="020F0502020204030204" pitchFamily="34" charset="0"/>
                <a:cs typeface="Calibri" panose="020F0502020204030204" pitchFamily="34" charset="0"/>
              </a:rPr>
              <a:t> </a:t>
            </a:r>
            <a:r>
              <a:rPr lang="en-US" sz="1467" dirty="0" err="1" smtClean="0">
                <a:latin typeface="Calibri" panose="020F0502020204030204" pitchFamily="34" charset="0"/>
                <a:cs typeface="Calibri" panose="020F0502020204030204" pitchFamily="34" charset="0"/>
              </a:rPr>
              <a:t>d’environnement</a:t>
            </a:r>
            <a:endParaRPr lang="en-US" sz="1467" dirty="0">
              <a:latin typeface="Calibri" panose="020F0502020204030204" pitchFamily="34" charset="0"/>
              <a:cs typeface="Calibri" panose="020F0502020204030204" pitchFamily="34" charset="0"/>
            </a:endParaRPr>
          </a:p>
          <a:p>
            <a:pPr lvl="1">
              <a:spcBef>
                <a:spcPts val="0"/>
              </a:spcBef>
            </a:pPr>
            <a:r>
              <a:rPr lang="en-US" sz="1467" dirty="0" err="1" smtClean="0">
                <a:latin typeface="Calibri" panose="020F0502020204030204" pitchFamily="34" charset="0"/>
                <a:cs typeface="Calibri" panose="020F0502020204030204" pitchFamily="34" charset="0"/>
              </a:rPr>
              <a:t>Membre</a:t>
            </a:r>
            <a:r>
              <a:rPr lang="en-US" sz="1467" dirty="0" smtClean="0">
                <a:latin typeface="Calibri" panose="020F0502020204030204" pitchFamily="34" charset="0"/>
                <a:cs typeface="Calibri" panose="020F0502020204030204" pitchFamily="34" charset="0"/>
              </a:rPr>
              <a:t> du DJSI </a:t>
            </a:r>
            <a:r>
              <a:rPr lang="en-US" sz="1467" dirty="0">
                <a:latin typeface="Calibri" panose="020F0502020204030204" pitchFamily="34" charset="0"/>
                <a:cs typeface="Calibri" panose="020F0502020204030204" pitchFamily="34" charset="0"/>
              </a:rPr>
              <a:t>Europe and DJSI </a:t>
            </a:r>
            <a:r>
              <a:rPr lang="en-US" sz="1467" dirty="0" smtClean="0">
                <a:latin typeface="Calibri" panose="020F0502020204030204" pitchFamily="34" charset="0"/>
                <a:cs typeface="Calibri" panose="020F0502020204030204" pitchFamily="34" charset="0"/>
              </a:rPr>
              <a:t>monde </a:t>
            </a:r>
            <a:r>
              <a:rPr lang="en-US" sz="1467" dirty="0" err="1" smtClean="0">
                <a:latin typeface="Calibri" panose="020F0502020204030204" pitchFamily="34" charset="0"/>
                <a:cs typeface="Calibri" panose="020F0502020204030204" pitchFamily="34" charset="0"/>
              </a:rPr>
              <a:t>depuis</a:t>
            </a:r>
            <a:r>
              <a:rPr lang="en-US" sz="1467" dirty="0" smtClean="0">
                <a:latin typeface="Calibri" panose="020F0502020204030204" pitchFamily="34" charset="0"/>
                <a:cs typeface="Calibri" panose="020F0502020204030204" pitchFamily="34" charset="0"/>
              </a:rPr>
              <a:t> 2005</a:t>
            </a:r>
            <a:endParaRPr lang="en-US" sz="1467" dirty="0">
              <a:latin typeface="Calibri" panose="020F0502020204030204" pitchFamily="34" charset="0"/>
              <a:cs typeface="Calibri" panose="020F0502020204030204" pitchFamily="34" charset="0"/>
            </a:endParaRPr>
          </a:p>
          <a:p>
            <a:pPr marL="215995" lvl="1" indent="0">
              <a:spcBef>
                <a:spcPts val="0"/>
              </a:spcBef>
              <a:buNone/>
            </a:pPr>
            <a:endParaRPr lang="en-US" sz="933" dirty="0">
              <a:latin typeface="Calibri" panose="020F0502020204030204" pitchFamily="34" charset="0"/>
              <a:cs typeface="Calibri" panose="020F0502020204030204" pitchFamily="34" charset="0"/>
            </a:endParaRPr>
          </a:p>
          <a:p>
            <a:pPr marL="0" indent="0">
              <a:spcBef>
                <a:spcPts val="0"/>
              </a:spcBef>
              <a:buNone/>
            </a:pPr>
            <a:r>
              <a:rPr lang="en-US" u="sng" dirty="0" err="1" smtClean="0">
                <a:solidFill>
                  <a:srgbClr val="0800B9"/>
                </a:solidFill>
                <a:latin typeface="Calibri" panose="020F0502020204030204" pitchFamily="34" charset="0"/>
                <a:cs typeface="Calibri" panose="020F0502020204030204" pitchFamily="34" charset="0"/>
              </a:rPr>
              <a:t>Classement</a:t>
            </a:r>
            <a:r>
              <a:rPr lang="en-US" u="sng" dirty="0" smtClean="0">
                <a:solidFill>
                  <a:srgbClr val="0800B9"/>
                </a:solidFill>
                <a:latin typeface="Calibri" panose="020F0502020204030204" pitchFamily="34" charset="0"/>
                <a:cs typeface="Calibri" panose="020F0502020204030204" pitchFamily="34" charset="0"/>
              </a:rPr>
              <a:t> CDP de </a:t>
            </a:r>
            <a:r>
              <a:rPr lang="en-US" u="sng" dirty="0" err="1" smtClean="0">
                <a:solidFill>
                  <a:srgbClr val="0800B9"/>
                </a:solidFill>
                <a:latin typeface="Calibri" panose="020F0502020204030204" pitchFamily="34" charset="0"/>
                <a:cs typeface="Calibri" panose="020F0502020204030204" pitchFamily="34" charset="0"/>
              </a:rPr>
              <a:t>l’engagement</a:t>
            </a:r>
            <a:r>
              <a:rPr lang="en-US" u="sng" dirty="0" smtClean="0">
                <a:solidFill>
                  <a:srgbClr val="0800B9"/>
                </a:solidFill>
                <a:latin typeface="Calibri" panose="020F0502020204030204" pitchFamily="34" charset="0"/>
                <a:cs typeface="Calibri" panose="020F0502020204030204" pitchFamily="34" charset="0"/>
              </a:rPr>
              <a:t> des </a:t>
            </a:r>
            <a:r>
              <a:rPr lang="en-US" u="sng" dirty="0" err="1" smtClean="0">
                <a:solidFill>
                  <a:srgbClr val="0800B9"/>
                </a:solidFill>
                <a:latin typeface="Calibri" panose="020F0502020204030204" pitchFamily="34" charset="0"/>
                <a:cs typeface="Calibri" panose="020F0502020204030204" pitchFamily="34" charset="0"/>
              </a:rPr>
              <a:t>fournisseurs</a:t>
            </a:r>
            <a:r>
              <a:rPr lang="en-US" u="sng" dirty="0" smtClean="0">
                <a:solidFill>
                  <a:srgbClr val="0800B9"/>
                </a:solidFill>
                <a:latin typeface="Calibri" panose="020F0502020204030204" pitchFamily="34" charset="0"/>
                <a:cs typeface="Calibri" panose="020F0502020204030204" pitchFamily="34" charset="0"/>
              </a:rPr>
              <a:t> </a:t>
            </a:r>
            <a:endParaRPr lang="en-US" u="sng" dirty="0">
              <a:solidFill>
                <a:srgbClr val="0800B9"/>
              </a:solidFill>
              <a:latin typeface="Calibri" panose="020F0502020204030204" pitchFamily="34" charset="0"/>
              <a:cs typeface="Calibri" panose="020F0502020204030204" pitchFamily="34" charset="0"/>
            </a:endParaRPr>
          </a:p>
          <a:p>
            <a:pPr lvl="1">
              <a:spcBef>
                <a:spcPts val="0"/>
              </a:spcBef>
            </a:pPr>
            <a:r>
              <a:rPr lang="en-US" sz="1600" dirty="0">
                <a:latin typeface="Calibri" panose="020F0502020204030204" pitchFamily="34" charset="0"/>
                <a:cs typeface="Calibri" panose="020F0502020204030204" pitchFamily="34" charset="0"/>
              </a:rPr>
              <a:t> </a:t>
            </a:r>
            <a:r>
              <a:rPr lang="en-US" sz="1467" dirty="0">
                <a:latin typeface="Calibri" panose="020F0502020204030204" pitchFamily="34" charset="0"/>
                <a:cs typeface="Calibri" panose="020F0502020204030204" pitchFamily="34" charset="0"/>
              </a:rPr>
              <a:t>Score: B- </a:t>
            </a:r>
            <a:r>
              <a:rPr lang="en-US" sz="1467" dirty="0" smtClean="0">
                <a:latin typeface="Calibri" panose="020F0502020204030204" pitchFamily="34" charset="0"/>
                <a:cs typeface="Calibri" panose="020F0502020204030204" pitchFamily="34" charset="0"/>
              </a:rPr>
              <a:t>(Score </a:t>
            </a:r>
            <a:r>
              <a:rPr lang="en-US" sz="1467" dirty="0" err="1" smtClean="0">
                <a:latin typeface="Calibri" panose="020F0502020204030204" pitchFamily="34" charset="0"/>
                <a:cs typeface="Calibri" panose="020F0502020204030204" pitchFamily="34" charset="0"/>
              </a:rPr>
              <a:t>moyen</a:t>
            </a:r>
            <a:r>
              <a:rPr lang="en-US" sz="1467" dirty="0" smtClean="0">
                <a:latin typeface="Calibri" panose="020F0502020204030204" pitchFamily="34" charset="0"/>
                <a:cs typeface="Calibri" panose="020F0502020204030204" pitchFamily="34" charset="0"/>
              </a:rPr>
              <a:t> du </a:t>
            </a:r>
            <a:r>
              <a:rPr lang="en-US" sz="1467" dirty="0" err="1" smtClean="0">
                <a:latin typeface="Calibri" panose="020F0502020204030204" pitchFamily="34" charset="0"/>
                <a:cs typeface="Calibri" panose="020F0502020204030204" pitchFamily="34" charset="0"/>
              </a:rPr>
              <a:t>secteur</a:t>
            </a:r>
            <a:r>
              <a:rPr lang="en-US" sz="1467" dirty="0" smtClean="0">
                <a:latin typeface="Calibri" panose="020F0502020204030204" pitchFamily="34" charset="0"/>
                <a:cs typeface="Calibri" panose="020F0502020204030204" pitchFamily="34" charset="0"/>
              </a:rPr>
              <a:t> : </a:t>
            </a:r>
            <a:r>
              <a:rPr lang="en-US" sz="1467" dirty="0">
                <a:latin typeface="Calibri" panose="020F0502020204030204" pitchFamily="34" charset="0"/>
                <a:cs typeface="Calibri" panose="020F0502020204030204" pitchFamily="34" charset="0"/>
              </a:rPr>
              <a:t>score C) </a:t>
            </a:r>
          </a:p>
          <a:p>
            <a:pPr lvl="1">
              <a:spcBef>
                <a:spcPts val="0"/>
              </a:spcBef>
            </a:pPr>
            <a:endParaRPr lang="en-US" sz="933" dirty="0">
              <a:latin typeface="Calibri" panose="020F0502020204030204" pitchFamily="34" charset="0"/>
              <a:cs typeface="Calibri" panose="020F0502020204030204" pitchFamily="34" charset="0"/>
            </a:endParaRPr>
          </a:p>
          <a:p>
            <a:pPr marL="0" indent="0">
              <a:spcBef>
                <a:spcPts val="0"/>
              </a:spcBef>
              <a:buNone/>
            </a:pPr>
            <a:r>
              <a:rPr lang="en-US" dirty="0">
                <a:solidFill>
                  <a:srgbClr val="0800B9"/>
                </a:solidFill>
                <a:latin typeface="Calibri" panose="020F0502020204030204" pitchFamily="34" charset="0"/>
                <a:cs typeface="Calibri" panose="020F0502020204030204" pitchFamily="34" charset="0"/>
              </a:rPr>
              <a:t>ISS-</a:t>
            </a:r>
            <a:r>
              <a:rPr lang="en-US" dirty="0" err="1">
                <a:solidFill>
                  <a:srgbClr val="0800B9"/>
                </a:solidFill>
                <a:latin typeface="Calibri" panose="020F0502020204030204" pitchFamily="34" charset="0"/>
                <a:cs typeface="Calibri" panose="020F0502020204030204" pitchFamily="34" charset="0"/>
              </a:rPr>
              <a:t>Oekom</a:t>
            </a:r>
            <a:endParaRPr lang="en-US" dirty="0">
              <a:solidFill>
                <a:srgbClr val="0800B9"/>
              </a:solidFill>
              <a:latin typeface="Calibri" panose="020F0502020204030204" pitchFamily="34" charset="0"/>
              <a:cs typeface="Calibri" panose="020F0502020204030204" pitchFamily="34" charset="0"/>
            </a:endParaRPr>
          </a:p>
          <a:p>
            <a:pPr lvl="1">
              <a:spcBef>
                <a:spcPts val="0"/>
              </a:spcBef>
            </a:pPr>
            <a:r>
              <a:rPr lang="en-US" sz="1467" dirty="0" err="1" smtClean="0">
                <a:latin typeface="Calibri" panose="020F0502020204030204" pitchFamily="34" charset="0"/>
                <a:cs typeface="Calibri" panose="020F0502020204030204" pitchFamily="34" charset="0"/>
              </a:rPr>
              <a:t>Statut</a:t>
            </a:r>
            <a:r>
              <a:rPr lang="en-US" sz="1467" dirty="0" smtClean="0">
                <a:latin typeface="Calibri" panose="020F0502020204030204" pitchFamily="34" charset="0"/>
                <a:cs typeface="Calibri" panose="020F0502020204030204" pitchFamily="34" charset="0"/>
              </a:rPr>
              <a:t> Prime</a:t>
            </a:r>
            <a:endParaRPr lang="en-US" sz="1467" dirty="0">
              <a:latin typeface="Calibri" panose="020F0502020204030204" pitchFamily="34" charset="0"/>
              <a:cs typeface="Calibri" panose="020F0502020204030204" pitchFamily="34" charset="0"/>
            </a:endParaRPr>
          </a:p>
          <a:p>
            <a:pPr lvl="1">
              <a:spcBef>
                <a:spcPts val="0"/>
              </a:spcBef>
            </a:pPr>
            <a:r>
              <a:rPr lang="en-US" sz="1467" dirty="0" smtClean="0">
                <a:latin typeface="Calibri" panose="020F0502020204030204" pitchFamily="34" charset="0"/>
                <a:cs typeface="Calibri" panose="020F0502020204030204" pitchFamily="34" charset="0"/>
              </a:rPr>
              <a:t>3ème du </a:t>
            </a:r>
            <a:r>
              <a:rPr lang="en-US" sz="1467" dirty="0" err="1" smtClean="0">
                <a:latin typeface="Calibri" panose="020F0502020204030204" pitchFamily="34" charset="0"/>
                <a:cs typeface="Calibri" panose="020F0502020204030204" pitchFamily="34" charset="0"/>
              </a:rPr>
              <a:t>secteur</a:t>
            </a:r>
            <a:r>
              <a:rPr lang="en-US" sz="1467" dirty="0" smtClean="0">
                <a:latin typeface="Calibri" panose="020F0502020204030204" pitchFamily="34" charset="0"/>
                <a:cs typeface="Calibri" panose="020F0502020204030204" pitchFamily="34" charset="0"/>
              </a:rPr>
              <a:t> “Transports et </a:t>
            </a:r>
            <a:r>
              <a:rPr lang="en-US" sz="1467" dirty="0" err="1" smtClean="0">
                <a:latin typeface="Calibri" panose="020F0502020204030204" pitchFamily="34" charset="0"/>
                <a:cs typeface="Calibri" panose="020F0502020204030204" pitchFamily="34" charset="0"/>
              </a:rPr>
              <a:t>logistique</a:t>
            </a:r>
            <a:r>
              <a:rPr lang="en-US" sz="1467" dirty="0" smtClean="0">
                <a:latin typeface="Calibri" panose="020F0502020204030204" pitchFamily="34" charset="0"/>
                <a:cs typeface="Calibri" panose="020F0502020204030204" pitchFamily="34" charset="0"/>
              </a:rPr>
              <a:t>” et </a:t>
            </a:r>
            <a:r>
              <a:rPr lang="en-US" sz="1467" dirty="0" err="1" smtClean="0">
                <a:latin typeface="Calibri" panose="020F0502020204030204" pitchFamily="34" charset="0"/>
                <a:cs typeface="Calibri" panose="020F0502020204030204" pitchFamily="34" charset="0"/>
              </a:rPr>
              <a:t>seule</a:t>
            </a:r>
            <a:r>
              <a:rPr lang="en-US" sz="1467" dirty="0" smtClean="0">
                <a:latin typeface="Calibri" panose="020F0502020204030204" pitchFamily="34" charset="0"/>
                <a:cs typeface="Calibri" panose="020F0502020204030204" pitchFamily="34" charset="0"/>
              </a:rPr>
              <a:t> </a:t>
            </a:r>
            <a:r>
              <a:rPr lang="en-US" sz="1467" dirty="0" err="1" smtClean="0">
                <a:latin typeface="Calibri" panose="020F0502020204030204" pitchFamily="34" charset="0"/>
                <a:cs typeface="Calibri" panose="020F0502020204030204" pitchFamily="34" charset="0"/>
              </a:rPr>
              <a:t>compagnie</a:t>
            </a:r>
            <a:r>
              <a:rPr lang="en-US" sz="1467" dirty="0" smtClean="0">
                <a:latin typeface="Calibri" panose="020F0502020204030204" pitchFamily="34" charset="0"/>
                <a:cs typeface="Calibri" panose="020F0502020204030204" pitchFamily="34" charset="0"/>
              </a:rPr>
              <a:t> </a:t>
            </a:r>
            <a:r>
              <a:rPr lang="en-US" sz="1467" dirty="0" err="1" smtClean="0">
                <a:latin typeface="Calibri" panose="020F0502020204030204" pitchFamily="34" charset="0"/>
                <a:cs typeface="Calibri" panose="020F0502020204030204" pitchFamily="34" charset="0"/>
              </a:rPr>
              <a:t>aérienne</a:t>
            </a:r>
            <a:endParaRPr lang="en-US" sz="1467" dirty="0">
              <a:latin typeface="Calibri" panose="020F0502020204030204" pitchFamily="34" charset="0"/>
              <a:cs typeface="Calibri" panose="020F0502020204030204" pitchFamily="34" charset="0"/>
            </a:endParaRPr>
          </a:p>
          <a:p>
            <a:pPr lvl="1">
              <a:spcBef>
                <a:spcPts val="0"/>
              </a:spcBef>
            </a:pPr>
            <a:endParaRPr lang="en-US" sz="533" dirty="0">
              <a:latin typeface="Calibri" panose="020F0502020204030204" pitchFamily="34" charset="0"/>
              <a:cs typeface="Calibri" panose="020F0502020204030204" pitchFamily="34" charset="0"/>
            </a:endParaRPr>
          </a:p>
          <a:p>
            <a:pPr marL="0" indent="0">
              <a:spcBef>
                <a:spcPts val="0"/>
              </a:spcBef>
              <a:buNone/>
            </a:pPr>
            <a:r>
              <a:rPr lang="en-US" dirty="0" err="1">
                <a:solidFill>
                  <a:srgbClr val="0800B9"/>
                </a:solidFill>
                <a:latin typeface="Calibri" panose="020F0502020204030204" pitchFamily="34" charset="0"/>
                <a:cs typeface="Calibri" panose="020F0502020204030204" pitchFamily="34" charset="0"/>
              </a:rPr>
              <a:t>Vigeo</a:t>
            </a:r>
            <a:endParaRPr lang="en-US" dirty="0">
              <a:solidFill>
                <a:srgbClr val="0800B9"/>
              </a:solidFill>
              <a:latin typeface="Calibri" panose="020F0502020204030204" pitchFamily="34" charset="0"/>
              <a:cs typeface="Calibri" panose="020F0502020204030204" pitchFamily="34" charset="0"/>
            </a:endParaRPr>
          </a:p>
          <a:p>
            <a:pPr lvl="1">
              <a:spcBef>
                <a:spcPts val="0"/>
              </a:spcBef>
            </a:pPr>
            <a:r>
              <a:rPr lang="en-US" sz="1467" dirty="0">
                <a:latin typeface="Calibri" panose="020F0502020204030204" pitchFamily="34" charset="0"/>
                <a:cs typeface="Calibri" panose="020F0502020204030204" pitchFamily="34" charset="0"/>
              </a:rPr>
              <a:t>Leader </a:t>
            </a:r>
            <a:r>
              <a:rPr lang="en-US" sz="1467" dirty="0" smtClean="0">
                <a:latin typeface="Calibri" panose="020F0502020204030204" pitchFamily="34" charset="0"/>
                <a:cs typeface="Calibri" panose="020F0502020204030204" pitchFamily="34" charset="0"/>
              </a:rPr>
              <a:t>du </a:t>
            </a:r>
            <a:r>
              <a:rPr lang="en-US" sz="1467" dirty="0" err="1" smtClean="0">
                <a:latin typeface="Calibri" panose="020F0502020204030204" pitchFamily="34" charset="0"/>
                <a:cs typeface="Calibri" panose="020F0502020204030204" pitchFamily="34" charset="0"/>
              </a:rPr>
              <a:t>secteur</a:t>
            </a:r>
            <a:r>
              <a:rPr lang="en-US" sz="1467" dirty="0" smtClean="0">
                <a:latin typeface="Calibri" panose="020F0502020204030204" pitchFamily="34" charset="0"/>
                <a:cs typeface="Calibri" panose="020F0502020204030204" pitchFamily="34" charset="0"/>
              </a:rPr>
              <a:t> “Voyages et </a:t>
            </a:r>
            <a:r>
              <a:rPr lang="en-US" sz="1467" dirty="0" err="1" smtClean="0">
                <a:latin typeface="Calibri" panose="020F0502020204030204" pitchFamily="34" charset="0"/>
                <a:cs typeface="Calibri" panose="020F0502020204030204" pitchFamily="34" charset="0"/>
              </a:rPr>
              <a:t>Tourisme</a:t>
            </a:r>
            <a:r>
              <a:rPr lang="en-US" sz="1467" dirty="0">
                <a:latin typeface="Calibri" panose="020F0502020204030204" pitchFamily="34" charset="0"/>
                <a:cs typeface="Calibri" panose="020F0502020204030204" pitchFamily="34" charset="0"/>
              </a:rPr>
              <a:t> </a:t>
            </a:r>
            <a:r>
              <a:rPr lang="en-US" sz="1467" dirty="0" err="1" smtClean="0">
                <a:latin typeface="Calibri" panose="020F0502020204030204" pitchFamily="34" charset="0"/>
                <a:cs typeface="Calibri" panose="020F0502020204030204" pitchFamily="34" charset="0"/>
              </a:rPr>
              <a:t>européens</a:t>
            </a:r>
            <a:r>
              <a:rPr lang="en-US" sz="1467" dirty="0" smtClean="0">
                <a:latin typeface="Calibri" panose="020F0502020204030204" pitchFamily="34" charset="0"/>
                <a:cs typeface="Calibri" panose="020F0502020204030204" pitchFamily="34" charset="0"/>
              </a:rPr>
              <a:t>”</a:t>
            </a:r>
            <a:endParaRPr lang="en-US" sz="1467" dirty="0">
              <a:latin typeface="Calibri" panose="020F0502020204030204" pitchFamily="34" charset="0"/>
              <a:cs typeface="Calibri" panose="020F0502020204030204" pitchFamily="34" charset="0"/>
            </a:endParaRPr>
          </a:p>
          <a:p>
            <a:pPr lvl="1">
              <a:spcBef>
                <a:spcPts val="0"/>
              </a:spcBef>
            </a:pPr>
            <a:endParaRPr lang="en-US" sz="1467" dirty="0">
              <a:latin typeface="Calibri" panose="020F0502020204030204" pitchFamily="34" charset="0"/>
              <a:cs typeface="Calibri" panose="020F0502020204030204" pitchFamily="34" charset="0"/>
            </a:endParaRPr>
          </a:p>
          <a:p>
            <a:pPr marL="0" indent="0">
              <a:spcBef>
                <a:spcPts val="0"/>
              </a:spcBef>
              <a:buNone/>
            </a:pPr>
            <a:r>
              <a:rPr lang="en-US" u="sng" dirty="0" err="1">
                <a:solidFill>
                  <a:srgbClr val="0800B9"/>
                </a:solidFill>
                <a:latin typeface="Calibri" panose="020F0502020204030204" pitchFamily="34" charset="0"/>
                <a:cs typeface="Calibri" panose="020F0502020204030204" pitchFamily="34" charset="0"/>
              </a:rPr>
              <a:t>Ecovadis</a:t>
            </a:r>
            <a:r>
              <a:rPr lang="en-US" u="sng" dirty="0">
                <a:solidFill>
                  <a:srgbClr val="0800B9"/>
                </a:solidFill>
                <a:latin typeface="Calibri" panose="020F0502020204030204" pitchFamily="34" charset="0"/>
                <a:cs typeface="Calibri" panose="020F0502020204030204" pitchFamily="34" charset="0"/>
              </a:rPr>
              <a:t> 2020</a:t>
            </a:r>
          </a:p>
          <a:p>
            <a:pPr lvl="1">
              <a:spcBef>
                <a:spcPts val="0"/>
              </a:spcBef>
            </a:pPr>
            <a:r>
              <a:rPr lang="en-US" sz="1467" dirty="0" err="1" smtClean="0">
                <a:latin typeface="Calibri" panose="020F0502020204030204" pitchFamily="34" charset="0"/>
                <a:cs typeface="Calibri" panose="020F0502020204030204" pitchFamily="34" charset="0"/>
              </a:rPr>
              <a:t>Médaille</a:t>
            </a:r>
            <a:r>
              <a:rPr lang="en-US" sz="1467" dirty="0" smtClean="0">
                <a:latin typeface="Calibri" panose="020F0502020204030204" pitchFamily="34" charset="0"/>
                <a:cs typeface="Calibri" panose="020F0502020204030204" pitchFamily="34" charset="0"/>
              </a:rPr>
              <a:t> de </a:t>
            </a:r>
            <a:r>
              <a:rPr lang="en-US" sz="1467" dirty="0" err="1" smtClean="0">
                <a:latin typeface="Calibri" panose="020F0502020204030204" pitchFamily="34" charset="0"/>
                <a:cs typeface="Calibri" panose="020F0502020204030204" pitchFamily="34" charset="0"/>
              </a:rPr>
              <a:t>platine</a:t>
            </a:r>
            <a:endParaRPr lang="en-US" sz="1467" dirty="0" smtClean="0">
              <a:latin typeface="Calibri" panose="020F0502020204030204" pitchFamily="34" charset="0"/>
              <a:cs typeface="Calibri" panose="020F0502020204030204" pitchFamily="34" charset="0"/>
            </a:endParaRPr>
          </a:p>
          <a:p>
            <a:pPr lvl="1">
              <a:spcBef>
                <a:spcPts val="0"/>
              </a:spcBef>
            </a:pPr>
            <a:endParaRPr lang="en-US" sz="1200" dirty="0">
              <a:latin typeface="Calibri" panose="020F0502020204030204" pitchFamily="34" charset="0"/>
              <a:cs typeface="Calibri" panose="020F0502020204030204" pitchFamily="34" charset="0"/>
            </a:endParaRPr>
          </a:p>
          <a:p>
            <a:pPr marL="0" indent="0">
              <a:spcBef>
                <a:spcPts val="0"/>
              </a:spcBef>
              <a:buNone/>
            </a:pPr>
            <a:r>
              <a:rPr lang="en-US" dirty="0">
                <a:solidFill>
                  <a:srgbClr val="0800B9"/>
                </a:solidFill>
                <a:latin typeface="Calibri" panose="020F0502020204030204" pitchFamily="34" charset="0"/>
                <a:cs typeface="Calibri" panose="020F0502020204030204" pitchFamily="34" charset="0"/>
              </a:rPr>
              <a:t>Gaia rating 2020</a:t>
            </a:r>
          </a:p>
          <a:p>
            <a:pPr lvl="1">
              <a:spcBef>
                <a:spcPts val="0"/>
              </a:spcBef>
            </a:pPr>
            <a:r>
              <a:rPr lang="en-US" sz="1467" dirty="0">
                <a:latin typeface="Calibri" panose="020F0502020204030204" pitchFamily="34" charset="0"/>
                <a:cs typeface="Calibri" panose="020F0502020204030204" pitchFamily="34" charset="0"/>
              </a:rPr>
              <a:t>77/100 </a:t>
            </a:r>
            <a:r>
              <a:rPr lang="en-US" sz="1467" dirty="0" smtClean="0">
                <a:latin typeface="Calibri" panose="020F0502020204030204" pitchFamily="34" charset="0"/>
                <a:cs typeface="Calibri" panose="020F0502020204030204" pitchFamily="34" charset="0"/>
              </a:rPr>
              <a:t>(</a:t>
            </a:r>
            <a:r>
              <a:rPr lang="en-US" sz="1467" dirty="0" err="1" smtClean="0">
                <a:latin typeface="Calibri" panose="020F0502020204030204" pitchFamily="34" charset="0"/>
                <a:cs typeface="Calibri" panose="020F0502020204030204" pitchFamily="34" charset="0"/>
              </a:rPr>
              <a:t>moyenne</a:t>
            </a:r>
            <a:r>
              <a:rPr lang="en-US" sz="1467" dirty="0" smtClean="0">
                <a:latin typeface="Calibri" panose="020F0502020204030204" pitchFamily="34" charset="0"/>
                <a:cs typeface="Calibri" panose="020F0502020204030204" pitchFamily="34" charset="0"/>
              </a:rPr>
              <a:t> </a:t>
            </a:r>
            <a:r>
              <a:rPr lang="en-US" sz="1467" dirty="0">
                <a:latin typeface="Calibri" panose="020F0502020204030204" pitchFamily="34" charset="0"/>
                <a:cs typeface="Calibri" panose="020F0502020204030204" pitchFamily="34" charset="0"/>
              </a:rPr>
              <a:t>51</a:t>
            </a:r>
            <a:r>
              <a:rPr lang="en-US" sz="1467" dirty="0" smtClean="0">
                <a:latin typeface="Calibri" panose="020F0502020204030204" pitchFamily="34" charset="0"/>
                <a:cs typeface="Calibri" panose="020F0502020204030204" pitchFamily="34" charset="0"/>
              </a:rPr>
              <a:t>)</a:t>
            </a:r>
          </a:p>
          <a:p>
            <a:pPr marL="216000" lvl="1" indent="0">
              <a:spcBef>
                <a:spcPts val="0"/>
              </a:spcBef>
              <a:buNone/>
            </a:pPr>
            <a:endParaRPr lang="en-US" sz="1467" dirty="0">
              <a:latin typeface="Calibri" panose="020F0502020204030204" pitchFamily="34" charset="0"/>
              <a:cs typeface="Calibri" panose="020F0502020204030204" pitchFamily="34" charset="0"/>
            </a:endParaRPr>
          </a:p>
        </p:txBody>
      </p:sp>
      <p:grpSp>
        <p:nvGrpSpPr>
          <p:cNvPr id="21" name="Groupe 7"/>
          <p:cNvGrpSpPr/>
          <p:nvPr/>
        </p:nvGrpSpPr>
        <p:grpSpPr>
          <a:xfrm>
            <a:off x="6422397" y="2252360"/>
            <a:ext cx="5769604" cy="3300213"/>
            <a:chOff x="6432000" y="1927562"/>
            <a:chExt cx="5769604" cy="3300213"/>
          </a:xfrm>
        </p:grpSpPr>
        <p:pic>
          <p:nvPicPr>
            <p:cNvPr id="22"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2000" y="1927562"/>
              <a:ext cx="5769604" cy="3300213"/>
            </a:xfrm>
            <a:prstGeom prst="rect">
              <a:avLst/>
            </a:prstGeom>
            <a:ln w="38100">
              <a:solidFill>
                <a:schemeClr val="bg2"/>
              </a:solidFill>
            </a:ln>
          </p:spPr>
        </p:pic>
        <p:pic>
          <p:nvPicPr>
            <p:cNvPr id="25" name="x_Image 3"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7221" y="4282685"/>
              <a:ext cx="687912" cy="794134"/>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grpSp>
      <p:sp>
        <p:nvSpPr>
          <p:cNvPr id="26" name="Up Arrow 25"/>
          <p:cNvSpPr/>
          <p:nvPr/>
        </p:nvSpPr>
        <p:spPr>
          <a:xfrm>
            <a:off x="665143" y="2833939"/>
            <a:ext cx="239352" cy="355525"/>
          </a:xfrm>
          <a:prstGeom prst="upArrow">
            <a:avLst/>
          </a:prstGeom>
          <a:solidFill>
            <a:srgbClr val="C9D9E0"/>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5" hangingPunct="0"/>
            <a:endParaRPr lang="en-US" sz="1467">
              <a:solidFill>
                <a:srgbClr val="FFFFFF"/>
              </a:solidFill>
              <a:sym typeface="Helvetica Neue Medium"/>
            </a:endParaRPr>
          </a:p>
        </p:txBody>
      </p:sp>
      <p:sp>
        <p:nvSpPr>
          <p:cNvPr id="27" name="Down Arrow 26"/>
          <p:cNvSpPr/>
          <p:nvPr/>
        </p:nvSpPr>
        <p:spPr>
          <a:xfrm>
            <a:off x="675742" y="1902412"/>
            <a:ext cx="228753" cy="352643"/>
          </a:xfrm>
          <a:prstGeom prst="downArrow">
            <a:avLst/>
          </a:prstGeom>
          <a:solidFill>
            <a:srgbClr val="C9D9E0"/>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5" hangingPunct="0"/>
            <a:endParaRPr lang="en-US" sz="1467">
              <a:solidFill>
                <a:srgbClr val="FFFFFF"/>
              </a:solidFill>
              <a:sym typeface="Helvetica Neue Medium"/>
            </a:endParaRPr>
          </a:p>
        </p:txBody>
      </p:sp>
      <p:sp>
        <p:nvSpPr>
          <p:cNvPr id="28" name="Up Arrow 27"/>
          <p:cNvSpPr/>
          <p:nvPr/>
        </p:nvSpPr>
        <p:spPr>
          <a:xfrm>
            <a:off x="669868" y="5237297"/>
            <a:ext cx="239352" cy="355525"/>
          </a:xfrm>
          <a:prstGeom prst="upArrow">
            <a:avLst>
              <a:gd name="adj1" fmla="val 49999"/>
              <a:gd name="adj2" fmla="val 50000"/>
            </a:avLst>
          </a:prstGeom>
          <a:solidFill>
            <a:srgbClr val="C9D9E0"/>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5" hangingPunct="0"/>
            <a:endParaRPr lang="en-US" sz="1467">
              <a:solidFill>
                <a:srgbClr val="FFFFFF"/>
              </a:solidFill>
              <a:sym typeface="Helvetica Neue Medium"/>
            </a:endParaRPr>
          </a:p>
        </p:txBody>
      </p:sp>
      <p:sp>
        <p:nvSpPr>
          <p:cNvPr id="29" name="Right Arrow 28"/>
          <p:cNvSpPr/>
          <p:nvPr/>
        </p:nvSpPr>
        <p:spPr>
          <a:xfrm>
            <a:off x="632623" y="3618071"/>
            <a:ext cx="339885" cy="245990"/>
          </a:xfrm>
          <a:prstGeom prst="rightArrow">
            <a:avLst/>
          </a:prstGeom>
          <a:solidFill>
            <a:srgbClr val="C9D9E0"/>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5" hangingPunct="0"/>
            <a:endParaRPr lang="en-US" sz="1467">
              <a:solidFill>
                <a:srgbClr val="FFFFFF"/>
              </a:solidFill>
              <a:sym typeface="Helvetica Neue Medium"/>
            </a:endParaRPr>
          </a:p>
        </p:txBody>
      </p:sp>
      <p:sp>
        <p:nvSpPr>
          <p:cNvPr id="31" name="Up Arrow 30"/>
          <p:cNvSpPr/>
          <p:nvPr/>
        </p:nvSpPr>
        <p:spPr>
          <a:xfrm>
            <a:off x="640047" y="4507701"/>
            <a:ext cx="239352" cy="355525"/>
          </a:xfrm>
          <a:prstGeom prst="upArrow">
            <a:avLst>
              <a:gd name="adj1" fmla="val 49999"/>
              <a:gd name="adj2" fmla="val 50000"/>
            </a:avLst>
          </a:prstGeom>
          <a:solidFill>
            <a:srgbClr val="C9D9E0"/>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5" hangingPunct="0"/>
            <a:endParaRPr lang="en-US" sz="1467">
              <a:solidFill>
                <a:srgbClr val="FFFFFF"/>
              </a:solidFill>
              <a:sym typeface="Helvetica Neue Medium"/>
            </a:endParaRPr>
          </a:p>
        </p:txBody>
      </p:sp>
      <p:sp>
        <p:nvSpPr>
          <p:cNvPr id="7" name="TextBox 6"/>
          <p:cNvSpPr txBox="1"/>
          <p:nvPr/>
        </p:nvSpPr>
        <p:spPr>
          <a:xfrm>
            <a:off x="6243547" y="6158125"/>
            <a:ext cx="4614953" cy="215444"/>
          </a:xfrm>
          <a:prstGeom prst="rect">
            <a:avLst/>
          </a:prstGeom>
          <a:noFill/>
        </p:spPr>
        <p:txBody>
          <a:bodyPr wrap="square" lIns="0" tIns="0" rIns="0" bIns="0" rtlCol="0">
            <a:spAutoFit/>
          </a:bodyPr>
          <a:lstStyle/>
          <a:p>
            <a:r>
              <a:rPr lang="fr-FR" sz="1400" i="1" dirty="0">
                <a:latin typeface="Calibri" panose="020F0502020204030204" pitchFamily="34" charset="0"/>
                <a:cs typeface="Calibri" panose="020F0502020204030204" pitchFamily="34" charset="0"/>
              </a:rPr>
              <a:t>Voir en annexe </a:t>
            </a:r>
            <a:r>
              <a:rPr lang="fr-FR" sz="1400" i="1" dirty="0" smtClean="0">
                <a:latin typeface="Calibri" panose="020F0502020204030204" pitchFamily="34" charset="0"/>
                <a:cs typeface="Calibri" panose="020F0502020204030204" pitchFamily="34" charset="0"/>
              </a:rPr>
              <a:t>les notes des </a:t>
            </a:r>
            <a:r>
              <a:rPr lang="fr-FR" sz="1400" i="1" dirty="0">
                <a:latin typeface="Calibri" panose="020F0502020204030204" pitchFamily="34" charset="0"/>
                <a:cs typeface="Calibri" panose="020F0502020204030204" pitchFamily="34" charset="0"/>
              </a:rPr>
              <a:t>différents évaluateurs </a:t>
            </a:r>
            <a:r>
              <a:rPr lang="fr-FR" sz="1400" i="1" dirty="0" smtClean="0">
                <a:latin typeface="Calibri" panose="020F0502020204030204" pitchFamily="34" charset="0"/>
                <a:cs typeface="Calibri" panose="020F0502020204030204" pitchFamily="34" charset="0"/>
              </a:rPr>
              <a:t>+ </a:t>
            </a:r>
            <a:r>
              <a:rPr lang="fr-FR" sz="1400" i="1" dirty="0">
                <a:latin typeface="Calibri" panose="020F0502020204030204" pitchFamily="34" charset="0"/>
                <a:cs typeface="Calibri" panose="020F0502020204030204" pitchFamily="34" charset="0"/>
              </a:rPr>
              <a:t>scores DJSI</a:t>
            </a:r>
            <a:endParaRPr lang="en-US" sz="1400" i="1" dirty="0">
              <a:latin typeface="Calibri" panose="020F0502020204030204" pitchFamily="34" charset="0"/>
              <a:cs typeface="Calibri" panose="020F0502020204030204" pitchFamily="34" charset="0"/>
            </a:endParaRPr>
          </a:p>
        </p:txBody>
      </p:sp>
      <p:sp>
        <p:nvSpPr>
          <p:cNvPr id="18" name="Right Arrow 17"/>
          <p:cNvSpPr/>
          <p:nvPr/>
        </p:nvSpPr>
        <p:spPr>
          <a:xfrm>
            <a:off x="614876" y="6127579"/>
            <a:ext cx="339885" cy="245990"/>
          </a:xfrm>
          <a:prstGeom prst="rightArrow">
            <a:avLst/>
          </a:prstGeom>
          <a:solidFill>
            <a:srgbClr val="C9D9E0"/>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5" hangingPunct="0"/>
            <a:endParaRPr lang="en-US" sz="1467">
              <a:solidFill>
                <a:srgbClr val="FFFFFF"/>
              </a:solidFill>
              <a:sym typeface="Helvetica Neue Medium"/>
            </a:endParaRPr>
          </a:p>
        </p:txBody>
      </p:sp>
      <p:sp>
        <p:nvSpPr>
          <p:cNvPr id="5" name="Rectangle 4"/>
          <p:cNvSpPr/>
          <p:nvPr/>
        </p:nvSpPr>
        <p:spPr>
          <a:xfrm rot="16200000">
            <a:off x="45921" y="5595007"/>
            <a:ext cx="197490" cy="348813"/>
          </a:xfrm>
          <a:prstGeom prst="rect">
            <a:avLst/>
          </a:prstGeom>
        </p:spPr>
        <p:txBody>
          <a:bodyPr wrap="none">
            <a:spAutoFit/>
          </a:bodyPr>
          <a:lstStyle/>
          <a:p>
            <a:pPr marL="12700" lvl="0">
              <a:lnSpc>
                <a:spcPts val="955"/>
              </a:lnSpc>
            </a:pPr>
            <a:endParaRPr lang="fr-FR" sz="900" b="1" spc="90" dirty="0" smtClean="0">
              <a:solidFill>
                <a:srgbClr val="D21F4B"/>
              </a:solidFill>
              <a:latin typeface="Carlito"/>
              <a:cs typeface="Carlito"/>
            </a:endParaRPr>
          </a:p>
          <a:p>
            <a:pPr marL="12700" lvl="0">
              <a:lnSpc>
                <a:spcPts val="955"/>
              </a:lnSpc>
            </a:pPr>
            <a:endParaRPr lang="fr-FR" sz="900" dirty="0">
              <a:solidFill>
                <a:prstClr val="black"/>
              </a:solidFill>
              <a:latin typeface="Carlito"/>
              <a:cs typeface="Carlito"/>
            </a:endParaRPr>
          </a:p>
        </p:txBody>
      </p:sp>
      <p:sp>
        <p:nvSpPr>
          <p:cNvPr id="23" name="object 3"/>
          <p:cNvSpPr txBox="1"/>
          <p:nvPr/>
        </p:nvSpPr>
        <p:spPr>
          <a:xfrm>
            <a:off x="64563" y="4648200"/>
            <a:ext cx="256480" cy="1723389"/>
          </a:xfrm>
          <a:prstGeom prst="rect">
            <a:avLst/>
          </a:prstGeom>
        </p:spPr>
        <p:txBody>
          <a:bodyPr vert="vert270" wrap="square" lIns="0" tIns="0" rIns="0" bIns="0" rtlCol="0">
            <a:spAutoFit/>
          </a:bodyPr>
          <a:lstStyle/>
          <a:p>
            <a:pPr marL="12700">
              <a:lnSpc>
                <a:spcPts val="955"/>
              </a:lnSpc>
            </a:pPr>
            <a:r>
              <a:rPr sz="900" b="1" spc="90" dirty="0" smtClean="0">
                <a:solidFill>
                  <a:srgbClr val="D21F4B"/>
                </a:solidFill>
                <a:latin typeface="Carlito"/>
                <a:cs typeface="Carlito"/>
              </a:rPr>
              <a:t>STRICTEM</a:t>
            </a:r>
            <a:r>
              <a:rPr sz="900" b="1" spc="70" dirty="0" smtClean="0">
                <a:solidFill>
                  <a:srgbClr val="D21F4B"/>
                </a:solidFill>
                <a:latin typeface="Carlito"/>
                <a:cs typeface="Carlito"/>
              </a:rPr>
              <a:t>ENT</a:t>
            </a:r>
            <a:r>
              <a:rPr sz="900" b="1" spc="-5" dirty="0" smtClean="0">
                <a:solidFill>
                  <a:srgbClr val="D21F4B"/>
                </a:solidFill>
                <a:latin typeface="Carlito"/>
                <a:cs typeface="Carlito"/>
              </a:rPr>
              <a:t> </a:t>
            </a:r>
            <a:r>
              <a:rPr sz="900" b="1" spc="95" dirty="0">
                <a:solidFill>
                  <a:srgbClr val="D21F4B"/>
                </a:solidFill>
                <a:latin typeface="Carlito"/>
                <a:cs typeface="Carlito"/>
              </a:rPr>
              <a:t>CONFIDENTIEL</a:t>
            </a:r>
            <a:endParaRPr sz="900" dirty="0">
              <a:latin typeface="Carlito"/>
              <a:cs typeface="Carlito"/>
            </a:endParaRPr>
          </a:p>
        </p:txBody>
      </p:sp>
    </p:spTree>
    <p:extLst>
      <p:ext uri="{BB962C8B-B14F-4D97-AF65-F5344CB8AC3E}">
        <p14:creationId xmlns:p14="http://schemas.microsoft.com/office/powerpoint/2010/main" val="40967612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gray">
          <a:xfrm>
            <a:off x="9523379" y="6116341"/>
            <a:ext cx="2519464" cy="74165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err="1"/>
          </a:p>
        </p:txBody>
      </p:sp>
      <p:cxnSp>
        <p:nvCxnSpPr>
          <p:cNvPr id="7" name="Straight Connector 6"/>
          <p:cNvCxnSpPr/>
          <p:nvPr/>
        </p:nvCxnSpPr>
        <p:spPr>
          <a:xfrm flipH="1" flipV="1">
            <a:off x="2336899" y="1874524"/>
            <a:ext cx="14688" cy="3021979"/>
          </a:xfrm>
          <a:prstGeom prst="line">
            <a:avLst/>
          </a:prstGeom>
          <a:ln>
            <a:solidFill>
              <a:srgbClr val="051039"/>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3830466" y="1297803"/>
            <a:ext cx="20751" cy="3621684"/>
          </a:xfrm>
          <a:prstGeom prst="line">
            <a:avLst/>
          </a:prstGeom>
          <a:ln>
            <a:solidFill>
              <a:srgbClr val="051039"/>
            </a:solidFill>
          </a:ln>
        </p:spPr>
        <p:style>
          <a:lnRef idx="1">
            <a:schemeClr val="accent1"/>
          </a:lnRef>
          <a:fillRef idx="0">
            <a:schemeClr val="accent1"/>
          </a:fillRef>
          <a:effectRef idx="0">
            <a:schemeClr val="accent1"/>
          </a:effectRef>
          <a:fontRef idx="minor">
            <a:schemeClr val="tx1"/>
          </a:fontRef>
        </p:style>
      </p:cxnSp>
      <p:sp>
        <p:nvSpPr>
          <p:cNvPr id="167" name="Oval 166"/>
          <p:cNvSpPr>
            <a:spLocks noChangeAspect="1"/>
          </p:cNvSpPr>
          <p:nvPr/>
        </p:nvSpPr>
        <p:spPr>
          <a:xfrm>
            <a:off x="6133880" y="4220827"/>
            <a:ext cx="465096" cy="465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33" name="Oval 132"/>
          <p:cNvSpPr>
            <a:spLocks noChangeAspect="1"/>
          </p:cNvSpPr>
          <p:nvPr/>
        </p:nvSpPr>
        <p:spPr>
          <a:xfrm>
            <a:off x="4453704" y="4202823"/>
            <a:ext cx="490171" cy="4901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2" name="Rounded Rectangle 101"/>
          <p:cNvSpPr/>
          <p:nvPr/>
        </p:nvSpPr>
        <p:spPr bwMode="auto">
          <a:xfrm>
            <a:off x="2421671" y="1978383"/>
            <a:ext cx="3465367" cy="659440"/>
          </a:xfrm>
          <a:prstGeom prst="roundRect">
            <a:avLst/>
          </a:prstGeom>
          <a:solidFill>
            <a:srgbClr val="4492FE">
              <a:lumMod val="20000"/>
              <a:lumOff val="80000"/>
            </a:srgbClr>
          </a:solidFill>
          <a:ln>
            <a:noFill/>
          </a:ln>
          <a:effectLst/>
        </p:spPr>
        <p:txBody>
          <a:bodyPr vert="horz" wrap="none" lIns="121920" tIns="60960" rIns="121920" bIns="60960" numCol="1" rtlCol="0" anchor="ctr" anchorCtr="0" compatLnSpc="1">
            <a:prstTxWarp prst="textNoShape">
              <a:avLst/>
            </a:prstTxWarp>
          </a:bodyPr>
          <a:lstStyle/>
          <a:p>
            <a:pPr algn="ctr" eaLnBrk="0" hangingPunct="0">
              <a:defRPr/>
            </a:pPr>
            <a:endParaRPr lang="en-US" sz="400" kern="0">
              <a:solidFill>
                <a:srgbClr val="000000"/>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113" name="Rounded Rectangle 112"/>
          <p:cNvSpPr/>
          <p:nvPr/>
        </p:nvSpPr>
        <p:spPr bwMode="auto">
          <a:xfrm>
            <a:off x="8179883" y="1405513"/>
            <a:ext cx="1295028" cy="1152857"/>
          </a:xfrm>
          <a:prstGeom prst="roundRect">
            <a:avLst/>
          </a:prstGeom>
          <a:solidFill>
            <a:srgbClr val="4492FE">
              <a:lumMod val="20000"/>
              <a:lumOff val="80000"/>
            </a:srgbClr>
          </a:solidFill>
          <a:ln>
            <a:noFill/>
          </a:ln>
          <a:effectLst/>
        </p:spPr>
        <p:txBody>
          <a:bodyPr vert="horz" wrap="none" lIns="121920" tIns="60960" rIns="121920" bIns="60960" numCol="1" rtlCol="0" anchor="ctr" anchorCtr="0" compatLnSpc="1">
            <a:prstTxWarp prst="textNoShape">
              <a:avLst/>
            </a:prstTxWarp>
          </a:bodyPr>
          <a:lstStyle/>
          <a:p>
            <a:pPr algn="ctr" eaLnBrk="0" hangingPunct="0">
              <a:defRPr/>
            </a:pPr>
            <a:endParaRPr lang="en-US" sz="400" kern="0">
              <a:solidFill>
                <a:srgbClr val="000000"/>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112" name="Rounded Rectangle 111"/>
          <p:cNvSpPr/>
          <p:nvPr/>
        </p:nvSpPr>
        <p:spPr bwMode="auto">
          <a:xfrm>
            <a:off x="3884791" y="1344265"/>
            <a:ext cx="3930767" cy="530259"/>
          </a:xfrm>
          <a:prstGeom prst="roundRect">
            <a:avLst/>
          </a:prstGeom>
          <a:solidFill>
            <a:srgbClr val="4492FE">
              <a:lumMod val="20000"/>
              <a:lumOff val="80000"/>
            </a:srgbClr>
          </a:solidFill>
          <a:ln>
            <a:noFill/>
          </a:ln>
          <a:effectLst/>
        </p:spPr>
        <p:txBody>
          <a:bodyPr vert="horz" wrap="none" lIns="121920" tIns="60960" rIns="121920" bIns="60960" numCol="1" rtlCol="0" anchor="ctr" anchorCtr="0" compatLnSpc="1">
            <a:prstTxWarp prst="textNoShape">
              <a:avLst/>
            </a:prstTxWarp>
          </a:bodyPr>
          <a:lstStyle/>
          <a:p>
            <a:pPr algn="ctr" eaLnBrk="0" hangingPunct="0">
              <a:defRPr/>
            </a:pPr>
            <a:endParaRPr lang="en-US" sz="400" kern="0">
              <a:solidFill>
                <a:srgbClr val="000000"/>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2" name="Titre 1"/>
          <p:cNvSpPr>
            <a:spLocks noGrp="1"/>
          </p:cNvSpPr>
          <p:nvPr>
            <p:ph type="title"/>
          </p:nvPr>
        </p:nvSpPr>
        <p:spPr>
          <a:xfrm>
            <a:off x="623456" y="231800"/>
            <a:ext cx="11520000" cy="923330"/>
          </a:xfrm>
        </p:spPr>
        <p:txBody>
          <a:bodyPr/>
          <a:lstStyle/>
          <a:p>
            <a:r>
              <a:rPr lang="fr-FR" dirty="0" smtClean="0"/>
              <a:t>Feuille de route environnementale Air France-KLM</a:t>
            </a:r>
            <a:r>
              <a:rPr lang="fr-FR" dirty="0"/>
              <a:t/>
            </a:r>
            <a:br>
              <a:rPr lang="fr-FR" dirty="0"/>
            </a:br>
            <a:endParaRPr lang="fr-FR" dirty="0"/>
          </a:p>
        </p:txBody>
      </p:sp>
      <p:sp>
        <p:nvSpPr>
          <p:cNvPr id="8" name="Rounded Rectangle 7"/>
          <p:cNvSpPr/>
          <p:nvPr/>
        </p:nvSpPr>
        <p:spPr bwMode="auto">
          <a:xfrm>
            <a:off x="908964" y="5066126"/>
            <a:ext cx="1385621" cy="1237553"/>
          </a:xfrm>
          <a:prstGeom prst="roundRect">
            <a:avLst/>
          </a:prstGeom>
          <a:solidFill>
            <a:srgbClr val="92D050">
              <a:alpha val="50196"/>
            </a:srgbClr>
          </a:solidFill>
          <a:ln>
            <a:noFill/>
          </a:ln>
          <a:effectLst/>
        </p:spPr>
        <p:txBody>
          <a:bodyPr vert="horz" wrap="none" lIns="121920" tIns="60960" rIns="121920" bIns="60960" numCol="1" rtlCol="0" anchor="ctr" anchorCtr="0" compatLnSpc="1">
            <a:prstTxWarp prst="textNoShape">
              <a:avLst/>
            </a:prstTxWarp>
          </a:bodyPr>
          <a:lstStyle/>
          <a:p>
            <a:pPr algn="ctr" eaLnBrk="0" hangingPunct="0">
              <a:defRPr/>
            </a:pPr>
            <a:endParaRPr lang="en-US" sz="400" kern="0">
              <a:solidFill>
                <a:srgbClr val="000000"/>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10" name="Rounded Rectangle 9"/>
          <p:cNvSpPr/>
          <p:nvPr/>
        </p:nvSpPr>
        <p:spPr bwMode="auto">
          <a:xfrm>
            <a:off x="781584" y="4884738"/>
            <a:ext cx="10979049" cy="1537802"/>
          </a:xfrm>
          <a:prstGeom prst="roundRect">
            <a:avLst/>
          </a:prstGeom>
          <a:noFill/>
          <a:ln w="57150">
            <a:solidFill>
              <a:srgbClr val="4492FE">
                <a:lumMod val="20000"/>
                <a:lumOff val="80000"/>
              </a:srgbClr>
            </a:solidFill>
          </a:ln>
          <a:effectLst/>
        </p:spPr>
        <p:txBody>
          <a:bodyPr vert="horz" wrap="none" lIns="121920" tIns="60960" rIns="121920" bIns="60960" numCol="1" rtlCol="0" anchor="ctr" anchorCtr="0" compatLnSpc="1">
            <a:prstTxWarp prst="textNoShape">
              <a:avLst/>
            </a:prstTxWarp>
          </a:bodyPr>
          <a:lstStyle/>
          <a:p>
            <a:pPr algn="ctr" eaLnBrk="0" hangingPunct="0">
              <a:defRPr/>
            </a:pPr>
            <a:endParaRPr lang="en-US" sz="400" kern="0">
              <a:solidFill>
                <a:srgbClr val="000000"/>
              </a:solidFill>
              <a:latin typeface="Arial" panose="020B0604020202020204" pitchFamily="34" charset="0"/>
              <a:ea typeface="Arial Unicode MS" panose="020B0604020202020204" pitchFamily="34" charset="-128"/>
              <a:cs typeface="Arial Unicode MS" panose="020B0604020202020204" pitchFamily="34" charset="-128"/>
            </a:endParaRPr>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404251" y="4306026"/>
            <a:ext cx="465762" cy="515038"/>
          </a:xfrm>
          <a:prstGeom prst="rect">
            <a:avLst/>
          </a:prstGeom>
        </p:spPr>
      </p:pic>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097131" y="4306026"/>
            <a:ext cx="465762" cy="515038"/>
          </a:xfrm>
          <a:prstGeom prst="rect">
            <a:avLst/>
          </a:prstGeom>
        </p:spPr>
      </p:pic>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0782703" y="4306026"/>
            <a:ext cx="465762" cy="515038"/>
          </a:xfrm>
          <a:prstGeom prst="rect">
            <a:avLst/>
          </a:prstGeom>
        </p:spPr>
      </p:pic>
      <p:sp>
        <p:nvSpPr>
          <p:cNvPr id="15" name="TextBox 14"/>
          <p:cNvSpPr txBox="1"/>
          <p:nvPr/>
        </p:nvSpPr>
        <p:spPr>
          <a:xfrm>
            <a:off x="4388746" y="4386658"/>
            <a:ext cx="498855" cy="276999"/>
          </a:xfrm>
          <a:prstGeom prst="rect">
            <a:avLst/>
          </a:prstGeom>
          <a:noFill/>
        </p:spPr>
        <p:txBody>
          <a:bodyPr wrap="none" rtlCol="0">
            <a:spAutoFit/>
          </a:bodyPr>
          <a:lstStyle/>
          <a:p>
            <a:pPr algn="ctr">
              <a:defRPr/>
            </a:pPr>
            <a:r>
              <a:rPr lang="fr-FR" sz="1200" b="1" dirty="0">
                <a:solidFill>
                  <a:srgbClr val="051039"/>
                </a:solidFill>
                <a:ea typeface="Arial Unicode MS"/>
                <a:cs typeface="Arial Unicode MS"/>
              </a:rPr>
              <a:t>2024</a:t>
            </a:r>
            <a:endParaRPr lang="en-US" sz="1200" b="1" dirty="0">
              <a:solidFill>
                <a:srgbClr val="051039"/>
              </a:solidFill>
              <a:ea typeface="Arial Unicode MS"/>
              <a:cs typeface="Arial Unicode MS"/>
            </a:endParaRPr>
          </a:p>
        </p:txBody>
      </p:sp>
      <p:sp>
        <p:nvSpPr>
          <p:cNvPr id="16" name="TextBox 15"/>
          <p:cNvSpPr txBox="1"/>
          <p:nvPr/>
        </p:nvSpPr>
        <p:spPr>
          <a:xfrm>
            <a:off x="6061079" y="4386657"/>
            <a:ext cx="498855" cy="276999"/>
          </a:xfrm>
          <a:prstGeom prst="rect">
            <a:avLst/>
          </a:prstGeom>
          <a:noFill/>
        </p:spPr>
        <p:txBody>
          <a:bodyPr wrap="none" rtlCol="0">
            <a:spAutoFit/>
          </a:bodyPr>
          <a:lstStyle/>
          <a:p>
            <a:pPr algn="ctr">
              <a:defRPr/>
            </a:pPr>
            <a:r>
              <a:rPr lang="fr-FR" sz="1200" b="1" dirty="0">
                <a:solidFill>
                  <a:srgbClr val="051039"/>
                </a:solidFill>
                <a:ea typeface="Arial Unicode MS"/>
                <a:cs typeface="Arial Unicode MS"/>
              </a:rPr>
              <a:t>2030</a:t>
            </a:r>
            <a:endParaRPr lang="en-US" sz="1200" b="1" dirty="0">
              <a:solidFill>
                <a:srgbClr val="051039"/>
              </a:solidFill>
              <a:ea typeface="Arial Unicode MS"/>
              <a:cs typeface="Arial Unicode MS"/>
            </a:endParaRPr>
          </a:p>
        </p:txBody>
      </p:sp>
      <p:sp>
        <p:nvSpPr>
          <p:cNvPr id="17" name="TextBox 16"/>
          <p:cNvSpPr txBox="1"/>
          <p:nvPr/>
        </p:nvSpPr>
        <p:spPr>
          <a:xfrm>
            <a:off x="10766935" y="4369267"/>
            <a:ext cx="498855" cy="276999"/>
          </a:xfrm>
          <a:prstGeom prst="rect">
            <a:avLst/>
          </a:prstGeom>
          <a:noFill/>
        </p:spPr>
        <p:txBody>
          <a:bodyPr wrap="none" rtlCol="0">
            <a:spAutoFit/>
          </a:bodyPr>
          <a:lstStyle/>
          <a:p>
            <a:pPr algn="ctr">
              <a:defRPr/>
            </a:pPr>
            <a:r>
              <a:rPr lang="fr-FR" sz="1200" b="1" dirty="0">
                <a:solidFill>
                  <a:srgbClr val="051039"/>
                </a:solidFill>
                <a:ea typeface="Arial Unicode MS"/>
                <a:cs typeface="Arial Unicode MS"/>
              </a:rPr>
              <a:t>2050</a:t>
            </a:r>
            <a:endParaRPr lang="en-US" sz="1200" b="1" dirty="0">
              <a:solidFill>
                <a:srgbClr val="051039"/>
              </a:solidFill>
              <a:ea typeface="Arial Unicode MS"/>
              <a:cs typeface="Arial Unicode MS"/>
            </a:endParaRPr>
          </a:p>
        </p:txBody>
      </p:sp>
      <p:sp>
        <p:nvSpPr>
          <p:cNvPr id="19" name="Rectangle 18"/>
          <p:cNvSpPr/>
          <p:nvPr/>
        </p:nvSpPr>
        <p:spPr bwMode="auto">
          <a:xfrm>
            <a:off x="1496044" y="4859467"/>
            <a:ext cx="9689317" cy="74068"/>
          </a:xfrm>
          <a:prstGeom prst="rect">
            <a:avLst/>
          </a:prstGeom>
          <a:solidFill>
            <a:srgbClr val="051039"/>
          </a:solidFill>
          <a:ln>
            <a:noFill/>
          </a:ln>
          <a:effectLst/>
        </p:spPr>
        <p:txBody>
          <a:bodyPr vert="horz" wrap="none" lIns="121920" tIns="60960" rIns="121920" bIns="60960" numCol="1" rtlCol="0" anchor="ctr" anchorCtr="0" compatLnSpc="1">
            <a:prstTxWarp prst="textNoShape">
              <a:avLst/>
            </a:prstTxWarp>
          </a:bodyPr>
          <a:lstStyle/>
          <a:p>
            <a:pPr algn="ctr" eaLnBrk="0" hangingPunct="0">
              <a:defRPr/>
            </a:pPr>
            <a:endParaRPr lang="en-US" sz="400" kern="0">
              <a:solidFill>
                <a:srgbClr val="000000"/>
              </a:solidFill>
              <a:latin typeface="Tw Cen MT Condensed" panose="020B0606020104020203" pitchFamily="34" charset="0"/>
              <a:ea typeface="Arial Unicode MS" panose="020B0604020202020204" pitchFamily="34" charset="-128"/>
              <a:cs typeface="Arial Unicode MS" panose="020B0604020202020204" pitchFamily="34" charset="-128"/>
            </a:endParaRPr>
          </a:p>
        </p:txBody>
      </p:sp>
      <p:sp>
        <p:nvSpPr>
          <p:cNvPr id="20" name="Oval 19"/>
          <p:cNvSpPr>
            <a:spLocks noChangeAspect="1"/>
          </p:cNvSpPr>
          <p:nvPr/>
        </p:nvSpPr>
        <p:spPr bwMode="auto">
          <a:xfrm>
            <a:off x="10993594" y="4821066"/>
            <a:ext cx="150871" cy="150871"/>
          </a:xfrm>
          <a:prstGeom prst="ellipse">
            <a:avLst/>
          </a:prstGeom>
          <a:solidFill>
            <a:srgbClr val="FFFFFF"/>
          </a:solidFill>
          <a:ln w="57150">
            <a:solidFill>
              <a:srgbClr val="051039"/>
            </a:solidFill>
          </a:ln>
          <a:effectLst/>
        </p:spPr>
        <p:txBody>
          <a:bodyPr vert="horz" wrap="none" lIns="121920" tIns="60960" rIns="121920" bIns="60960" numCol="1" rtlCol="0" anchor="ctr" anchorCtr="0" compatLnSpc="1">
            <a:prstTxWarp prst="textNoShape">
              <a:avLst/>
            </a:prstTxWarp>
          </a:bodyPr>
          <a:lstStyle/>
          <a:p>
            <a:pPr algn="ctr" eaLnBrk="0" hangingPunct="0">
              <a:defRPr/>
            </a:pPr>
            <a:endParaRPr lang="en-US" sz="400" kern="0">
              <a:solidFill>
                <a:srgbClr val="000000"/>
              </a:solidFill>
              <a:latin typeface="Tw Cen MT Condensed" panose="020B0606020104020203" pitchFamily="34" charset="0"/>
              <a:ea typeface="Arial Unicode MS" panose="020B0604020202020204" pitchFamily="34" charset="-128"/>
              <a:cs typeface="Arial Unicode MS" panose="020B0604020202020204" pitchFamily="34" charset="-128"/>
            </a:endParaRPr>
          </a:p>
        </p:txBody>
      </p:sp>
      <p:sp>
        <p:nvSpPr>
          <p:cNvPr id="21" name="Oval 20"/>
          <p:cNvSpPr>
            <a:spLocks noChangeAspect="1"/>
          </p:cNvSpPr>
          <p:nvPr/>
        </p:nvSpPr>
        <p:spPr bwMode="auto">
          <a:xfrm>
            <a:off x="6310585" y="4821066"/>
            <a:ext cx="150871" cy="150871"/>
          </a:xfrm>
          <a:prstGeom prst="ellipse">
            <a:avLst/>
          </a:prstGeom>
          <a:solidFill>
            <a:srgbClr val="FFFFFF"/>
          </a:solidFill>
          <a:ln w="57150">
            <a:solidFill>
              <a:srgbClr val="051039"/>
            </a:solidFill>
          </a:ln>
          <a:effectLst/>
        </p:spPr>
        <p:txBody>
          <a:bodyPr vert="horz" wrap="none" lIns="121920" tIns="60960" rIns="121920" bIns="60960" numCol="1" rtlCol="0" anchor="ctr" anchorCtr="0" compatLnSpc="1">
            <a:prstTxWarp prst="textNoShape">
              <a:avLst/>
            </a:prstTxWarp>
          </a:bodyPr>
          <a:lstStyle/>
          <a:p>
            <a:pPr algn="ctr" eaLnBrk="0" hangingPunct="0">
              <a:defRPr/>
            </a:pPr>
            <a:endParaRPr lang="en-US" sz="400" kern="0">
              <a:solidFill>
                <a:srgbClr val="000000"/>
              </a:solidFill>
              <a:latin typeface="Tw Cen MT Condensed" panose="020B0606020104020203" pitchFamily="34" charset="0"/>
              <a:ea typeface="Arial Unicode MS" panose="020B0604020202020204" pitchFamily="34" charset="-128"/>
              <a:cs typeface="Arial Unicode MS" panose="020B0604020202020204" pitchFamily="34" charset="-128"/>
            </a:endParaRPr>
          </a:p>
        </p:txBody>
      </p:sp>
      <p:sp>
        <p:nvSpPr>
          <p:cNvPr id="22" name="Oval 21"/>
          <p:cNvSpPr>
            <a:spLocks noChangeAspect="1"/>
          </p:cNvSpPr>
          <p:nvPr/>
        </p:nvSpPr>
        <p:spPr bwMode="auto">
          <a:xfrm>
            <a:off x="4614570" y="4821066"/>
            <a:ext cx="150871" cy="150871"/>
          </a:xfrm>
          <a:prstGeom prst="ellipse">
            <a:avLst/>
          </a:prstGeom>
          <a:solidFill>
            <a:srgbClr val="FFFFFF"/>
          </a:solidFill>
          <a:ln w="57150">
            <a:solidFill>
              <a:srgbClr val="051039"/>
            </a:solidFill>
          </a:ln>
          <a:effectLst/>
        </p:spPr>
        <p:txBody>
          <a:bodyPr vert="horz" wrap="none" lIns="121920" tIns="60960" rIns="121920" bIns="60960" numCol="1" rtlCol="0" anchor="ctr" anchorCtr="0" compatLnSpc="1">
            <a:prstTxWarp prst="textNoShape">
              <a:avLst/>
            </a:prstTxWarp>
          </a:bodyPr>
          <a:lstStyle/>
          <a:p>
            <a:pPr algn="ctr" eaLnBrk="0" hangingPunct="0">
              <a:defRPr/>
            </a:pPr>
            <a:endParaRPr lang="en-US" sz="400" kern="0">
              <a:solidFill>
                <a:srgbClr val="000000"/>
              </a:solidFill>
              <a:latin typeface="Tw Cen MT Condensed" panose="020B0606020104020203" pitchFamily="34" charset="0"/>
              <a:ea typeface="Arial Unicode MS" panose="020B0604020202020204" pitchFamily="34" charset="-128"/>
              <a:cs typeface="Arial Unicode MS" panose="020B0604020202020204" pitchFamily="34" charset="-128"/>
            </a:endParaRPr>
          </a:p>
        </p:txBody>
      </p:sp>
      <p:sp>
        <p:nvSpPr>
          <p:cNvPr id="23" name="Rectangle 22"/>
          <p:cNvSpPr/>
          <p:nvPr/>
        </p:nvSpPr>
        <p:spPr>
          <a:xfrm>
            <a:off x="10278681" y="5524457"/>
            <a:ext cx="1491647" cy="754053"/>
          </a:xfrm>
          <a:prstGeom prst="rect">
            <a:avLst/>
          </a:prstGeom>
        </p:spPr>
        <p:txBody>
          <a:bodyPr wrap="square">
            <a:spAutoFit/>
          </a:bodyPr>
          <a:lstStyle/>
          <a:p>
            <a:pPr algn="ctr" eaLnBrk="0" hangingPunct="0">
              <a:defRPr/>
            </a:pPr>
            <a:r>
              <a:rPr lang="fr-FR" sz="1200" dirty="0" smtClean="0">
                <a:solidFill>
                  <a:srgbClr val="051039"/>
                </a:solidFill>
                <a:ea typeface="Arial Unicode MS"/>
                <a:cs typeface="Arial Unicode MS"/>
              </a:rPr>
              <a:t>Objectif industriel : </a:t>
            </a:r>
          </a:p>
          <a:p>
            <a:pPr algn="ctr" eaLnBrk="0" hangingPunct="0">
              <a:defRPr/>
            </a:pPr>
            <a:r>
              <a:rPr lang="fr-FR" sz="1200" dirty="0" smtClean="0">
                <a:solidFill>
                  <a:srgbClr val="051039"/>
                </a:solidFill>
                <a:ea typeface="Arial Unicode MS"/>
                <a:cs typeface="Arial Unicode MS"/>
              </a:rPr>
              <a:t>-</a:t>
            </a:r>
            <a:r>
              <a:rPr lang="fr-FR" sz="1200" dirty="0">
                <a:solidFill>
                  <a:srgbClr val="051039"/>
                </a:solidFill>
                <a:ea typeface="Arial Unicode MS"/>
                <a:cs typeface="Arial Unicode MS"/>
              </a:rPr>
              <a:t>50% </a:t>
            </a:r>
            <a:r>
              <a:rPr lang="fr-FR" sz="1200" dirty="0" smtClean="0">
                <a:solidFill>
                  <a:srgbClr val="051039"/>
                </a:solidFill>
                <a:ea typeface="Arial Unicode MS"/>
                <a:cs typeface="Arial Unicode MS"/>
              </a:rPr>
              <a:t>d’émissions de CO2 vs </a:t>
            </a:r>
            <a:r>
              <a:rPr lang="fr-FR" sz="1200" dirty="0" smtClean="0">
                <a:solidFill>
                  <a:srgbClr val="051039"/>
                </a:solidFill>
                <a:ea typeface="Arial Unicode MS"/>
                <a:cs typeface="Arial Unicode MS"/>
              </a:rPr>
              <a:t>2005</a:t>
            </a:r>
          </a:p>
          <a:p>
            <a:pPr algn="ctr" eaLnBrk="0" hangingPunct="0">
              <a:defRPr/>
            </a:pPr>
            <a:endParaRPr lang="fr-FR" sz="700" dirty="0" smtClean="0">
              <a:solidFill>
                <a:srgbClr val="051039"/>
              </a:solidFill>
              <a:ea typeface="Arial Unicode MS"/>
              <a:cs typeface="Arial Unicode MS"/>
            </a:endParaRPr>
          </a:p>
        </p:txBody>
      </p:sp>
      <p:sp>
        <p:nvSpPr>
          <p:cNvPr id="24" name="Rectangle 23"/>
          <p:cNvSpPr/>
          <p:nvPr/>
        </p:nvSpPr>
        <p:spPr>
          <a:xfrm>
            <a:off x="4185575" y="5450297"/>
            <a:ext cx="1008845" cy="830997"/>
          </a:xfrm>
          <a:prstGeom prst="rect">
            <a:avLst/>
          </a:prstGeom>
        </p:spPr>
        <p:txBody>
          <a:bodyPr wrap="square">
            <a:spAutoFit/>
          </a:bodyPr>
          <a:lstStyle/>
          <a:p>
            <a:pPr algn="ctr">
              <a:defRPr/>
            </a:pPr>
            <a:r>
              <a:rPr lang="fr-FR" sz="1200" dirty="0">
                <a:solidFill>
                  <a:srgbClr val="051039"/>
                </a:solidFill>
                <a:ea typeface="Arial Unicode MS"/>
                <a:cs typeface="Arial Unicode MS"/>
              </a:rPr>
              <a:t>-50% de CO2 sur le réseau domestique français</a:t>
            </a:r>
            <a:endParaRPr lang="fr-FR" sz="1200" dirty="0">
              <a:solidFill>
                <a:srgbClr val="051039"/>
              </a:solidFill>
              <a:ea typeface="Arial Unicode MS"/>
              <a:cs typeface="Arial Unicode MS"/>
            </a:endParaRPr>
          </a:p>
        </p:txBody>
      </p:sp>
      <p:sp>
        <p:nvSpPr>
          <p:cNvPr id="26" name="Rectangle 25"/>
          <p:cNvSpPr/>
          <p:nvPr/>
        </p:nvSpPr>
        <p:spPr>
          <a:xfrm>
            <a:off x="5420208" y="5351932"/>
            <a:ext cx="2349701" cy="276999"/>
          </a:xfrm>
          <a:prstGeom prst="rect">
            <a:avLst/>
          </a:prstGeom>
        </p:spPr>
        <p:txBody>
          <a:bodyPr wrap="square">
            <a:spAutoFit/>
          </a:bodyPr>
          <a:lstStyle/>
          <a:p>
            <a:pPr algn="ctr">
              <a:defRPr/>
            </a:pPr>
            <a:r>
              <a:rPr lang="fr-FR" sz="1200" dirty="0">
                <a:solidFill>
                  <a:srgbClr val="051039"/>
                </a:solidFill>
                <a:ea typeface="Arial Unicode MS"/>
                <a:cs typeface="Arial Unicode MS"/>
              </a:rPr>
              <a:t>-50 % d'émissions de CO2 pax/km</a:t>
            </a:r>
            <a:endParaRPr lang="fr-FR" sz="1200" baseline="30000" dirty="0">
              <a:solidFill>
                <a:srgbClr val="051039"/>
              </a:solidFill>
              <a:ea typeface="Arial Unicode MS"/>
              <a:cs typeface="Arial Unicode MS"/>
            </a:endParaRPr>
          </a:p>
        </p:txBody>
      </p:sp>
      <p:sp>
        <p:nvSpPr>
          <p:cNvPr id="28" name="Rectangle 27"/>
          <p:cNvSpPr/>
          <p:nvPr/>
        </p:nvSpPr>
        <p:spPr>
          <a:xfrm>
            <a:off x="5684015" y="5892013"/>
            <a:ext cx="1764013" cy="461665"/>
          </a:xfrm>
          <a:prstGeom prst="rect">
            <a:avLst/>
          </a:prstGeom>
        </p:spPr>
        <p:txBody>
          <a:bodyPr wrap="square">
            <a:spAutoFit/>
          </a:bodyPr>
          <a:lstStyle/>
          <a:p>
            <a:pPr algn="ctr">
              <a:defRPr/>
            </a:pPr>
            <a:r>
              <a:rPr lang="fr-FR" sz="1200" dirty="0">
                <a:solidFill>
                  <a:srgbClr val="051039"/>
                </a:solidFill>
                <a:ea typeface="Arial Unicode MS"/>
                <a:cs typeface="Arial Unicode MS"/>
              </a:rPr>
              <a:t>Neutralité carbone des opérations au sol</a:t>
            </a:r>
            <a:endParaRPr lang="fr-FR" sz="1200" dirty="0">
              <a:solidFill>
                <a:srgbClr val="051039"/>
              </a:solidFill>
              <a:ea typeface="Arial Unicode MS"/>
              <a:cs typeface="Arial Unicode MS"/>
            </a:endParaRPr>
          </a:p>
        </p:txBody>
      </p:sp>
      <p:sp>
        <p:nvSpPr>
          <p:cNvPr id="29" name="Rectangle 28"/>
          <p:cNvSpPr/>
          <p:nvPr/>
        </p:nvSpPr>
        <p:spPr bwMode="auto">
          <a:xfrm>
            <a:off x="2402323" y="6512023"/>
            <a:ext cx="1967612" cy="274308"/>
          </a:xfrm>
          <a:prstGeom prst="rect">
            <a:avLst/>
          </a:prstGeom>
          <a:solidFill>
            <a:srgbClr val="FFFFFF"/>
          </a:solidFill>
          <a:ln>
            <a:noFill/>
          </a:ln>
          <a:effectLst/>
        </p:spPr>
        <p:txBody>
          <a:bodyPr vert="horz" wrap="none" lIns="121920" tIns="60960" rIns="121920" bIns="60960" numCol="1" rtlCol="0" anchor="ctr" anchorCtr="0" compatLnSpc="1">
            <a:prstTxWarp prst="textNoShape">
              <a:avLst/>
            </a:prstTxWarp>
          </a:bodyPr>
          <a:lstStyle/>
          <a:p>
            <a:pPr algn="ctr" eaLnBrk="0" hangingPunct="0">
              <a:defRPr/>
            </a:pPr>
            <a:endParaRPr lang="en-US" sz="400" kern="0">
              <a:solidFill>
                <a:srgbClr val="000000"/>
              </a:solidFill>
              <a:latin typeface="Arial" panose="020B0604020202020204" pitchFamily="34" charset="0"/>
              <a:ea typeface="Arial Unicode MS" panose="020B0604020202020204" pitchFamily="34" charset="-128"/>
              <a:cs typeface="Arial Unicode MS" panose="020B0604020202020204" pitchFamily="34" charset="-128"/>
            </a:endParaRPr>
          </a:p>
        </p:txBody>
      </p:sp>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7934" y="5652313"/>
            <a:ext cx="272778" cy="272778"/>
          </a:xfrm>
          <a:prstGeom prst="rect">
            <a:avLst/>
          </a:prstGeom>
        </p:spPr>
      </p:pic>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6201" y="5069418"/>
            <a:ext cx="274511" cy="274511"/>
          </a:xfrm>
          <a:prstGeom prst="rect">
            <a:avLst/>
          </a:prstGeom>
        </p:spPr>
      </p:pic>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35397" y="5088167"/>
            <a:ext cx="313304" cy="313304"/>
          </a:xfrm>
          <a:prstGeom prst="rect">
            <a:avLst/>
          </a:prstGeom>
        </p:spPr>
      </p:pic>
      <p:pic>
        <p:nvPicPr>
          <p:cNvPr id="36" name="Pictur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57032" y="5121341"/>
            <a:ext cx="359875" cy="346913"/>
          </a:xfrm>
          <a:prstGeom prst="rect">
            <a:avLst/>
          </a:prstGeom>
        </p:spPr>
      </p:pic>
      <p:pic>
        <p:nvPicPr>
          <p:cNvPr id="42" name="Picture 41"/>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277286" y="4210814"/>
            <a:ext cx="572652" cy="633237"/>
          </a:xfrm>
          <a:prstGeom prst="rect">
            <a:avLst/>
          </a:prstGeom>
        </p:spPr>
      </p:pic>
      <p:sp>
        <p:nvSpPr>
          <p:cNvPr id="43" name="TextBox 42"/>
          <p:cNvSpPr txBox="1">
            <a:spLocks/>
          </p:cNvSpPr>
          <p:nvPr/>
        </p:nvSpPr>
        <p:spPr>
          <a:xfrm>
            <a:off x="1327389" y="4244691"/>
            <a:ext cx="466603" cy="476071"/>
          </a:xfrm>
          <a:prstGeom prst="ellipse">
            <a:avLst/>
          </a:prstGeom>
          <a:solidFill>
            <a:srgbClr val="92D050">
              <a:alpha val="50196"/>
            </a:srgbClr>
          </a:solidFill>
        </p:spPr>
        <p:txBody>
          <a:bodyPr wrap="none" lIns="0" tIns="0" rIns="0" bIns="0" rtlCol="0" anchor="ctr" anchorCtr="0">
            <a:spAutoFit/>
          </a:bodyPr>
          <a:lstStyle/>
          <a:p>
            <a:pPr algn="ctr">
              <a:defRPr/>
            </a:pPr>
            <a:r>
              <a:rPr lang="fr-FR" sz="1100" b="1" kern="0" dirty="0">
                <a:solidFill>
                  <a:srgbClr val="051039"/>
                </a:solidFill>
                <a:ea typeface="Arial Unicode MS"/>
                <a:cs typeface="Arial Unicode MS"/>
              </a:rPr>
              <a:t>2005</a:t>
            </a:r>
          </a:p>
          <a:p>
            <a:pPr algn="ctr">
              <a:defRPr/>
            </a:pPr>
            <a:r>
              <a:rPr lang="fr-FR" sz="1100" b="1" kern="0" dirty="0">
                <a:solidFill>
                  <a:srgbClr val="051039"/>
                </a:solidFill>
                <a:ea typeface="Arial Unicode MS"/>
                <a:cs typeface="Arial Unicode MS"/>
              </a:rPr>
              <a:t>-2019</a:t>
            </a:r>
            <a:endParaRPr lang="en-US" sz="1100" b="1" kern="0" dirty="0">
              <a:solidFill>
                <a:srgbClr val="051039"/>
              </a:solidFill>
              <a:ea typeface="Arial Unicode MS"/>
              <a:cs typeface="Arial Unicode MS"/>
            </a:endParaRPr>
          </a:p>
        </p:txBody>
      </p:sp>
      <p:sp>
        <p:nvSpPr>
          <p:cNvPr id="44" name="Oval 43"/>
          <p:cNvSpPr>
            <a:spLocks noChangeAspect="1"/>
          </p:cNvSpPr>
          <p:nvPr/>
        </p:nvSpPr>
        <p:spPr bwMode="auto">
          <a:xfrm>
            <a:off x="1496829" y="4844053"/>
            <a:ext cx="150871" cy="150871"/>
          </a:xfrm>
          <a:prstGeom prst="ellipse">
            <a:avLst/>
          </a:prstGeom>
          <a:solidFill>
            <a:srgbClr val="FFFFFF"/>
          </a:solidFill>
          <a:ln w="57150">
            <a:solidFill>
              <a:srgbClr val="051039"/>
            </a:solidFill>
          </a:ln>
          <a:effectLst/>
        </p:spPr>
        <p:txBody>
          <a:bodyPr vert="horz" wrap="none" lIns="121920" tIns="60960" rIns="121920" bIns="60960" numCol="1" rtlCol="0" anchor="ctr" anchorCtr="0" compatLnSpc="1">
            <a:prstTxWarp prst="textNoShape">
              <a:avLst/>
            </a:prstTxWarp>
          </a:bodyPr>
          <a:lstStyle/>
          <a:p>
            <a:pPr algn="ctr" eaLnBrk="0" hangingPunct="0">
              <a:defRPr/>
            </a:pPr>
            <a:endParaRPr lang="en-US" sz="400" kern="0">
              <a:solidFill>
                <a:srgbClr val="000000"/>
              </a:solidFill>
              <a:latin typeface="Tw Cen MT Condensed" panose="020B0606020104020203" pitchFamily="34" charset="0"/>
              <a:ea typeface="Arial Unicode MS" panose="020B0604020202020204" pitchFamily="34" charset="-128"/>
              <a:cs typeface="Arial Unicode MS" panose="020B0604020202020204" pitchFamily="34" charset="-128"/>
            </a:endParaRPr>
          </a:p>
        </p:txBody>
      </p:sp>
      <p:sp>
        <p:nvSpPr>
          <p:cNvPr id="47" name="Rectangle 46"/>
          <p:cNvSpPr/>
          <p:nvPr/>
        </p:nvSpPr>
        <p:spPr>
          <a:xfrm>
            <a:off x="880415" y="5380486"/>
            <a:ext cx="1394780" cy="646331"/>
          </a:xfrm>
          <a:prstGeom prst="rect">
            <a:avLst/>
          </a:prstGeom>
        </p:spPr>
        <p:txBody>
          <a:bodyPr wrap="square">
            <a:spAutoFit/>
          </a:bodyPr>
          <a:lstStyle/>
          <a:p>
            <a:pPr algn="ctr" eaLnBrk="0" hangingPunct="0">
              <a:defRPr/>
            </a:pPr>
            <a:r>
              <a:rPr lang="fr-FR" sz="1200" dirty="0">
                <a:solidFill>
                  <a:srgbClr val="051039"/>
                </a:solidFill>
                <a:ea typeface="Arial Unicode MS"/>
                <a:cs typeface="Arial Unicode MS"/>
              </a:rPr>
              <a:t>Groupe AFKL :</a:t>
            </a:r>
          </a:p>
          <a:p>
            <a:pPr algn="ctr" eaLnBrk="0" hangingPunct="0">
              <a:defRPr/>
            </a:pPr>
            <a:r>
              <a:rPr lang="fr-FR" sz="1200" dirty="0">
                <a:solidFill>
                  <a:srgbClr val="051039"/>
                </a:solidFill>
                <a:ea typeface="Arial Unicode MS"/>
                <a:cs typeface="Arial Unicode MS"/>
              </a:rPr>
              <a:t>-30% d'émissions de CO2 en pax/km</a:t>
            </a:r>
            <a:endParaRPr lang="fr-FR" sz="1200" baseline="30000" dirty="0">
              <a:solidFill>
                <a:srgbClr val="051039"/>
              </a:solidFill>
              <a:ea typeface="Arial Unicode MS"/>
              <a:cs typeface="Arial Unicode MS"/>
            </a:endParaRPr>
          </a:p>
        </p:txBody>
      </p:sp>
      <p:pic>
        <p:nvPicPr>
          <p:cNvPr id="49" name="Picture 4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25472" y="5134792"/>
            <a:ext cx="236107" cy="236107"/>
          </a:xfrm>
          <a:prstGeom prst="rect">
            <a:avLst/>
          </a:prstGeom>
        </p:spPr>
      </p:pic>
      <p:grpSp>
        <p:nvGrpSpPr>
          <p:cNvPr id="119" name="Group 118"/>
          <p:cNvGrpSpPr>
            <a:grpSpLocks noChangeAspect="1"/>
          </p:cNvGrpSpPr>
          <p:nvPr/>
        </p:nvGrpSpPr>
        <p:grpSpPr>
          <a:xfrm>
            <a:off x="2843597" y="4376450"/>
            <a:ext cx="647771" cy="393575"/>
            <a:chOff x="1705826" y="2555165"/>
            <a:chExt cx="1091442" cy="663146"/>
          </a:xfrm>
        </p:grpSpPr>
        <p:pic>
          <p:nvPicPr>
            <p:cNvPr id="54" name="Picture 53"/>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1930540" y="2555165"/>
              <a:ext cx="599698" cy="663146"/>
            </a:xfrm>
            <a:prstGeom prst="rect">
              <a:avLst/>
            </a:prstGeom>
          </p:spPr>
        </p:pic>
        <p:sp>
          <p:nvSpPr>
            <p:cNvPr id="55" name="TextBox 54"/>
            <p:cNvSpPr txBox="1"/>
            <p:nvPr/>
          </p:nvSpPr>
          <p:spPr>
            <a:xfrm>
              <a:off x="1705826" y="2612074"/>
              <a:ext cx="1091442" cy="466724"/>
            </a:xfrm>
            <a:prstGeom prst="rect">
              <a:avLst/>
            </a:prstGeom>
            <a:noFill/>
          </p:spPr>
          <p:txBody>
            <a:bodyPr wrap="square" rtlCol="0">
              <a:spAutoFit/>
            </a:bodyPr>
            <a:lstStyle/>
            <a:p>
              <a:pPr algn="ctr">
                <a:defRPr/>
              </a:pPr>
              <a:r>
                <a:rPr lang="fr-FR" sz="1200" dirty="0">
                  <a:solidFill>
                    <a:srgbClr val="051039"/>
                  </a:solidFill>
                  <a:latin typeface="Tw Cen MT Condensed" panose="020B0606020104020203" pitchFamily="34" charset="0"/>
                  <a:ea typeface="Arial Unicode MS"/>
                  <a:cs typeface="Arial Unicode MS"/>
                </a:rPr>
                <a:t>2021</a:t>
              </a:r>
              <a:endParaRPr lang="en-US" sz="1051" dirty="0">
                <a:solidFill>
                  <a:srgbClr val="051039"/>
                </a:solidFill>
                <a:latin typeface="Tw Cen MT Condensed" panose="020B0606020104020203" pitchFamily="34" charset="0"/>
                <a:ea typeface="Arial Unicode MS"/>
                <a:cs typeface="Arial Unicode MS"/>
              </a:endParaRPr>
            </a:p>
          </p:txBody>
        </p:sp>
      </p:grpSp>
      <p:sp>
        <p:nvSpPr>
          <p:cNvPr id="56" name="Oval 55"/>
          <p:cNvSpPr>
            <a:spLocks noChangeAspect="1"/>
          </p:cNvSpPr>
          <p:nvPr/>
        </p:nvSpPr>
        <p:spPr bwMode="auto">
          <a:xfrm>
            <a:off x="3054218" y="4809302"/>
            <a:ext cx="150871" cy="150871"/>
          </a:xfrm>
          <a:prstGeom prst="ellipse">
            <a:avLst/>
          </a:prstGeom>
          <a:solidFill>
            <a:srgbClr val="FFFFFF"/>
          </a:solidFill>
          <a:ln w="57150">
            <a:solidFill>
              <a:srgbClr val="051039"/>
            </a:solidFill>
          </a:ln>
          <a:effectLst/>
        </p:spPr>
        <p:txBody>
          <a:bodyPr vert="horz" wrap="none" lIns="121920" tIns="60960" rIns="121920" bIns="60960" numCol="1" rtlCol="0" anchor="ctr" anchorCtr="0" compatLnSpc="1">
            <a:prstTxWarp prst="textNoShape">
              <a:avLst/>
            </a:prstTxWarp>
          </a:bodyPr>
          <a:lstStyle/>
          <a:p>
            <a:pPr algn="ctr" eaLnBrk="0" hangingPunct="0">
              <a:defRPr/>
            </a:pPr>
            <a:endParaRPr lang="en-US" sz="400" kern="0">
              <a:solidFill>
                <a:srgbClr val="000000"/>
              </a:solidFill>
              <a:latin typeface="Tw Cen MT Condensed" panose="020B0606020104020203" pitchFamily="34" charset="0"/>
              <a:ea typeface="Arial Unicode MS" panose="020B0604020202020204" pitchFamily="34" charset="-128"/>
              <a:cs typeface="Arial Unicode MS" panose="020B0604020202020204" pitchFamily="34" charset="-128"/>
            </a:endParaRPr>
          </a:p>
        </p:txBody>
      </p:sp>
      <p:sp>
        <p:nvSpPr>
          <p:cNvPr id="57" name="TextBox 56"/>
          <p:cNvSpPr txBox="1"/>
          <p:nvPr/>
        </p:nvSpPr>
        <p:spPr>
          <a:xfrm>
            <a:off x="2415265" y="1980795"/>
            <a:ext cx="614271" cy="261610"/>
          </a:xfrm>
          <a:prstGeom prst="rect">
            <a:avLst/>
          </a:prstGeom>
          <a:noFill/>
        </p:spPr>
        <p:txBody>
          <a:bodyPr wrap="none" rtlCol="0">
            <a:spAutoFit/>
          </a:bodyPr>
          <a:lstStyle/>
          <a:p>
            <a:pPr>
              <a:defRPr/>
            </a:pPr>
            <a:r>
              <a:rPr lang="fr-FR" sz="1100" b="1" kern="0" dirty="0" smtClean="0">
                <a:solidFill>
                  <a:srgbClr val="051039"/>
                </a:solidFill>
                <a:ea typeface="Arial Unicode MS"/>
                <a:cs typeface="Arial Unicode MS"/>
              </a:rPr>
              <a:t>FLOTTE</a:t>
            </a:r>
            <a:endParaRPr lang="en-US" sz="1100" b="1" kern="0" dirty="0">
              <a:solidFill>
                <a:srgbClr val="051039"/>
              </a:solidFill>
              <a:ea typeface="Arial Unicode MS"/>
              <a:cs typeface="Arial Unicode MS"/>
            </a:endParaRPr>
          </a:p>
        </p:txBody>
      </p:sp>
      <p:cxnSp>
        <p:nvCxnSpPr>
          <p:cNvPr id="63" name="Straight Arrow Connector 62"/>
          <p:cNvCxnSpPr/>
          <p:nvPr/>
        </p:nvCxnSpPr>
        <p:spPr>
          <a:xfrm>
            <a:off x="2336900" y="1902750"/>
            <a:ext cx="5659133" cy="38743"/>
          </a:xfrm>
          <a:prstGeom prst="straightConnector1">
            <a:avLst/>
          </a:prstGeom>
          <a:ln w="12700">
            <a:solidFill>
              <a:srgbClr val="051039"/>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3844997" y="1279185"/>
            <a:ext cx="7334145" cy="0"/>
          </a:xfrm>
          <a:prstGeom prst="straightConnector1">
            <a:avLst/>
          </a:prstGeom>
          <a:ln w="12700">
            <a:solidFill>
              <a:srgbClr val="051039"/>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384476" y="6032486"/>
            <a:ext cx="1675913" cy="338554"/>
          </a:xfrm>
          <a:prstGeom prst="rect">
            <a:avLst/>
          </a:prstGeom>
          <a:noFill/>
        </p:spPr>
        <p:txBody>
          <a:bodyPr wrap="square" rtlCol="0">
            <a:spAutoFit/>
          </a:bodyPr>
          <a:lstStyle/>
          <a:p>
            <a:pPr algn="ctr">
              <a:defRPr/>
            </a:pPr>
            <a:r>
              <a:rPr lang="fr-FR" sz="1600" b="1" cap="all" dirty="0" smtClean="0">
                <a:solidFill>
                  <a:srgbClr val="051039"/>
                </a:solidFill>
                <a:ea typeface="Arial Unicode MS"/>
                <a:cs typeface="Arial Unicode MS"/>
              </a:rPr>
              <a:t>NOS OBJECTIFS</a:t>
            </a:r>
            <a:endParaRPr lang="en-US" sz="1600" b="1" cap="all" dirty="0">
              <a:solidFill>
                <a:srgbClr val="051039"/>
              </a:solidFill>
              <a:ea typeface="Arial Unicode MS"/>
              <a:cs typeface="Arial Unicode MS"/>
            </a:endParaRPr>
          </a:p>
        </p:txBody>
      </p:sp>
      <p:pic>
        <p:nvPicPr>
          <p:cNvPr id="74" name="Picture 7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815559" y="4306026"/>
            <a:ext cx="465762" cy="515038"/>
          </a:xfrm>
          <a:prstGeom prst="rect">
            <a:avLst/>
          </a:prstGeom>
        </p:spPr>
      </p:pic>
      <p:sp>
        <p:nvSpPr>
          <p:cNvPr id="75" name="TextBox 74"/>
          <p:cNvSpPr txBox="1"/>
          <p:nvPr/>
        </p:nvSpPr>
        <p:spPr>
          <a:xfrm>
            <a:off x="7799012" y="4380074"/>
            <a:ext cx="498855" cy="276999"/>
          </a:xfrm>
          <a:prstGeom prst="rect">
            <a:avLst/>
          </a:prstGeom>
          <a:noFill/>
        </p:spPr>
        <p:txBody>
          <a:bodyPr wrap="none" rtlCol="0">
            <a:spAutoFit/>
          </a:bodyPr>
          <a:lstStyle/>
          <a:p>
            <a:pPr algn="ctr">
              <a:defRPr/>
            </a:pPr>
            <a:r>
              <a:rPr lang="fr-FR" sz="1200" b="1" dirty="0">
                <a:solidFill>
                  <a:srgbClr val="051039"/>
                </a:solidFill>
                <a:ea typeface="Arial Unicode MS"/>
                <a:cs typeface="Arial Unicode MS"/>
              </a:rPr>
              <a:t>2035</a:t>
            </a:r>
            <a:endParaRPr lang="en-US" sz="1100" b="1" dirty="0">
              <a:solidFill>
                <a:srgbClr val="051039"/>
              </a:solidFill>
              <a:ea typeface="Arial Unicode MS"/>
              <a:cs typeface="Arial Unicode MS"/>
            </a:endParaRPr>
          </a:p>
        </p:txBody>
      </p:sp>
      <p:sp>
        <p:nvSpPr>
          <p:cNvPr id="76" name="Oval 75"/>
          <p:cNvSpPr>
            <a:spLocks noChangeAspect="1"/>
          </p:cNvSpPr>
          <p:nvPr/>
        </p:nvSpPr>
        <p:spPr bwMode="auto">
          <a:xfrm>
            <a:off x="8029013" y="4821066"/>
            <a:ext cx="150871" cy="150871"/>
          </a:xfrm>
          <a:prstGeom prst="ellipse">
            <a:avLst/>
          </a:prstGeom>
          <a:solidFill>
            <a:srgbClr val="FFFFFF"/>
          </a:solidFill>
          <a:ln w="57150">
            <a:solidFill>
              <a:srgbClr val="051039"/>
            </a:solidFill>
          </a:ln>
          <a:effectLst/>
        </p:spPr>
        <p:txBody>
          <a:bodyPr vert="horz" wrap="none" lIns="121920" tIns="60960" rIns="121920" bIns="60960" numCol="1" rtlCol="0" anchor="ctr" anchorCtr="0" compatLnSpc="1">
            <a:prstTxWarp prst="textNoShape">
              <a:avLst/>
            </a:prstTxWarp>
          </a:bodyPr>
          <a:lstStyle/>
          <a:p>
            <a:pPr algn="ctr" eaLnBrk="0" hangingPunct="0">
              <a:defRPr/>
            </a:pPr>
            <a:endParaRPr lang="en-US" sz="400" kern="0">
              <a:solidFill>
                <a:srgbClr val="000000"/>
              </a:solidFill>
              <a:latin typeface="Tw Cen MT Condensed" panose="020B0606020104020203" pitchFamily="34" charset="0"/>
              <a:ea typeface="Arial Unicode MS" panose="020B0604020202020204" pitchFamily="34" charset="-128"/>
              <a:cs typeface="Arial Unicode MS" panose="020B0604020202020204" pitchFamily="34" charset="-128"/>
            </a:endParaRPr>
          </a:p>
        </p:txBody>
      </p:sp>
      <p:sp>
        <p:nvSpPr>
          <p:cNvPr id="77" name="TextBox 76"/>
          <p:cNvSpPr txBox="1"/>
          <p:nvPr/>
        </p:nvSpPr>
        <p:spPr>
          <a:xfrm>
            <a:off x="3888734" y="1345859"/>
            <a:ext cx="1255472" cy="261610"/>
          </a:xfrm>
          <a:prstGeom prst="rect">
            <a:avLst/>
          </a:prstGeom>
          <a:noFill/>
        </p:spPr>
        <p:txBody>
          <a:bodyPr wrap="none" rtlCol="0">
            <a:spAutoFit/>
          </a:bodyPr>
          <a:lstStyle/>
          <a:p>
            <a:pPr>
              <a:defRPr/>
            </a:pPr>
            <a:r>
              <a:rPr lang="fr-FR" sz="1100" b="1" kern="0" dirty="0" smtClean="0">
                <a:solidFill>
                  <a:srgbClr val="051039"/>
                </a:solidFill>
                <a:ea typeface="Arial Unicode MS"/>
                <a:cs typeface="Arial Unicode MS"/>
              </a:rPr>
              <a:t>Carburant durable</a:t>
            </a:r>
            <a:endParaRPr lang="en-US" sz="1100" b="1" kern="0" dirty="0">
              <a:solidFill>
                <a:srgbClr val="051039"/>
              </a:solidFill>
              <a:ea typeface="Arial Unicode MS"/>
              <a:cs typeface="Arial Unicode MS"/>
            </a:endParaRPr>
          </a:p>
        </p:txBody>
      </p:sp>
      <p:cxnSp>
        <p:nvCxnSpPr>
          <p:cNvPr id="79" name="Straight Connector 78"/>
          <p:cNvCxnSpPr/>
          <p:nvPr/>
        </p:nvCxnSpPr>
        <p:spPr>
          <a:xfrm flipV="1">
            <a:off x="8101885" y="1344266"/>
            <a:ext cx="1" cy="2843567"/>
          </a:xfrm>
          <a:prstGeom prst="line">
            <a:avLst/>
          </a:prstGeom>
          <a:ln>
            <a:solidFill>
              <a:srgbClr val="051039"/>
            </a:solidFill>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8112225" y="1360003"/>
            <a:ext cx="3080915" cy="0"/>
          </a:xfrm>
          <a:prstGeom prst="straightConnector1">
            <a:avLst/>
          </a:prstGeom>
          <a:ln w="12700">
            <a:solidFill>
              <a:srgbClr val="051039"/>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8161457" y="1413513"/>
            <a:ext cx="966931" cy="246221"/>
          </a:xfrm>
          <a:prstGeom prst="rect">
            <a:avLst/>
          </a:prstGeom>
          <a:noFill/>
        </p:spPr>
        <p:txBody>
          <a:bodyPr wrap="none" rtlCol="0">
            <a:spAutoFit/>
          </a:bodyPr>
          <a:lstStyle/>
          <a:p>
            <a:pPr>
              <a:defRPr/>
            </a:pPr>
            <a:r>
              <a:rPr lang="fr-FR" sz="1000" b="1" kern="0" cap="all" dirty="0" smtClean="0">
                <a:solidFill>
                  <a:srgbClr val="051039"/>
                </a:solidFill>
                <a:ea typeface="Arial Unicode MS"/>
                <a:cs typeface="Arial Unicode MS"/>
              </a:rPr>
              <a:t>AVIONS VERTS</a:t>
            </a:r>
            <a:endParaRPr lang="en-US" sz="1000" b="1" kern="0" cap="all" dirty="0">
              <a:solidFill>
                <a:srgbClr val="051039"/>
              </a:solidFill>
              <a:ea typeface="Arial Unicode MS"/>
              <a:cs typeface="Arial Unicode MS"/>
            </a:endParaRPr>
          </a:p>
        </p:txBody>
      </p:sp>
      <p:sp>
        <p:nvSpPr>
          <p:cNvPr id="82" name="Up Arrow 81"/>
          <p:cNvSpPr/>
          <p:nvPr/>
        </p:nvSpPr>
        <p:spPr>
          <a:xfrm>
            <a:off x="674784" y="1304875"/>
            <a:ext cx="482124" cy="3352198"/>
          </a:xfrm>
          <a:prstGeom prst="upArrow">
            <a:avLst/>
          </a:prstGeom>
          <a:gradFill flip="none" rotWithShape="1">
            <a:gsLst>
              <a:gs pos="0">
                <a:srgbClr val="051039">
                  <a:tint val="66000"/>
                  <a:satMod val="160000"/>
                </a:srgbClr>
              </a:gs>
              <a:gs pos="50000">
                <a:srgbClr val="051039">
                  <a:tint val="44500"/>
                  <a:satMod val="160000"/>
                </a:srgbClr>
              </a:gs>
              <a:gs pos="100000">
                <a:srgbClr val="051039">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85" name="TextBox 84"/>
          <p:cNvSpPr txBox="1"/>
          <p:nvPr/>
        </p:nvSpPr>
        <p:spPr>
          <a:xfrm rot="16200000">
            <a:off x="-425858" y="2719587"/>
            <a:ext cx="2640531" cy="307777"/>
          </a:xfrm>
          <a:prstGeom prst="rect">
            <a:avLst/>
          </a:prstGeom>
          <a:noFill/>
        </p:spPr>
        <p:txBody>
          <a:bodyPr wrap="none" rtlCol="0">
            <a:spAutoFit/>
          </a:bodyPr>
          <a:lstStyle/>
          <a:p>
            <a:r>
              <a:rPr lang="fr-FR" sz="1400" dirty="0" smtClean="0"/>
              <a:t>Réduction des émissions de CO2</a:t>
            </a:r>
            <a:endParaRPr lang="en-US" sz="1400" dirty="0"/>
          </a:p>
        </p:txBody>
      </p:sp>
      <p:cxnSp>
        <p:nvCxnSpPr>
          <p:cNvPr id="91" name="Straight Arrow Connector 90"/>
          <p:cNvCxnSpPr/>
          <p:nvPr/>
        </p:nvCxnSpPr>
        <p:spPr>
          <a:xfrm>
            <a:off x="1849936" y="2696524"/>
            <a:ext cx="7881894" cy="0"/>
          </a:xfrm>
          <a:prstGeom prst="straightConnector1">
            <a:avLst/>
          </a:prstGeom>
          <a:ln w="12700">
            <a:solidFill>
              <a:srgbClr val="051039"/>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bwMode="auto">
          <a:xfrm>
            <a:off x="3861292" y="2257400"/>
            <a:ext cx="224069" cy="0"/>
          </a:xfrm>
          <a:prstGeom prst="straightConnector1">
            <a:avLst/>
          </a:prstGeom>
          <a:solidFill>
            <a:srgbClr val="051039"/>
          </a:solidFill>
          <a:ln w="12700" cap="flat" cmpd="sng" algn="ctr">
            <a:solidFill>
              <a:srgbClr val="000000"/>
            </a:solidFill>
            <a:prstDash val="sysDot"/>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6" name="TextBox 95"/>
          <p:cNvSpPr txBox="1"/>
          <p:nvPr/>
        </p:nvSpPr>
        <p:spPr bwMode="gray">
          <a:xfrm>
            <a:off x="4067041" y="2008332"/>
            <a:ext cx="1616975" cy="650935"/>
          </a:xfrm>
          <a:prstGeom prst="rect">
            <a:avLst/>
          </a:prstGeom>
          <a:noFill/>
        </p:spPr>
        <p:txBody>
          <a:bodyPr wrap="square" lIns="48000" tIns="48000" rIns="48000" bIns="48000" rtlCol="0">
            <a:spAutoFit/>
          </a:bodyPr>
          <a:lstStyle/>
          <a:p>
            <a:pPr>
              <a:defRPr/>
            </a:pPr>
            <a:r>
              <a:rPr lang="fr-FR" sz="1200" kern="0" dirty="0">
                <a:solidFill>
                  <a:srgbClr val="000000"/>
                </a:solidFill>
                <a:ea typeface="Arial Unicode MS"/>
                <a:cs typeface="Arial Unicode MS"/>
              </a:rPr>
              <a:t>Jusqu'à -25% de réduction des émissions de CO2</a:t>
            </a:r>
            <a:endParaRPr lang="en-US" sz="1200" kern="0" dirty="0" err="1">
              <a:solidFill>
                <a:srgbClr val="000000"/>
              </a:solidFill>
              <a:ea typeface="Arial Unicode MS"/>
              <a:cs typeface="Arial Unicode MS"/>
            </a:endParaRPr>
          </a:p>
        </p:txBody>
      </p:sp>
      <p:pic>
        <p:nvPicPr>
          <p:cNvPr id="97" name="Picture 2" descr="Air France Orders 60 Airbus A220-300 Aircraf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014629" y="2064009"/>
            <a:ext cx="742267" cy="494361"/>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8" descr="Airbus dévoile ses avions à l'hydrogène – BuzzNews"/>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376498" y="1717589"/>
            <a:ext cx="951797" cy="707049"/>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20" descr="Oil companies push into biorefini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150321" y="1388320"/>
            <a:ext cx="679591" cy="453384"/>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1878170" y="2706705"/>
            <a:ext cx="3142888" cy="813723"/>
            <a:chOff x="2539724" y="5369058"/>
            <a:chExt cx="3142888" cy="844666"/>
          </a:xfrm>
        </p:grpSpPr>
        <p:sp>
          <p:nvSpPr>
            <p:cNvPr id="122" name="Rounded Rectangle 121"/>
            <p:cNvSpPr/>
            <p:nvPr/>
          </p:nvSpPr>
          <p:spPr bwMode="auto">
            <a:xfrm>
              <a:off x="2539724" y="5397278"/>
              <a:ext cx="3142888" cy="816446"/>
            </a:xfrm>
            <a:prstGeom prst="roundRect">
              <a:avLst/>
            </a:prstGeom>
            <a:solidFill>
              <a:srgbClr val="4492FE">
                <a:lumMod val="20000"/>
                <a:lumOff val="80000"/>
              </a:srgbClr>
            </a:solidFill>
            <a:ln>
              <a:noFill/>
            </a:ln>
            <a:effectLst/>
          </p:spPr>
          <p:txBody>
            <a:bodyPr vert="horz" wrap="none" lIns="121920" tIns="60960" rIns="121920" bIns="60960" numCol="1" rtlCol="0" anchor="ctr" anchorCtr="0" compatLnSpc="1">
              <a:prstTxWarp prst="textNoShape">
                <a:avLst/>
              </a:prstTxWarp>
            </a:bodyPr>
            <a:lstStyle/>
            <a:p>
              <a:pPr algn="ctr" eaLnBrk="0" hangingPunct="0">
                <a:defRPr/>
              </a:pPr>
              <a:endParaRPr lang="en-US" sz="400" kern="0">
                <a:solidFill>
                  <a:srgbClr val="000000"/>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92" name="TextBox 91"/>
            <p:cNvSpPr txBox="1"/>
            <p:nvPr/>
          </p:nvSpPr>
          <p:spPr>
            <a:xfrm>
              <a:off x="2557075" y="5369058"/>
              <a:ext cx="954107" cy="261610"/>
            </a:xfrm>
            <a:prstGeom prst="rect">
              <a:avLst/>
            </a:prstGeom>
            <a:noFill/>
          </p:spPr>
          <p:txBody>
            <a:bodyPr wrap="none" rtlCol="0">
              <a:spAutoFit/>
            </a:bodyPr>
            <a:lstStyle/>
            <a:p>
              <a:pPr>
                <a:defRPr/>
              </a:pPr>
              <a:r>
                <a:rPr lang="fr-FR" sz="1100" b="1" kern="0" dirty="0">
                  <a:solidFill>
                    <a:srgbClr val="051039"/>
                  </a:solidFill>
                  <a:ea typeface="Arial Unicode MS"/>
                  <a:cs typeface="Arial Unicode MS"/>
                </a:rPr>
                <a:t>OPERATIONS</a:t>
              </a:r>
              <a:endParaRPr lang="en-US" sz="1100" b="1" kern="0" dirty="0">
                <a:solidFill>
                  <a:srgbClr val="051039"/>
                </a:solidFill>
                <a:ea typeface="Arial Unicode MS"/>
                <a:cs typeface="Arial Unicode MS"/>
              </a:endParaRPr>
            </a:p>
          </p:txBody>
        </p:sp>
        <p:sp>
          <p:nvSpPr>
            <p:cNvPr id="123" name="TextBox 122"/>
            <p:cNvSpPr txBox="1"/>
            <p:nvPr/>
          </p:nvSpPr>
          <p:spPr>
            <a:xfrm>
              <a:off x="2598912" y="5542171"/>
              <a:ext cx="2787045" cy="670909"/>
            </a:xfrm>
            <a:prstGeom prst="rect">
              <a:avLst/>
            </a:prstGeom>
            <a:noFill/>
          </p:spPr>
          <p:txBody>
            <a:bodyPr wrap="none" rtlCol="0">
              <a:spAutoFit/>
            </a:bodyPr>
            <a:lstStyle/>
            <a:p>
              <a:pPr marL="228589" indent="-228589">
                <a:buFont typeface="Arial" panose="020B0604020202020204" pitchFamily="34" charset="0"/>
                <a:buChar char="•"/>
              </a:pPr>
              <a:r>
                <a:rPr lang="fr-FR" sz="1200" dirty="0" err="1" smtClean="0"/>
                <a:t>Ecopilotage</a:t>
              </a:r>
              <a:endParaRPr lang="fr-FR" sz="1200" dirty="0"/>
            </a:p>
            <a:p>
              <a:pPr marL="228589" indent="-228589">
                <a:buFont typeface="Arial" panose="020B0604020202020204" pitchFamily="34" charset="0"/>
                <a:buChar char="•"/>
              </a:pPr>
              <a:r>
                <a:rPr lang="fr-FR" sz="1200" dirty="0" smtClean="0"/>
                <a:t>Electrification des équipements au sol</a:t>
              </a:r>
              <a:endParaRPr lang="fr-FR" sz="1200" dirty="0"/>
            </a:p>
            <a:p>
              <a:pPr marL="228589" indent="-228589">
                <a:buFont typeface="Arial" panose="020B0604020202020204" pitchFamily="34" charset="0"/>
                <a:buChar char="•"/>
              </a:pPr>
              <a:r>
                <a:rPr lang="fr-FR" sz="1200" dirty="0" smtClean="0"/>
                <a:t>Intermodalité avec le train</a:t>
              </a:r>
              <a:endParaRPr lang="en-US" sz="1200" dirty="0"/>
            </a:p>
          </p:txBody>
        </p:sp>
      </p:grpSp>
      <p:sp>
        <p:nvSpPr>
          <p:cNvPr id="132" name="TextBox 131"/>
          <p:cNvSpPr txBox="1">
            <a:spLocks/>
          </p:cNvSpPr>
          <p:nvPr/>
        </p:nvSpPr>
        <p:spPr>
          <a:xfrm>
            <a:off x="1763843" y="4534447"/>
            <a:ext cx="90" cy="302955"/>
          </a:xfrm>
          <a:prstGeom prst="ellipse">
            <a:avLst/>
          </a:prstGeom>
          <a:solidFill>
            <a:srgbClr val="92D050">
              <a:alpha val="50196"/>
            </a:srgbClr>
          </a:solidFill>
        </p:spPr>
        <p:txBody>
          <a:bodyPr wrap="none" lIns="0" tIns="0" rIns="0" bIns="0" rtlCol="0" anchor="ctr" anchorCtr="0">
            <a:spAutoFit/>
          </a:bodyPr>
          <a:lstStyle/>
          <a:p>
            <a:pPr algn="ctr">
              <a:defRPr/>
            </a:pPr>
            <a:endParaRPr lang="en-US" sz="1400" kern="0" dirty="0">
              <a:solidFill>
                <a:srgbClr val="051039"/>
              </a:solidFill>
              <a:latin typeface="Tw Cen MT Condensed" panose="020B0606020104020203" pitchFamily="34" charset="0"/>
              <a:ea typeface="Arial Unicode MS"/>
              <a:cs typeface="Arial Unicode MS"/>
            </a:endParaRPr>
          </a:p>
        </p:txBody>
      </p:sp>
      <p:cxnSp>
        <p:nvCxnSpPr>
          <p:cNvPr id="135" name="Straight Connector 134"/>
          <p:cNvCxnSpPr/>
          <p:nvPr/>
        </p:nvCxnSpPr>
        <p:spPr>
          <a:xfrm flipV="1">
            <a:off x="1849936" y="2706706"/>
            <a:ext cx="0" cy="2189798"/>
          </a:xfrm>
          <a:prstGeom prst="line">
            <a:avLst/>
          </a:prstGeom>
          <a:ln>
            <a:solidFill>
              <a:srgbClr val="051039"/>
            </a:solidFill>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a:off x="1849936" y="3562415"/>
            <a:ext cx="9332861" cy="25539"/>
          </a:xfrm>
          <a:prstGeom prst="straightConnector1">
            <a:avLst/>
          </a:prstGeom>
          <a:ln w="12700">
            <a:solidFill>
              <a:srgbClr val="051039"/>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2358657" y="3580884"/>
            <a:ext cx="3216329" cy="667325"/>
            <a:chOff x="2886389" y="2745446"/>
            <a:chExt cx="3216329" cy="712570"/>
          </a:xfrm>
        </p:grpSpPr>
        <p:sp>
          <p:nvSpPr>
            <p:cNvPr id="143" name="Rounded Rectangle 142"/>
            <p:cNvSpPr/>
            <p:nvPr/>
          </p:nvSpPr>
          <p:spPr bwMode="auto">
            <a:xfrm>
              <a:off x="2889094" y="2748912"/>
              <a:ext cx="3213624" cy="709104"/>
            </a:xfrm>
            <a:prstGeom prst="roundRect">
              <a:avLst/>
            </a:prstGeom>
            <a:solidFill>
              <a:srgbClr val="4492FE">
                <a:lumMod val="20000"/>
                <a:lumOff val="80000"/>
              </a:srgbClr>
            </a:solidFill>
            <a:ln>
              <a:noFill/>
            </a:ln>
            <a:effectLst/>
          </p:spPr>
          <p:txBody>
            <a:bodyPr vert="horz" wrap="none" lIns="121920" tIns="60960" rIns="121920" bIns="60960" numCol="1" rtlCol="0" anchor="ctr" anchorCtr="0" compatLnSpc="1">
              <a:prstTxWarp prst="textNoShape">
                <a:avLst/>
              </a:prstTxWarp>
            </a:bodyPr>
            <a:lstStyle/>
            <a:p>
              <a:pPr algn="ctr" eaLnBrk="0" hangingPunct="0">
                <a:defRPr/>
              </a:pPr>
              <a:endParaRPr lang="en-US" sz="400" kern="0">
                <a:solidFill>
                  <a:srgbClr val="000000"/>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144" name="TextBox 143"/>
            <p:cNvSpPr txBox="1"/>
            <p:nvPr/>
          </p:nvSpPr>
          <p:spPr>
            <a:xfrm>
              <a:off x="2886389" y="2745446"/>
              <a:ext cx="1233030" cy="261610"/>
            </a:xfrm>
            <a:prstGeom prst="rect">
              <a:avLst/>
            </a:prstGeom>
            <a:noFill/>
          </p:spPr>
          <p:txBody>
            <a:bodyPr wrap="none" rtlCol="0">
              <a:spAutoFit/>
            </a:bodyPr>
            <a:lstStyle/>
            <a:p>
              <a:pPr>
                <a:defRPr/>
              </a:pPr>
              <a:r>
                <a:rPr lang="fr-FR" sz="1100" b="1" kern="0" dirty="0">
                  <a:solidFill>
                    <a:srgbClr val="051039"/>
                  </a:solidFill>
                  <a:ea typeface="Arial Unicode MS"/>
                  <a:cs typeface="Arial Unicode MS"/>
                </a:rPr>
                <a:t>COMPENSATIONS</a:t>
              </a:r>
              <a:endParaRPr lang="en-US" sz="1100" b="1" kern="0" dirty="0">
                <a:solidFill>
                  <a:srgbClr val="051039"/>
                </a:solidFill>
                <a:ea typeface="Arial Unicode MS"/>
                <a:cs typeface="Arial Unicode MS"/>
              </a:endParaRPr>
            </a:p>
          </p:txBody>
        </p:sp>
        <p:sp>
          <p:nvSpPr>
            <p:cNvPr id="148" name="TextBox 147"/>
            <p:cNvSpPr txBox="1"/>
            <p:nvPr/>
          </p:nvSpPr>
          <p:spPr>
            <a:xfrm>
              <a:off x="2969745" y="2937966"/>
              <a:ext cx="1236877" cy="295780"/>
            </a:xfrm>
            <a:prstGeom prst="rect">
              <a:avLst/>
            </a:prstGeom>
            <a:noFill/>
          </p:spPr>
          <p:txBody>
            <a:bodyPr wrap="none" rtlCol="0">
              <a:spAutoFit/>
            </a:bodyPr>
            <a:lstStyle/>
            <a:p>
              <a:r>
                <a:rPr lang="fr-FR" sz="1200" dirty="0" smtClean="0"/>
                <a:t>Réglementations</a:t>
              </a:r>
              <a:endParaRPr lang="fr-FR" sz="1200" dirty="0"/>
            </a:p>
          </p:txBody>
        </p:sp>
        <p:cxnSp>
          <p:nvCxnSpPr>
            <p:cNvPr id="149" name="Straight Arrow Connector 148"/>
            <p:cNvCxnSpPr/>
            <p:nvPr/>
          </p:nvCxnSpPr>
          <p:spPr bwMode="auto">
            <a:xfrm>
              <a:off x="4143654" y="3098215"/>
              <a:ext cx="323248" cy="117"/>
            </a:xfrm>
            <a:prstGeom prst="straightConnector1">
              <a:avLst/>
            </a:prstGeom>
            <a:solidFill>
              <a:srgbClr val="051039"/>
            </a:solidFill>
            <a:ln w="12700" cap="flat" cmpd="sng" algn="ctr">
              <a:solidFill>
                <a:srgbClr val="000000"/>
              </a:solidFill>
              <a:prstDash val="sysDot"/>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2" name="TextBox 151"/>
            <p:cNvSpPr txBox="1"/>
            <p:nvPr/>
          </p:nvSpPr>
          <p:spPr bwMode="gray">
            <a:xfrm>
              <a:off x="4389024" y="2914974"/>
              <a:ext cx="833951" cy="281602"/>
            </a:xfrm>
            <a:prstGeom prst="rect">
              <a:avLst/>
            </a:prstGeom>
            <a:noFill/>
          </p:spPr>
          <p:txBody>
            <a:bodyPr wrap="square" lIns="48000" tIns="48000" rIns="48000" bIns="48000" rtlCol="0">
              <a:spAutoFit/>
            </a:bodyPr>
            <a:lstStyle/>
            <a:p>
              <a:pPr algn="ctr">
                <a:defRPr/>
              </a:pPr>
              <a:r>
                <a:rPr lang="fr-FR" sz="1200" kern="0" dirty="0">
                  <a:solidFill>
                    <a:srgbClr val="000000"/>
                  </a:solidFill>
                  <a:ea typeface="Arial Unicode MS"/>
                  <a:cs typeface="Arial Unicode MS"/>
                </a:rPr>
                <a:t>Intra-EU</a:t>
              </a:r>
              <a:endParaRPr lang="en-US" sz="1200" kern="0" dirty="0" err="1">
                <a:solidFill>
                  <a:srgbClr val="000000"/>
                </a:solidFill>
                <a:ea typeface="Arial Unicode MS"/>
                <a:cs typeface="Arial Unicode MS"/>
              </a:endParaRPr>
            </a:p>
          </p:txBody>
        </p:sp>
        <p:sp>
          <p:nvSpPr>
            <p:cNvPr id="161" name="TextBox 160"/>
            <p:cNvSpPr txBox="1"/>
            <p:nvPr/>
          </p:nvSpPr>
          <p:spPr>
            <a:xfrm>
              <a:off x="2969745" y="3149202"/>
              <a:ext cx="889411" cy="295780"/>
            </a:xfrm>
            <a:prstGeom prst="rect">
              <a:avLst/>
            </a:prstGeom>
            <a:noFill/>
          </p:spPr>
          <p:txBody>
            <a:bodyPr wrap="none" rtlCol="0">
              <a:spAutoFit/>
            </a:bodyPr>
            <a:lstStyle/>
            <a:p>
              <a:r>
                <a:rPr lang="fr-FR" sz="1200" dirty="0" smtClean="0"/>
                <a:t>Volontaires</a:t>
              </a:r>
              <a:endParaRPr lang="fr-FR" sz="1200" dirty="0"/>
            </a:p>
          </p:txBody>
        </p:sp>
        <p:cxnSp>
          <p:nvCxnSpPr>
            <p:cNvPr id="162" name="Straight Arrow Connector 161"/>
            <p:cNvCxnSpPr/>
            <p:nvPr/>
          </p:nvCxnSpPr>
          <p:spPr bwMode="auto">
            <a:xfrm>
              <a:off x="4058872" y="3274760"/>
              <a:ext cx="323248" cy="117"/>
            </a:xfrm>
            <a:prstGeom prst="straightConnector1">
              <a:avLst/>
            </a:prstGeom>
            <a:solidFill>
              <a:srgbClr val="051039"/>
            </a:solidFill>
            <a:ln w="12700" cap="flat" cmpd="sng" algn="ctr">
              <a:solidFill>
                <a:srgbClr val="000000"/>
              </a:solidFill>
              <a:prstDash val="sysDot"/>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6" name="TextBox 165"/>
            <p:cNvSpPr txBox="1"/>
            <p:nvPr/>
          </p:nvSpPr>
          <p:spPr bwMode="gray">
            <a:xfrm>
              <a:off x="4478819" y="3150830"/>
              <a:ext cx="1527199" cy="300696"/>
            </a:xfrm>
            <a:prstGeom prst="rect">
              <a:avLst/>
            </a:prstGeom>
            <a:noFill/>
          </p:spPr>
          <p:txBody>
            <a:bodyPr wrap="square" lIns="48000" tIns="48000" rIns="48000" bIns="48000" rtlCol="0">
              <a:spAutoFit/>
            </a:bodyPr>
            <a:lstStyle/>
            <a:p>
              <a:pPr algn="ctr">
                <a:defRPr/>
              </a:pPr>
              <a:r>
                <a:rPr lang="fr-FR" sz="1200" kern="0" dirty="0" smtClean="0">
                  <a:solidFill>
                    <a:srgbClr val="000000"/>
                  </a:solidFill>
                  <a:ea typeface="Arial Unicode MS"/>
                  <a:cs typeface="Arial Unicode MS"/>
                </a:rPr>
                <a:t>Tous vols domestiques</a:t>
              </a:r>
              <a:endParaRPr lang="en-US" sz="1200" kern="0" dirty="0" err="1">
                <a:solidFill>
                  <a:srgbClr val="000000"/>
                </a:solidFill>
                <a:ea typeface="Arial Unicode MS"/>
                <a:cs typeface="Arial Unicode MS"/>
              </a:endParaRPr>
            </a:p>
          </p:txBody>
        </p:sp>
      </p:grpSp>
      <p:sp>
        <p:nvSpPr>
          <p:cNvPr id="84" name="TextBox 83"/>
          <p:cNvSpPr txBox="1"/>
          <p:nvPr/>
        </p:nvSpPr>
        <p:spPr>
          <a:xfrm>
            <a:off x="10150831" y="2305518"/>
            <a:ext cx="1929060" cy="369332"/>
          </a:xfrm>
          <a:prstGeom prst="rect">
            <a:avLst/>
          </a:prstGeom>
          <a:solidFill>
            <a:schemeClr val="bg1"/>
          </a:solidFill>
        </p:spPr>
        <p:txBody>
          <a:bodyPr wrap="square" rtlCol="0">
            <a:spAutoFit/>
          </a:bodyPr>
          <a:lstStyle/>
          <a:p>
            <a:pPr marL="0" indent="0" defTabSz="914400">
              <a:spcBef>
                <a:spcPts val="0"/>
              </a:spcBef>
              <a:buFontTx/>
              <a:buNone/>
              <a:defRPr/>
            </a:pPr>
            <a:r>
              <a:rPr lang="en-US" kern="0" dirty="0" err="1" smtClean="0">
                <a:solidFill>
                  <a:srgbClr val="4492FE">
                    <a:lumMod val="60000"/>
                    <a:lumOff val="40000"/>
                  </a:srgbClr>
                </a:solidFill>
                <a:latin typeface="Tw Cen MT Condensed" panose="020B0606020104020203" pitchFamily="34" charset="0"/>
                <a:ea typeface="Arial Unicode MS"/>
                <a:cs typeface="Arial Unicode MS"/>
              </a:rPr>
              <a:t>Investir</a:t>
            </a:r>
            <a:r>
              <a:rPr lang="en-US" kern="0" dirty="0" smtClean="0">
                <a:solidFill>
                  <a:srgbClr val="4492FE">
                    <a:lumMod val="60000"/>
                    <a:lumOff val="40000"/>
                  </a:srgbClr>
                </a:solidFill>
                <a:latin typeface="Tw Cen MT Condensed" panose="020B0606020104020203" pitchFamily="34" charset="0"/>
                <a:ea typeface="Arial Unicode MS"/>
                <a:cs typeface="Arial Unicode MS"/>
              </a:rPr>
              <a:t>       </a:t>
            </a:r>
            <a:r>
              <a:rPr lang="en-US" kern="0" dirty="0" err="1" smtClean="0">
                <a:solidFill>
                  <a:srgbClr val="4492FE">
                    <a:lumMod val="60000"/>
                    <a:lumOff val="40000"/>
                  </a:srgbClr>
                </a:solidFill>
                <a:latin typeface="Tw Cen MT Condensed" panose="020B0606020104020203" pitchFamily="34" charset="0"/>
                <a:ea typeface="Arial Unicode MS"/>
                <a:cs typeface="Arial Unicode MS"/>
              </a:rPr>
              <a:t>Collaborer</a:t>
            </a:r>
            <a:endParaRPr lang="en-US" sz="1600" kern="0" dirty="0" smtClean="0">
              <a:solidFill>
                <a:srgbClr val="4492FE">
                  <a:lumMod val="60000"/>
                  <a:lumOff val="40000"/>
                </a:srgbClr>
              </a:solidFill>
              <a:latin typeface="Tw Cen MT Condensed" panose="020B0606020104020203" pitchFamily="34" charset="0"/>
              <a:ea typeface="Arial Unicode MS"/>
              <a:cs typeface="Arial Unicode MS"/>
            </a:endParaRPr>
          </a:p>
        </p:txBody>
      </p:sp>
      <p:sp>
        <p:nvSpPr>
          <p:cNvPr id="30" name="Flowchart: Sequential Access Storage 29"/>
          <p:cNvSpPr/>
          <p:nvPr/>
        </p:nvSpPr>
        <p:spPr bwMode="gray">
          <a:xfrm flipH="1">
            <a:off x="10030405" y="1492292"/>
            <a:ext cx="1966933" cy="1915491"/>
          </a:xfrm>
          <a:prstGeom prst="flowChartMagneticTape">
            <a:avLst/>
          </a:prstGeom>
          <a:noFill/>
          <a:ln w="76200">
            <a:solidFill>
              <a:srgbClr val="C8E7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smtClean="0"/>
          </a:p>
        </p:txBody>
      </p:sp>
      <p:pic>
        <p:nvPicPr>
          <p:cNvPr id="32" name="Picture 31"/>
          <p:cNvPicPr>
            <a:picLocks noChangeAspect="1"/>
          </p:cNvPicPr>
          <p:nvPr/>
        </p:nvPicPr>
        <p:blipFill>
          <a:blip r:embed="rId13"/>
          <a:stretch>
            <a:fillRect/>
          </a:stretch>
        </p:blipFill>
        <p:spPr>
          <a:xfrm>
            <a:off x="10278681" y="1994406"/>
            <a:ext cx="1435185" cy="387083"/>
          </a:xfrm>
          <a:prstGeom prst="rect">
            <a:avLst/>
          </a:prstGeom>
        </p:spPr>
      </p:pic>
      <p:sp>
        <p:nvSpPr>
          <p:cNvPr id="9" name="ZoneTexte 8"/>
          <p:cNvSpPr txBox="1"/>
          <p:nvPr/>
        </p:nvSpPr>
        <p:spPr>
          <a:xfrm>
            <a:off x="2589052" y="1427812"/>
            <a:ext cx="1184107" cy="369332"/>
          </a:xfrm>
          <a:prstGeom prst="rect">
            <a:avLst/>
          </a:prstGeom>
          <a:noFill/>
        </p:spPr>
        <p:txBody>
          <a:bodyPr wrap="none" rtlCol="0">
            <a:spAutoFit/>
          </a:bodyPr>
          <a:lstStyle/>
          <a:p>
            <a:r>
              <a:rPr lang="fr-FR" dirty="0" smtClean="0">
                <a:solidFill>
                  <a:schemeClr val="accent1">
                    <a:lumMod val="60000"/>
                    <a:lumOff val="40000"/>
                  </a:schemeClr>
                </a:solidFill>
              </a:rPr>
              <a:t>Remplacer</a:t>
            </a:r>
            <a:endParaRPr lang="fr-FR" dirty="0">
              <a:solidFill>
                <a:schemeClr val="accent1">
                  <a:lumMod val="60000"/>
                  <a:lumOff val="40000"/>
                </a:schemeClr>
              </a:solidFill>
            </a:endParaRPr>
          </a:p>
        </p:txBody>
      </p:sp>
      <p:sp>
        <p:nvSpPr>
          <p:cNvPr id="11" name="ZoneTexte 10"/>
          <p:cNvSpPr txBox="1"/>
          <p:nvPr/>
        </p:nvSpPr>
        <p:spPr>
          <a:xfrm>
            <a:off x="1319019" y="2072734"/>
            <a:ext cx="910186" cy="369332"/>
          </a:xfrm>
          <a:prstGeom prst="rect">
            <a:avLst/>
          </a:prstGeom>
          <a:noFill/>
        </p:spPr>
        <p:txBody>
          <a:bodyPr wrap="none" rtlCol="0">
            <a:spAutoFit/>
          </a:bodyPr>
          <a:lstStyle/>
          <a:p>
            <a:r>
              <a:rPr lang="fr-FR" dirty="0" smtClean="0">
                <a:solidFill>
                  <a:schemeClr val="accent1">
                    <a:lumMod val="60000"/>
                    <a:lumOff val="40000"/>
                  </a:schemeClr>
                </a:solidFill>
              </a:rPr>
              <a:t>Réduire</a:t>
            </a:r>
            <a:endParaRPr lang="fr-FR" dirty="0">
              <a:solidFill>
                <a:schemeClr val="accent1">
                  <a:lumMod val="60000"/>
                  <a:lumOff val="40000"/>
                </a:schemeClr>
              </a:solidFill>
            </a:endParaRPr>
          </a:p>
        </p:txBody>
      </p:sp>
      <p:sp>
        <p:nvSpPr>
          <p:cNvPr id="37" name="ZoneTexte 36"/>
          <p:cNvSpPr txBox="1"/>
          <p:nvPr/>
        </p:nvSpPr>
        <p:spPr>
          <a:xfrm>
            <a:off x="1045666" y="3709384"/>
            <a:ext cx="1258678" cy="369332"/>
          </a:xfrm>
          <a:prstGeom prst="rect">
            <a:avLst/>
          </a:prstGeom>
          <a:noFill/>
        </p:spPr>
        <p:txBody>
          <a:bodyPr wrap="none" rtlCol="0">
            <a:spAutoFit/>
          </a:bodyPr>
          <a:lstStyle/>
          <a:p>
            <a:r>
              <a:rPr lang="fr-FR" dirty="0" smtClean="0">
                <a:solidFill>
                  <a:schemeClr val="accent1">
                    <a:lumMod val="60000"/>
                    <a:lumOff val="40000"/>
                  </a:schemeClr>
                </a:solidFill>
              </a:rPr>
              <a:t>Compenser</a:t>
            </a:r>
            <a:endParaRPr lang="fr-FR" dirty="0">
              <a:solidFill>
                <a:schemeClr val="accent1">
                  <a:lumMod val="60000"/>
                  <a:lumOff val="40000"/>
                </a:schemeClr>
              </a:solidFill>
            </a:endParaRPr>
          </a:p>
        </p:txBody>
      </p:sp>
      <p:sp>
        <p:nvSpPr>
          <p:cNvPr id="87" name="object 3"/>
          <p:cNvSpPr txBox="1"/>
          <p:nvPr/>
        </p:nvSpPr>
        <p:spPr>
          <a:xfrm>
            <a:off x="64563" y="4648200"/>
            <a:ext cx="256480" cy="1723389"/>
          </a:xfrm>
          <a:prstGeom prst="rect">
            <a:avLst/>
          </a:prstGeom>
        </p:spPr>
        <p:txBody>
          <a:bodyPr vert="vert270" wrap="square" lIns="0" tIns="0" rIns="0" bIns="0" rtlCol="0">
            <a:spAutoFit/>
          </a:bodyPr>
          <a:lstStyle/>
          <a:p>
            <a:pPr marL="12700">
              <a:lnSpc>
                <a:spcPts val="955"/>
              </a:lnSpc>
            </a:pPr>
            <a:r>
              <a:rPr sz="900" b="1" spc="90" dirty="0" smtClean="0">
                <a:solidFill>
                  <a:srgbClr val="D21F4B"/>
                </a:solidFill>
                <a:latin typeface="Carlito"/>
                <a:cs typeface="Carlito"/>
              </a:rPr>
              <a:t>STRICTEM</a:t>
            </a:r>
            <a:r>
              <a:rPr sz="900" b="1" spc="70" dirty="0" smtClean="0">
                <a:solidFill>
                  <a:srgbClr val="D21F4B"/>
                </a:solidFill>
                <a:latin typeface="Carlito"/>
                <a:cs typeface="Carlito"/>
              </a:rPr>
              <a:t>ENT</a:t>
            </a:r>
            <a:r>
              <a:rPr sz="900" b="1" spc="-5" dirty="0" smtClean="0">
                <a:solidFill>
                  <a:srgbClr val="D21F4B"/>
                </a:solidFill>
                <a:latin typeface="Carlito"/>
                <a:cs typeface="Carlito"/>
              </a:rPr>
              <a:t> </a:t>
            </a:r>
            <a:r>
              <a:rPr sz="900" b="1" spc="95" dirty="0">
                <a:solidFill>
                  <a:srgbClr val="D21F4B"/>
                </a:solidFill>
                <a:latin typeface="Carlito"/>
                <a:cs typeface="Carlito"/>
              </a:rPr>
              <a:t>CONFIDENTIEL</a:t>
            </a:r>
            <a:endParaRPr sz="900" dirty="0">
              <a:latin typeface="Carlito"/>
              <a:cs typeface="Carlito"/>
            </a:endParaRPr>
          </a:p>
        </p:txBody>
      </p:sp>
    </p:spTree>
    <p:extLst>
      <p:ext uri="{BB962C8B-B14F-4D97-AF65-F5344CB8AC3E}">
        <p14:creationId xmlns:p14="http://schemas.microsoft.com/office/powerpoint/2010/main" val="8938966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BTFPLAYOUTENABLED" val="1"/>
  <p:tag name="BTFPROTATIO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10567</TotalTime>
  <Words>1800</Words>
  <Application>Microsoft Office PowerPoint</Application>
  <PresentationFormat>Grand écran</PresentationFormat>
  <Paragraphs>349</Paragraphs>
  <Slides>15</Slides>
  <Notes>4</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15</vt:i4>
      </vt:variant>
    </vt:vector>
  </HeadingPairs>
  <TitlesOfParts>
    <vt:vector size="25" baseType="lpstr">
      <vt:lpstr>Arial</vt:lpstr>
      <vt:lpstr>Arial Unicode MS</vt:lpstr>
      <vt:lpstr>Calibri</vt:lpstr>
      <vt:lpstr>Calibri Light</vt:lpstr>
      <vt:lpstr>Carlito</vt:lpstr>
      <vt:lpstr>Helvetica Neue Medium</vt:lpstr>
      <vt:lpstr>Times New Roman</vt:lpstr>
      <vt:lpstr>Tw Cen MT Condensed</vt:lpstr>
      <vt:lpstr>Wingdings</vt:lpstr>
      <vt:lpstr>Office Theme</vt:lpstr>
      <vt:lpstr>Présentation PowerPoint</vt:lpstr>
      <vt:lpstr>La pandémie de Covid-19 a plongé le  transport aérien dans la plus grave crise de  son histoire</vt:lpstr>
      <vt:lpstr>Toutes les régions ont été durement touchées par la crise  sanitaire en 2020</vt:lpstr>
      <vt:lpstr>Les résultats financiers ont été sévèrement impactés par la Covid-19 : une baisse de 5,8mds€ de l'EBITDA, attenuée par la maîtrise des coûts</vt:lpstr>
      <vt:lpstr>Les projections de trafic suggèrent que 2021 sera une  année toute aussi difficile pour notre industrie</vt:lpstr>
      <vt:lpstr>Sortir de la crise en accentuant nos engagements CSR </vt:lpstr>
      <vt:lpstr>L'impact de l'aviation sur le changement climatique en 3 points :  ventilation des émissions actuelles des vols par type et par effet</vt:lpstr>
      <vt:lpstr>Un engagement RSE reconnu par les évaluateurs externes</vt:lpstr>
      <vt:lpstr>Feuille de route environnementale Air France-KLM </vt:lpstr>
      <vt:lpstr>Stratégie durable  "ouvrir la voie à l'aviation durable"</vt:lpstr>
      <vt:lpstr>Qu’est-ce que le SAF ?</vt:lpstr>
      <vt:lpstr>Production de combustible fossile ou SAF : la différence</vt:lpstr>
      <vt:lpstr>Annexe</vt:lpstr>
      <vt:lpstr>Aperçu des obligations/aspirations de la FAS </vt:lpstr>
      <vt:lpstr>Merci de votre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Lebreton, Charlie (SPCS) - AF</dc:creator>
  <cp:lastModifiedBy>Muguet, Karine (AFKL FI) - AFKL</cp:lastModifiedBy>
  <cp:revision>98</cp:revision>
  <cp:lastPrinted>2021-05-04T16:42:20Z</cp:lastPrinted>
  <dcterms:created xsi:type="dcterms:W3CDTF">2021-02-26T13:25:03Z</dcterms:created>
  <dcterms:modified xsi:type="dcterms:W3CDTF">2021-05-05T12:30:46Z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2021-02-17T00:00:00Z</vt:filetime>
  </property>
  <property fmtid="{D5CDD505-2E9C-101B-9397-08002B2CF9AE}" pid="3" name="Creator">
    <vt:lpwstr>Microsoft® PowerPoint® 2016</vt:lpwstr>
  </property>
  <property fmtid="{D5CDD505-2E9C-101B-9397-08002B2CF9AE}" pid="4" name="LastSaved">
    <vt:filetime>2021-02-26T00:00:00Z</vt:filetime>
  </property>
</Properties>
</file>