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Lst>
  <p:notesMasterIdLst>
    <p:notesMasterId r:id="rId21"/>
  </p:notesMasterIdLst>
  <p:handoutMasterIdLst>
    <p:handoutMasterId r:id="rId22"/>
  </p:handoutMasterIdLst>
  <p:sldIdLst>
    <p:sldId id="256" r:id="rId4"/>
    <p:sldId id="259" r:id="rId5"/>
    <p:sldId id="260" r:id="rId6"/>
    <p:sldId id="261" r:id="rId7"/>
    <p:sldId id="281" r:id="rId8"/>
    <p:sldId id="282" r:id="rId9"/>
    <p:sldId id="284" r:id="rId10"/>
    <p:sldId id="278" r:id="rId11"/>
    <p:sldId id="264" r:id="rId12"/>
    <p:sldId id="285" r:id="rId13"/>
    <p:sldId id="291" r:id="rId14"/>
    <p:sldId id="288" r:id="rId15"/>
    <p:sldId id="287" r:id="rId16"/>
    <p:sldId id="286" r:id="rId17"/>
    <p:sldId id="289" r:id="rId18"/>
    <p:sldId id="290" r:id="rId19"/>
    <p:sldId id="279" r:id="rId20"/>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1" d="100"/>
          <a:sy n="201" d="100"/>
        </p:scale>
        <p:origin x="654" y="144"/>
      </p:cViewPr>
      <p:guideLst>
        <p:guide orient="horz" pos="1620"/>
        <p:guide pos="2880"/>
      </p:guideLst>
    </p:cSldViewPr>
  </p:slideViewPr>
  <p:notesTextViewPr>
    <p:cViewPr>
      <p:scale>
        <a:sx n="1" d="1"/>
        <a:sy n="1" d="1"/>
      </p:scale>
      <p:origin x="0" y="0"/>
    </p:cViewPr>
  </p:notesTextViewPr>
  <p:notesViewPr>
    <p:cSldViewPr snapToGrid="0">
      <p:cViewPr varScale="1">
        <p:scale>
          <a:sx n="86" d="100"/>
          <a:sy n="86" d="100"/>
        </p:scale>
        <p:origin x="36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325" cy="498174"/>
          </a:xfrm>
          <a:prstGeom prst="rect">
            <a:avLst/>
          </a:prstGeom>
        </p:spPr>
        <p:txBody>
          <a:bodyPr vert="horz" lIns="83786" tIns="41893" rIns="83786" bIns="41893" rtlCol="0"/>
          <a:lstStyle>
            <a:lvl1pPr algn="l">
              <a:defRPr sz="1100"/>
            </a:lvl1pPr>
          </a:lstStyle>
          <a:p>
            <a:endParaRPr lang="fr-FR"/>
          </a:p>
        </p:txBody>
      </p:sp>
      <p:sp>
        <p:nvSpPr>
          <p:cNvPr id="3" name="Espace réservé de la date 2"/>
          <p:cNvSpPr>
            <a:spLocks noGrp="1"/>
          </p:cNvSpPr>
          <p:nvPr>
            <p:ph type="dt" sz="quarter" idx="1"/>
          </p:nvPr>
        </p:nvSpPr>
        <p:spPr>
          <a:xfrm>
            <a:off x="3849923" y="1"/>
            <a:ext cx="2946325" cy="498174"/>
          </a:xfrm>
          <a:prstGeom prst="rect">
            <a:avLst/>
          </a:prstGeom>
        </p:spPr>
        <p:txBody>
          <a:bodyPr vert="horz" lIns="83786" tIns="41893" rIns="83786" bIns="41893" rtlCol="0"/>
          <a:lstStyle>
            <a:lvl1pPr algn="r">
              <a:defRPr sz="1100"/>
            </a:lvl1pPr>
          </a:lstStyle>
          <a:p>
            <a:fld id="{BF3F0B4A-18EE-4F20-AD85-5EF02813B1AE}" type="datetimeFigureOut">
              <a:rPr lang="fr-FR" smtClean="0"/>
              <a:t>22/05/2026</a:t>
            </a:fld>
            <a:endParaRPr lang="fr-FR"/>
          </a:p>
        </p:txBody>
      </p:sp>
      <p:sp>
        <p:nvSpPr>
          <p:cNvPr id="4" name="Espace réservé du pied de page 3"/>
          <p:cNvSpPr>
            <a:spLocks noGrp="1"/>
          </p:cNvSpPr>
          <p:nvPr>
            <p:ph type="ftr" sz="quarter" idx="2"/>
          </p:nvPr>
        </p:nvSpPr>
        <p:spPr>
          <a:xfrm>
            <a:off x="0" y="9428464"/>
            <a:ext cx="2946325" cy="498174"/>
          </a:xfrm>
          <a:prstGeom prst="rect">
            <a:avLst/>
          </a:prstGeom>
        </p:spPr>
        <p:txBody>
          <a:bodyPr vert="horz" lIns="83786" tIns="41893" rIns="83786" bIns="41893" rtlCol="0" anchor="b"/>
          <a:lstStyle>
            <a:lvl1pPr algn="l">
              <a:defRPr sz="1100"/>
            </a:lvl1pPr>
          </a:lstStyle>
          <a:p>
            <a:endParaRPr lang="fr-FR"/>
          </a:p>
        </p:txBody>
      </p:sp>
      <p:sp>
        <p:nvSpPr>
          <p:cNvPr id="5" name="Espace réservé du numéro de diapositive 4"/>
          <p:cNvSpPr>
            <a:spLocks noGrp="1"/>
          </p:cNvSpPr>
          <p:nvPr>
            <p:ph type="sldNum" sz="quarter" idx="3"/>
          </p:nvPr>
        </p:nvSpPr>
        <p:spPr>
          <a:xfrm>
            <a:off x="3849923" y="9428464"/>
            <a:ext cx="2946325" cy="498174"/>
          </a:xfrm>
          <a:prstGeom prst="rect">
            <a:avLst/>
          </a:prstGeom>
        </p:spPr>
        <p:txBody>
          <a:bodyPr vert="horz" lIns="83786" tIns="41893" rIns="83786" bIns="41893" rtlCol="0" anchor="b"/>
          <a:lstStyle>
            <a:lvl1pPr algn="r">
              <a:defRPr sz="1100"/>
            </a:lvl1pPr>
          </a:lstStyle>
          <a:p>
            <a:fld id="{6F8CE60C-804A-47A7-BB18-5E5D0A299ECF}" type="slidenum">
              <a:rPr lang="fr-FR" smtClean="0"/>
              <a:t>‹N°›</a:t>
            </a:fld>
            <a:endParaRPr lang="fr-FR"/>
          </a:p>
        </p:txBody>
      </p:sp>
    </p:spTree>
    <p:extLst>
      <p:ext uri="{BB962C8B-B14F-4D97-AF65-F5344CB8AC3E}">
        <p14:creationId xmlns:p14="http://schemas.microsoft.com/office/powerpoint/2010/main" val="3621987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 name="PlaceHolder 1"/>
          <p:cNvSpPr>
            <a:spLocks noGrp="1" noRot="1" noChangeAspect="1"/>
          </p:cNvSpPr>
          <p:nvPr>
            <p:ph type="sldImg"/>
          </p:nvPr>
        </p:nvSpPr>
        <p:spPr>
          <a:xfrm>
            <a:off x="90488" y="754063"/>
            <a:ext cx="6615112" cy="3722687"/>
          </a:xfrm>
          <a:prstGeom prst="rect">
            <a:avLst/>
          </a:prstGeom>
        </p:spPr>
        <p:txBody>
          <a:bodyPr lIns="0" tIns="0" rIns="0" bIns="0" anchor="ctr">
            <a:noAutofit/>
          </a:bodyPr>
          <a:lstStyle/>
          <a:p>
            <a:pPr algn="ctr"/>
            <a:r>
              <a:rPr lang="fr-FR" sz="4000" b="0" strike="noStrike" spc="-1">
                <a:latin typeface="Arial"/>
              </a:rPr>
              <a:t>Cliquez pour déplacer la diapo</a:t>
            </a:r>
          </a:p>
        </p:txBody>
      </p:sp>
      <p:sp>
        <p:nvSpPr>
          <p:cNvPr id="182" name="PlaceHolder 2"/>
          <p:cNvSpPr>
            <a:spLocks noGrp="1"/>
          </p:cNvSpPr>
          <p:nvPr>
            <p:ph type="body"/>
          </p:nvPr>
        </p:nvSpPr>
        <p:spPr>
          <a:xfrm>
            <a:off x="679797" y="4715068"/>
            <a:ext cx="5438050" cy="4466731"/>
          </a:xfrm>
          <a:prstGeom prst="rect">
            <a:avLst/>
          </a:prstGeom>
        </p:spPr>
        <p:txBody>
          <a:bodyPr lIns="0" tIns="0" rIns="0" bIns="0">
            <a:noAutofit/>
          </a:bodyPr>
          <a:lstStyle/>
          <a:p>
            <a:r>
              <a:rPr lang="fr-FR" sz="1800" b="0" strike="noStrike" spc="-1">
                <a:latin typeface="Arial"/>
              </a:rPr>
              <a:t>Cliquez pour modifier le format des notes</a:t>
            </a:r>
          </a:p>
        </p:txBody>
      </p:sp>
      <p:sp>
        <p:nvSpPr>
          <p:cNvPr id="183" name="PlaceHolder 3"/>
          <p:cNvSpPr>
            <a:spLocks noGrp="1"/>
          </p:cNvSpPr>
          <p:nvPr>
            <p:ph type="hdr"/>
          </p:nvPr>
        </p:nvSpPr>
        <p:spPr>
          <a:xfrm>
            <a:off x="0" y="0"/>
            <a:ext cx="2949994" cy="496006"/>
          </a:xfrm>
          <a:prstGeom prst="rect">
            <a:avLst/>
          </a:prstGeom>
        </p:spPr>
        <p:txBody>
          <a:bodyPr lIns="0" tIns="0" rIns="0" bIns="0">
            <a:noAutofit/>
          </a:bodyPr>
          <a:lstStyle/>
          <a:p>
            <a:r>
              <a:rPr lang="fr-FR" sz="1300" b="0" strike="noStrike" spc="-1">
                <a:latin typeface="Times New Roman"/>
              </a:rPr>
              <a:t>&lt;en-tête&gt;</a:t>
            </a:r>
          </a:p>
        </p:txBody>
      </p:sp>
      <p:sp>
        <p:nvSpPr>
          <p:cNvPr id="184" name="PlaceHolder 4"/>
          <p:cNvSpPr>
            <a:spLocks noGrp="1"/>
          </p:cNvSpPr>
          <p:nvPr>
            <p:ph type="dt"/>
          </p:nvPr>
        </p:nvSpPr>
        <p:spPr>
          <a:xfrm>
            <a:off x="3847649" y="0"/>
            <a:ext cx="2949994" cy="496006"/>
          </a:xfrm>
          <a:prstGeom prst="rect">
            <a:avLst/>
          </a:prstGeom>
        </p:spPr>
        <p:txBody>
          <a:bodyPr lIns="0" tIns="0" rIns="0" bIns="0">
            <a:noAutofit/>
          </a:bodyPr>
          <a:lstStyle/>
          <a:p>
            <a:pPr algn="r"/>
            <a:r>
              <a:rPr lang="fr-FR" sz="1300" b="0" strike="noStrike" spc="-1">
                <a:latin typeface="Times New Roman"/>
              </a:rPr>
              <a:t>&lt;date/heure&gt;</a:t>
            </a:r>
          </a:p>
        </p:txBody>
      </p:sp>
      <p:sp>
        <p:nvSpPr>
          <p:cNvPr id="185" name="PlaceHolder 5"/>
          <p:cNvSpPr>
            <a:spLocks noGrp="1"/>
          </p:cNvSpPr>
          <p:nvPr>
            <p:ph type="ftr"/>
          </p:nvPr>
        </p:nvSpPr>
        <p:spPr>
          <a:xfrm>
            <a:off x="0" y="9430471"/>
            <a:ext cx="2949994" cy="496006"/>
          </a:xfrm>
          <a:prstGeom prst="rect">
            <a:avLst/>
          </a:prstGeom>
        </p:spPr>
        <p:txBody>
          <a:bodyPr lIns="0" tIns="0" rIns="0" bIns="0" anchor="b">
            <a:noAutofit/>
          </a:bodyPr>
          <a:lstStyle/>
          <a:p>
            <a:r>
              <a:rPr lang="fr-FR" sz="1300" b="0" strike="noStrike" spc="-1">
                <a:latin typeface="Times New Roman"/>
              </a:rPr>
              <a:t>&lt;pied de page&gt;</a:t>
            </a:r>
          </a:p>
        </p:txBody>
      </p:sp>
      <p:sp>
        <p:nvSpPr>
          <p:cNvPr id="186" name="PlaceHolder 6"/>
          <p:cNvSpPr>
            <a:spLocks noGrp="1"/>
          </p:cNvSpPr>
          <p:nvPr>
            <p:ph type="sldNum"/>
          </p:nvPr>
        </p:nvSpPr>
        <p:spPr>
          <a:xfrm>
            <a:off x="3847649" y="9430471"/>
            <a:ext cx="2949994" cy="496006"/>
          </a:xfrm>
          <a:prstGeom prst="rect">
            <a:avLst/>
          </a:prstGeom>
        </p:spPr>
        <p:txBody>
          <a:bodyPr lIns="0" tIns="0" rIns="0" bIns="0" anchor="b">
            <a:noAutofit/>
          </a:bodyPr>
          <a:lstStyle/>
          <a:p>
            <a:pPr algn="r"/>
            <a:fld id="{57586A7F-A19E-4AC5-9F42-0FAD26187987}" type="slidenum">
              <a:rPr lang="fr-FR" sz="1300" b="0" strike="noStrike" spc="-1">
                <a:latin typeface="Times New Roman"/>
              </a:rPr>
              <a:t>‹N°›</a:t>
            </a:fld>
            <a:endParaRPr lang="fr-FR" sz="13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3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3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3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3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
        <p:nvSpPr>
          <p:cNvPr id="3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4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3200" b="0" strike="noStrike" spc="-1">
              <a:latin typeface="Arial"/>
            </a:endParaRPr>
          </a:p>
        </p:txBody>
      </p:sp>
      <p:sp>
        <p:nvSpPr>
          <p:cNvPr id="4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3200" b="0" strike="noStrike" spc="-1">
              <a:latin typeface="Arial"/>
            </a:endParaRPr>
          </a:p>
        </p:txBody>
      </p:sp>
      <p:sp>
        <p:nvSpPr>
          <p:cNvPr id="4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3200" b="0" strike="noStrike" spc="-1">
              <a:latin typeface="Arial"/>
            </a:endParaRPr>
          </a:p>
        </p:txBody>
      </p:sp>
      <p:sp>
        <p:nvSpPr>
          <p:cNvPr id="4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3200" b="0" strike="noStrike" spc="-1">
              <a:latin typeface="Arial"/>
            </a:endParaRPr>
          </a:p>
        </p:txBody>
      </p:sp>
      <p:sp>
        <p:nvSpPr>
          <p:cNvPr id="4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3200" b="0" strike="noStrike" spc="-1">
              <a:latin typeface="Arial"/>
            </a:endParaRPr>
          </a:p>
        </p:txBody>
      </p:sp>
      <p:sp>
        <p:nvSpPr>
          <p:cNvPr id="4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0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0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0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10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dirty="0">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1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11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
        <p:nvSpPr>
          <p:cNvPr id="11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dirty="0">
              <a:latin typeface="Arial"/>
            </a:endParaRPr>
          </a:p>
        </p:txBody>
      </p:sp>
      <p:sp>
        <p:nvSpPr>
          <p:cNvPr id="1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dirty="0">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1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11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11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1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11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12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2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3200" b="0" strike="noStrike" spc="-1">
              <a:latin typeface="Arial"/>
            </a:endParaRPr>
          </a:p>
        </p:txBody>
      </p:sp>
      <p:sp>
        <p:nvSpPr>
          <p:cNvPr id="12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2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12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12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
        <p:nvSpPr>
          <p:cNvPr id="12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3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3200" b="0" strike="noStrike" spc="-1">
              <a:latin typeface="Arial"/>
            </a:endParaRPr>
          </a:p>
        </p:txBody>
      </p:sp>
      <p:sp>
        <p:nvSpPr>
          <p:cNvPr id="13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3200" b="0" strike="noStrike" spc="-1">
              <a:latin typeface="Arial"/>
            </a:endParaRPr>
          </a:p>
        </p:txBody>
      </p:sp>
      <p:sp>
        <p:nvSpPr>
          <p:cNvPr id="13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3200" b="0" strike="noStrike" spc="-1">
              <a:latin typeface="Arial"/>
            </a:endParaRPr>
          </a:p>
        </p:txBody>
      </p:sp>
      <p:sp>
        <p:nvSpPr>
          <p:cNvPr id="13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3200" b="0" strike="noStrike" spc="-1">
              <a:latin typeface="Arial"/>
            </a:endParaRPr>
          </a:p>
        </p:txBody>
      </p:sp>
      <p:sp>
        <p:nvSpPr>
          <p:cNvPr id="13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3200" b="0" strike="noStrike" spc="-1">
              <a:latin typeface="Arial"/>
            </a:endParaRPr>
          </a:p>
        </p:txBody>
      </p:sp>
      <p:sp>
        <p:nvSpPr>
          <p:cNvPr id="13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46"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48"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5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1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3"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5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15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
        <p:nvSpPr>
          <p:cNvPr id="15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5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16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161"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6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16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165"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67"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fr-FR" sz="3200" b="0" strike="noStrike" spc="-1">
              <a:latin typeface="Arial"/>
            </a:endParaRPr>
          </a:p>
        </p:txBody>
      </p:sp>
      <p:sp>
        <p:nvSpPr>
          <p:cNvPr id="168"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7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17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17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
        <p:nvSpPr>
          <p:cNvPr id="173"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175"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fr-FR" sz="3200" b="0" strike="noStrike" spc="-1">
              <a:latin typeface="Arial"/>
            </a:endParaRPr>
          </a:p>
        </p:txBody>
      </p:sp>
      <p:sp>
        <p:nvSpPr>
          <p:cNvPr id="176"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fr-FR" sz="3200" b="0" strike="noStrike" spc="-1">
              <a:latin typeface="Arial"/>
            </a:endParaRPr>
          </a:p>
        </p:txBody>
      </p:sp>
      <p:sp>
        <p:nvSpPr>
          <p:cNvPr id="177"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fr-FR" sz="3200" b="0" strike="noStrike" spc="-1">
              <a:latin typeface="Arial"/>
            </a:endParaRPr>
          </a:p>
        </p:txBody>
      </p:sp>
      <p:sp>
        <p:nvSpPr>
          <p:cNvPr id="178"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fr-FR" sz="3200" b="0" strike="noStrike" spc="-1">
              <a:latin typeface="Arial"/>
            </a:endParaRPr>
          </a:p>
        </p:txBody>
      </p:sp>
      <p:sp>
        <p:nvSpPr>
          <p:cNvPr id="179"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fr-FR" sz="3200" b="0" strike="noStrike" spc="-1">
              <a:latin typeface="Arial"/>
            </a:endParaRPr>
          </a:p>
        </p:txBody>
      </p:sp>
      <p:sp>
        <p:nvSpPr>
          <p:cNvPr id="180"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dirty="0">
              <a:latin typeface="Arial"/>
            </a:endParaRPr>
          </a:p>
        </p:txBody>
      </p:sp>
      <p:sp>
        <p:nvSpPr>
          <p:cNvPr id="1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1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2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fr-FR" sz="4400" b="0" strike="noStrike" spc="-1">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fr-FR" sz="3200" b="0" strike="noStrike" spc="-1">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fr-FR" sz="3200" b="0" strike="noStrike" spc="-1">
              <a:latin typeface="Arial"/>
            </a:endParaRPr>
          </a:p>
        </p:txBody>
      </p:sp>
      <p:sp>
        <p:nvSpPr>
          <p:cNvPr id="3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Line 1"/>
          <p:cNvSpPr/>
          <p:nvPr/>
        </p:nvSpPr>
        <p:spPr>
          <a:xfrm>
            <a:off x="323640" y="4784400"/>
            <a:ext cx="8424720" cy="360"/>
          </a:xfrm>
          <a:prstGeom prst="line">
            <a:avLst/>
          </a:prstGeom>
          <a:ln w="10160">
            <a:solidFill>
              <a:schemeClr val="tx1"/>
            </a:solidFill>
            <a:round/>
          </a:ln>
        </p:spPr>
        <p:style>
          <a:lnRef idx="1">
            <a:schemeClr val="accent1"/>
          </a:lnRef>
          <a:fillRef idx="0">
            <a:schemeClr val="accent1"/>
          </a:fillRef>
          <a:effectRef idx="0">
            <a:schemeClr val="accent1"/>
          </a:effectRef>
          <a:fontRef idx="minor"/>
        </p:style>
      </p:sp>
      <p:sp>
        <p:nvSpPr>
          <p:cNvPr id="11" name="Line 2"/>
          <p:cNvSpPr/>
          <p:nvPr/>
        </p:nvSpPr>
        <p:spPr>
          <a:xfrm>
            <a:off x="360000" y="4784400"/>
            <a:ext cx="8424000" cy="360"/>
          </a:xfrm>
          <a:prstGeom prst="line">
            <a:avLst/>
          </a:prstGeom>
          <a:ln w="10160">
            <a:solidFill>
              <a:schemeClr val="tx1"/>
            </a:solidFill>
            <a:round/>
          </a:ln>
        </p:spPr>
        <p:style>
          <a:lnRef idx="1">
            <a:schemeClr val="accent1"/>
          </a:lnRef>
          <a:fillRef idx="0">
            <a:schemeClr val="accent1"/>
          </a:fillRef>
          <a:effectRef idx="0">
            <a:schemeClr val="accent1"/>
          </a:effectRef>
          <a:fontRef idx="minor"/>
        </p:style>
      </p:sp>
      <p:pic>
        <p:nvPicPr>
          <p:cNvPr id="2" name="Image 13"/>
          <p:cNvPicPr/>
          <p:nvPr/>
        </p:nvPicPr>
        <p:blipFill>
          <a:blip r:embed="rId14"/>
          <a:stretch/>
        </p:blipFill>
        <p:spPr>
          <a:xfrm>
            <a:off x="1098000" y="180000"/>
            <a:ext cx="756000" cy="359280"/>
          </a:xfrm>
          <a:prstGeom prst="rect">
            <a:avLst/>
          </a:prstGeom>
          <a:ln w="0">
            <a:noFill/>
          </a:ln>
        </p:spPr>
      </p:pic>
      <p:pic>
        <p:nvPicPr>
          <p:cNvPr id="3" name="Image 14"/>
          <p:cNvPicPr/>
          <p:nvPr/>
        </p:nvPicPr>
        <p:blipFill>
          <a:blip r:embed="rId15"/>
          <a:stretch/>
        </p:blipFill>
        <p:spPr>
          <a:xfrm>
            <a:off x="288000" y="108000"/>
            <a:ext cx="539280" cy="539280"/>
          </a:xfrm>
          <a:prstGeom prst="rect">
            <a:avLst/>
          </a:prstGeom>
          <a:ln w="0">
            <a:noFill/>
          </a:ln>
        </p:spPr>
      </p:pic>
      <p:pic>
        <p:nvPicPr>
          <p:cNvPr id="4" name="Image 10"/>
          <p:cNvPicPr/>
          <p:nvPr/>
        </p:nvPicPr>
        <p:blipFill>
          <a:blip r:embed="rId16"/>
          <a:stretch/>
        </p:blipFill>
        <p:spPr>
          <a:xfrm>
            <a:off x="995040" y="157320"/>
            <a:ext cx="961920" cy="381960"/>
          </a:xfrm>
          <a:prstGeom prst="rect">
            <a:avLst/>
          </a:prstGeom>
          <a:ln w="0">
            <a:noFill/>
          </a:ln>
        </p:spPr>
      </p:pic>
      <p:sp>
        <p:nvSpPr>
          <p:cNvPr id="8" name="PlaceHolder 4"/>
          <p:cNvSpPr>
            <a:spLocks noGrp="1"/>
          </p:cNvSpPr>
          <p:nvPr>
            <p:ph type="title"/>
          </p:nvPr>
        </p:nvSpPr>
        <p:spPr>
          <a:xfrm>
            <a:off x="506317" y="240660"/>
            <a:ext cx="8229240" cy="858600"/>
          </a:xfrm>
          <a:prstGeom prst="rect">
            <a:avLst/>
          </a:prstGeom>
        </p:spPr>
        <p:txBody>
          <a:bodyPr lIns="0" tIns="0" rIns="0" bIns="0" anchor="ctr">
            <a:noAutofit/>
          </a:bodyPr>
          <a:lstStyle/>
          <a:p>
            <a:pPr algn="ctr"/>
            <a:r>
              <a:rPr lang="fr-FR" sz="4400" b="0" strike="noStrike" spc="-1" dirty="0">
                <a:latin typeface="Arial"/>
              </a:rPr>
              <a:t>Cliquez pour éditer le format du texte-titre</a:t>
            </a:r>
          </a:p>
        </p:txBody>
      </p:sp>
      <p:sp>
        <p:nvSpPr>
          <p:cNvPr id="9" name="PlaceHolder 5"/>
          <p:cNvSpPr>
            <a:spLocks noGrp="1"/>
          </p:cNvSpPr>
          <p:nvPr>
            <p:ph type="body"/>
          </p:nvPr>
        </p:nvSpPr>
        <p:spPr>
          <a:xfrm>
            <a:off x="534867" y="1169640"/>
            <a:ext cx="8229240" cy="2982960"/>
          </a:xfrm>
          <a:prstGeom prst="rect">
            <a:avLst/>
          </a:prstGeom>
        </p:spPr>
        <p:txBody>
          <a:bodyPr lIns="0" tIns="0" rIns="0" bIns="0">
            <a:normAutofit fontScale="80000"/>
          </a:bodyPr>
          <a:lstStyle/>
          <a:p>
            <a:pPr marL="432000" indent="-324000">
              <a:spcBef>
                <a:spcPts val="1417"/>
              </a:spcBef>
              <a:buClr>
                <a:srgbClr val="000000"/>
              </a:buClr>
              <a:buSzPct val="45000"/>
              <a:buFont typeface="Wingdings" charset="2"/>
              <a:buChar char=""/>
            </a:pPr>
            <a:r>
              <a:rPr lang="fr-FR" sz="3200" b="0" strike="noStrike" spc="-1" dirty="0">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dirty="0">
                <a:latin typeface="Arial"/>
              </a:rPr>
              <a:t>Second niveau de plan</a:t>
            </a:r>
          </a:p>
          <a:p>
            <a:pPr marL="1296000" lvl="2" indent="-288000">
              <a:spcBef>
                <a:spcPts val="850"/>
              </a:spcBef>
              <a:buClr>
                <a:srgbClr val="000000"/>
              </a:buClr>
              <a:buSzPct val="45000"/>
              <a:buFont typeface="Wingdings" charset="2"/>
              <a:buChar char=""/>
            </a:pPr>
            <a:r>
              <a:rPr lang="fr-FR" sz="2400" b="0" strike="noStrike" spc="-1" dirty="0">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dirty="0">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dirty="0">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dirty="0">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dirty="0">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 name="Line 1"/>
          <p:cNvSpPr/>
          <p:nvPr/>
        </p:nvSpPr>
        <p:spPr>
          <a:xfrm>
            <a:off x="323640" y="4784400"/>
            <a:ext cx="8424720" cy="360"/>
          </a:xfrm>
          <a:prstGeom prst="line">
            <a:avLst/>
          </a:prstGeom>
          <a:ln w="10160">
            <a:solidFill>
              <a:schemeClr val="tx1"/>
            </a:solidFill>
            <a:round/>
          </a:ln>
        </p:spPr>
        <p:style>
          <a:lnRef idx="1">
            <a:schemeClr val="accent1"/>
          </a:lnRef>
          <a:fillRef idx="0">
            <a:schemeClr val="accent1"/>
          </a:fillRef>
          <a:effectRef idx="0">
            <a:schemeClr val="accent1"/>
          </a:effectRef>
          <a:fontRef idx="minor"/>
        </p:style>
      </p:sp>
      <p:sp>
        <p:nvSpPr>
          <p:cNvPr id="91" name="Line 2"/>
          <p:cNvSpPr/>
          <p:nvPr/>
        </p:nvSpPr>
        <p:spPr>
          <a:xfrm>
            <a:off x="360000" y="4784400"/>
            <a:ext cx="8424000" cy="360"/>
          </a:xfrm>
          <a:prstGeom prst="line">
            <a:avLst/>
          </a:prstGeom>
          <a:ln w="10160">
            <a:solidFill>
              <a:schemeClr val="tx1"/>
            </a:solidFill>
            <a:round/>
          </a:ln>
        </p:spPr>
        <p:style>
          <a:lnRef idx="1">
            <a:schemeClr val="accent1"/>
          </a:lnRef>
          <a:fillRef idx="0">
            <a:schemeClr val="accent1"/>
          </a:fillRef>
          <a:effectRef idx="0">
            <a:schemeClr val="accent1"/>
          </a:effectRef>
          <a:fontRef idx="minor"/>
        </p:style>
      </p:sp>
      <p:pic>
        <p:nvPicPr>
          <p:cNvPr id="92" name="Image 13"/>
          <p:cNvPicPr/>
          <p:nvPr/>
        </p:nvPicPr>
        <p:blipFill>
          <a:blip r:embed="rId14"/>
          <a:stretch/>
        </p:blipFill>
        <p:spPr>
          <a:xfrm>
            <a:off x="1098000" y="180000"/>
            <a:ext cx="756000" cy="359280"/>
          </a:xfrm>
          <a:prstGeom prst="rect">
            <a:avLst/>
          </a:prstGeom>
          <a:ln w="0">
            <a:noFill/>
          </a:ln>
        </p:spPr>
      </p:pic>
      <p:pic>
        <p:nvPicPr>
          <p:cNvPr id="93" name="Image 14"/>
          <p:cNvPicPr/>
          <p:nvPr/>
        </p:nvPicPr>
        <p:blipFill>
          <a:blip r:embed="rId15"/>
          <a:stretch/>
        </p:blipFill>
        <p:spPr>
          <a:xfrm>
            <a:off x="288000" y="108000"/>
            <a:ext cx="539280" cy="539280"/>
          </a:xfrm>
          <a:prstGeom prst="rect">
            <a:avLst/>
          </a:prstGeom>
          <a:ln w="0">
            <a:noFill/>
          </a:ln>
        </p:spPr>
      </p:pic>
      <p:pic>
        <p:nvPicPr>
          <p:cNvPr id="94" name="Image 10"/>
          <p:cNvPicPr/>
          <p:nvPr/>
        </p:nvPicPr>
        <p:blipFill>
          <a:blip r:embed="rId16"/>
          <a:stretch/>
        </p:blipFill>
        <p:spPr>
          <a:xfrm>
            <a:off x="995040" y="157320"/>
            <a:ext cx="961920" cy="381960"/>
          </a:xfrm>
          <a:prstGeom prst="rect">
            <a:avLst/>
          </a:prstGeom>
          <a:ln w="0">
            <a:noFill/>
          </a:ln>
        </p:spPr>
      </p:pic>
      <p:grpSp>
        <p:nvGrpSpPr>
          <p:cNvPr id="2" name="Groupe 1"/>
          <p:cNvGrpSpPr/>
          <p:nvPr userDrawn="1"/>
        </p:nvGrpSpPr>
        <p:grpSpPr>
          <a:xfrm>
            <a:off x="2124720" y="157680"/>
            <a:ext cx="1403640" cy="629460"/>
            <a:chOff x="2124720" y="157680"/>
            <a:chExt cx="1403640" cy="629460"/>
          </a:xfrm>
        </p:grpSpPr>
        <p:pic>
          <p:nvPicPr>
            <p:cNvPr id="95" name="Image 9"/>
            <p:cNvPicPr/>
            <p:nvPr/>
          </p:nvPicPr>
          <p:blipFill>
            <a:blip r:embed="rId17"/>
            <a:stretch/>
          </p:blipFill>
          <p:spPr>
            <a:xfrm>
              <a:off x="2303640" y="157680"/>
              <a:ext cx="1076690" cy="398880"/>
            </a:xfrm>
            <a:prstGeom prst="rect">
              <a:avLst/>
            </a:prstGeom>
            <a:ln w="0">
              <a:noFill/>
            </a:ln>
          </p:spPr>
        </p:pic>
        <p:sp>
          <p:nvSpPr>
            <p:cNvPr id="96" name="CustomShape 3"/>
            <p:cNvSpPr/>
            <p:nvPr/>
          </p:nvSpPr>
          <p:spPr>
            <a:xfrm>
              <a:off x="2124720" y="423900"/>
              <a:ext cx="1403640" cy="363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50000"/>
                </a:lnSpc>
              </a:pPr>
              <a:r>
                <a:rPr lang="fr-FR" sz="1200" b="1" strike="noStrike" spc="-1" dirty="0">
                  <a:solidFill>
                    <a:srgbClr val="92D050"/>
                  </a:solidFill>
                  <a:latin typeface="Arial, sans-serif"/>
                  <a:ea typeface="DejaVu Sans"/>
                </a:rPr>
                <a:t>Grand Est</a:t>
              </a:r>
              <a:endParaRPr lang="fr-FR" sz="1200" b="0" strike="noStrike" spc="-1" dirty="0">
                <a:latin typeface="Arial"/>
              </a:endParaRPr>
            </a:p>
          </p:txBody>
        </p:sp>
      </p:grpSp>
      <p:sp>
        <p:nvSpPr>
          <p:cNvPr id="98" name="PlaceHolder 5"/>
          <p:cNvSpPr>
            <a:spLocks noGrp="1"/>
          </p:cNvSpPr>
          <p:nvPr>
            <p:ph type="title"/>
          </p:nvPr>
        </p:nvSpPr>
        <p:spPr>
          <a:xfrm>
            <a:off x="722671" y="1632844"/>
            <a:ext cx="8229240" cy="858600"/>
          </a:xfrm>
          <a:prstGeom prst="rect">
            <a:avLst/>
          </a:prstGeom>
        </p:spPr>
        <p:txBody>
          <a:bodyPr lIns="0" tIns="0" rIns="0" bIns="0" anchor="ctr">
            <a:noAutofit/>
          </a:bodyPr>
          <a:lstStyle/>
          <a:p>
            <a:pPr algn="ctr"/>
            <a:r>
              <a:rPr lang="fr-FR" sz="4400" b="0" strike="noStrike" spc="-1" dirty="0">
                <a:latin typeface="Arial"/>
              </a:rPr>
              <a:t>Cliquez pour éditer le format du texte-titre</a:t>
            </a:r>
          </a:p>
        </p:txBody>
      </p:sp>
      <p:sp>
        <p:nvSpPr>
          <p:cNvPr id="99" name="PlaceHolder 6"/>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 name="Line 1"/>
          <p:cNvSpPr/>
          <p:nvPr/>
        </p:nvSpPr>
        <p:spPr>
          <a:xfrm>
            <a:off x="323640" y="4784400"/>
            <a:ext cx="8424720" cy="360"/>
          </a:xfrm>
          <a:prstGeom prst="line">
            <a:avLst/>
          </a:prstGeom>
          <a:ln w="10160">
            <a:solidFill>
              <a:schemeClr val="tx1"/>
            </a:solidFill>
            <a:round/>
          </a:ln>
        </p:spPr>
        <p:style>
          <a:lnRef idx="1">
            <a:schemeClr val="accent1"/>
          </a:lnRef>
          <a:fillRef idx="0">
            <a:schemeClr val="accent1"/>
          </a:fillRef>
          <a:effectRef idx="0">
            <a:schemeClr val="accent1"/>
          </a:effectRef>
          <a:fontRef idx="minor"/>
        </p:style>
      </p:sp>
      <p:sp>
        <p:nvSpPr>
          <p:cNvPr id="137" name="Line 2"/>
          <p:cNvSpPr/>
          <p:nvPr/>
        </p:nvSpPr>
        <p:spPr>
          <a:xfrm>
            <a:off x="360000" y="4784400"/>
            <a:ext cx="8424000" cy="360"/>
          </a:xfrm>
          <a:prstGeom prst="line">
            <a:avLst/>
          </a:prstGeom>
          <a:ln w="10160">
            <a:solidFill>
              <a:schemeClr val="tx1"/>
            </a:solidFill>
            <a:round/>
          </a:ln>
        </p:spPr>
        <p:style>
          <a:lnRef idx="1">
            <a:schemeClr val="accent1"/>
          </a:lnRef>
          <a:fillRef idx="0">
            <a:schemeClr val="accent1"/>
          </a:fillRef>
          <a:effectRef idx="0">
            <a:schemeClr val="accent1"/>
          </a:effectRef>
          <a:fontRef idx="minor"/>
        </p:style>
      </p:sp>
      <p:pic>
        <p:nvPicPr>
          <p:cNvPr id="138" name="Image 13"/>
          <p:cNvPicPr/>
          <p:nvPr/>
        </p:nvPicPr>
        <p:blipFill>
          <a:blip r:embed="rId14"/>
          <a:stretch/>
        </p:blipFill>
        <p:spPr>
          <a:xfrm>
            <a:off x="1098000" y="180000"/>
            <a:ext cx="756000" cy="359280"/>
          </a:xfrm>
          <a:prstGeom prst="rect">
            <a:avLst/>
          </a:prstGeom>
          <a:ln w="0">
            <a:noFill/>
          </a:ln>
        </p:spPr>
      </p:pic>
      <p:pic>
        <p:nvPicPr>
          <p:cNvPr id="139" name="Image 14"/>
          <p:cNvPicPr/>
          <p:nvPr/>
        </p:nvPicPr>
        <p:blipFill>
          <a:blip r:embed="rId15"/>
          <a:stretch/>
        </p:blipFill>
        <p:spPr>
          <a:xfrm>
            <a:off x="288000" y="108000"/>
            <a:ext cx="539280" cy="539280"/>
          </a:xfrm>
          <a:prstGeom prst="rect">
            <a:avLst/>
          </a:prstGeom>
          <a:ln w="0">
            <a:noFill/>
          </a:ln>
        </p:spPr>
      </p:pic>
      <p:pic>
        <p:nvPicPr>
          <p:cNvPr id="140" name="Image 10"/>
          <p:cNvPicPr/>
          <p:nvPr/>
        </p:nvPicPr>
        <p:blipFill>
          <a:blip r:embed="rId16"/>
          <a:stretch/>
        </p:blipFill>
        <p:spPr>
          <a:xfrm>
            <a:off x="995040" y="157320"/>
            <a:ext cx="961920" cy="381960"/>
          </a:xfrm>
          <a:prstGeom prst="rect">
            <a:avLst/>
          </a:prstGeom>
          <a:ln w="0">
            <a:noFill/>
          </a:ln>
        </p:spPr>
      </p:pic>
      <p:pic>
        <p:nvPicPr>
          <p:cNvPr id="141" name="Image 8"/>
          <p:cNvPicPr/>
          <p:nvPr/>
        </p:nvPicPr>
        <p:blipFill>
          <a:blip r:embed="rId17"/>
          <a:stretch/>
        </p:blipFill>
        <p:spPr>
          <a:xfrm>
            <a:off x="2303640" y="157680"/>
            <a:ext cx="1129680" cy="460800"/>
          </a:xfrm>
          <a:prstGeom prst="rect">
            <a:avLst/>
          </a:prstGeom>
          <a:ln w="0">
            <a:noFill/>
          </a:ln>
        </p:spPr>
      </p:pic>
      <p:sp>
        <p:nvSpPr>
          <p:cNvPr id="142" name="CustomShape 3"/>
          <p:cNvSpPr/>
          <p:nvPr/>
        </p:nvSpPr>
        <p:spPr>
          <a:xfrm>
            <a:off x="2166480" y="482760"/>
            <a:ext cx="1403640" cy="363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50000"/>
              </a:lnSpc>
            </a:pPr>
            <a:r>
              <a:rPr lang="fr-FR" sz="1200" b="1" strike="noStrike" spc="-1">
                <a:solidFill>
                  <a:srgbClr val="92D050"/>
                </a:solidFill>
                <a:latin typeface="Arial, sans-serif"/>
                <a:ea typeface="DejaVu Sans"/>
              </a:rPr>
              <a:t>Grand Est</a:t>
            </a:r>
            <a:endParaRPr lang="fr-FR" sz="1200" b="0" strike="noStrike" spc="-1">
              <a:latin typeface="Arial"/>
            </a:endParaRPr>
          </a:p>
        </p:txBody>
      </p:sp>
      <p:sp>
        <p:nvSpPr>
          <p:cNvPr id="143" name="PlaceHolder 4"/>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144" name="PlaceHolder 5"/>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3.xml"/><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hyperlink" Target="https://www.legifrance.gouv.fr/jorf/id/JORFTEXT000042079384/" TargetMode="External"/><Relationship Id="rId3" Type="http://schemas.openxmlformats.org/officeDocument/2006/relationships/hyperlink" Target="https://eur-lex.europa.eu/legal-content/FR/TXT/PDF/?uri=CELEX:32011L0092" TargetMode="External"/><Relationship Id="rId7" Type="http://schemas.openxmlformats.org/officeDocument/2006/relationships/hyperlink" Target="https://www.legifrance.gouv.fr/codes/section_lc/LEGITEXT000006074220/LEGISCTA000006176675/" TargetMode="External"/><Relationship Id="rId2" Type="http://schemas.openxmlformats.org/officeDocument/2006/relationships/hyperlink" Target="https://www.legifrance.gouv.fr/jorf/id/JORFTEXT000032465348" TargetMode="External"/><Relationship Id="rId1" Type="http://schemas.openxmlformats.org/officeDocument/2006/relationships/slideLayout" Target="../slideLayouts/slideLayout13.xml"/><Relationship Id="rId6" Type="http://schemas.openxmlformats.org/officeDocument/2006/relationships/hyperlink" Target="https://www.legifrance.gouv.fr/contenu/menu/droit-national-en-vigueur/constitution/charte-de-l-environnement" TargetMode="External"/><Relationship Id="rId5" Type="http://schemas.openxmlformats.org/officeDocument/2006/relationships/hyperlink" Target="https://eur-lex.europa.eu/FR/legal-content/summary/access-to-information-public-participation-and-access-to-justice-in-environmental-matters-aarhus-convention.html" TargetMode="External"/><Relationship Id="rId4" Type="http://schemas.openxmlformats.org/officeDocument/2006/relationships/hyperlink" Target="https://eur-lex.europa.eu/legal-content/FR/TXT/PDF/?uri=CELEX:32001L004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0" y="4963680"/>
            <a:ext cx="179280" cy="179280"/>
          </a:xfrm>
          <a:prstGeom prst="rect">
            <a:avLst/>
          </a:prstGeom>
          <a:noFill/>
          <a:ln w="0">
            <a:solidFill>
              <a:srgbClr val="000000">
                <a:alpha val="0"/>
              </a:srgbClr>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CEA65876-0724-491C-9C0B-CD9969C9EC37}" type="datetime1">
              <a:rPr lang="fr-FR" sz="100" b="1" strike="noStrike" spc="-1">
                <a:solidFill>
                  <a:srgbClr val="000000">
                    <a:alpha val="0"/>
                  </a:srgbClr>
                </a:solidFill>
                <a:latin typeface="Arial"/>
              </a:rPr>
              <a:t>22/05/2026</a:t>
            </a:fld>
            <a:endParaRPr lang="fr-FR" sz="100" b="0" strike="noStrike" spc="-1">
              <a:latin typeface="Arial"/>
            </a:endParaRPr>
          </a:p>
        </p:txBody>
      </p:sp>
      <p:sp>
        <p:nvSpPr>
          <p:cNvPr id="188" name="CustomShape 2"/>
          <p:cNvSpPr/>
          <p:nvPr/>
        </p:nvSpPr>
        <p:spPr>
          <a:xfrm>
            <a:off x="0" y="4963680"/>
            <a:ext cx="179280" cy="179280"/>
          </a:xfrm>
          <a:prstGeom prst="rect">
            <a:avLst/>
          </a:prstGeom>
          <a:noFill/>
          <a:ln w="0">
            <a:solidFill>
              <a:srgbClr val="000000">
                <a:alpha val="0"/>
              </a:srgbClr>
            </a:solid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F2ED729C-15D1-46B6-A6C5-C77281025041}" type="slidenum">
              <a:rPr lang="fr-FR" sz="100" b="1" strike="noStrike" spc="-1">
                <a:solidFill>
                  <a:srgbClr val="000000">
                    <a:alpha val="0"/>
                  </a:srgbClr>
                </a:solidFill>
                <a:latin typeface="Arial"/>
              </a:rPr>
              <a:t>1</a:t>
            </a:fld>
            <a:endParaRPr lang="fr-FR" sz="100" b="0" strike="noStrike" spc="-1">
              <a:latin typeface="Arial"/>
            </a:endParaRPr>
          </a:p>
        </p:txBody>
      </p:sp>
      <p:sp>
        <p:nvSpPr>
          <p:cNvPr id="189" name="CustomShape 3"/>
          <p:cNvSpPr/>
          <p:nvPr/>
        </p:nvSpPr>
        <p:spPr>
          <a:xfrm>
            <a:off x="0" y="0"/>
            <a:ext cx="179280" cy="179280"/>
          </a:xfrm>
          <a:prstGeom prst="rect">
            <a:avLst/>
          </a:prstGeom>
          <a:noFill/>
          <a:ln w="0">
            <a:solidFill>
              <a:srgbClr val="000000">
                <a:alpha val="0"/>
              </a:srgbClr>
            </a:solidFill>
          </a:ln>
        </p:spPr>
        <p:style>
          <a:lnRef idx="0">
            <a:scrgbClr r="0" g="0" b="0"/>
          </a:lnRef>
          <a:fillRef idx="0">
            <a:scrgbClr r="0" g="0" b="0"/>
          </a:fillRef>
          <a:effectRef idx="0">
            <a:scrgbClr r="0" g="0" b="0"/>
          </a:effectRef>
          <a:fontRef idx="minor"/>
        </p:style>
      </p:sp>
      <p:sp>
        <p:nvSpPr>
          <p:cNvPr id="190" name="CustomShape 4"/>
          <p:cNvSpPr/>
          <p:nvPr/>
        </p:nvSpPr>
        <p:spPr>
          <a:xfrm>
            <a:off x="382657" y="3223731"/>
            <a:ext cx="8025847"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b="1" strike="noStrike" spc="-1" dirty="0">
                <a:solidFill>
                  <a:srgbClr val="000000"/>
                </a:solidFill>
                <a:latin typeface="Arial"/>
                <a:ea typeface="DejaVu Sans"/>
              </a:rPr>
              <a:t>Les ressources du territoire, entre exploitation et préservation :</a:t>
            </a:r>
          </a:p>
          <a:p>
            <a:pPr algn="ctr">
              <a:lnSpc>
                <a:spcPct val="100000"/>
              </a:lnSpc>
            </a:pPr>
            <a:r>
              <a:rPr lang="fr-FR" b="1" spc="-1" dirty="0">
                <a:solidFill>
                  <a:srgbClr val="000000"/>
                </a:solidFill>
                <a:latin typeface="Arial"/>
                <a:ea typeface="DejaVu Sans"/>
              </a:rPr>
              <a:t>Les enjeux de l’évaluation environnementale dans le Grand Est </a:t>
            </a:r>
          </a:p>
          <a:p>
            <a:pPr algn="ctr">
              <a:lnSpc>
                <a:spcPct val="100000"/>
              </a:lnSpc>
            </a:pPr>
            <a:endParaRPr lang="fr-FR" b="1" spc="-1" dirty="0">
              <a:solidFill>
                <a:srgbClr val="000000"/>
              </a:solidFill>
              <a:latin typeface="Arial"/>
              <a:ea typeface="DejaVu Sans"/>
            </a:endParaRPr>
          </a:p>
          <a:p>
            <a:pPr algn="r">
              <a:lnSpc>
                <a:spcPct val="100000"/>
              </a:lnSpc>
            </a:pPr>
            <a:r>
              <a:rPr lang="fr-FR" b="1" spc="-1" dirty="0">
                <a:solidFill>
                  <a:srgbClr val="000000"/>
                </a:solidFill>
                <a:latin typeface="Arial"/>
                <a:ea typeface="DejaVu Sans"/>
              </a:rPr>
              <a:t>Alby SCHMITT</a:t>
            </a:r>
            <a:endParaRPr lang="fr-FR" b="1" strike="noStrike" spc="-1" dirty="0">
              <a:solidFill>
                <a:srgbClr val="000000"/>
              </a:solidFill>
              <a:latin typeface="Arial"/>
              <a:ea typeface="DejaVu Sans"/>
            </a:endParaRPr>
          </a:p>
          <a:p>
            <a:pPr>
              <a:lnSpc>
                <a:spcPct val="100000"/>
              </a:lnSpc>
            </a:pPr>
            <a:endParaRPr lang="fr-FR" sz="2400" b="0" strike="noStrike" spc="-1" dirty="0">
              <a:latin typeface="Arial"/>
            </a:endParaRPr>
          </a:p>
        </p:txBody>
      </p:sp>
      <p:pic>
        <p:nvPicPr>
          <p:cNvPr id="191" name="Image 2"/>
          <p:cNvPicPr/>
          <p:nvPr/>
        </p:nvPicPr>
        <p:blipFill>
          <a:blip r:embed="rId2"/>
          <a:stretch/>
        </p:blipFill>
        <p:spPr>
          <a:xfrm>
            <a:off x="2272015" y="1391858"/>
            <a:ext cx="3564000" cy="1454400"/>
          </a:xfrm>
          <a:prstGeom prst="rect">
            <a:avLst/>
          </a:prstGeom>
          <a:ln w="0">
            <a:noFill/>
          </a:ln>
        </p:spPr>
      </p:pic>
      <p:sp>
        <p:nvSpPr>
          <p:cNvPr id="192" name="CustomShape 5"/>
          <p:cNvSpPr/>
          <p:nvPr/>
        </p:nvSpPr>
        <p:spPr>
          <a:xfrm>
            <a:off x="3472020" y="2846258"/>
            <a:ext cx="1273320" cy="501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50000"/>
              </a:lnSpc>
            </a:pPr>
            <a:r>
              <a:rPr lang="fr-FR" sz="1800" b="1" strike="noStrike" spc="-1" dirty="0">
                <a:solidFill>
                  <a:srgbClr val="92D050"/>
                </a:solidFill>
                <a:latin typeface="Arial, sans-serif"/>
                <a:ea typeface="DejaVu Sans"/>
              </a:rPr>
              <a:t>Grand Est</a:t>
            </a:r>
            <a:endParaRPr lang="fr-FR" sz="18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FD72063A-6DBB-4DE4-9289-9934A6153A42}" type="slidenum">
              <a:rPr lang="fr-FR" sz="750" b="1" strike="noStrike" spc="-1">
                <a:solidFill>
                  <a:srgbClr val="000000"/>
                </a:solidFill>
                <a:latin typeface="Arial"/>
              </a:rPr>
              <a:t>10</a:t>
            </a:fld>
            <a:endParaRPr lang="fr-FR" sz="750" b="0" strike="noStrike" spc="-1">
              <a:latin typeface="Arial"/>
            </a:endParaRPr>
          </a:p>
        </p:txBody>
      </p:sp>
      <p:sp>
        <p:nvSpPr>
          <p:cNvPr id="237" name="CustomShape 3"/>
          <p:cNvSpPr/>
          <p:nvPr/>
        </p:nvSpPr>
        <p:spPr>
          <a:xfrm>
            <a:off x="252000" y="812715"/>
            <a:ext cx="864000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b="1" spc="-1" dirty="0">
                <a:solidFill>
                  <a:srgbClr val="000091"/>
                </a:solidFill>
                <a:latin typeface="Arial"/>
                <a:ea typeface="DejaVu Sans"/>
              </a:rPr>
              <a:t>2.2</a:t>
            </a:r>
            <a:r>
              <a:rPr lang="fr-FR" sz="1800" b="1" strike="noStrike" spc="-1" dirty="0">
                <a:solidFill>
                  <a:srgbClr val="000091"/>
                </a:solidFill>
                <a:latin typeface="Arial"/>
                <a:ea typeface="DejaVu Sans"/>
              </a:rPr>
              <a:t>- Un carrefour de la biodiversité</a:t>
            </a:r>
          </a:p>
          <a:p>
            <a:pPr algn="just">
              <a:lnSpc>
                <a:spcPct val="100000"/>
              </a:lnSpc>
            </a:pPr>
            <a:endParaRPr lang="fr-FR" sz="1800" b="1" strike="noStrike" spc="-1" dirty="0">
              <a:solidFill>
                <a:srgbClr val="000091"/>
              </a:solidFill>
              <a:latin typeface="Arial"/>
              <a:ea typeface="DejaVu Sans"/>
            </a:endParaRPr>
          </a:p>
          <a:p>
            <a:pPr algn="just">
              <a:lnSpc>
                <a:spcPct val="100000"/>
              </a:lnSpc>
            </a:pPr>
            <a:r>
              <a:rPr lang="fr-FR" sz="1800" b="1" strike="noStrike" spc="-1" dirty="0">
                <a:solidFill>
                  <a:srgbClr val="000091"/>
                </a:solidFill>
                <a:latin typeface="Arial"/>
                <a:ea typeface="DejaVu Sans"/>
              </a:rPr>
              <a:t> </a:t>
            </a:r>
            <a:endParaRPr lang="fr-FR" sz="1800" b="0" strike="noStrike" spc="-1" dirty="0">
              <a:latin typeface="Arial"/>
            </a:endParaRPr>
          </a:p>
          <a:p>
            <a:pPr>
              <a:lnSpc>
                <a:spcPct val="100000"/>
              </a:lnSpc>
            </a:pPr>
            <a:endParaRPr lang="fr-FR" sz="1800" b="0" strike="noStrike" spc="-1" dirty="0">
              <a:latin typeface="Arial"/>
            </a:endParaRPr>
          </a:p>
        </p:txBody>
      </p:sp>
      <p:sp>
        <p:nvSpPr>
          <p:cNvPr id="238" name="CustomShape 4"/>
          <p:cNvSpPr/>
          <p:nvPr/>
        </p:nvSpPr>
        <p:spPr>
          <a:xfrm>
            <a:off x="252000" y="1115063"/>
            <a:ext cx="8136360" cy="372264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000000"/>
              </a:buClr>
              <a:buFont typeface="Wingdings" charset="2"/>
              <a:buChar char=""/>
            </a:pPr>
            <a:r>
              <a:rPr lang="fr-FR" sz="1200" b="1" strike="noStrike" spc="-1" dirty="0">
                <a:solidFill>
                  <a:srgbClr val="000000"/>
                </a:solidFill>
                <a:latin typeface="Arial"/>
                <a:ea typeface="DejaVu Sans"/>
              </a:rPr>
              <a:t>Une biodiversité </a:t>
            </a:r>
            <a:r>
              <a:rPr lang="fr-FR" sz="1200" b="1" spc="-1" dirty="0">
                <a:solidFill>
                  <a:srgbClr val="000000"/>
                </a:solidFill>
                <a:latin typeface="Arial"/>
                <a:ea typeface="DejaVu Sans"/>
              </a:rPr>
              <a:t>« ordinaire » riche , mais p</a:t>
            </a:r>
            <a:r>
              <a:rPr lang="fr-FR" sz="1200" b="1" strike="noStrike" spc="-1" dirty="0">
                <a:solidFill>
                  <a:srgbClr val="000000"/>
                </a:solidFill>
                <a:latin typeface="Arial"/>
                <a:ea typeface="DejaVu Sans"/>
              </a:rPr>
              <a:t>eu </a:t>
            </a:r>
          </a:p>
          <a:p>
            <a:pPr marL="720">
              <a:lnSpc>
                <a:spcPct val="100000"/>
              </a:lnSpc>
              <a:buClr>
                <a:srgbClr val="000000"/>
              </a:buClr>
            </a:pPr>
            <a:r>
              <a:rPr lang="fr-FR" sz="1200" b="1" spc="-1" dirty="0">
                <a:solidFill>
                  <a:srgbClr val="000000"/>
                </a:solidFill>
                <a:latin typeface="Arial"/>
                <a:ea typeface="DejaVu Sans"/>
              </a:rPr>
              <a:t>       </a:t>
            </a:r>
            <a:r>
              <a:rPr lang="fr-FR" sz="1200" b="1" strike="noStrike" spc="-1" dirty="0">
                <a:solidFill>
                  <a:srgbClr val="000000"/>
                </a:solidFill>
                <a:latin typeface="Arial"/>
                <a:ea typeface="DejaVu Sans"/>
              </a:rPr>
              <a:t>d’enjeux spécifiques </a:t>
            </a:r>
            <a:r>
              <a:rPr lang="fr-FR" sz="1200" b="1" spc="-1" dirty="0">
                <a:solidFill>
                  <a:srgbClr val="000000"/>
                </a:solidFill>
                <a:latin typeface="Arial"/>
                <a:ea typeface="DejaVu Sans"/>
              </a:rPr>
              <a:t>en termes d’espèces ou</a:t>
            </a:r>
          </a:p>
          <a:p>
            <a:pPr marL="720">
              <a:lnSpc>
                <a:spcPct val="100000"/>
              </a:lnSpc>
              <a:buClr>
                <a:srgbClr val="000000"/>
              </a:buClr>
            </a:pPr>
            <a:r>
              <a:rPr lang="fr-FR" sz="1200" b="1" spc="-1" dirty="0">
                <a:solidFill>
                  <a:srgbClr val="000000"/>
                </a:solidFill>
                <a:latin typeface="Arial"/>
                <a:ea typeface="DejaVu Sans"/>
              </a:rPr>
              <a:t>       d’habitats :</a:t>
            </a:r>
          </a:p>
          <a:p>
            <a:pPr marL="743040" lvl="1" indent="-285120">
              <a:buClr>
                <a:srgbClr val="000000"/>
              </a:buClr>
              <a:buFont typeface="Wingdings" charset="2"/>
              <a:buChar char=""/>
            </a:pPr>
            <a:r>
              <a:rPr lang="fr-FR" sz="1000" b="1" spc="-1" dirty="0">
                <a:solidFill>
                  <a:srgbClr val="000000"/>
                </a:solidFill>
                <a:latin typeface="Arial"/>
                <a:ea typeface="DejaVu Sans"/>
              </a:rPr>
              <a:t>Grand Hamster</a:t>
            </a:r>
            <a:r>
              <a:rPr lang="fr-FR" sz="1000" spc="-1" dirty="0">
                <a:solidFill>
                  <a:srgbClr val="000000"/>
                </a:solidFill>
                <a:latin typeface="Arial"/>
                <a:ea typeface="DejaVu Sans"/>
              </a:rPr>
              <a:t>, Lynx, Grand tétras, </a:t>
            </a:r>
            <a:r>
              <a:rPr lang="fr-FR" sz="1000" b="1" spc="-1" dirty="0">
                <a:solidFill>
                  <a:srgbClr val="000000"/>
                </a:solidFill>
                <a:latin typeface="Arial"/>
                <a:ea typeface="DejaVu Sans"/>
              </a:rPr>
              <a:t>Cigogne noire</a:t>
            </a:r>
          </a:p>
          <a:p>
            <a:pPr marL="743040" lvl="1" indent="-285120">
              <a:buClr>
                <a:srgbClr val="000000"/>
              </a:buClr>
              <a:buFont typeface="Wingdings" charset="2"/>
              <a:buChar char=""/>
            </a:pPr>
            <a:r>
              <a:rPr lang="fr-FR" sz="1000" spc="-1" dirty="0">
                <a:solidFill>
                  <a:srgbClr val="000000"/>
                </a:solidFill>
                <a:latin typeface="Arial"/>
                <a:ea typeface="DejaVu Sans"/>
              </a:rPr>
              <a:t>Habitats relictuels (</a:t>
            </a:r>
            <a:r>
              <a:rPr lang="fr-FR" sz="1000" b="1" spc="-1" dirty="0">
                <a:solidFill>
                  <a:srgbClr val="000000"/>
                </a:solidFill>
                <a:latin typeface="Arial"/>
                <a:ea typeface="DejaVu Sans"/>
              </a:rPr>
              <a:t>tourbières basses</a:t>
            </a:r>
            <a:r>
              <a:rPr lang="fr-FR" sz="1000" spc="-1" dirty="0">
                <a:solidFill>
                  <a:srgbClr val="000000"/>
                </a:solidFill>
                <a:latin typeface="Arial"/>
                <a:ea typeface="DejaVu Sans"/>
              </a:rPr>
              <a:t>), </a:t>
            </a:r>
            <a:r>
              <a:rPr lang="fr-FR" sz="1000" b="1" spc="-1" dirty="0">
                <a:solidFill>
                  <a:srgbClr val="000000"/>
                </a:solidFill>
                <a:latin typeface="Arial"/>
                <a:ea typeface="DejaVu Sans"/>
              </a:rPr>
              <a:t>prés salés </a:t>
            </a:r>
            <a:endParaRPr lang="fr-FR" sz="1000" spc="-1" dirty="0">
              <a:solidFill>
                <a:srgbClr val="000000"/>
              </a:solidFill>
              <a:latin typeface="Arial"/>
              <a:ea typeface="DejaVu Sans"/>
            </a:endParaRPr>
          </a:p>
          <a:p>
            <a:pPr marL="457920" lvl="1">
              <a:buClr>
                <a:srgbClr val="000000"/>
              </a:buClr>
            </a:pPr>
            <a:r>
              <a:rPr lang="fr-FR" sz="1000" spc="-1" dirty="0">
                <a:solidFill>
                  <a:srgbClr val="000000"/>
                </a:solidFill>
                <a:latin typeface="Arial"/>
                <a:ea typeface="DejaVu Sans"/>
              </a:rPr>
              <a:t>         </a:t>
            </a:r>
            <a:r>
              <a:rPr lang="fr-FR" sz="1000" b="1" spc="-1" dirty="0">
                <a:solidFill>
                  <a:srgbClr val="000000"/>
                </a:solidFill>
                <a:latin typeface="Arial"/>
                <a:ea typeface="DejaVu Sans"/>
              </a:rPr>
              <a:t>continentaux, pelouses calcaires</a:t>
            </a:r>
            <a:r>
              <a:rPr lang="fr-FR" sz="1000" spc="-1" dirty="0">
                <a:solidFill>
                  <a:srgbClr val="000000"/>
                </a:solidFill>
                <a:latin typeface="Arial"/>
                <a:ea typeface="DejaVu Sans"/>
              </a:rPr>
              <a:t>…</a:t>
            </a:r>
          </a:p>
          <a:p>
            <a:pPr marL="285840" indent="-285120">
              <a:lnSpc>
                <a:spcPct val="100000"/>
              </a:lnSpc>
              <a:buClr>
                <a:srgbClr val="000000"/>
              </a:buClr>
              <a:buFont typeface="Wingdings" charset="2"/>
              <a:buChar char=""/>
            </a:pPr>
            <a:r>
              <a:rPr lang="fr-FR" sz="1200" b="1" strike="noStrike" spc="-1" dirty="0">
                <a:solidFill>
                  <a:srgbClr val="000000"/>
                </a:solidFill>
                <a:latin typeface="Arial"/>
                <a:ea typeface="DejaVu Sans"/>
              </a:rPr>
              <a:t>Des corridors écologiques marqués nord sud</a:t>
            </a:r>
          </a:p>
          <a:p>
            <a:pPr marL="743040" lvl="1" indent="-285120">
              <a:buClr>
                <a:srgbClr val="000000"/>
              </a:buClr>
              <a:buFont typeface="Wingdings" charset="2"/>
              <a:buChar char=""/>
            </a:pPr>
            <a:r>
              <a:rPr lang="fr-FR" sz="1000" spc="-1" dirty="0">
                <a:solidFill>
                  <a:srgbClr val="000000"/>
                </a:solidFill>
                <a:latin typeface="Arial"/>
                <a:ea typeface="DejaVu Sans"/>
              </a:rPr>
              <a:t>Liés au relief boisé (Vosges, « côtes », Ardennes) et </a:t>
            </a:r>
          </a:p>
          <a:p>
            <a:pPr marL="457920" lvl="1">
              <a:buClr>
                <a:srgbClr val="000000"/>
              </a:buClr>
            </a:pPr>
            <a:r>
              <a:rPr lang="fr-FR" sz="1000" spc="-1" dirty="0">
                <a:solidFill>
                  <a:srgbClr val="000000"/>
                </a:solidFill>
                <a:latin typeface="Arial"/>
                <a:ea typeface="DejaVu Sans"/>
              </a:rPr>
              <a:t>        aux grandes vallées alluviales (Rhin, Moselle, Meuse)</a:t>
            </a:r>
          </a:p>
          <a:p>
            <a:pPr marL="285840" indent="-285120">
              <a:buClr>
                <a:srgbClr val="000000"/>
              </a:buClr>
              <a:buFont typeface="Wingdings" charset="2"/>
              <a:buChar char=""/>
            </a:pPr>
            <a:r>
              <a:rPr lang="fr-FR" sz="1200" b="1" spc="-1" dirty="0">
                <a:solidFill>
                  <a:srgbClr val="000000"/>
                </a:solidFill>
                <a:latin typeface="Arial"/>
                <a:ea typeface="DejaVu Sans"/>
              </a:rPr>
              <a:t>Point central des grands couloirs de migration  </a:t>
            </a:r>
            <a:endParaRPr lang="fr-FR" sz="1200" spc="-1" dirty="0">
              <a:solidFill>
                <a:srgbClr val="000000"/>
              </a:solidFill>
              <a:latin typeface="Arial"/>
              <a:ea typeface="DejaVu Sans"/>
            </a:endParaRPr>
          </a:p>
          <a:p>
            <a:pPr marL="743040" lvl="1" indent="-285120">
              <a:buClr>
                <a:srgbClr val="000000"/>
              </a:buClr>
              <a:buFont typeface="Wingdings" charset="2"/>
              <a:buChar char=""/>
            </a:pPr>
            <a:r>
              <a:rPr lang="fr-FR" sz="1000" spc="-1" dirty="0">
                <a:solidFill>
                  <a:srgbClr val="000000"/>
                </a:solidFill>
                <a:latin typeface="Arial"/>
                <a:ea typeface="DejaVu Sans"/>
              </a:rPr>
              <a:t>Liés à la présence de grandes zones humides et </a:t>
            </a:r>
          </a:p>
          <a:p>
            <a:pPr marL="457920" lvl="1">
              <a:buClr>
                <a:srgbClr val="000000"/>
              </a:buClr>
            </a:pPr>
            <a:r>
              <a:rPr lang="fr-FR" sz="1000" spc="-1" dirty="0">
                <a:solidFill>
                  <a:srgbClr val="000000"/>
                </a:solidFill>
                <a:latin typeface="Arial"/>
                <a:ea typeface="DejaVu Sans"/>
              </a:rPr>
              <a:t>        d’étangs/lacs (</a:t>
            </a:r>
            <a:r>
              <a:rPr lang="fr-FR" sz="1000" b="1" spc="-1" dirty="0">
                <a:solidFill>
                  <a:srgbClr val="000000"/>
                </a:solidFill>
                <a:latin typeface="Arial"/>
                <a:ea typeface="DejaVu Sans"/>
              </a:rPr>
              <a:t>2 zones Ramsar : Champagne humide</a:t>
            </a:r>
          </a:p>
          <a:p>
            <a:pPr marL="457920" lvl="1">
              <a:buClr>
                <a:srgbClr val="000000"/>
              </a:buClr>
            </a:pPr>
            <a:r>
              <a:rPr lang="fr-FR" sz="1000" spc="-1" dirty="0">
                <a:solidFill>
                  <a:srgbClr val="000000"/>
                </a:solidFill>
                <a:latin typeface="Arial"/>
                <a:ea typeface="DejaVu Sans"/>
              </a:rPr>
              <a:t>        </a:t>
            </a:r>
            <a:r>
              <a:rPr lang="fr-FR" sz="1000" b="1" spc="-1" dirty="0">
                <a:solidFill>
                  <a:srgbClr val="000000"/>
                </a:solidFill>
                <a:latin typeface="Arial"/>
                <a:ea typeface="DejaVu Sans"/>
              </a:rPr>
              <a:t>et vallée du Rhin </a:t>
            </a:r>
            <a:r>
              <a:rPr lang="fr-FR" sz="1000" spc="-1" dirty="0">
                <a:solidFill>
                  <a:srgbClr val="000000"/>
                </a:solidFill>
                <a:latin typeface="Arial"/>
                <a:ea typeface="DejaVu Sans"/>
              </a:rPr>
              <a:t>+ Woëvre, Saulnois, vallées alluviales)</a:t>
            </a:r>
          </a:p>
          <a:p>
            <a:pPr marL="285840" indent="-285120">
              <a:lnSpc>
                <a:spcPct val="100000"/>
              </a:lnSpc>
              <a:buClr>
                <a:srgbClr val="000000"/>
              </a:buClr>
              <a:buFont typeface="Wingdings" charset="2"/>
              <a:buChar char=""/>
            </a:pPr>
            <a:r>
              <a:rPr lang="fr-FR" sz="1200" b="1" strike="noStrike" spc="-1" dirty="0">
                <a:solidFill>
                  <a:srgbClr val="000000"/>
                </a:solidFill>
                <a:latin typeface="Arial"/>
                <a:ea typeface="DejaVu Sans"/>
              </a:rPr>
              <a:t>Des pressions marquées</a:t>
            </a:r>
          </a:p>
          <a:p>
            <a:pPr marL="743040" lvl="1" indent="-285120">
              <a:buClr>
                <a:srgbClr val="000000"/>
              </a:buClr>
              <a:buFont typeface="Wingdings" charset="2"/>
              <a:buChar char=""/>
            </a:pPr>
            <a:r>
              <a:rPr lang="fr-FR" sz="1000" b="1" spc="-1" dirty="0">
                <a:solidFill>
                  <a:srgbClr val="000000"/>
                </a:solidFill>
                <a:latin typeface="Arial"/>
                <a:ea typeface="DejaVu Sans"/>
              </a:rPr>
              <a:t>Concentrations d’éoliennes </a:t>
            </a:r>
            <a:r>
              <a:rPr lang="fr-FR" sz="1000" spc="-1" dirty="0">
                <a:solidFill>
                  <a:srgbClr val="000000"/>
                </a:solidFill>
                <a:latin typeface="Arial"/>
                <a:ea typeface="DejaVu Sans"/>
              </a:rPr>
              <a:t>sur les couloirs de migration</a:t>
            </a:r>
          </a:p>
          <a:p>
            <a:pPr marL="743040" lvl="1" indent="-285120">
              <a:buClr>
                <a:srgbClr val="000000"/>
              </a:buClr>
              <a:buFont typeface="Wingdings" charset="2"/>
              <a:buChar char=""/>
            </a:pPr>
            <a:r>
              <a:rPr lang="fr-FR" sz="1000" b="1" spc="-1" dirty="0">
                <a:solidFill>
                  <a:srgbClr val="000000"/>
                </a:solidFill>
                <a:latin typeface="Arial"/>
                <a:ea typeface="DejaVu Sans"/>
              </a:rPr>
              <a:t>Artificialisation du fait de l’urbanisation</a:t>
            </a:r>
            <a:r>
              <a:rPr lang="fr-FR" sz="1000" spc="-1" dirty="0">
                <a:solidFill>
                  <a:srgbClr val="000000"/>
                </a:solidFill>
                <a:latin typeface="Arial"/>
                <a:ea typeface="DejaVu Sans"/>
              </a:rPr>
              <a:t> =&gt; biodiversité ordinaire</a:t>
            </a:r>
          </a:p>
          <a:p>
            <a:pPr marL="743040" lvl="1" indent="-285120">
              <a:buClr>
                <a:srgbClr val="000000"/>
              </a:buClr>
              <a:buFont typeface="Wingdings" charset="2"/>
              <a:buChar char=""/>
            </a:pPr>
            <a:r>
              <a:rPr lang="fr-FR" sz="1000" b="1" spc="-1" dirty="0">
                <a:solidFill>
                  <a:srgbClr val="000000"/>
                </a:solidFill>
                <a:latin typeface="Arial"/>
                <a:ea typeface="DejaVu Sans"/>
              </a:rPr>
              <a:t>Changement climatique </a:t>
            </a:r>
            <a:r>
              <a:rPr lang="fr-FR" sz="1000" spc="-1" dirty="0">
                <a:solidFill>
                  <a:srgbClr val="000000"/>
                </a:solidFill>
                <a:latin typeface="Arial"/>
                <a:ea typeface="DejaVu Sans"/>
              </a:rPr>
              <a:t>(forêts, habitats relictuels : tourbière…) </a:t>
            </a:r>
          </a:p>
          <a:p>
            <a:pPr marL="743040" lvl="1" indent="-285120">
              <a:buClr>
                <a:srgbClr val="000000"/>
              </a:buClr>
              <a:buFont typeface="Wingdings" charset="2"/>
              <a:buChar char=""/>
            </a:pPr>
            <a:r>
              <a:rPr lang="fr-FR" sz="1000" spc="-1" dirty="0">
                <a:solidFill>
                  <a:srgbClr val="000000"/>
                </a:solidFill>
                <a:latin typeface="Arial"/>
                <a:ea typeface="DejaVu Sans"/>
              </a:rPr>
              <a:t>Maïsiculture vs Grand hamster, </a:t>
            </a:r>
          </a:p>
          <a:p>
            <a:pPr marL="457920" lvl="1">
              <a:buClr>
                <a:srgbClr val="000000"/>
              </a:buClr>
            </a:pPr>
            <a:r>
              <a:rPr lang="fr-FR" sz="1000" spc="-1" dirty="0">
                <a:solidFill>
                  <a:srgbClr val="000000"/>
                </a:solidFill>
                <a:latin typeface="Arial"/>
                <a:ea typeface="DejaVu Sans"/>
              </a:rPr>
              <a:t>        fréquentation du massif des Vosges  vs Grand tétras…</a:t>
            </a:r>
          </a:p>
          <a:p>
            <a:pPr marL="457920" lvl="1">
              <a:buClr>
                <a:srgbClr val="000000"/>
              </a:buClr>
            </a:pPr>
            <a:endParaRPr lang="fr-FR" sz="1000" spc="-1" dirty="0">
              <a:solidFill>
                <a:srgbClr val="000000"/>
              </a:solidFill>
              <a:latin typeface="Arial"/>
              <a:ea typeface="DejaVu Sans"/>
            </a:endParaRPr>
          </a:p>
          <a:p>
            <a:pPr marL="457920" lvl="1">
              <a:buClr>
                <a:srgbClr val="000000"/>
              </a:buClr>
            </a:pPr>
            <a:endParaRPr lang="fr-FR" sz="1200" spc="-1" dirty="0">
              <a:solidFill>
                <a:srgbClr val="000000"/>
              </a:solidFill>
              <a:latin typeface="Arial"/>
              <a:ea typeface="DejaVu Sans"/>
            </a:endParaRPr>
          </a:p>
          <a:p>
            <a:pPr marL="285840" indent="-285120">
              <a:lnSpc>
                <a:spcPct val="100000"/>
              </a:lnSpc>
              <a:buClr>
                <a:srgbClr val="000000"/>
              </a:buClr>
              <a:buFont typeface="Wingdings" charset="2"/>
              <a:buChar char=""/>
            </a:pPr>
            <a:endParaRPr lang="fr-FR" sz="1200" b="1" spc="-1" dirty="0">
              <a:solidFill>
                <a:srgbClr val="000000"/>
              </a:solidFill>
              <a:latin typeface="Arial"/>
              <a:ea typeface="DejaVu Sans"/>
            </a:endParaRPr>
          </a:p>
        </p:txBody>
      </p:sp>
      <p:pic>
        <p:nvPicPr>
          <p:cNvPr id="3" name="Image 2">
            <a:extLst>
              <a:ext uri="{FF2B5EF4-FFF2-40B4-BE49-F238E27FC236}">
                <a16:creationId xmlns:a16="http://schemas.microsoft.com/office/drawing/2014/main" id="{E9CC7E25-B07A-4F50-A7EC-E6B4E57750C6}"/>
              </a:ext>
            </a:extLst>
          </p:cNvPr>
          <p:cNvPicPr>
            <a:picLocks noChangeAspect="1"/>
          </p:cNvPicPr>
          <p:nvPr/>
        </p:nvPicPr>
        <p:blipFill>
          <a:blip r:embed="rId2"/>
          <a:stretch>
            <a:fillRect/>
          </a:stretch>
        </p:blipFill>
        <p:spPr>
          <a:xfrm>
            <a:off x="4191219" y="67084"/>
            <a:ext cx="4952781" cy="3448879"/>
          </a:xfrm>
          <a:prstGeom prst="rect">
            <a:avLst/>
          </a:prstGeom>
        </p:spPr>
      </p:pic>
      <p:cxnSp>
        <p:nvCxnSpPr>
          <p:cNvPr id="10" name="Connecteur droit avec flèche 9">
            <a:extLst>
              <a:ext uri="{FF2B5EF4-FFF2-40B4-BE49-F238E27FC236}">
                <a16:creationId xmlns:a16="http://schemas.microsoft.com/office/drawing/2014/main" id="{4D5E029E-8DD3-4CB9-9E3A-8CE6F2D3FCDF}"/>
              </a:ext>
            </a:extLst>
          </p:cNvPr>
          <p:cNvCxnSpPr/>
          <p:nvPr/>
        </p:nvCxnSpPr>
        <p:spPr>
          <a:xfrm flipH="1">
            <a:off x="7720520" y="1328788"/>
            <a:ext cx="705679" cy="1804329"/>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1328C849-A005-46CC-AC76-68E41CBDD742}"/>
              </a:ext>
            </a:extLst>
          </p:cNvPr>
          <p:cNvCxnSpPr>
            <a:cxnSpLocks/>
          </p:cNvCxnSpPr>
          <p:nvPr/>
        </p:nvCxnSpPr>
        <p:spPr>
          <a:xfrm>
            <a:off x="7398720" y="888111"/>
            <a:ext cx="140110" cy="2154882"/>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6B961DE6-5C85-41CC-99B2-4CF75E35D91C}"/>
              </a:ext>
            </a:extLst>
          </p:cNvPr>
          <p:cNvCxnSpPr/>
          <p:nvPr/>
        </p:nvCxnSpPr>
        <p:spPr>
          <a:xfrm flipH="1" flipV="1">
            <a:off x="6231835" y="462170"/>
            <a:ext cx="1108213" cy="2591823"/>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AC29DC57-EA0B-4B8C-835A-5ED9403D80C5}"/>
              </a:ext>
            </a:extLst>
          </p:cNvPr>
          <p:cNvCxnSpPr/>
          <p:nvPr/>
        </p:nvCxnSpPr>
        <p:spPr>
          <a:xfrm flipH="1">
            <a:off x="8377251" y="1490070"/>
            <a:ext cx="431640" cy="182578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CE252F15-0045-459C-A45B-68C92252C421}"/>
              </a:ext>
            </a:extLst>
          </p:cNvPr>
          <p:cNvCxnSpPr/>
          <p:nvPr/>
        </p:nvCxnSpPr>
        <p:spPr>
          <a:xfrm flipH="1">
            <a:off x="5421796" y="745435"/>
            <a:ext cx="2378237" cy="2082248"/>
          </a:xfrm>
          <a:prstGeom prst="straightConnector1">
            <a:avLst/>
          </a:prstGeom>
          <a:ln w="76200">
            <a:solidFill>
              <a:schemeClr val="accent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12BF1E8A-D673-40E6-A662-54BD1214481D}"/>
              </a:ext>
            </a:extLst>
          </p:cNvPr>
          <p:cNvCxnSpPr/>
          <p:nvPr/>
        </p:nvCxnSpPr>
        <p:spPr>
          <a:xfrm flipH="1">
            <a:off x="7094354" y="816149"/>
            <a:ext cx="862366" cy="2499702"/>
          </a:xfrm>
          <a:prstGeom prst="straightConnector1">
            <a:avLst/>
          </a:prstGeom>
          <a:ln w="50800">
            <a:solidFill>
              <a:schemeClr val="accent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694513E6-E97B-4C21-B5E8-1466AEC52453}"/>
              </a:ext>
            </a:extLst>
          </p:cNvPr>
          <p:cNvSpPr txBox="1"/>
          <p:nvPr/>
        </p:nvSpPr>
        <p:spPr>
          <a:xfrm>
            <a:off x="7594856" y="369068"/>
            <a:ext cx="870340" cy="461665"/>
          </a:xfrm>
          <a:prstGeom prst="rect">
            <a:avLst/>
          </a:prstGeom>
          <a:noFill/>
        </p:spPr>
        <p:txBody>
          <a:bodyPr wrap="square" rtlCol="0">
            <a:spAutoFit/>
          </a:bodyPr>
          <a:lstStyle/>
          <a:p>
            <a:pPr algn="ctr"/>
            <a:r>
              <a:rPr lang="fr-FR" sz="1200" dirty="0"/>
              <a:t>Europe du Nord</a:t>
            </a:r>
          </a:p>
        </p:txBody>
      </p:sp>
      <p:sp>
        <p:nvSpPr>
          <p:cNvPr id="31" name="ZoneTexte 30">
            <a:extLst>
              <a:ext uri="{FF2B5EF4-FFF2-40B4-BE49-F238E27FC236}">
                <a16:creationId xmlns:a16="http://schemas.microsoft.com/office/drawing/2014/main" id="{E343296B-F785-4D84-98AA-3E741660F06F}"/>
              </a:ext>
            </a:extLst>
          </p:cNvPr>
          <p:cNvSpPr txBox="1"/>
          <p:nvPr/>
        </p:nvSpPr>
        <p:spPr>
          <a:xfrm>
            <a:off x="4826069" y="2791718"/>
            <a:ext cx="870340" cy="461665"/>
          </a:xfrm>
          <a:prstGeom prst="rect">
            <a:avLst/>
          </a:prstGeom>
          <a:noFill/>
        </p:spPr>
        <p:txBody>
          <a:bodyPr wrap="square" rtlCol="0">
            <a:spAutoFit/>
          </a:bodyPr>
          <a:lstStyle/>
          <a:p>
            <a:pPr algn="ctr"/>
            <a:r>
              <a:rPr lang="fr-FR" sz="1200" dirty="0"/>
              <a:t>Côte atlantique</a:t>
            </a:r>
          </a:p>
        </p:txBody>
      </p:sp>
      <p:sp>
        <p:nvSpPr>
          <p:cNvPr id="32" name="ZoneTexte 31">
            <a:extLst>
              <a:ext uri="{FF2B5EF4-FFF2-40B4-BE49-F238E27FC236}">
                <a16:creationId xmlns:a16="http://schemas.microsoft.com/office/drawing/2014/main" id="{5157C434-C858-4B00-B97C-C84FCB58989C}"/>
              </a:ext>
            </a:extLst>
          </p:cNvPr>
          <p:cNvSpPr txBox="1"/>
          <p:nvPr/>
        </p:nvSpPr>
        <p:spPr>
          <a:xfrm>
            <a:off x="6464655" y="3278129"/>
            <a:ext cx="1349280" cy="461665"/>
          </a:xfrm>
          <a:prstGeom prst="rect">
            <a:avLst/>
          </a:prstGeom>
          <a:noFill/>
        </p:spPr>
        <p:txBody>
          <a:bodyPr wrap="square" rtlCol="0">
            <a:spAutoFit/>
          </a:bodyPr>
          <a:lstStyle/>
          <a:p>
            <a:pPr algn="ctr"/>
            <a:r>
              <a:rPr lang="fr-FR" sz="1200" dirty="0"/>
              <a:t>Côte méditerranéenne</a:t>
            </a:r>
          </a:p>
        </p:txBody>
      </p:sp>
      <p:cxnSp>
        <p:nvCxnSpPr>
          <p:cNvPr id="29" name="Connecteur droit avec flèche 28">
            <a:extLst>
              <a:ext uri="{FF2B5EF4-FFF2-40B4-BE49-F238E27FC236}">
                <a16:creationId xmlns:a16="http://schemas.microsoft.com/office/drawing/2014/main" id="{71136373-D4E1-4CA8-A8BD-F1F971346093}"/>
              </a:ext>
            </a:extLst>
          </p:cNvPr>
          <p:cNvCxnSpPr/>
          <p:nvPr/>
        </p:nvCxnSpPr>
        <p:spPr>
          <a:xfrm>
            <a:off x="4998027" y="3922568"/>
            <a:ext cx="4237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D9DC8BC6-CD2C-4F26-869F-3D383C13FC4A}"/>
              </a:ext>
            </a:extLst>
          </p:cNvPr>
          <p:cNvCxnSpPr/>
          <p:nvPr/>
        </p:nvCxnSpPr>
        <p:spPr>
          <a:xfrm>
            <a:off x="5010152" y="4116532"/>
            <a:ext cx="423769" cy="0"/>
          </a:xfrm>
          <a:prstGeom prst="straightConnector1">
            <a:avLst/>
          </a:prstGeom>
          <a:ln w="38100">
            <a:solidFill>
              <a:schemeClr val="accent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41CF7A22-E672-44D9-AB82-1880A461D9EB}"/>
              </a:ext>
            </a:extLst>
          </p:cNvPr>
          <p:cNvSpPr txBox="1"/>
          <p:nvPr/>
        </p:nvSpPr>
        <p:spPr>
          <a:xfrm>
            <a:off x="5538354" y="3765662"/>
            <a:ext cx="3209645" cy="461665"/>
          </a:xfrm>
          <a:prstGeom prst="rect">
            <a:avLst/>
          </a:prstGeom>
          <a:noFill/>
        </p:spPr>
        <p:txBody>
          <a:bodyPr wrap="square" rtlCol="0">
            <a:spAutoFit/>
          </a:bodyPr>
          <a:lstStyle/>
          <a:p>
            <a:r>
              <a:rPr lang="fr-FR" sz="1200" dirty="0"/>
              <a:t>TVB : trame verte et bleue nationale</a:t>
            </a:r>
          </a:p>
          <a:p>
            <a:r>
              <a:rPr lang="fr-FR" sz="1200" dirty="0"/>
              <a:t>Grands couloirs de migration de l’avifaune</a:t>
            </a:r>
          </a:p>
        </p:txBody>
      </p:sp>
    </p:spTree>
    <p:extLst>
      <p:ext uri="{BB962C8B-B14F-4D97-AF65-F5344CB8AC3E}">
        <p14:creationId xmlns:p14="http://schemas.microsoft.com/office/powerpoint/2010/main" val="289202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463EDD0-72A3-45EE-83AA-23053E784D5C}"/>
              </a:ext>
            </a:extLst>
          </p:cNvPr>
          <p:cNvPicPr>
            <a:picLocks noChangeAspect="1"/>
          </p:cNvPicPr>
          <p:nvPr/>
        </p:nvPicPr>
        <p:blipFill>
          <a:blip r:embed="rId2"/>
          <a:stretch>
            <a:fillRect/>
          </a:stretch>
        </p:blipFill>
        <p:spPr>
          <a:xfrm>
            <a:off x="311548" y="926127"/>
            <a:ext cx="4825388" cy="3101248"/>
          </a:xfrm>
          <a:prstGeom prst="rect">
            <a:avLst/>
          </a:prstGeom>
        </p:spPr>
      </p:pic>
      <p:pic>
        <p:nvPicPr>
          <p:cNvPr id="7" name="Image 6">
            <a:extLst>
              <a:ext uri="{FF2B5EF4-FFF2-40B4-BE49-F238E27FC236}">
                <a16:creationId xmlns:a16="http://schemas.microsoft.com/office/drawing/2014/main" id="{58A9A2FF-40A5-4406-9F49-0093AC58E117}"/>
              </a:ext>
            </a:extLst>
          </p:cNvPr>
          <p:cNvPicPr>
            <a:picLocks noChangeAspect="1"/>
          </p:cNvPicPr>
          <p:nvPr/>
        </p:nvPicPr>
        <p:blipFill>
          <a:blip r:embed="rId3"/>
          <a:stretch>
            <a:fillRect/>
          </a:stretch>
        </p:blipFill>
        <p:spPr>
          <a:xfrm>
            <a:off x="6307282" y="200042"/>
            <a:ext cx="2153109" cy="3951910"/>
          </a:xfrm>
          <a:prstGeom prst="rect">
            <a:avLst/>
          </a:prstGeom>
        </p:spPr>
      </p:pic>
      <p:sp>
        <p:nvSpPr>
          <p:cNvPr id="8" name="ZoneTexte 7">
            <a:extLst>
              <a:ext uri="{FF2B5EF4-FFF2-40B4-BE49-F238E27FC236}">
                <a16:creationId xmlns:a16="http://schemas.microsoft.com/office/drawing/2014/main" id="{66893216-17BC-4B45-A450-963CC04308BB}"/>
              </a:ext>
            </a:extLst>
          </p:cNvPr>
          <p:cNvSpPr txBox="1"/>
          <p:nvPr/>
        </p:nvSpPr>
        <p:spPr>
          <a:xfrm>
            <a:off x="748145" y="4379768"/>
            <a:ext cx="4125191" cy="246221"/>
          </a:xfrm>
          <a:prstGeom prst="rect">
            <a:avLst/>
          </a:prstGeom>
          <a:noFill/>
        </p:spPr>
        <p:txBody>
          <a:bodyPr wrap="square" rtlCol="0">
            <a:spAutoFit/>
          </a:bodyPr>
          <a:lstStyle/>
          <a:p>
            <a:r>
              <a:rPr lang="fr-FR" sz="1000" b="1" dirty="0"/>
              <a:t>Prés salé et mare salée dans le Saulnois</a:t>
            </a:r>
          </a:p>
        </p:txBody>
      </p:sp>
      <p:sp>
        <p:nvSpPr>
          <p:cNvPr id="9" name="ZoneTexte 8">
            <a:extLst>
              <a:ext uri="{FF2B5EF4-FFF2-40B4-BE49-F238E27FC236}">
                <a16:creationId xmlns:a16="http://schemas.microsoft.com/office/drawing/2014/main" id="{68E0BDE9-09E7-41E0-9C48-428B89C4B758}"/>
              </a:ext>
            </a:extLst>
          </p:cNvPr>
          <p:cNvSpPr txBox="1"/>
          <p:nvPr/>
        </p:nvSpPr>
        <p:spPr>
          <a:xfrm>
            <a:off x="5761759" y="4179713"/>
            <a:ext cx="3382241" cy="553998"/>
          </a:xfrm>
          <a:prstGeom prst="rect">
            <a:avLst/>
          </a:prstGeom>
          <a:noFill/>
        </p:spPr>
        <p:txBody>
          <a:bodyPr wrap="square" rtlCol="0">
            <a:spAutoFit/>
          </a:bodyPr>
          <a:lstStyle/>
          <a:p>
            <a:pPr algn="ctr"/>
            <a:r>
              <a:rPr lang="fr-FR" sz="1000" b="1" dirty="0"/>
              <a:t>Entrée de grottes karstiques dans le Saulnois</a:t>
            </a:r>
          </a:p>
          <a:p>
            <a:pPr algn="ctr"/>
            <a:r>
              <a:rPr lang="fr-FR" sz="1000" b="1" dirty="0"/>
              <a:t>(formation de travertin, précipitation du calcaire du fait de la fixation du CO2 par les plantes aquatiques</a:t>
            </a:r>
          </a:p>
        </p:txBody>
      </p:sp>
    </p:spTree>
    <p:extLst>
      <p:ext uri="{BB962C8B-B14F-4D97-AF65-F5344CB8AC3E}">
        <p14:creationId xmlns:p14="http://schemas.microsoft.com/office/powerpoint/2010/main" val="58300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FD72063A-6DBB-4DE4-9289-9934A6153A42}" type="slidenum">
              <a:rPr lang="fr-FR" sz="750" b="1" strike="noStrike" spc="-1">
                <a:solidFill>
                  <a:srgbClr val="000000"/>
                </a:solidFill>
                <a:latin typeface="Arial"/>
              </a:rPr>
              <a:t>12</a:t>
            </a:fld>
            <a:endParaRPr lang="fr-FR" sz="750" b="0" strike="noStrike" spc="-1">
              <a:latin typeface="Arial"/>
            </a:endParaRPr>
          </a:p>
        </p:txBody>
      </p:sp>
      <p:sp>
        <p:nvSpPr>
          <p:cNvPr id="237" name="CustomShape 3"/>
          <p:cNvSpPr/>
          <p:nvPr/>
        </p:nvSpPr>
        <p:spPr>
          <a:xfrm>
            <a:off x="252000" y="890633"/>
            <a:ext cx="864000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b="1" spc="-1" dirty="0">
                <a:solidFill>
                  <a:srgbClr val="000091"/>
                </a:solidFill>
                <a:latin typeface="Arial"/>
                <a:ea typeface="DejaVu Sans"/>
              </a:rPr>
              <a:t>2.3</a:t>
            </a:r>
            <a:r>
              <a:rPr lang="fr-FR" sz="1800" b="1" strike="noStrike" spc="-1" dirty="0">
                <a:solidFill>
                  <a:srgbClr val="000091"/>
                </a:solidFill>
                <a:latin typeface="Arial"/>
                <a:ea typeface="DejaVu Sans"/>
              </a:rPr>
              <a:t>- </a:t>
            </a:r>
            <a:r>
              <a:rPr lang="fr-FR" b="1" spc="-1" dirty="0">
                <a:solidFill>
                  <a:srgbClr val="000091"/>
                </a:solidFill>
                <a:latin typeface="Arial"/>
                <a:ea typeface="DejaVu Sans"/>
              </a:rPr>
              <a:t>Un grignotage de l’espace qui continue, malgré</a:t>
            </a:r>
            <a:r>
              <a:rPr lang="fr-FR" sz="1800" b="1" strike="noStrike" spc="-1" dirty="0">
                <a:solidFill>
                  <a:srgbClr val="000091"/>
                </a:solidFill>
                <a:latin typeface="Arial"/>
                <a:ea typeface="DejaVu Sans"/>
              </a:rPr>
              <a:t> </a:t>
            </a:r>
            <a:endParaRPr lang="fr-FR" sz="1800" b="0" strike="noStrike" spc="-1" dirty="0">
              <a:latin typeface="Arial"/>
            </a:endParaRPr>
          </a:p>
          <a:p>
            <a:pPr>
              <a:lnSpc>
                <a:spcPct val="100000"/>
              </a:lnSpc>
            </a:pPr>
            <a:endParaRPr lang="fr-FR" sz="1800" b="0" strike="noStrike" spc="-1" dirty="0">
              <a:latin typeface="Arial"/>
            </a:endParaRPr>
          </a:p>
        </p:txBody>
      </p:sp>
      <p:sp>
        <p:nvSpPr>
          <p:cNvPr id="238" name="CustomShape 4"/>
          <p:cNvSpPr/>
          <p:nvPr/>
        </p:nvSpPr>
        <p:spPr>
          <a:xfrm>
            <a:off x="212420" y="1213071"/>
            <a:ext cx="8136360" cy="34148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000000"/>
              </a:buClr>
              <a:buFont typeface="Wingdings" charset="2"/>
              <a:buChar char=""/>
            </a:pPr>
            <a:r>
              <a:rPr lang="fr-FR" sz="1200" b="1" spc="-1" dirty="0">
                <a:solidFill>
                  <a:srgbClr val="000000"/>
                </a:solidFill>
                <a:latin typeface="Arial"/>
                <a:ea typeface="DejaVu Sans"/>
              </a:rPr>
              <a:t>Une s</a:t>
            </a:r>
            <a:r>
              <a:rPr lang="fr-FR" sz="1200" b="1" strike="noStrike" spc="-1" dirty="0">
                <a:solidFill>
                  <a:srgbClr val="000000"/>
                </a:solidFill>
                <a:latin typeface="Arial"/>
                <a:ea typeface="DejaVu Sans"/>
              </a:rPr>
              <a:t>tagnation de la population</a:t>
            </a:r>
            <a:endParaRPr lang="fr-FR" sz="1200" b="1" spc="-1" dirty="0">
              <a:solidFill>
                <a:srgbClr val="000000"/>
              </a:solidFill>
              <a:latin typeface="Arial"/>
              <a:ea typeface="DejaVu Sans"/>
            </a:endParaRPr>
          </a:p>
          <a:p>
            <a:pPr marL="743040" lvl="1" indent="-285120">
              <a:buClr>
                <a:srgbClr val="000000"/>
              </a:buClr>
              <a:buFont typeface="Wingdings" charset="2"/>
              <a:buChar char=""/>
            </a:pPr>
            <a:r>
              <a:rPr lang="fr-FR" sz="1200" strike="noStrike" spc="-1" dirty="0">
                <a:solidFill>
                  <a:srgbClr val="000000"/>
                </a:solidFill>
                <a:latin typeface="Arial"/>
                <a:ea typeface="DejaVu Sans"/>
              </a:rPr>
              <a:t>Forte croissance : frontières luxembourgeoise et suisse</a:t>
            </a:r>
          </a:p>
          <a:p>
            <a:pPr marL="743040" lvl="1" indent="-285120">
              <a:buClr>
                <a:srgbClr val="000000"/>
              </a:buClr>
              <a:buFont typeface="Wingdings" charset="2"/>
              <a:buChar char=""/>
            </a:pPr>
            <a:r>
              <a:rPr lang="fr-FR" sz="1200" spc="-1" dirty="0">
                <a:solidFill>
                  <a:srgbClr val="000000"/>
                </a:solidFill>
                <a:latin typeface="Arial"/>
                <a:ea typeface="DejaVu Sans"/>
              </a:rPr>
              <a:t>Solde migratoire positif en Moselle et Bas-Rhin.</a:t>
            </a:r>
            <a:endParaRPr lang="fr-FR" sz="1200" strike="noStrike" spc="-1" dirty="0">
              <a:solidFill>
                <a:srgbClr val="000000"/>
              </a:solidFill>
              <a:latin typeface="Arial"/>
              <a:ea typeface="DejaVu Sans"/>
            </a:endParaRPr>
          </a:p>
          <a:p>
            <a:pPr marL="285840" indent="-285120">
              <a:lnSpc>
                <a:spcPct val="100000"/>
              </a:lnSpc>
              <a:buClr>
                <a:srgbClr val="000000"/>
              </a:buClr>
              <a:buFont typeface="Wingdings" charset="2"/>
              <a:buChar char=""/>
            </a:pPr>
            <a:r>
              <a:rPr lang="fr-FR" sz="1200" b="1" strike="noStrike" spc="-1" dirty="0">
                <a:solidFill>
                  <a:srgbClr val="000000"/>
                </a:solidFill>
                <a:latin typeface="Arial"/>
                <a:ea typeface="DejaVu Sans"/>
              </a:rPr>
              <a:t>Une vacance des logements très élevée</a:t>
            </a:r>
            <a:r>
              <a:rPr lang="fr-FR" sz="1200" b="1" spc="-1" dirty="0">
                <a:solidFill>
                  <a:srgbClr val="000000"/>
                </a:solidFill>
                <a:latin typeface="Arial"/>
                <a:ea typeface="DejaVu Sans"/>
              </a:rPr>
              <a:t> en territoires ruraux</a:t>
            </a:r>
            <a:endParaRPr lang="fr-FR" sz="1200" b="1" strike="noStrike" spc="-1" dirty="0">
              <a:solidFill>
                <a:srgbClr val="000000"/>
              </a:solidFill>
              <a:latin typeface="Arial"/>
              <a:ea typeface="DejaVu Sans"/>
            </a:endParaRPr>
          </a:p>
          <a:p>
            <a:pPr marL="743040" lvl="1" indent="-285120">
              <a:buClr>
                <a:srgbClr val="000000"/>
              </a:buClr>
              <a:buFont typeface="Wingdings" charset="2"/>
              <a:buChar char=""/>
            </a:pPr>
            <a:r>
              <a:rPr lang="fr-FR" sz="1200" spc="-1" dirty="0">
                <a:solidFill>
                  <a:srgbClr val="000000"/>
                </a:solidFill>
                <a:latin typeface="Arial"/>
                <a:ea typeface="DejaVu Sans"/>
              </a:rPr>
              <a:t>Taux régional de 9,3% dont 4,5% de logements vacants depuis plus de 2 ans</a:t>
            </a:r>
          </a:p>
          <a:p>
            <a:pPr marL="285840" indent="-285120">
              <a:buClr>
                <a:srgbClr val="000000"/>
              </a:buClr>
              <a:buFont typeface="Wingdings" charset="2"/>
              <a:buChar char=""/>
            </a:pPr>
            <a:r>
              <a:rPr lang="fr-FR" sz="1200" b="1" spc="-1" dirty="0">
                <a:solidFill>
                  <a:srgbClr val="000000"/>
                </a:solidFill>
                <a:latin typeface="Arial"/>
                <a:ea typeface="DejaVu Sans"/>
              </a:rPr>
              <a:t>Des documents d’urbanisme établis pour ouvrir tj plus de surfaces à </a:t>
            </a:r>
          </a:p>
          <a:p>
            <a:pPr marL="720">
              <a:buClr>
                <a:srgbClr val="000000"/>
              </a:buClr>
            </a:pPr>
            <a:r>
              <a:rPr lang="fr-FR" sz="1200" b="1" spc="-1" dirty="0">
                <a:solidFill>
                  <a:srgbClr val="000000"/>
                </a:solidFill>
                <a:latin typeface="Arial"/>
                <a:ea typeface="DejaVu Sans"/>
              </a:rPr>
              <a:t>       l’urbanisation,  malgré un </a:t>
            </a:r>
            <a:r>
              <a:rPr lang="fr-FR" sz="1200" b="1" spc="-1" dirty="0" err="1">
                <a:solidFill>
                  <a:srgbClr val="000000"/>
                </a:solidFill>
                <a:latin typeface="Arial"/>
                <a:ea typeface="DejaVu Sans"/>
              </a:rPr>
              <a:t>Sraddet</a:t>
            </a:r>
            <a:r>
              <a:rPr lang="fr-FR" sz="1200" b="1" spc="-1" dirty="0">
                <a:solidFill>
                  <a:srgbClr val="000000"/>
                </a:solidFill>
                <a:latin typeface="Arial"/>
                <a:ea typeface="DejaVu Sans"/>
              </a:rPr>
              <a:t> volontaire</a:t>
            </a:r>
          </a:p>
          <a:p>
            <a:pPr marL="743040" lvl="1" indent="-285120">
              <a:buClr>
                <a:srgbClr val="000000"/>
              </a:buClr>
              <a:buFont typeface="Wingdings" charset="2"/>
              <a:buChar char=""/>
            </a:pPr>
            <a:r>
              <a:rPr lang="fr-FR" sz="1200" b="1" spc="-1" dirty="0">
                <a:solidFill>
                  <a:srgbClr val="000000"/>
                </a:solidFill>
                <a:latin typeface="Arial"/>
                <a:ea typeface="DejaVu Sans"/>
              </a:rPr>
              <a:t>Hypothèses irréalistes de besoins en logements, en zones d’</a:t>
            </a:r>
            <a:r>
              <a:rPr lang="fr-FR" sz="1200" b="1" spc="-1" dirty="0" err="1">
                <a:solidFill>
                  <a:srgbClr val="000000"/>
                </a:solidFill>
                <a:latin typeface="Arial"/>
                <a:ea typeface="DejaVu Sans"/>
              </a:rPr>
              <a:t>acitvités</a:t>
            </a:r>
            <a:r>
              <a:rPr lang="fr-FR" sz="1200" b="1" spc="-1" dirty="0">
                <a:solidFill>
                  <a:srgbClr val="000000"/>
                </a:solidFill>
                <a:latin typeface="Arial"/>
                <a:ea typeface="DejaVu Sans"/>
              </a:rPr>
              <a:t> !</a:t>
            </a:r>
            <a:endParaRPr lang="fr-FR" sz="1200" spc="-1" dirty="0">
              <a:solidFill>
                <a:srgbClr val="000000"/>
              </a:solidFill>
              <a:latin typeface="Arial"/>
              <a:ea typeface="DejaVu Sans"/>
            </a:endParaRPr>
          </a:p>
          <a:p>
            <a:pPr marL="743040" lvl="1" indent="-285120">
              <a:buClr>
                <a:srgbClr val="000000"/>
              </a:buClr>
              <a:buFont typeface="Wingdings" charset="2"/>
              <a:buChar char=""/>
            </a:pPr>
            <a:r>
              <a:rPr lang="fr-FR" sz="1200" spc="-1" dirty="0">
                <a:solidFill>
                  <a:srgbClr val="000000"/>
                </a:solidFill>
                <a:latin typeface="Arial"/>
                <a:ea typeface="DejaVu Sans"/>
              </a:rPr>
              <a:t>Des densités de logements faibles</a:t>
            </a:r>
            <a:endParaRPr lang="fr-FR" sz="1200" b="1" spc="-1" dirty="0">
              <a:solidFill>
                <a:srgbClr val="000000"/>
              </a:solidFill>
              <a:latin typeface="Arial"/>
              <a:ea typeface="DejaVu Sans"/>
            </a:endParaRPr>
          </a:p>
          <a:p>
            <a:pPr marL="743040" lvl="1" indent="-285120">
              <a:buClr>
                <a:srgbClr val="000000"/>
              </a:buClr>
              <a:buFont typeface="Wingdings" charset="2"/>
              <a:buChar char=""/>
            </a:pPr>
            <a:r>
              <a:rPr lang="fr-FR" sz="1200" b="1" spc="-1" dirty="0">
                <a:solidFill>
                  <a:srgbClr val="000000"/>
                </a:solidFill>
                <a:latin typeface="Arial"/>
                <a:ea typeface="DejaVu Sans"/>
              </a:rPr>
              <a:t>Une prise en compte insuffisante de la résorption de la vacance, de la</a:t>
            </a:r>
          </a:p>
          <a:p>
            <a:pPr marL="457920" lvl="1">
              <a:buClr>
                <a:srgbClr val="000000"/>
              </a:buClr>
            </a:pPr>
            <a:r>
              <a:rPr lang="fr-FR" sz="1200" spc="-1" dirty="0">
                <a:solidFill>
                  <a:srgbClr val="000000"/>
                </a:solidFill>
                <a:latin typeface="Arial"/>
                <a:ea typeface="DejaVu Sans"/>
              </a:rPr>
              <a:t>       </a:t>
            </a:r>
            <a:r>
              <a:rPr lang="fr-FR" sz="1200" b="1" spc="-1" dirty="0">
                <a:solidFill>
                  <a:srgbClr val="000000"/>
                </a:solidFill>
                <a:latin typeface="Arial"/>
                <a:ea typeface="DejaVu Sans"/>
              </a:rPr>
              <a:t>reconversion des friches </a:t>
            </a:r>
            <a:r>
              <a:rPr lang="fr-FR" sz="1200" spc="-1" dirty="0">
                <a:solidFill>
                  <a:srgbClr val="000000"/>
                </a:solidFill>
                <a:latin typeface="Arial"/>
                <a:ea typeface="DejaVu Sans"/>
              </a:rPr>
              <a:t>militaires, commerciales ou industrielles, sauf dans</a:t>
            </a:r>
          </a:p>
          <a:p>
            <a:pPr marL="457920" lvl="1">
              <a:buClr>
                <a:srgbClr val="000000"/>
              </a:buClr>
            </a:pPr>
            <a:r>
              <a:rPr lang="fr-FR" sz="1200" spc="-1" dirty="0">
                <a:solidFill>
                  <a:srgbClr val="000000"/>
                </a:solidFill>
                <a:latin typeface="Arial"/>
                <a:ea typeface="DejaVu Sans"/>
              </a:rPr>
              <a:t>       les territoires les plus dynamiques (et encore !) , mais</a:t>
            </a:r>
          </a:p>
          <a:p>
            <a:pPr marL="1200240" lvl="2" indent="-285120">
              <a:buClr>
                <a:srgbClr val="000000"/>
              </a:buClr>
              <a:buFont typeface="Wingdings" charset="2"/>
              <a:buChar char=""/>
            </a:pPr>
            <a:r>
              <a:rPr lang="fr-FR" sz="1200" spc="-1" dirty="0">
                <a:solidFill>
                  <a:srgbClr val="000000"/>
                </a:solidFill>
                <a:latin typeface="Arial"/>
                <a:ea typeface="DejaVu Sans"/>
              </a:rPr>
              <a:t>difficile en milieu rural … </a:t>
            </a:r>
          </a:p>
          <a:p>
            <a:pPr marL="1086570" lvl="2" indent="-171450">
              <a:buClr>
                <a:srgbClr val="000000"/>
              </a:buClr>
              <a:buFont typeface="Wingdings" panose="05000000000000000000" pitchFamily="2" charset="2"/>
              <a:buChar char="Ø"/>
            </a:pPr>
            <a:r>
              <a:rPr lang="fr-FR" sz="1200" spc="-1" dirty="0">
                <a:solidFill>
                  <a:srgbClr val="000000"/>
                </a:solidFill>
                <a:latin typeface="Arial"/>
                <a:ea typeface="DejaVu Sans"/>
              </a:rPr>
              <a:t>   malgré des exceptions intéressantes (</a:t>
            </a:r>
            <a:r>
              <a:rPr lang="fr-FR" sz="1200" b="1" spc="-1" dirty="0">
                <a:solidFill>
                  <a:srgbClr val="000000"/>
                </a:solidFill>
                <a:latin typeface="Arial"/>
                <a:ea typeface="DejaVu Sans"/>
              </a:rPr>
              <a:t>EFGE</a:t>
            </a:r>
            <a:r>
              <a:rPr lang="fr-FR" sz="1200" spc="-1" dirty="0">
                <a:solidFill>
                  <a:srgbClr val="000000"/>
                </a:solidFill>
                <a:latin typeface="Arial"/>
                <a:ea typeface="DejaVu Sans"/>
              </a:rPr>
              <a:t>, PNR Vosges du Nord)</a:t>
            </a:r>
          </a:p>
          <a:p>
            <a:pPr marL="172170" indent="-171450">
              <a:buClr>
                <a:srgbClr val="000000"/>
              </a:buClr>
              <a:buFont typeface="Wingdings" panose="05000000000000000000" pitchFamily="2" charset="2"/>
              <a:buChar char="Ø"/>
            </a:pPr>
            <a:r>
              <a:rPr lang="fr-FR" sz="1200" b="1" spc="-1" dirty="0">
                <a:solidFill>
                  <a:srgbClr val="000000"/>
                </a:solidFill>
                <a:latin typeface="Arial"/>
                <a:ea typeface="DejaVu Sans"/>
              </a:rPr>
              <a:t>Des effets sur la biodiversité, l’imperméabilisation des sols, l’adaptation au CC …. </a:t>
            </a:r>
          </a:p>
          <a:p>
            <a:pPr marL="720">
              <a:buClr>
                <a:srgbClr val="000000"/>
              </a:buClr>
            </a:pPr>
            <a:r>
              <a:rPr lang="fr-FR" sz="1200" b="1" spc="-1" dirty="0">
                <a:solidFill>
                  <a:srgbClr val="000000"/>
                </a:solidFill>
                <a:latin typeface="Arial"/>
                <a:ea typeface="DejaVu Sans"/>
              </a:rPr>
              <a:t>    … et l’attractivité des villes/villages, des </a:t>
            </a:r>
            <a:r>
              <a:rPr lang="fr-FR" sz="1200" b="1" spc="-1" dirty="0" err="1">
                <a:solidFill>
                  <a:srgbClr val="000000"/>
                </a:solidFill>
                <a:latin typeface="Arial"/>
                <a:ea typeface="DejaVu Sans"/>
              </a:rPr>
              <a:t>centre-villes</a:t>
            </a:r>
            <a:r>
              <a:rPr lang="fr-FR" sz="1200" b="1" spc="-1" dirty="0">
                <a:solidFill>
                  <a:srgbClr val="000000"/>
                </a:solidFill>
                <a:latin typeface="Arial"/>
                <a:ea typeface="DejaVu Sans"/>
              </a:rPr>
              <a:t> et du taux de vacance</a:t>
            </a:r>
          </a:p>
          <a:p>
            <a:pPr marL="457920" lvl="1">
              <a:buClr>
                <a:srgbClr val="000000"/>
              </a:buClr>
            </a:pPr>
            <a:endParaRPr lang="fr-FR" sz="1200" spc="-1" dirty="0">
              <a:solidFill>
                <a:srgbClr val="000000"/>
              </a:solidFill>
              <a:latin typeface="Arial"/>
              <a:ea typeface="DejaVu Sans"/>
            </a:endParaRPr>
          </a:p>
          <a:p>
            <a:pPr marL="457920" lvl="1">
              <a:buClr>
                <a:srgbClr val="000000"/>
              </a:buClr>
            </a:pPr>
            <a:r>
              <a:rPr lang="fr-FR" sz="1200" spc="-1" dirty="0">
                <a:solidFill>
                  <a:srgbClr val="000000"/>
                </a:solidFill>
                <a:latin typeface="Arial"/>
                <a:ea typeface="DejaVu Sans"/>
              </a:rPr>
              <a:t>      </a:t>
            </a:r>
          </a:p>
        </p:txBody>
      </p:sp>
      <p:pic>
        <p:nvPicPr>
          <p:cNvPr id="4" name="Image 3">
            <a:extLst>
              <a:ext uri="{FF2B5EF4-FFF2-40B4-BE49-F238E27FC236}">
                <a16:creationId xmlns:a16="http://schemas.microsoft.com/office/drawing/2014/main" id="{3578A35B-13C2-441F-A635-ED94F91ECE90}"/>
              </a:ext>
            </a:extLst>
          </p:cNvPr>
          <p:cNvPicPr>
            <a:picLocks noChangeAspect="1"/>
          </p:cNvPicPr>
          <p:nvPr/>
        </p:nvPicPr>
        <p:blipFill>
          <a:blip r:embed="rId2"/>
          <a:stretch>
            <a:fillRect/>
          </a:stretch>
        </p:blipFill>
        <p:spPr>
          <a:xfrm>
            <a:off x="6395319" y="141111"/>
            <a:ext cx="2757924" cy="2430639"/>
          </a:xfrm>
          <a:prstGeom prst="rect">
            <a:avLst/>
          </a:prstGeom>
        </p:spPr>
      </p:pic>
      <p:pic>
        <p:nvPicPr>
          <p:cNvPr id="6" name="Image 5">
            <a:extLst>
              <a:ext uri="{FF2B5EF4-FFF2-40B4-BE49-F238E27FC236}">
                <a16:creationId xmlns:a16="http://schemas.microsoft.com/office/drawing/2014/main" id="{C90B420C-A65A-4EF9-B512-C53CE61FC402}"/>
              </a:ext>
            </a:extLst>
          </p:cNvPr>
          <p:cNvPicPr>
            <a:picLocks noChangeAspect="1"/>
          </p:cNvPicPr>
          <p:nvPr/>
        </p:nvPicPr>
        <p:blipFill>
          <a:blip r:embed="rId3"/>
          <a:stretch>
            <a:fillRect/>
          </a:stretch>
        </p:blipFill>
        <p:spPr>
          <a:xfrm>
            <a:off x="7829550" y="26684"/>
            <a:ext cx="1363273" cy="764656"/>
          </a:xfrm>
          <a:prstGeom prst="rect">
            <a:avLst/>
          </a:prstGeom>
        </p:spPr>
      </p:pic>
      <p:pic>
        <p:nvPicPr>
          <p:cNvPr id="8" name="Image 7">
            <a:extLst>
              <a:ext uri="{FF2B5EF4-FFF2-40B4-BE49-F238E27FC236}">
                <a16:creationId xmlns:a16="http://schemas.microsoft.com/office/drawing/2014/main" id="{B6913E74-8481-4611-8808-1E8A27640BA8}"/>
              </a:ext>
            </a:extLst>
          </p:cNvPr>
          <p:cNvPicPr>
            <a:picLocks noChangeAspect="1"/>
          </p:cNvPicPr>
          <p:nvPr/>
        </p:nvPicPr>
        <p:blipFill>
          <a:blip r:embed="rId4"/>
          <a:stretch>
            <a:fillRect/>
          </a:stretch>
        </p:blipFill>
        <p:spPr>
          <a:xfrm>
            <a:off x="6733309" y="2813458"/>
            <a:ext cx="2311727" cy="1970222"/>
          </a:xfrm>
          <a:prstGeom prst="rect">
            <a:avLst/>
          </a:prstGeom>
        </p:spPr>
      </p:pic>
      <p:pic>
        <p:nvPicPr>
          <p:cNvPr id="11" name="Image 10">
            <a:extLst>
              <a:ext uri="{FF2B5EF4-FFF2-40B4-BE49-F238E27FC236}">
                <a16:creationId xmlns:a16="http://schemas.microsoft.com/office/drawing/2014/main" id="{90C87630-F55A-4170-9BEA-CF3FD8781F31}"/>
              </a:ext>
            </a:extLst>
          </p:cNvPr>
          <p:cNvPicPr>
            <a:picLocks noChangeAspect="1"/>
          </p:cNvPicPr>
          <p:nvPr/>
        </p:nvPicPr>
        <p:blipFill>
          <a:blip r:embed="rId5"/>
          <a:stretch>
            <a:fillRect/>
          </a:stretch>
        </p:blipFill>
        <p:spPr>
          <a:xfrm>
            <a:off x="8340376" y="2813458"/>
            <a:ext cx="815248" cy="661012"/>
          </a:xfrm>
          <a:prstGeom prst="rect">
            <a:avLst/>
          </a:prstGeom>
        </p:spPr>
      </p:pic>
      <p:sp>
        <p:nvSpPr>
          <p:cNvPr id="13" name="ZoneTexte 12">
            <a:extLst>
              <a:ext uri="{FF2B5EF4-FFF2-40B4-BE49-F238E27FC236}">
                <a16:creationId xmlns:a16="http://schemas.microsoft.com/office/drawing/2014/main" id="{C104F13F-3430-407D-81EA-EBA94FDA68F6}"/>
              </a:ext>
            </a:extLst>
          </p:cNvPr>
          <p:cNvSpPr txBox="1"/>
          <p:nvPr/>
        </p:nvSpPr>
        <p:spPr>
          <a:xfrm>
            <a:off x="6613814" y="2571015"/>
            <a:ext cx="2700487" cy="200055"/>
          </a:xfrm>
          <a:prstGeom prst="rect">
            <a:avLst/>
          </a:prstGeom>
          <a:noFill/>
        </p:spPr>
        <p:txBody>
          <a:bodyPr wrap="square" rtlCol="0">
            <a:spAutoFit/>
          </a:bodyPr>
          <a:lstStyle/>
          <a:p>
            <a:r>
              <a:rPr lang="fr-FR" sz="700" b="1" dirty="0"/>
              <a:t>Evolution de la population entre 2015 et 2021 par EPCI (%)</a:t>
            </a:r>
          </a:p>
        </p:txBody>
      </p:sp>
    </p:spTree>
    <p:extLst>
      <p:ext uri="{BB962C8B-B14F-4D97-AF65-F5344CB8AC3E}">
        <p14:creationId xmlns:p14="http://schemas.microsoft.com/office/powerpoint/2010/main" val="13905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FD72063A-6DBB-4DE4-9289-9934A6153A42}" type="slidenum">
              <a:rPr lang="fr-FR" sz="750" b="1" strike="noStrike" spc="-1">
                <a:solidFill>
                  <a:srgbClr val="000000"/>
                </a:solidFill>
                <a:latin typeface="Arial"/>
              </a:rPr>
              <a:t>13</a:t>
            </a:fld>
            <a:endParaRPr lang="fr-FR" sz="750" b="0" strike="noStrike" spc="-1">
              <a:latin typeface="Arial"/>
            </a:endParaRPr>
          </a:p>
        </p:txBody>
      </p:sp>
      <p:sp>
        <p:nvSpPr>
          <p:cNvPr id="237" name="CustomShape 3"/>
          <p:cNvSpPr/>
          <p:nvPr/>
        </p:nvSpPr>
        <p:spPr>
          <a:xfrm>
            <a:off x="252000" y="890633"/>
            <a:ext cx="864000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b="1" spc="-1" dirty="0">
                <a:solidFill>
                  <a:srgbClr val="000091"/>
                </a:solidFill>
                <a:latin typeface="Arial"/>
                <a:ea typeface="DejaVu Sans"/>
              </a:rPr>
              <a:t>2.4</a:t>
            </a:r>
            <a:r>
              <a:rPr lang="fr-FR" sz="1800" b="1" strike="noStrike" spc="-1" dirty="0">
                <a:solidFill>
                  <a:srgbClr val="000091"/>
                </a:solidFill>
                <a:latin typeface="Arial"/>
                <a:ea typeface="DejaVu Sans"/>
              </a:rPr>
              <a:t>- Un « château d’eau »</a:t>
            </a:r>
          </a:p>
          <a:p>
            <a:pPr algn="just">
              <a:lnSpc>
                <a:spcPct val="100000"/>
              </a:lnSpc>
            </a:pPr>
            <a:endParaRPr lang="fr-FR" sz="1800" b="1" strike="noStrike" spc="-1" dirty="0">
              <a:solidFill>
                <a:srgbClr val="000091"/>
              </a:solidFill>
              <a:latin typeface="Arial"/>
              <a:ea typeface="DejaVu Sans"/>
            </a:endParaRPr>
          </a:p>
          <a:p>
            <a:pPr algn="just">
              <a:lnSpc>
                <a:spcPct val="100000"/>
              </a:lnSpc>
            </a:pPr>
            <a:r>
              <a:rPr lang="fr-FR" sz="1800" b="1" strike="noStrike" spc="-1" dirty="0">
                <a:solidFill>
                  <a:srgbClr val="000091"/>
                </a:solidFill>
                <a:latin typeface="Arial"/>
                <a:ea typeface="DejaVu Sans"/>
              </a:rPr>
              <a:t> </a:t>
            </a:r>
            <a:endParaRPr lang="fr-FR" sz="1800" b="0" strike="noStrike" spc="-1" dirty="0">
              <a:latin typeface="Arial"/>
            </a:endParaRPr>
          </a:p>
          <a:p>
            <a:pPr>
              <a:lnSpc>
                <a:spcPct val="100000"/>
              </a:lnSpc>
            </a:pPr>
            <a:endParaRPr lang="fr-FR" sz="1800" b="0" strike="noStrike" spc="-1" dirty="0">
              <a:latin typeface="Arial"/>
            </a:endParaRPr>
          </a:p>
        </p:txBody>
      </p:sp>
      <p:sp>
        <p:nvSpPr>
          <p:cNvPr id="238" name="CustomShape 4"/>
          <p:cNvSpPr/>
          <p:nvPr/>
        </p:nvSpPr>
        <p:spPr>
          <a:xfrm>
            <a:off x="252000" y="1361284"/>
            <a:ext cx="8136360" cy="36610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000000"/>
              </a:buClr>
              <a:buFont typeface="Wingdings" charset="2"/>
              <a:buChar char=""/>
            </a:pPr>
            <a:r>
              <a:rPr lang="fr-FR" sz="1200" b="1" strike="noStrike" spc="-1" dirty="0">
                <a:solidFill>
                  <a:srgbClr val="000000"/>
                </a:solidFill>
                <a:latin typeface="Arial"/>
                <a:ea typeface="DejaVu Sans"/>
              </a:rPr>
              <a:t>« Tête de bassin »</a:t>
            </a:r>
          </a:p>
          <a:p>
            <a:pPr marL="743040" lvl="1" indent="-285120">
              <a:buClr>
                <a:srgbClr val="000000"/>
              </a:buClr>
              <a:buFont typeface="Wingdings" charset="2"/>
              <a:buChar char=""/>
            </a:pPr>
            <a:r>
              <a:rPr lang="fr-FR" sz="1000" b="1" spc="-1" dirty="0">
                <a:solidFill>
                  <a:srgbClr val="000000"/>
                </a:solidFill>
                <a:latin typeface="Arial"/>
                <a:ea typeface="DejaVu Sans"/>
              </a:rPr>
              <a:t>Point quadruple </a:t>
            </a:r>
            <a:r>
              <a:rPr lang="fr-FR" sz="1000" spc="-1" dirty="0">
                <a:solidFill>
                  <a:srgbClr val="000000"/>
                </a:solidFill>
                <a:latin typeface="Arial"/>
                <a:ea typeface="DejaVu Sans"/>
              </a:rPr>
              <a:t>: têtes de bassin</a:t>
            </a:r>
          </a:p>
          <a:p>
            <a:pPr marL="457920" lvl="1">
              <a:buClr>
                <a:srgbClr val="000000"/>
              </a:buClr>
            </a:pPr>
            <a:r>
              <a:rPr lang="fr-FR" sz="1000" spc="-1" dirty="0">
                <a:solidFill>
                  <a:srgbClr val="000000"/>
                </a:solidFill>
                <a:latin typeface="Arial"/>
                <a:ea typeface="DejaVu Sans"/>
              </a:rPr>
              <a:t>        du Rhin, de la Meuse, du Rhône</a:t>
            </a:r>
          </a:p>
          <a:p>
            <a:pPr marL="457920" lvl="1">
              <a:buClr>
                <a:srgbClr val="000000"/>
              </a:buClr>
            </a:pPr>
            <a:r>
              <a:rPr lang="fr-FR" sz="1000" spc="-1" dirty="0">
                <a:solidFill>
                  <a:srgbClr val="000000"/>
                </a:solidFill>
                <a:latin typeface="Arial"/>
                <a:ea typeface="DejaVu Sans"/>
              </a:rPr>
              <a:t>        et de la Seine</a:t>
            </a:r>
          </a:p>
          <a:p>
            <a:pPr marL="743040" lvl="1" indent="-285120">
              <a:buClr>
                <a:srgbClr val="000000"/>
              </a:buClr>
              <a:buFont typeface="Wingdings" charset="2"/>
              <a:buChar char=""/>
            </a:pPr>
            <a:r>
              <a:rPr lang="fr-FR" sz="1000" spc="-1" dirty="0">
                <a:solidFill>
                  <a:srgbClr val="000000"/>
                </a:solidFill>
                <a:latin typeface="Arial"/>
                <a:ea typeface="DejaVu Sans"/>
              </a:rPr>
              <a:t>« responsabilité » nationale et </a:t>
            </a:r>
          </a:p>
          <a:p>
            <a:pPr marL="457920" lvl="1">
              <a:buClr>
                <a:srgbClr val="000000"/>
              </a:buClr>
            </a:pPr>
            <a:r>
              <a:rPr lang="fr-FR" sz="1000" spc="-1" dirty="0">
                <a:solidFill>
                  <a:srgbClr val="000000"/>
                </a:solidFill>
                <a:latin typeface="Arial"/>
                <a:ea typeface="DejaVu Sans"/>
              </a:rPr>
              <a:t>        internationale : pollutions,</a:t>
            </a:r>
          </a:p>
          <a:p>
            <a:pPr marL="457920" lvl="1">
              <a:buClr>
                <a:srgbClr val="000000"/>
              </a:buClr>
            </a:pPr>
            <a:r>
              <a:rPr lang="fr-FR" sz="1000" spc="-1" dirty="0">
                <a:solidFill>
                  <a:srgbClr val="000000"/>
                </a:solidFill>
                <a:latin typeface="Arial"/>
                <a:ea typeface="DejaVu Sans"/>
              </a:rPr>
              <a:t>        inondations</a:t>
            </a:r>
          </a:p>
          <a:p>
            <a:pPr marL="457920" lvl="1">
              <a:buClr>
                <a:srgbClr val="000000"/>
              </a:buClr>
            </a:pPr>
            <a:r>
              <a:rPr lang="fr-FR" sz="1000" spc="-1" dirty="0">
                <a:solidFill>
                  <a:srgbClr val="000000"/>
                </a:solidFill>
                <a:latin typeface="Arial"/>
                <a:ea typeface="DejaVu Sans"/>
              </a:rPr>
              <a:t>        =&gt; 3 commissions internationales </a:t>
            </a:r>
          </a:p>
          <a:p>
            <a:pPr marL="457920" lvl="1">
              <a:buClr>
                <a:srgbClr val="000000"/>
              </a:buClr>
            </a:pPr>
            <a:r>
              <a:rPr lang="fr-FR" sz="1000" spc="-1" dirty="0">
                <a:solidFill>
                  <a:srgbClr val="000000"/>
                </a:solidFill>
                <a:latin typeface="Arial"/>
                <a:ea typeface="DejaVu Sans"/>
              </a:rPr>
              <a:t>             de fleuve</a:t>
            </a:r>
          </a:p>
          <a:p>
            <a:pPr marL="285840" indent="-285120">
              <a:lnSpc>
                <a:spcPct val="100000"/>
              </a:lnSpc>
              <a:buClr>
                <a:srgbClr val="000000"/>
              </a:buClr>
              <a:buFont typeface="Wingdings" charset="2"/>
              <a:buChar char=""/>
            </a:pPr>
            <a:r>
              <a:rPr lang="fr-FR" sz="1200" b="1" strike="noStrike" spc="-1" dirty="0">
                <a:solidFill>
                  <a:srgbClr val="000000"/>
                </a:solidFill>
                <a:latin typeface="Arial"/>
                <a:ea typeface="DejaVu Sans"/>
              </a:rPr>
              <a:t>Des effets du CC : </a:t>
            </a:r>
          </a:p>
          <a:p>
            <a:pPr marL="743040" lvl="1" indent="-285120">
              <a:buClr>
                <a:srgbClr val="000000"/>
              </a:buClr>
              <a:buFont typeface="Wingdings" charset="2"/>
              <a:buChar char=""/>
            </a:pPr>
            <a:r>
              <a:rPr lang="fr-FR" sz="1000" strike="noStrike" spc="-1" dirty="0">
                <a:solidFill>
                  <a:srgbClr val="000000"/>
                </a:solidFill>
                <a:latin typeface="Arial"/>
                <a:ea typeface="DejaVu Sans"/>
              </a:rPr>
              <a:t>étiages du Rhin et de ses </a:t>
            </a:r>
          </a:p>
          <a:p>
            <a:pPr marL="457920" lvl="1">
              <a:buClr>
                <a:srgbClr val="000000"/>
              </a:buClr>
            </a:pPr>
            <a:r>
              <a:rPr lang="fr-FR" sz="1000" spc="-1" dirty="0">
                <a:solidFill>
                  <a:srgbClr val="000000"/>
                </a:solidFill>
                <a:latin typeface="Arial"/>
                <a:ea typeface="DejaVu Sans"/>
              </a:rPr>
              <a:t>        </a:t>
            </a:r>
            <a:r>
              <a:rPr lang="fr-FR" sz="1000" strike="noStrike" spc="-1" dirty="0">
                <a:solidFill>
                  <a:srgbClr val="000000"/>
                </a:solidFill>
                <a:latin typeface="Arial"/>
                <a:ea typeface="DejaVu Sans"/>
              </a:rPr>
              <a:t>affluents vosgiens</a:t>
            </a:r>
          </a:p>
          <a:p>
            <a:pPr marL="285840" indent="-285120">
              <a:lnSpc>
                <a:spcPct val="100000"/>
              </a:lnSpc>
              <a:buClr>
                <a:srgbClr val="000000"/>
              </a:buClr>
              <a:buFont typeface="Wingdings" charset="2"/>
              <a:buChar char=""/>
            </a:pPr>
            <a:r>
              <a:rPr lang="fr-FR" sz="1200" b="1" strike="noStrike" spc="-1" dirty="0">
                <a:solidFill>
                  <a:srgbClr val="000000"/>
                </a:solidFill>
                <a:latin typeface="Arial"/>
                <a:ea typeface="DejaVu Sans"/>
              </a:rPr>
              <a:t>Des pollutions chroniques</a:t>
            </a:r>
          </a:p>
          <a:p>
            <a:pPr marL="743040" lvl="1" indent="-285120">
              <a:buClr>
                <a:srgbClr val="000000"/>
              </a:buClr>
              <a:buFont typeface="Wingdings" charset="2"/>
              <a:buChar char=""/>
            </a:pPr>
            <a:r>
              <a:rPr lang="fr-FR" sz="1000" b="1" spc="-1" dirty="0">
                <a:solidFill>
                  <a:srgbClr val="000000"/>
                </a:solidFill>
                <a:latin typeface="Arial"/>
                <a:ea typeface="DejaVu Sans"/>
              </a:rPr>
              <a:t>Chlorures</a:t>
            </a:r>
            <a:r>
              <a:rPr lang="fr-FR" sz="1000" spc="-1" dirty="0">
                <a:solidFill>
                  <a:srgbClr val="000000"/>
                </a:solidFill>
                <a:latin typeface="Arial"/>
                <a:ea typeface="DejaVu Sans"/>
              </a:rPr>
              <a:t> de la Moselle</a:t>
            </a:r>
          </a:p>
          <a:p>
            <a:pPr marL="743040" lvl="1" indent="-285120">
              <a:buClr>
                <a:srgbClr val="000000"/>
              </a:buClr>
              <a:buFont typeface="Wingdings" charset="2"/>
              <a:buChar char=""/>
            </a:pPr>
            <a:r>
              <a:rPr lang="fr-FR" sz="1000" b="1" spc="-1" dirty="0">
                <a:solidFill>
                  <a:srgbClr val="000000"/>
                </a:solidFill>
                <a:latin typeface="Arial"/>
                <a:ea typeface="DejaVu Sans"/>
              </a:rPr>
              <a:t>Nutriments</a:t>
            </a:r>
            <a:r>
              <a:rPr lang="fr-FR" sz="1000" spc="-1" dirty="0">
                <a:solidFill>
                  <a:srgbClr val="000000"/>
                </a:solidFill>
                <a:latin typeface="Arial"/>
                <a:ea typeface="DejaVu Sans"/>
              </a:rPr>
              <a:t> d’origine agricole</a:t>
            </a:r>
          </a:p>
          <a:p>
            <a:pPr marL="457920" lvl="1">
              <a:buClr>
                <a:srgbClr val="000000"/>
              </a:buClr>
            </a:pPr>
            <a:r>
              <a:rPr lang="fr-FR" sz="1000" spc="-1" dirty="0">
                <a:solidFill>
                  <a:srgbClr val="000000"/>
                </a:solidFill>
                <a:latin typeface="Arial"/>
                <a:ea typeface="DejaVu Sans"/>
              </a:rPr>
              <a:t>        (eutrophisation), pesticides</a:t>
            </a:r>
          </a:p>
          <a:p>
            <a:pPr marL="743040" lvl="1" indent="-285120">
              <a:buClr>
                <a:srgbClr val="000000"/>
              </a:buClr>
              <a:buFont typeface="Wingdings" charset="2"/>
              <a:buChar char=""/>
            </a:pPr>
            <a:r>
              <a:rPr lang="fr-FR" sz="1000" b="1" spc="-1" dirty="0">
                <a:solidFill>
                  <a:srgbClr val="000000"/>
                </a:solidFill>
                <a:latin typeface="Arial"/>
                <a:ea typeface="DejaVu Sans"/>
              </a:rPr>
              <a:t>Mais des améliorations de la </a:t>
            </a:r>
          </a:p>
          <a:p>
            <a:pPr marL="720">
              <a:buClr>
                <a:srgbClr val="000000"/>
              </a:buClr>
            </a:pPr>
            <a:r>
              <a:rPr lang="fr-FR" sz="1000" b="1" spc="-1" dirty="0">
                <a:solidFill>
                  <a:srgbClr val="000000"/>
                </a:solidFill>
                <a:latin typeface="Arial"/>
                <a:ea typeface="DejaVu Sans"/>
              </a:rPr>
              <a:t>                     qualité chimique des eaux de </a:t>
            </a:r>
          </a:p>
          <a:p>
            <a:pPr marL="720">
              <a:buClr>
                <a:srgbClr val="000000"/>
              </a:buClr>
            </a:pPr>
            <a:r>
              <a:rPr lang="fr-FR" sz="1000" b="1" spc="-1" dirty="0">
                <a:solidFill>
                  <a:srgbClr val="000000"/>
                </a:solidFill>
                <a:latin typeface="Arial"/>
                <a:ea typeface="DejaVu Sans"/>
              </a:rPr>
              <a:t>                     surface</a:t>
            </a:r>
          </a:p>
          <a:p>
            <a:pPr marL="457920" lvl="1">
              <a:buClr>
                <a:srgbClr val="000000"/>
              </a:buClr>
            </a:pPr>
            <a:endParaRPr lang="fr-FR" sz="1200" spc="-1" dirty="0">
              <a:solidFill>
                <a:srgbClr val="000000"/>
              </a:solidFill>
              <a:latin typeface="Arial"/>
              <a:ea typeface="DejaVu Sans"/>
            </a:endParaRPr>
          </a:p>
          <a:p>
            <a:pPr marL="457920" lvl="1">
              <a:buClr>
                <a:srgbClr val="000000"/>
              </a:buClr>
            </a:pPr>
            <a:endParaRPr lang="fr-FR" sz="1200" spc="-1" dirty="0">
              <a:solidFill>
                <a:srgbClr val="000000"/>
              </a:solidFill>
              <a:latin typeface="Arial"/>
              <a:ea typeface="DejaVu Sans"/>
            </a:endParaRPr>
          </a:p>
          <a:p>
            <a:pPr marL="285840" indent="-285120">
              <a:lnSpc>
                <a:spcPct val="100000"/>
              </a:lnSpc>
              <a:buClr>
                <a:srgbClr val="000000"/>
              </a:buClr>
              <a:buFont typeface="Wingdings" charset="2"/>
              <a:buChar char=""/>
            </a:pPr>
            <a:endParaRPr lang="fr-FR" sz="1200" b="1" spc="-1" dirty="0">
              <a:solidFill>
                <a:srgbClr val="000000"/>
              </a:solidFill>
              <a:latin typeface="Arial"/>
              <a:ea typeface="DejaVu Sans"/>
            </a:endParaRPr>
          </a:p>
        </p:txBody>
      </p:sp>
      <p:pic>
        <p:nvPicPr>
          <p:cNvPr id="5" name="Picture 2">
            <a:extLst>
              <a:ext uri="{FF2B5EF4-FFF2-40B4-BE49-F238E27FC236}">
                <a16:creationId xmlns:a16="http://schemas.microsoft.com/office/drawing/2014/main" id="{3A4E6BC5-5D70-4246-9912-FC4FEB731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583" y="573707"/>
            <a:ext cx="5973418" cy="422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235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503A453-0E35-47DF-8ED2-1504398DE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843" y="268415"/>
            <a:ext cx="3737353" cy="3900437"/>
          </a:xfrm>
          <a:prstGeom prst="rect">
            <a:avLst/>
          </a:prstGeom>
        </p:spPr>
      </p:pic>
      <p:sp>
        <p:nvSpPr>
          <p:cNvPr id="3" name="Ellipse 2">
            <a:extLst>
              <a:ext uri="{FF2B5EF4-FFF2-40B4-BE49-F238E27FC236}">
                <a16:creationId xmlns:a16="http://schemas.microsoft.com/office/drawing/2014/main" id="{49402533-B3EC-4793-976D-0A073F7CE8EA}"/>
              </a:ext>
            </a:extLst>
          </p:cNvPr>
          <p:cNvSpPr/>
          <p:nvPr/>
        </p:nvSpPr>
        <p:spPr>
          <a:xfrm>
            <a:off x="6823213" y="2882348"/>
            <a:ext cx="477078" cy="2534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CustomShape 1"/>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FD72063A-6DBB-4DE4-9289-9934A6153A42}" type="slidenum">
              <a:rPr lang="fr-FR" sz="750" b="1" strike="noStrike" spc="-1">
                <a:solidFill>
                  <a:srgbClr val="000000"/>
                </a:solidFill>
                <a:latin typeface="Arial"/>
              </a:rPr>
              <a:t>14</a:t>
            </a:fld>
            <a:endParaRPr lang="fr-FR" sz="750" b="0" strike="noStrike" spc="-1">
              <a:latin typeface="Arial"/>
            </a:endParaRPr>
          </a:p>
        </p:txBody>
      </p:sp>
      <p:sp>
        <p:nvSpPr>
          <p:cNvPr id="237" name="CustomShape 3"/>
          <p:cNvSpPr/>
          <p:nvPr/>
        </p:nvSpPr>
        <p:spPr>
          <a:xfrm>
            <a:off x="252000" y="890633"/>
            <a:ext cx="8640000" cy="147587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b="1" spc="-1" dirty="0">
                <a:solidFill>
                  <a:srgbClr val="000091"/>
                </a:solidFill>
                <a:latin typeface="Arial"/>
                <a:ea typeface="DejaVu Sans"/>
              </a:rPr>
              <a:t>2.5</a:t>
            </a:r>
            <a:r>
              <a:rPr lang="fr-FR" sz="1800" b="1" strike="noStrike" spc="-1" dirty="0">
                <a:solidFill>
                  <a:srgbClr val="000091"/>
                </a:solidFill>
                <a:latin typeface="Arial"/>
                <a:ea typeface="DejaVu Sans"/>
              </a:rPr>
              <a:t>- Des aquifères majeurs, mais sensibles</a:t>
            </a:r>
            <a:endParaRPr lang="fr-FR" b="1" spc="-1" dirty="0">
              <a:solidFill>
                <a:srgbClr val="000091"/>
              </a:solidFill>
              <a:latin typeface="Arial"/>
              <a:ea typeface="DejaVu Sans"/>
            </a:endParaRPr>
          </a:p>
          <a:p>
            <a:pPr algn="just">
              <a:lnSpc>
                <a:spcPct val="100000"/>
              </a:lnSpc>
            </a:pPr>
            <a:r>
              <a:rPr lang="fr-FR" b="1" spc="-1" dirty="0">
                <a:solidFill>
                  <a:srgbClr val="000091"/>
                </a:solidFill>
                <a:latin typeface="Arial"/>
                <a:ea typeface="DejaVu Sans"/>
              </a:rPr>
              <a:t> </a:t>
            </a:r>
            <a:endParaRPr lang="fr-FR" sz="1800" b="1" strike="noStrike" spc="-1" dirty="0">
              <a:solidFill>
                <a:srgbClr val="000091"/>
              </a:solidFill>
              <a:latin typeface="Arial"/>
              <a:ea typeface="DejaVu Sans"/>
            </a:endParaRPr>
          </a:p>
          <a:p>
            <a:pPr algn="just">
              <a:lnSpc>
                <a:spcPct val="100000"/>
              </a:lnSpc>
            </a:pPr>
            <a:endParaRPr lang="fr-FR" sz="1800" b="1" strike="noStrike" spc="-1" dirty="0">
              <a:solidFill>
                <a:srgbClr val="000091"/>
              </a:solidFill>
              <a:latin typeface="Arial"/>
              <a:ea typeface="DejaVu Sans"/>
            </a:endParaRPr>
          </a:p>
          <a:p>
            <a:pPr algn="just">
              <a:lnSpc>
                <a:spcPct val="100000"/>
              </a:lnSpc>
            </a:pPr>
            <a:r>
              <a:rPr lang="fr-FR" sz="1800" b="1" strike="noStrike" spc="-1" dirty="0">
                <a:solidFill>
                  <a:srgbClr val="000091"/>
                </a:solidFill>
                <a:latin typeface="Arial"/>
                <a:ea typeface="DejaVu Sans"/>
              </a:rPr>
              <a:t> </a:t>
            </a:r>
            <a:endParaRPr lang="fr-FR" sz="1800" b="0" strike="noStrike" spc="-1" dirty="0">
              <a:latin typeface="Arial"/>
            </a:endParaRPr>
          </a:p>
          <a:p>
            <a:pPr>
              <a:lnSpc>
                <a:spcPct val="100000"/>
              </a:lnSpc>
            </a:pPr>
            <a:endParaRPr lang="fr-FR" sz="1800" b="0" strike="noStrike" spc="-1" dirty="0">
              <a:latin typeface="Arial"/>
            </a:endParaRPr>
          </a:p>
        </p:txBody>
      </p:sp>
      <p:sp>
        <p:nvSpPr>
          <p:cNvPr id="238" name="CustomShape 4"/>
          <p:cNvSpPr/>
          <p:nvPr/>
        </p:nvSpPr>
        <p:spPr>
          <a:xfrm>
            <a:off x="252000" y="1279420"/>
            <a:ext cx="8136360" cy="45228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000000"/>
              </a:buClr>
              <a:buFont typeface="Wingdings" charset="2"/>
              <a:buChar char=""/>
            </a:pPr>
            <a:r>
              <a:rPr lang="fr-FR" sz="1200" b="1" strike="noStrike" spc="-1" dirty="0">
                <a:solidFill>
                  <a:srgbClr val="000000"/>
                </a:solidFill>
                <a:latin typeface="Arial"/>
                <a:ea typeface="DejaVu Sans"/>
              </a:rPr>
              <a:t>Les plus grandes nappes de France</a:t>
            </a:r>
          </a:p>
          <a:p>
            <a:pPr marL="743040" lvl="1" indent="-285120">
              <a:buClr>
                <a:srgbClr val="000000"/>
              </a:buClr>
              <a:buFont typeface="Wingdings" charset="2"/>
              <a:buChar char=""/>
            </a:pPr>
            <a:r>
              <a:rPr lang="fr-FR" sz="1200" b="1" spc="-1" dirty="0">
                <a:solidFill>
                  <a:srgbClr val="000000"/>
                </a:solidFill>
                <a:latin typeface="Arial"/>
                <a:ea typeface="DejaVu Sans"/>
              </a:rPr>
              <a:t>Nappes d’Alsace et des grés vosgiens </a:t>
            </a:r>
            <a:r>
              <a:rPr lang="fr-FR" sz="1200" spc="-1" dirty="0">
                <a:solidFill>
                  <a:srgbClr val="000000"/>
                </a:solidFill>
                <a:latin typeface="Arial"/>
                <a:ea typeface="DejaVu Sans"/>
              </a:rPr>
              <a:t>(!)</a:t>
            </a:r>
          </a:p>
          <a:p>
            <a:pPr marL="743040" lvl="1" indent="-285120">
              <a:buClr>
                <a:srgbClr val="000000"/>
              </a:buClr>
              <a:buFont typeface="Wingdings" charset="2"/>
              <a:buChar char=""/>
            </a:pPr>
            <a:r>
              <a:rPr lang="fr-FR" sz="1200" spc="-1" dirty="0">
                <a:solidFill>
                  <a:srgbClr val="000000"/>
                </a:solidFill>
                <a:latin typeface="Arial"/>
                <a:ea typeface="DejaVu Sans"/>
              </a:rPr>
              <a:t>Mais aussi nappes des calcaires jurassiques</a:t>
            </a:r>
          </a:p>
          <a:p>
            <a:pPr marL="285840" indent="-285120">
              <a:lnSpc>
                <a:spcPct val="100000"/>
              </a:lnSpc>
              <a:buClr>
                <a:srgbClr val="000000"/>
              </a:buClr>
              <a:buFont typeface="Wingdings" charset="2"/>
              <a:buChar char=""/>
            </a:pPr>
            <a:r>
              <a:rPr lang="fr-FR" sz="1200" b="1" strike="noStrike" spc="-1" dirty="0">
                <a:solidFill>
                  <a:srgbClr val="000000"/>
                </a:solidFill>
                <a:latin typeface="Arial"/>
                <a:ea typeface="DejaVu Sans"/>
              </a:rPr>
              <a:t>Le cas des nappes de l’ouest de la région</a:t>
            </a:r>
          </a:p>
          <a:p>
            <a:pPr marL="743040" lvl="1" indent="-285120">
              <a:buClr>
                <a:srgbClr val="000000"/>
              </a:buClr>
              <a:buFont typeface="Wingdings" charset="2"/>
              <a:buChar char=""/>
            </a:pPr>
            <a:r>
              <a:rPr lang="fr-FR" sz="1200" spc="-1" dirty="0">
                <a:solidFill>
                  <a:srgbClr val="000000"/>
                </a:solidFill>
                <a:latin typeface="Arial"/>
                <a:ea typeface="DejaVu Sans"/>
              </a:rPr>
              <a:t>Oxfordien : réserve  pour le Grand Est</a:t>
            </a:r>
          </a:p>
          <a:p>
            <a:pPr marL="743040" lvl="1" indent="-285120">
              <a:buClr>
                <a:srgbClr val="000000"/>
              </a:buClr>
              <a:buFont typeface="Wingdings" charset="2"/>
              <a:buChar char=""/>
            </a:pPr>
            <a:r>
              <a:rPr lang="fr-FR" sz="1200" b="1" spc="-1" dirty="0">
                <a:solidFill>
                  <a:srgbClr val="000000"/>
                </a:solidFill>
                <a:latin typeface="Arial"/>
                <a:ea typeface="DejaVu Sans"/>
              </a:rPr>
              <a:t>Albien-Cénomanien </a:t>
            </a:r>
            <a:r>
              <a:rPr lang="fr-FR" sz="1200" spc="-1" dirty="0">
                <a:solidFill>
                  <a:srgbClr val="000000"/>
                </a:solidFill>
                <a:latin typeface="Arial"/>
                <a:ea typeface="DejaVu Sans"/>
              </a:rPr>
              <a:t>: réserve stratégique pour </a:t>
            </a:r>
          </a:p>
          <a:p>
            <a:pPr marL="457920" lvl="1">
              <a:buClr>
                <a:srgbClr val="000000"/>
              </a:buClr>
            </a:pPr>
            <a:r>
              <a:rPr lang="fr-FR" sz="1200" spc="-1" dirty="0">
                <a:solidFill>
                  <a:srgbClr val="000000"/>
                </a:solidFill>
                <a:latin typeface="Arial"/>
                <a:ea typeface="DejaVu Sans"/>
              </a:rPr>
              <a:t>       l’Île-de-France (à 500/600 m)</a:t>
            </a:r>
          </a:p>
          <a:p>
            <a:pPr marL="285840" indent="-285120">
              <a:lnSpc>
                <a:spcPct val="100000"/>
              </a:lnSpc>
              <a:buClr>
                <a:srgbClr val="000000"/>
              </a:buClr>
              <a:buFont typeface="Wingdings" charset="2"/>
              <a:buChar char=""/>
            </a:pPr>
            <a:r>
              <a:rPr lang="fr-FR" sz="1200" b="1" strike="noStrike" spc="-1" dirty="0">
                <a:solidFill>
                  <a:srgbClr val="000000"/>
                </a:solidFill>
                <a:latin typeface="Arial"/>
                <a:ea typeface="DejaVu Sans"/>
              </a:rPr>
              <a:t>Des nappes « libres », donc très sensibles aux pollutions</a:t>
            </a:r>
          </a:p>
          <a:p>
            <a:pPr marL="743040" lvl="1" indent="-285120">
              <a:buClr>
                <a:srgbClr val="000000"/>
              </a:buClr>
              <a:buFont typeface="Wingdings" charset="2"/>
              <a:buChar char=""/>
            </a:pPr>
            <a:r>
              <a:rPr lang="fr-FR" sz="1200" spc="-1" dirty="0">
                <a:solidFill>
                  <a:srgbClr val="000000"/>
                </a:solidFill>
                <a:latin typeface="Arial"/>
                <a:ea typeface="DejaVu Sans"/>
              </a:rPr>
              <a:t>Pollutions industrielles (« panaches » de pollution </a:t>
            </a:r>
          </a:p>
          <a:p>
            <a:pPr marL="457920" lvl="1">
              <a:buClr>
                <a:srgbClr val="000000"/>
              </a:buClr>
            </a:pPr>
            <a:r>
              <a:rPr lang="fr-FR" sz="1200" spc="-1" dirty="0">
                <a:solidFill>
                  <a:srgbClr val="000000"/>
                </a:solidFill>
                <a:latin typeface="Arial"/>
                <a:ea typeface="DejaVu Sans"/>
              </a:rPr>
              <a:t>       de la nappe d’Alsace, mais pas que… dont PFAS)</a:t>
            </a:r>
          </a:p>
          <a:p>
            <a:pPr marL="743040" lvl="1" indent="-285120">
              <a:buClr>
                <a:srgbClr val="000000"/>
              </a:buClr>
              <a:buFont typeface="Wingdings" charset="2"/>
              <a:buChar char=""/>
            </a:pPr>
            <a:r>
              <a:rPr lang="fr-FR" sz="1200" spc="-1" dirty="0">
                <a:solidFill>
                  <a:srgbClr val="000000"/>
                </a:solidFill>
                <a:latin typeface="Arial"/>
                <a:ea typeface="DejaVu Sans"/>
              </a:rPr>
              <a:t>Pollution par les sulfates (ferrifère)</a:t>
            </a:r>
          </a:p>
          <a:p>
            <a:pPr marL="743040" lvl="1" indent="-285120">
              <a:buClr>
                <a:srgbClr val="000000"/>
              </a:buClr>
              <a:buFont typeface="Wingdings" charset="2"/>
              <a:buChar char=""/>
            </a:pPr>
            <a:r>
              <a:rPr lang="fr-FR" sz="1200" spc="-1" dirty="0">
                <a:solidFill>
                  <a:srgbClr val="000000"/>
                </a:solidFill>
                <a:latin typeface="Arial"/>
                <a:ea typeface="DejaVu Sans"/>
              </a:rPr>
              <a:t>Pollutions agricoles (nitrates, pesticides dont TFA…)</a:t>
            </a:r>
          </a:p>
          <a:p>
            <a:pPr marL="743040" lvl="1" indent="-285120">
              <a:buClr>
                <a:srgbClr val="000000"/>
              </a:buClr>
              <a:buFont typeface="Wingdings" charset="2"/>
              <a:buChar char=""/>
            </a:pPr>
            <a:r>
              <a:rPr lang="fr-FR" sz="1200" b="1" spc="-1" dirty="0">
                <a:solidFill>
                  <a:srgbClr val="000000"/>
                </a:solidFill>
                <a:latin typeface="Arial"/>
                <a:ea typeface="DejaVu Sans"/>
              </a:rPr>
              <a:t>Des pratiques nouvelles à risques….</a:t>
            </a:r>
          </a:p>
          <a:p>
            <a:pPr marL="285840" indent="-285120">
              <a:buClr>
                <a:srgbClr val="000000"/>
              </a:buClr>
              <a:buFont typeface="Wingdings" charset="2"/>
              <a:buChar char=""/>
            </a:pPr>
            <a:r>
              <a:rPr lang="fr-FR" sz="1200" spc="-1" dirty="0">
                <a:solidFill>
                  <a:srgbClr val="000000"/>
                </a:solidFill>
                <a:latin typeface="Arial"/>
                <a:ea typeface="DejaVu Sans"/>
              </a:rPr>
              <a:t>QQ sujets quantitatifs:</a:t>
            </a:r>
          </a:p>
          <a:p>
            <a:pPr marL="743040" lvl="1" indent="-285120">
              <a:buClr>
                <a:srgbClr val="000000"/>
              </a:buClr>
              <a:buFont typeface="Wingdings" charset="2"/>
              <a:buChar char=""/>
            </a:pPr>
            <a:r>
              <a:rPr lang="fr-FR" sz="1200" b="1" spc="-1" dirty="0">
                <a:solidFill>
                  <a:srgbClr val="000000"/>
                </a:solidFill>
                <a:latin typeface="Arial"/>
                <a:ea typeface="DejaVu Sans"/>
              </a:rPr>
              <a:t>Nappe de la craie du fait de l’irrigation non contrôlée</a:t>
            </a:r>
          </a:p>
          <a:p>
            <a:pPr marL="743040" lvl="1" indent="-285120">
              <a:buClr>
                <a:srgbClr val="000000"/>
              </a:buClr>
              <a:buFont typeface="Wingdings" charset="2"/>
              <a:buChar char=""/>
            </a:pPr>
            <a:r>
              <a:rPr lang="fr-FR" sz="1200" spc="-1" dirty="0">
                <a:solidFill>
                  <a:srgbClr val="000000"/>
                </a:solidFill>
                <a:latin typeface="Arial"/>
                <a:ea typeface="DejaVu Sans"/>
              </a:rPr>
              <a:t>Nappe des GTI à Vittel : vrai faux sujet…</a:t>
            </a:r>
          </a:p>
          <a:p>
            <a:pPr marL="285840" indent="-285120">
              <a:buClr>
                <a:srgbClr val="000000"/>
              </a:buClr>
              <a:buFont typeface="Wingdings" charset="2"/>
              <a:buChar char=""/>
            </a:pPr>
            <a:r>
              <a:rPr lang="fr-FR" sz="1200" spc="-1" dirty="0">
                <a:solidFill>
                  <a:srgbClr val="000000"/>
                </a:solidFill>
                <a:latin typeface="Arial"/>
                <a:ea typeface="DejaVu Sans"/>
              </a:rPr>
              <a:t>Un sujet de moyen terme :</a:t>
            </a:r>
            <a:r>
              <a:rPr lang="fr-FR" sz="1200" b="1" spc="-1" dirty="0">
                <a:solidFill>
                  <a:srgbClr val="000000"/>
                </a:solidFill>
                <a:latin typeface="Arial"/>
                <a:ea typeface="DejaVu Sans"/>
              </a:rPr>
              <a:t> la remontée de la nappe des </a:t>
            </a:r>
            <a:r>
              <a:rPr lang="fr-FR" sz="1200" b="1" spc="-1" dirty="0" err="1">
                <a:solidFill>
                  <a:srgbClr val="000000"/>
                </a:solidFill>
                <a:latin typeface="Arial"/>
                <a:ea typeface="DejaVu Sans"/>
              </a:rPr>
              <a:t>Gti</a:t>
            </a:r>
            <a:r>
              <a:rPr lang="fr-FR" sz="1200" b="1" spc="-1" dirty="0">
                <a:solidFill>
                  <a:srgbClr val="000000"/>
                </a:solidFill>
                <a:latin typeface="Arial"/>
                <a:ea typeface="DejaVu Sans"/>
              </a:rPr>
              <a:t> </a:t>
            </a:r>
          </a:p>
          <a:p>
            <a:pPr marL="720">
              <a:buClr>
                <a:srgbClr val="000000"/>
              </a:buClr>
            </a:pPr>
            <a:r>
              <a:rPr lang="fr-FR" sz="1200" b="1" spc="-1" dirty="0">
                <a:solidFill>
                  <a:srgbClr val="000000"/>
                </a:solidFill>
                <a:latin typeface="Arial"/>
                <a:ea typeface="DejaVu Sans"/>
              </a:rPr>
              <a:t>       sur le bassin houiller : </a:t>
            </a:r>
            <a:r>
              <a:rPr lang="fr-FR" sz="1200" spc="-1" dirty="0">
                <a:solidFill>
                  <a:srgbClr val="000000"/>
                </a:solidFill>
                <a:latin typeface="Arial"/>
                <a:ea typeface="DejaVu Sans"/>
              </a:rPr>
              <a:t>un problème anticipé ? une opportunité </a:t>
            </a:r>
          </a:p>
          <a:p>
            <a:pPr marL="720">
              <a:buClr>
                <a:srgbClr val="000000"/>
              </a:buClr>
            </a:pPr>
            <a:r>
              <a:rPr lang="fr-FR" sz="1200" spc="-1" dirty="0">
                <a:solidFill>
                  <a:srgbClr val="000000"/>
                </a:solidFill>
                <a:latin typeface="Arial"/>
                <a:ea typeface="DejaVu Sans"/>
              </a:rPr>
              <a:t>       vraiment valorisée ?</a:t>
            </a:r>
          </a:p>
          <a:p>
            <a:pPr marL="743040" lvl="1" indent="-285120">
              <a:buClr>
                <a:srgbClr val="000000"/>
              </a:buClr>
              <a:buFont typeface="Wingdings" charset="2"/>
              <a:buChar char=""/>
            </a:pPr>
            <a:endParaRPr lang="fr-FR" sz="1200" spc="-1" dirty="0">
              <a:solidFill>
                <a:srgbClr val="000000"/>
              </a:solidFill>
              <a:latin typeface="Arial"/>
              <a:ea typeface="DejaVu Sans"/>
            </a:endParaRPr>
          </a:p>
          <a:p>
            <a:pPr marL="457920" lvl="1">
              <a:buClr>
                <a:srgbClr val="000000"/>
              </a:buClr>
            </a:pPr>
            <a:endParaRPr lang="fr-FR" sz="1200" spc="-1" dirty="0">
              <a:solidFill>
                <a:srgbClr val="000000"/>
              </a:solidFill>
              <a:latin typeface="Arial"/>
              <a:ea typeface="DejaVu Sans"/>
            </a:endParaRPr>
          </a:p>
          <a:p>
            <a:pPr marL="457920" lvl="1">
              <a:buClr>
                <a:srgbClr val="000000"/>
              </a:buClr>
            </a:pPr>
            <a:endParaRPr lang="fr-FR" sz="1200" spc="-1" dirty="0">
              <a:solidFill>
                <a:srgbClr val="000000"/>
              </a:solidFill>
              <a:latin typeface="Arial"/>
              <a:ea typeface="DejaVu Sans"/>
            </a:endParaRPr>
          </a:p>
          <a:p>
            <a:pPr marL="457920" lvl="1">
              <a:buClr>
                <a:srgbClr val="000000"/>
              </a:buClr>
            </a:pPr>
            <a:r>
              <a:rPr lang="fr-FR" sz="1200" spc="-1" dirty="0">
                <a:solidFill>
                  <a:srgbClr val="000000"/>
                </a:solidFill>
                <a:latin typeface="Arial"/>
                <a:ea typeface="DejaVu Sans"/>
              </a:rPr>
              <a:t> </a:t>
            </a:r>
          </a:p>
          <a:p>
            <a:pPr marL="285840" indent="-285120">
              <a:lnSpc>
                <a:spcPct val="100000"/>
              </a:lnSpc>
              <a:buClr>
                <a:srgbClr val="000000"/>
              </a:buClr>
              <a:buFont typeface="Wingdings" charset="2"/>
              <a:buChar char=""/>
            </a:pPr>
            <a:endParaRPr lang="fr-FR" sz="1200" b="1" spc="-1" dirty="0">
              <a:solidFill>
                <a:srgbClr val="000000"/>
              </a:solidFill>
              <a:latin typeface="Arial"/>
              <a:ea typeface="DejaVu Sans"/>
            </a:endParaRPr>
          </a:p>
        </p:txBody>
      </p:sp>
      <p:sp>
        <p:nvSpPr>
          <p:cNvPr id="2" name="ZoneTexte 1">
            <a:extLst>
              <a:ext uri="{FF2B5EF4-FFF2-40B4-BE49-F238E27FC236}">
                <a16:creationId xmlns:a16="http://schemas.microsoft.com/office/drawing/2014/main" id="{725696B3-EED2-42F8-BD3E-820E985DE8D1}"/>
              </a:ext>
            </a:extLst>
          </p:cNvPr>
          <p:cNvSpPr txBox="1"/>
          <p:nvPr/>
        </p:nvSpPr>
        <p:spPr>
          <a:xfrm>
            <a:off x="6455465" y="4016452"/>
            <a:ext cx="2749757" cy="830997"/>
          </a:xfrm>
          <a:prstGeom prst="rect">
            <a:avLst/>
          </a:prstGeom>
          <a:noFill/>
        </p:spPr>
        <p:txBody>
          <a:bodyPr wrap="square" rtlCol="0">
            <a:spAutoFit/>
          </a:bodyPr>
          <a:lstStyle/>
          <a:p>
            <a:pPr algn="ctr"/>
            <a:r>
              <a:rPr lang="fr-FR" sz="1200" dirty="0"/>
              <a:t>Nappe rhénane : plus importante nappe alluviale d’Europe</a:t>
            </a:r>
          </a:p>
          <a:p>
            <a:pPr algn="ctr"/>
            <a:r>
              <a:rPr lang="fr-FR" sz="1200" dirty="0"/>
              <a:t>Réservoir 35 MMm</a:t>
            </a:r>
            <a:r>
              <a:rPr lang="fr-FR" sz="1200" baseline="30000" dirty="0"/>
              <a:t>3</a:t>
            </a:r>
            <a:r>
              <a:rPr lang="fr-FR" sz="1200" dirty="0"/>
              <a:t> Alimentation 1,3 MMm</a:t>
            </a:r>
            <a:r>
              <a:rPr lang="fr-FR" sz="1200" baseline="30000" dirty="0"/>
              <a:t>3</a:t>
            </a:r>
            <a:r>
              <a:rPr lang="fr-FR" sz="1200" dirty="0"/>
              <a:t>/an</a:t>
            </a:r>
          </a:p>
        </p:txBody>
      </p:sp>
      <p:sp>
        <p:nvSpPr>
          <p:cNvPr id="8" name="ZoneTexte 7">
            <a:extLst>
              <a:ext uri="{FF2B5EF4-FFF2-40B4-BE49-F238E27FC236}">
                <a16:creationId xmlns:a16="http://schemas.microsoft.com/office/drawing/2014/main" id="{EE47F92F-384C-4135-9040-AB3E8D7BE53C}"/>
              </a:ext>
            </a:extLst>
          </p:cNvPr>
          <p:cNvSpPr txBox="1"/>
          <p:nvPr/>
        </p:nvSpPr>
        <p:spPr>
          <a:xfrm>
            <a:off x="6988583" y="530701"/>
            <a:ext cx="2374008" cy="646331"/>
          </a:xfrm>
          <a:prstGeom prst="rect">
            <a:avLst/>
          </a:prstGeom>
          <a:noFill/>
        </p:spPr>
        <p:txBody>
          <a:bodyPr wrap="square" rtlCol="0">
            <a:spAutoFit/>
          </a:bodyPr>
          <a:lstStyle/>
          <a:p>
            <a:pPr algn="ctr"/>
            <a:r>
              <a:rPr lang="fr-FR" sz="1200" dirty="0"/>
              <a:t>Nappe des grés vosgiens : Réservoir 350 à 500 MMm</a:t>
            </a:r>
            <a:r>
              <a:rPr lang="fr-FR" sz="1200" baseline="30000" dirty="0"/>
              <a:t>3</a:t>
            </a:r>
            <a:r>
              <a:rPr lang="fr-FR" sz="1200" dirty="0"/>
              <a:t> Alimentation &gt;150 Mm</a:t>
            </a:r>
            <a:r>
              <a:rPr lang="fr-FR" sz="1200" baseline="30000" dirty="0"/>
              <a:t>3</a:t>
            </a:r>
            <a:r>
              <a:rPr lang="fr-FR" sz="1200" dirty="0"/>
              <a:t>/an</a:t>
            </a:r>
          </a:p>
        </p:txBody>
      </p:sp>
      <p:sp>
        <p:nvSpPr>
          <p:cNvPr id="11" name="ZoneTexte 10">
            <a:extLst>
              <a:ext uri="{FF2B5EF4-FFF2-40B4-BE49-F238E27FC236}">
                <a16:creationId xmlns:a16="http://schemas.microsoft.com/office/drawing/2014/main" id="{87318789-67F3-4310-A5C6-9F99E934CC80}"/>
              </a:ext>
            </a:extLst>
          </p:cNvPr>
          <p:cNvSpPr txBox="1"/>
          <p:nvPr/>
        </p:nvSpPr>
        <p:spPr>
          <a:xfrm>
            <a:off x="5383308" y="111550"/>
            <a:ext cx="3013601" cy="507831"/>
          </a:xfrm>
          <a:prstGeom prst="rect">
            <a:avLst/>
          </a:prstGeom>
          <a:noFill/>
        </p:spPr>
        <p:txBody>
          <a:bodyPr wrap="square" rtlCol="0">
            <a:spAutoFit/>
          </a:bodyPr>
          <a:lstStyle/>
          <a:p>
            <a:pPr algn="ctr"/>
            <a:r>
              <a:rPr lang="fr-FR" sz="900" dirty="0"/>
              <a:t>Zone de sauvegarde pour l’AEP future </a:t>
            </a:r>
          </a:p>
          <a:p>
            <a:pPr algn="ctr"/>
            <a:r>
              <a:rPr lang="fr-FR" sz="900" dirty="0"/>
              <a:t>Réservoir du bassin ferrifère </a:t>
            </a:r>
          </a:p>
          <a:p>
            <a:pPr algn="ctr"/>
            <a:r>
              <a:rPr lang="fr-FR" sz="900" dirty="0"/>
              <a:t>Alimentation 450 Mm</a:t>
            </a:r>
            <a:r>
              <a:rPr lang="fr-FR" sz="900" baseline="30000" dirty="0"/>
              <a:t>3</a:t>
            </a:r>
            <a:r>
              <a:rPr lang="fr-FR" sz="900" dirty="0"/>
              <a:t>/an</a:t>
            </a:r>
          </a:p>
        </p:txBody>
      </p:sp>
      <p:sp>
        <p:nvSpPr>
          <p:cNvPr id="12" name="ZoneTexte 11">
            <a:extLst>
              <a:ext uri="{FF2B5EF4-FFF2-40B4-BE49-F238E27FC236}">
                <a16:creationId xmlns:a16="http://schemas.microsoft.com/office/drawing/2014/main" id="{8F6AD4DA-F130-45F6-B7C1-F61BA861547C}"/>
              </a:ext>
            </a:extLst>
          </p:cNvPr>
          <p:cNvSpPr txBox="1"/>
          <p:nvPr/>
        </p:nvSpPr>
        <p:spPr>
          <a:xfrm>
            <a:off x="6559826" y="3490102"/>
            <a:ext cx="1274524" cy="369332"/>
          </a:xfrm>
          <a:prstGeom prst="rect">
            <a:avLst/>
          </a:prstGeom>
          <a:noFill/>
        </p:spPr>
        <p:txBody>
          <a:bodyPr wrap="square" rtlCol="0">
            <a:spAutoFit/>
          </a:bodyPr>
          <a:lstStyle/>
          <a:p>
            <a:pPr algn="ctr"/>
            <a:r>
              <a:rPr lang="fr-FR" sz="900" dirty="0"/>
              <a:t>Cas « particulier » </a:t>
            </a:r>
          </a:p>
          <a:p>
            <a:pPr algn="ctr"/>
            <a:r>
              <a:rPr lang="fr-FR" sz="900" dirty="0"/>
              <a:t>du secteur de Vittel</a:t>
            </a:r>
          </a:p>
        </p:txBody>
      </p:sp>
      <p:sp>
        <p:nvSpPr>
          <p:cNvPr id="14" name="Ellipse 13">
            <a:extLst>
              <a:ext uri="{FF2B5EF4-FFF2-40B4-BE49-F238E27FC236}">
                <a16:creationId xmlns:a16="http://schemas.microsoft.com/office/drawing/2014/main" id="{A1686543-ADE5-4F0A-9AD7-5DB9656300C2}"/>
              </a:ext>
            </a:extLst>
          </p:cNvPr>
          <p:cNvSpPr/>
          <p:nvPr/>
        </p:nvSpPr>
        <p:spPr>
          <a:xfrm>
            <a:off x="6674126" y="1068457"/>
            <a:ext cx="363271" cy="7307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7D3BBC22-0722-45AA-B050-7DB26BF3AC9F}"/>
              </a:ext>
            </a:extLst>
          </p:cNvPr>
          <p:cNvCxnSpPr>
            <a:cxnSpLocks/>
          </p:cNvCxnSpPr>
          <p:nvPr/>
        </p:nvCxnSpPr>
        <p:spPr>
          <a:xfrm flipH="1">
            <a:off x="7763431" y="1088730"/>
            <a:ext cx="885767" cy="1261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F499A1D4-1534-41F4-9BF2-57BF7AC56C37}"/>
              </a:ext>
            </a:extLst>
          </p:cNvPr>
          <p:cNvCxnSpPr/>
          <p:nvPr/>
        </p:nvCxnSpPr>
        <p:spPr>
          <a:xfrm flipH="1">
            <a:off x="6823213" y="690770"/>
            <a:ext cx="69574" cy="543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509A8BFA-238B-4AF0-BA78-C69EF561634E}"/>
              </a:ext>
            </a:extLst>
          </p:cNvPr>
          <p:cNvCxnSpPr/>
          <p:nvPr/>
        </p:nvCxnSpPr>
        <p:spPr>
          <a:xfrm flipV="1">
            <a:off x="7981122" y="2875274"/>
            <a:ext cx="415787" cy="1072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6C5823AC-6391-475F-B814-BD30A563B2EB}"/>
              </a:ext>
            </a:extLst>
          </p:cNvPr>
          <p:cNvCxnSpPr>
            <a:cxnSpLocks/>
            <a:stCxn id="12" idx="0"/>
          </p:cNvCxnSpPr>
          <p:nvPr/>
        </p:nvCxnSpPr>
        <p:spPr>
          <a:xfrm flipH="1" flipV="1">
            <a:off x="7081632" y="3036404"/>
            <a:ext cx="115456" cy="453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D43D5A83-DBB6-4554-8F5E-C910F4FD0D94}"/>
              </a:ext>
            </a:extLst>
          </p:cNvPr>
          <p:cNvSpPr/>
          <p:nvPr/>
        </p:nvSpPr>
        <p:spPr>
          <a:xfrm>
            <a:off x="7357272" y="1463431"/>
            <a:ext cx="477078" cy="279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F52D5A2A-B09D-4D5A-A083-B42F13CA0C90}"/>
              </a:ext>
            </a:extLst>
          </p:cNvPr>
          <p:cNvSpPr txBox="1"/>
          <p:nvPr/>
        </p:nvSpPr>
        <p:spPr>
          <a:xfrm>
            <a:off x="7952260" y="1140122"/>
            <a:ext cx="1274524" cy="369332"/>
          </a:xfrm>
          <a:prstGeom prst="rect">
            <a:avLst/>
          </a:prstGeom>
          <a:noFill/>
        </p:spPr>
        <p:txBody>
          <a:bodyPr wrap="square" rtlCol="0">
            <a:spAutoFit/>
          </a:bodyPr>
          <a:lstStyle/>
          <a:p>
            <a:pPr algn="ctr"/>
            <a:r>
              <a:rPr lang="fr-FR" sz="900" dirty="0"/>
              <a:t>Cas particulier </a:t>
            </a:r>
          </a:p>
          <a:p>
            <a:pPr algn="ctr"/>
            <a:r>
              <a:rPr lang="fr-FR" sz="900" dirty="0"/>
              <a:t>du bassin houiller</a:t>
            </a:r>
          </a:p>
        </p:txBody>
      </p:sp>
      <p:cxnSp>
        <p:nvCxnSpPr>
          <p:cNvPr id="30" name="Connecteur droit avec flèche 29">
            <a:extLst>
              <a:ext uri="{FF2B5EF4-FFF2-40B4-BE49-F238E27FC236}">
                <a16:creationId xmlns:a16="http://schemas.microsoft.com/office/drawing/2014/main" id="{62A25599-167F-4E7C-80CE-194845A4740D}"/>
              </a:ext>
            </a:extLst>
          </p:cNvPr>
          <p:cNvCxnSpPr/>
          <p:nvPr/>
        </p:nvCxnSpPr>
        <p:spPr>
          <a:xfrm flipH="1">
            <a:off x="7618821" y="1331664"/>
            <a:ext cx="495294" cy="234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99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FD72063A-6DBB-4DE4-9289-9934A6153A42}" type="slidenum">
              <a:rPr lang="fr-FR" sz="750" b="1" strike="noStrike" spc="-1">
                <a:solidFill>
                  <a:srgbClr val="000000"/>
                </a:solidFill>
                <a:latin typeface="Arial"/>
              </a:rPr>
              <a:t>15</a:t>
            </a:fld>
            <a:endParaRPr lang="fr-FR" sz="750" b="0" strike="noStrike" spc="-1">
              <a:latin typeface="Arial"/>
            </a:endParaRPr>
          </a:p>
        </p:txBody>
      </p:sp>
      <p:sp>
        <p:nvSpPr>
          <p:cNvPr id="237" name="CustomShape 3"/>
          <p:cNvSpPr/>
          <p:nvPr/>
        </p:nvSpPr>
        <p:spPr>
          <a:xfrm>
            <a:off x="213055" y="755551"/>
            <a:ext cx="8640000" cy="17528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b="1" spc="-1" dirty="0">
                <a:solidFill>
                  <a:srgbClr val="000091"/>
                </a:solidFill>
                <a:latin typeface="Arial"/>
                <a:ea typeface="DejaVu Sans"/>
              </a:rPr>
              <a:t>2.6</a:t>
            </a:r>
            <a:r>
              <a:rPr lang="fr-FR" sz="1800" b="1" strike="noStrike" spc="-1" dirty="0">
                <a:solidFill>
                  <a:srgbClr val="000091"/>
                </a:solidFill>
                <a:latin typeface="Arial"/>
                <a:ea typeface="DejaVu Sans"/>
              </a:rPr>
              <a:t>- Des pratiques à risques présentées comme favorable à l’environnement :  </a:t>
            </a:r>
            <a:endParaRPr lang="fr-FR" sz="1400" b="1" strike="noStrike" spc="-1" dirty="0">
              <a:solidFill>
                <a:srgbClr val="000091"/>
              </a:solidFill>
              <a:latin typeface="Arial"/>
              <a:ea typeface="DejaVu Sans"/>
            </a:endParaRPr>
          </a:p>
          <a:p>
            <a:pPr marL="285750" indent="-285750" algn="just">
              <a:lnSpc>
                <a:spcPct val="100000"/>
              </a:lnSpc>
              <a:buFont typeface="Symbol" panose="05050102010706020507" pitchFamily="18" charset="2"/>
              <a:buChar char="Þ"/>
            </a:pPr>
            <a:r>
              <a:rPr lang="fr-FR" sz="1400" b="1" spc="-1" dirty="0">
                <a:solidFill>
                  <a:srgbClr val="000091"/>
                </a:solidFill>
                <a:latin typeface="Arial"/>
                <a:ea typeface="DejaVu Sans"/>
              </a:rPr>
              <a:t>le remblaiement de carrières avec des déchets dits inertes </a:t>
            </a:r>
          </a:p>
          <a:p>
            <a:pPr marL="285750" indent="-285750" algn="just">
              <a:lnSpc>
                <a:spcPct val="100000"/>
              </a:lnSpc>
              <a:buFont typeface="Symbol" panose="05050102010706020507" pitchFamily="18" charset="2"/>
              <a:buChar char="Þ"/>
            </a:pPr>
            <a:endParaRPr lang="fr-FR" sz="1800" b="1" strike="noStrike" spc="-1" dirty="0">
              <a:solidFill>
                <a:srgbClr val="000091"/>
              </a:solidFill>
              <a:latin typeface="Arial"/>
              <a:ea typeface="DejaVu Sans"/>
            </a:endParaRPr>
          </a:p>
          <a:p>
            <a:pPr algn="just">
              <a:lnSpc>
                <a:spcPct val="100000"/>
              </a:lnSpc>
            </a:pPr>
            <a:endParaRPr lang="fr-FR" sz="1800" b="1" strike="noStrike" spc="-1" dirty="0">
              <a:solidFill>
                <a:srgbClr val="000091"/>
              </a:solidFill>
              <a:latin typeface="Arial"/>
              <a:ea typeface="DejaVu Sans"/>
            </a:endParaRPr>
          </a:p>
          <a:p>
            <a:pPr algn="just">
              <a:lnSpc>
                <a:spcPct val="100000"/>
              </a:lnSpc>
            </a:pPr>
            <a:r>
              <a:rPr lang="fr-FR" sz="1800" b="1" strike="noStrike" spc="-1" dirty="0">
                <a:solidFill>
                  <a:srgbClr val="000091"/>
                </a:solidFill>
                <a:latin typeface="Arial"/>
                <a:ea typeface="DejaVu Sans"/>
              </a:rPr>
              <a:t> </a:t>
            </a:r>
            <a:endParaRPr lang="fr-FR" sz="1800" b="0" strike="noStrike" spc="-1" dirty="0">
              <a:latin typeface="Arial"/>
            </a:endParaRPr>
          </a:p>
          <a:p>
            <a:pPr>
              <a:lnSpc>
                <a:spcPct val="100000"/>
              </a:lnSpc>
            </a:pPr>
            <a:endParaRPr lang="fr-FR" sz="1800" b="0" strike="noStrike" spc="-1" dirty="0">
              <a:latin typeface="Arial"/>
            </a:endParaRPr>
          </a:p>
        </p:txBody>
      </p:sp>
      <p:sp>
        <p:nvSpPr>
          <p:cNvPr id="238" name="CustomShape 4"/>
          <p:cNvSpPr/>
          <p:nvPr/>
        </p:nvSpPr>
        <p:spPr>
          <a:xfrm>
            <a:off x="290945" y="1279421"/>
            <a:ext cx="8136360" cy="47536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buClr>
                <a:srgbClr val="000000"/>
              </a:buClr>
              <a:buFont typeface="Wingdings" charset="2"/>
              <a:buChar char=""/>
            </a:pPr>
            <a:r>
              <a:rPr lang="fr-FR" sz="1100" b="1" spc="-1" dirty="0">
                <a:solidFill>
                  <a:srgbClr val="000000"/>
                </a:solidFill>
                <a:latin typeface="Arial"/>
                <a:ea typeface="DejaVu Sans"/>
              </a:rPr>
              <a:t>Débouché principal des déchets du BTP de la région </a:t>
            </a:r>
            <a:r>
              <a:rPr lang="fr-FR" sz="1100" b="1" spc="-1" dirty="0" err="1">
                <a:solidFill>
                  <a:srgbClr val="000000"/>
                </a:solidFill>
                <a:latin typeface="Arial"/>
                <a:ea typeface="DejaVu Sans"/>
              </a:rPr>
              <a:t>IdF</a:t>
            </a:r>
            <a:r>
              <a:rPr lang="fr-FR" sz="1100" b="1" spc="-1" dirty="0">
                <a:solidFill>
                  <a:srgbClr val="000000"/>
                </a:solidFill>
                <a:latin typeface="Arial"/>
                <a:ea typeface="DejaVu Sans"/>
              </a:rPr>
              <a:t> mais aussi des Etats limitrophes</a:t>
            </a:r>
          </a:p>
          <a:p>
            <a:pPr marL="285840" indent="-285120">
              <a:buClr>
                <a:srgbClr val="000000"/>
              </a:buClr>
              <a:buFont typeface="Wingdings" charset="2"/>
              <a:buChar char=""/>
            </a:pPr>
            <a:r>
              <a:rPr lang="fr-FR" sz="1100" spc="-1" dirty="0">
                <a:solidFill>
                  <a:srgbClr val="000000"/>
                </a:solidFill>
                <a:latin typeface="Arial"/>
                <a:ea typeface="DejaVu Sans"/>
              </a:rPr>
              <a:t>Considéré comme une « valorisation », avec un encadrement réglementaire limité</a:t>
            </a:r>
          </a:p>
          <a:p>
            <a:pPr marL="285840" indent="-285120">
              <a:buClr>
                <a:srgbClr val="000000"/>
              </a:buClr>
              <a:buFont typeface="Wingdings" charset="2"/>
              <a:buChar char=""/>
            </a:pPr>
            <a:r>
              <a:rPr lang="fr-FR" sz="1100" b="1" spc="-1" dirty="0">
                <a:solidFill>
                  <a:srgbClr val="000000"/>
                </a:solidFill>
                <a:latin typeface="Arial"/>
                <a:ea typeface="DejaVu Sans"/>
              </a:rPr>
              <a:t>Beaucoup de questions quant au risque de pollution des eaux </a:t>
            </a:r>
            <a:r>
              <a:rPr lang="fr-FR" sz="1100" spc="-1" dirty="0">
                <a:solidFill>
                  <a:srgbClr val="000000"/>
                </a:solidFill>
                <a:latin typeface="Arial"/>
                <a:ea typeface="DejaVu Sans"/>
              </a:rPr>
              <a:t>par des déches qui vont être « lavés » par la nappe ou dont les lixiviats vont rejoindre la nappe:</a:t>
            </a:r>
          </a:p>
          <a:p>
            <a:pPr marL="743040" lvl="1" indent="-285120">
              <a:buClr>
                <a:srgbClr val="000000"/>
              </a:buClr>
              <a:buFont typeface="Wingdings" charset="2"/>
              <a:buChar char=""/>
            </a:pPr>
            <a:r>
              <a:rPr lang="fr-FR" sz="1000" spc="-1" dirty="0">
                <a:solidFill>
                  <a:srgbClr val="000000"/>
                </a:solidFill>
                <a:latin typeface="Arial"/>
                <a:ea typeface="DejaVu Sans"/>
              </a:rPr>
              <a:t>Comment garantir le caractère inerte de millions de tonnes de déchets par an ? </a:t>
            </a:r>
          </a:p>
          <a:p>
            <a:pPr marL="743040" lvl="1" indent="-285120">
              <a:buClr>
                <a:srgbClr val="000000"/>
              </a:buClr>
              <a:buFont typeface="Wingdings" charset="2"/>
              <a:buChar char=""/>
            </a:pPr>
            <a:r>
              <a:rPr lang="fr-FR" sz="1000" spc="-1" dirty="0">
                <a:solidFill>
                  <a:srgbClr val="000000"/>
                </a:solidFill>
                <a:latin typeface="Arial"/>
                <a:ea typeface="DejaVu Sans"/>
              </a:rPr>
              <a:t>Pourquoi le pratiquer dans des sites sensibles (secteurs karstiques, plaine d’Alsace…) ?</a:t>
            </a:r>
          </a:p>
          <a:p>
            <a:pPr marL="743040" lvl="1" indent="-285120">
              <a:buClr>
                <a:srgbClr val="000000"/>
              </a:buClr>
              <a:buFont typeface="Wingdings" charset="2"/>
              <a:buChar char=""/>
            </a:pPr>
            <a:r>
              <a:rPr lang="fr-FR" sz="1000" spc="-1" dirty="0">
                <a:solidFill>
                  <a:srgbClr val="000000"/>
                </a:solidFill>
                <a:latin typeface="Arial"/>
                <a:ea typeface="DejaVu Sans"/>
              </a:rPr>
              <a:t>Au-delà du coût GES du transport, quel doute raisonnable peut-on avoir sur la vraie nature de déchets qui ont parcouru des centaines de km (anciennes régions industrielles d’Allemagne de l’Est) pour être valorisés en France ?</a:t>
            </a:r>
          </a:p>
          <a:p>
            <a:pPr marL="743040" lvl="1" indent="-285120">
              <a:buClr>
                <a:srgbClr val="000000"/>
              </a:buClr>
              <a:buFont typeface="Wingdings" charset="2"/>
              <a:buChar char=""/>
            </a:pPr>
            <a:r>
              <a:rPr lang="fr-FR" sz="1000" spc="-1" dirty="0">
                <a:solidFill>
                  <a:srgbClr val="000000"/>
                </a:solidFill>
                <a:latin typeface="Arial"/>
                <a:ea typeface="DejaVu Sans"/>
              </a:rPr>
              <a:t>Quid des déchets « inertes » suisses alors que la notion de déchets inerte est une notion de l’UE ?</a:t>
            </a:r>
          </a:p>
          <a:p>
            <a:pPr marL="720" algn="ctr">
              <a:buClr>
                <a:srgbClr val="000000"/>
              </a:buClr>
            </a:pPr>
            <a:r>
              <a:rPr lang="fr-FR" sz="1400" spc="-1" dirty="0">
                <a:solidFill>
                  <a:srgbClr val="FF0000"/>
                </a:solidFill>
                <a:latin typeface="Arial"/>
                <a:ea typeface="DejaVu Sans"/>
              </a:rPr>
              <a:t>Pourquoi ne pas renforcer les obligations de contrôles sur les déchets admis ? Et limiter ce remblaiement aux carrières implantées en site non sensible ? Rien dans les Schémas des carrières</a:t>
            </a:r>
            <a:endParaRPr lang="fr-FR" sz="1000" b="1" spc="-1" dirty="0">
              <a:solidFill>
                <a:srgbClr val="000000"/>
              </a:solidFill>
              <a:latin typeface="Arial"/>
              <a:ea typeface="DejaVu Sans"/>
            </a:endParaRPr>
          </a:p>
          <a:p>
            <a:pPr marL="285750" lvl="1" indent="-285750">
              <a:buClr>
                <a:srgbClr val="000000"/>
              </a:buClr>
              <a:buFont typeface="Symbol" panose="05050102010706020507" pitchFamily="18" charset="2"/>
              <a:buChar char="Þ"/>
            </a:pPr>
            <a:r>
              <a:rPr lang="fr-FR" sz="1400" b="1" spc="-1" dirty="0">
                <a:solidFill>
                  <a:srgbClr val="000091"/>
                </a:solidFill>
                <a:latin typeface="Arial"/>
                <a:ea typeface="DejaVu Sans"/>
              </a:rPr>
              <a:t>L’infiltration des eaux de ruissellement de voirie (et d’autres eaux…)</a:t>
            </a:r>
          </a:p>
          <a:p>
            <a:pPr marL="285840" indent="-285120">
              <a:buClr>
                <a:srgbClr val="000000"/>
              </a:buClr>
              <a:buFont typeface="Wingdings" charset="2"/>
              <a:buChar char=""/>
            </a:pPr>
            <a:r>
              <a:rPr lang="fr-FR" sz="1100" spc="-1" dirty="0">
                <a:solidFill>
                  <a:srgbClr val="000000"/>
                </a:solidFill>
                <a:latin typeface="Arial"/>
                <a:ea typeface="DejaVu Sans"/>
              </a:rPr>
              <a:t>Permet de recharger les nappes, d’éviter des ruissellements trop importants (ville éponge…), de réduire les rejets d’eau pluviale dans les réseaux d’assainissement unitaires (eaux usées + eaux pluviales), </a:t>
            </a:r>
            <a:r>
              <a:rPr lang="fr-FR" sz="1100" i="1" spc="-1" dirty="0">
                <a:solidFill>
                  <a:srgbClr val="000000"/>
                </a:solidFill>
                <a:latin typeface="Arial"/>
                <a:ea typeface="DejaVu Sans"/>
              </a:rPr>
              <a:t>de limiter le coût de l’assainissement</a:t>
            </a:r>
            <a:endParaRPr lang="fr-FR" sz="1100" spc="-1" dirty="0">
              <a:solidFill>
                <a:srgbClr val="000000"/>
              </a:solidFill>
              <a:latin typeface="Arial"/>
              <a:ea typeface="DejaVu Sans"/>
            </a:endParaRPr>
          </a:p>
          <a:p>
            <a:pPr marL="285840" indent="-285120">
              <a:buClr>
                <a:srgbClr val="000000"/>
              </a:buClr>
              <a:buFont typeface="Wingdings" charset="2"/>
              <a:buChar char=""/>
            </a:pPr>
            <a:r>
              <a:rPr lang="fr-FR" sz="1100" b="1" spc="-1" dirty="0">
                <a:solidFill>
                  <a:srgbClr val="000000"/>
                </a:solidFill>
                <a:latin typeface="Arial"/>
                <a:ea typeface="DejaVu Sans"/>
              </a:rPr>
              <a:t>Mais les eaux de ruissellement sont la première source de pollution par les microplastiques et les HAP</a:t>
            </a:r>
            <a:r>
              <a:rPr lang="fr-FR" sz="1100" spc="-1" dirty="0">
                <a:solidFill>
                  <a:srgbClr val="000000"/>
                </a:solidFill>
                <a:latin typeface="Arial"/>
                <a:ea typeface="DejaVu Sans"/>
              </a:rPr>
              <a:t> (substance prioritaire dangereuse, dont le rejet est interdit). Le traitement se limite le plus souvent à un déshuileur débourbeur (qui ne traite pas ces polluants)</a:t>
            </a:r>
          </a:p>
          <a:p>
            <a:pPr marL="720" algn="ctr">
              <a:buClr>
                <a:srgbClr val="000000"/>
              </a:buClr>
            </a:pPr>
            <a:r>
              <a:rPr lang="fr-FR" sz="1400" spc="-1" dirty="0">
                <a:solidFill>
                  <a:srgbClr val="FF0000"/>
                </a:solidFill>
                <a:latin typeface="Arial"/>
                <a:ea typeface="DejaVu Sans"/>
              </a:rPr>
              <a:t>Pourquoi ne pas imposer un traitement satisfaisant ? </a:t>
            </a:r>
          </a:p>
          <a:p>
            <a:pPr marL="720" algn="ctr">
              <a:buClr>
                <a:srgbClr val="000000"/>
              </a:buClr>
            </a:pPr>
            <a:r>
              <a:rPr lang="fr-FR" sz="1400" spc="-1" dirty="0">
                <a:solidFill>
                  <a:srgbClr val="FF0000"/>
                </a:solidFill>
                <a:latin typeface="Arial"/>
                <a:ea typeface="DejaVu Sans"/>
              </a:rPr>
              <a:t>(un simple bassin d’infiltration sur sable correctement dimensionné, par exemple)</a:t>
            </a:r>
            <a:r>
              <a:rPr lang="fr-FR" sz="1000" spc="-1" dirty="0">
                <a:solidFill>
                  <a:srgbClr val="000000"/>
                </a:solidFill>
                <a:latin typeface="Arial"/>
                <a:ea typeface="DejaVu Sans"/>
              </a:rPr>
              <a:t>.</a:t>
            </a:r>
          </a:p>
          <a:p>
            <a:pPr marL="1200240" lvl="2" indent="-285120">
              <a:buClr>
                <a:srgbClr val="000000"/>
              </a:buClr>
              <a:buFont typeface="Wingdings" charset="2"/>
              <a:buChar char=""/>
            </a:pPr>
            <a:endParaRPr lang="fr-FR" sz="1200" spc="-1" dirty="0">
              <a:solidFill>
                <a:srgbClr val="000000"/>
              </a:solidFill>
              <a:latin typeface="Arial"/>
              <a:ea typeface="DejaVu Sans"/>
            </a:endParaRPr>
          </a:p>
          <a:p>
            <a:pPr marL="743040" lvl="1" indent="-285120">
              <a:buClr>
                <a:srgbClr val="000000"/>
              </a:buClr>
              <a:buFont typeface="Wingdings" charset="2"/>
              <a:buChar char=""/>
            </a:pPr>
            <a:endParaRPr lang="fr-FR" sz="1200" spc="-1" dirty="0">
              <a:solidFill>
                <a:srgbClr val="000000"/>
              </a:solidFill>
              <a:latin typeface="Arial"/>
              <a:ea typeface="DejaVu Sans"/>
            </a:endParaRPr>
          </a:p>
          <a:p>
            <a:pPr marL="743040" lvl="1" indent="-285120">
              <a:buClr>
                <a:srgbClr val="000000"/>
              </a:buClr>
              <a:buFont typeface="Wingdings" charset="2"/>
              <a:buChar char=""/>
            </a:pPr>
            <a:endParaRPr lang="fr-FR" sz="1200" spc="-1" dirty="0">
              <a:solidFill>
                <a:srgbClr val="000000"/>
              </a:solidFill>
              <a:latin typeface="Arial"/>
              <a:ea typeface="DejaVu Sans"/>
            </a:endParaRPr>
          </a:p>
          <a:p>
            <a:pPr marL="457920" lvl="1">
              <a:buClr>
                <a:srgbClr val="000000"/>
              </a:buClr>
            </a:pPr>
            <a:endParaRPr lang="fr-FR" sz="1200" spc="-1" dirty="0">
              <a:solidFill>
                <a:srgbClr val="000000"/>
              </a:solidFill>
              <a:latin typeface="Arial"/>
              <a:ea typeface="DejaVu Sans"/>
            </a:endParaRPr>
          </a:p>
          <a:p>
            <a:pPr marL="457920" lvl="1">
              <a:buClr>
                <a:srgbClr val="000000"/>
              </a:buClr>
            </a:pPr>
            <a:endParaRPr lang="fr-FR" sz="1200" spc="-1" dirty="0">
              <a:solidFill>
                <a:srgbClr val="000000"/>
              </a:solidFill>
              <a:latin typeface="Arial"/>
              <a:ea typeface="DejaVu Sans"/>
            </a:endParaRPr>
          </a:p>
          <a:p>
            <a:pPr marL="457920" lvl="1">
              <a:buClr>
                <a:srgbClr val="000000"/>
              </a:buClr>
            </a:pPr>
            <a:r>
              <a:rPr lang="fr-FR" sz="1200" spc="-1" dirty="0">
                <a:solidFill>
                  <a:srgbClr val="000000"/>
                </a:solidFill>
                <a:latin typeface="Arial"/>
                <a:ea typeface="DejaVu Sans"/>
              </a:rPr>
              <a:t> </a:t>
            </a:r>
          </a:p>
          <a:p>
            <a:pPr marL="285840" indent="-285120">
              <a:lnSpc>
                <a:spcPct val="100000"/>
              </a:lnSpc>
              <a:buClr>
                <a:srgbClr val="000000"/>
              </a:buClr>
              <a:buFont typeface="Wingdings" charset="2"/>
              <a:buChar char=""/>
            </a:pPr>
            <a:endParaRPr lang="fr-FR" sz="1200" b="1" spc="-1" dirty="0">
              <a:solidFill>
                <a:srgbClr val="000000"/>
              </a:solidFill>
              <a:latin typeface="Arial"/>
              <a:ea typeface="DejaVu Sans"/>
            </a:endParaRPr>
          </a:p>
        </p:txBody>
      </p:sp>
    </p:spTree>
    <p:extLst>
      <p:ext uri="{BB962C8B-B14F-4D97-AF65-F5344CB8AC3E}">
        <p14:creationId xmlns:p14="http://schemas.microsoft.com/office/powerpoint/2010/main" val="397365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FD72063A-6DBB-4DE4-9289-9934A6153A42}" type="slidenum">
              <a:rPr lang="fr-FR" sz="750" b="1" strike="noStrike" spc="-1">
                <a:solidFill>
                  <a:srgbClr val="000000"/>
                </a:solidFill>
                <a:latin typeface="Arial"/>
              </a:rPr>
              <a:t>16</a:t>
            </a:fld>
            <a:endParaRPr lang="fr-FR" sz="750" b="0" strike="noStrike" spc="-1">
              <a:latin typeface="Arial"/>
            </a:endParaRPr>
          </a:p>
        </p:txBody>
      </p:sp>
      <p:sp>
        <p:nvSpPr>
          <p:cNvPr id="237" name="CustomShape 3"/>
          <p:cNvSpPr/>
          <p:nvPr/>
        </p:nvSpPr>
        <p:spPr>
          <a:xfrm>
            <a:off x="213055" y="755551"/>
            <a:ext cx="864000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b="1" spc="-1" dirty="0">
                <a:solidFill>
                  <a:srgbClr val="000091"/>
                </a:solidFill>
                <a:latin typeface="Arial"/>
                <a:ea typeface="DejaVu Sans"/>
              </a:rPr>
              <a:t>2.7</a:t>
            </a:r>
            <a:r>
              <a:rPr lang="fr-FR" sz="1800" b="1" strike="noStrike" spc="-1" dirty="0">
                <a:solidFill>
                  <a:srgbClr val="000091"/>
                </a:solidFill>
                <a:latin typeface="Arial"/>
                <a:ea typeface="DejaVu Sans"/>
              </a:rPr>
              <a:t>- Autres enjeux majeurs, en bref :  </a:t>
            </a:r>
          </a:p>
          <a:p>
            <a:pPr>
              <a:lnSpc>
                <a:spcPct val="100000"/>
              </a:lnSpc>
            </a:pPr>
            <a:endParaRPr lang="fr-FR" sz="1800" b="0" strike="noStrike" spc="-1" dirty="0">
              <a:latin typeface="Arial"/>
            </a:endParaRPr>
          </a:p>
        </p:txBody>
      </p:sp>
      <p:sp>
        <p:nvSpPr>
          <p:cNvPr id="238" name="CustomShape 4"/>
          <p:cNvSpPr/>
          <p:nvPr/>
        </p:nvSpPr>
        <p:spPr>
          <a:xfrm>
            <a:off x="290945" y="1077989"/>
            <a:ext cx="8136360" cy="421508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buClr>
                <a:srgbClr val="000000"/>
              </a:buClr>
              <a:buFont typeface="Wingdings" charset="2"/>
              <a:buChar char=""/>
            </a:pPr>
            <a:r>
              <a:rPr lang="fr-FR" sz="1200" b="1" spc="-1" dirty="0">
                <a:solidFill>
                  <a:srgbClr val="000000"/>
                </a:solidFill>
                <a:latin typeface="Arial"/>
                <a:ea typeface="DejaVu Sans"/>
              </a:rPr>
              <a:t>Les mobilités </a:t>
            </a:r>
          </a:p>
          <a:p>
            <a:pPr marL="743040" lvl="1" indent="-285120">
              <a:buClr>
                <a:srgbClr val="000000"/>
              </a:buClr>
              <a:buFont typeface="Wingdings" charset="2"/>
              <a:buChar char=""/>
            </a:pPr>
            <a:r>
              <a:rPr lang="fr-FR" sz="1000" spc="-1" dirty="0">
                <a:solidFill>
                  <a:srgbClr val="000000"/>
                </a:solidFill>
                <a:latin typeface="Arial"/>
                <a:ea typeface="DejaVu Sans"/>
              </a:rPr>
              <a:t>Grands axes nord sud routiers et ferroviaires fret saturés (dont cas particuliers A31 Nancy-Luxembourg et A35)</a:t>
            </a:r>
          </a:p>
          <a:p>
            <a:pPr marL="1200240" lvl="2" indent="-285120">
              <a:buClr>
                <a:srgbClr val="000000"/>
              </a:buClr>
              <a:buFont typeface="Wingdings" charset="2"/>
              <a:buChar char=""/>
            </a:pPr>
            <a:r>
              <a:rPr lang="fr-FR" sz="1000" b="1" spc="-1" dirty="0">
                <a:solidFill>
                  <a:srgbClr val="FF0000"/>
                </a:solidFill>
                <a:latin typeface="Arial"/>
                <a:ea typeface="DejaVu Sans"/>
              </a:rPr>
              <a:t>Devenir de la redevance camions alsacienne et Grand Est</a:t>
            </a:r>
          </a:p>
          <a:p>
            <a:pPr marL="743040" lvl="1" indent="-285120">
              <a:buClr>
                <a:srgbClr val="000000"/>
              </a:buClr>
              <a:buFont typeface="Wingdings" charset="2"/>
              <a:buChar char=""/>
            </a:pPr>
            <a:r>
              <a:rPr lang="fr-FR" sz="1000" spc="-1" dirty="0">
                <a:solidFill>
                  <a:srgbClr val="000000"/>
                </a:solidFill>
                <a:latin typeface="Arial"/>
                <a:ea typeface="DejaVu Sans"/>
              </a:rPr>
              <a:t>Nuisances dans les traversées d’agglomérations, blocages sur mobilités ferroviaires des personnes</a:t>
            </a:r>
          </a:p>
          <a:p>
            <a:pPr marL="743040" lvl="1" indent="-285120">
              <a:buClr>
                <a:srgbClr val="000000"/>
              </a:buClr>
              <a:buFont typeface="Wingdings" charset="2"/>
              <a:buChar char=""/>
            </a:pPr>
            <a:r>
              <a:rPr lang="fr-FR" sz="1000" spc="-1" dirty="0">
                <a:solidFill>
                  <a:srgbClr val="000000"/>
                </a:solidFill>
                <a:latin typeface="Arial"/>
                <a:ea typeface="DejaVu Sans"/>
              </a:rPr>
              <a:t>Coût financier pour collectivités</a:t>
            </a:r>
          </a:p>
          <a:p>
            <a:pPr marL="285840" indent="-285120">
              <a:buClr>
                <a:srgbClr val="000000"/>
              </a:buClr>
              <a:buFont typeface="Wingdings" charset="2"/>
              <a:buChar char=""/>
            </a:pPr>
            <a:r>
              <a:rPr lang="fr-FR" sz="1100" b="1" spc="-1" dirty="0">
                <a:solidFill>
                  <a:srgbClr val="000000"/>
                </a:solidFill>
                <a:latin typeface="Arial"/>
                <a:ea typeface="DejaVu Sans"/>
              </a:rPr>
              <a:t>Les déchets et les transferts transfrontaliers de déchets</a:t>
            </a:r>
            <a:r>
              <a:rPr lang="fr-FR" sz="1100" spc="-1" dirty="0">
                <a:solidFill>
                  <a:srgbClr val="000000"/>
                </a:solidFill>
                <a:latin typeface="Arial"/>
                <a:ea typeface="DejaVu Sans"/>
              </a:rPr>
              <a:t> (région très concernée)</a:t>
            </a:r>
          </a:p>
          <a:p>
            <a:pPr marL="743040" lvl="1" indent="-285120">
              <a:buClr>
                <a:srgbClr val="000000"/>
              </a:buClr>
              <a:buFont typeface="Wingdings" charset="2"/>
              <a:buChar char=""/>
            </a:pPr>
            <a:r>
              <a:rPr lang="fr-FR" sz="1000" spc="-1" dirty="0">
                <a:solidFill>
                  <a:srgbClr val="000000"/>
                </a:solidFill>
                <a:latin typeface="Arial"/>
                <a:ea typeface="DejaVu Sans"/>
              </a:rPr>
              <a:t>3 centres de déchets nucléaires en activité ou en projet (</a:t>
            </a:r>
            <a:r>
              <a:rPr lang="fr-FR" sz="1000" spc="-1" dirty="0" err="1">
                <a:solidFill>
                  <a:srgbClr val="000000"/>
                </a:solidFill>
                <a:latin typeface="Arial"/>
                <a:ea typeface="DejaVu Sans"/>
              </a:rPr>
              <a:t>Cigéo</a:t>
            </a:r>
            <a:r>
              <a:rPr lang="fr-FR" sz="1000" spc="-1" dirty="0">
                <a:solidFill>
                  <a:srgbClr val="000000"/>
                </a:solidFill>
                <a:latin typeface="Arial"/>
                <a:ea typeface="DejaVu Sans"/>
              </a:rPr>
              <a:t>)</a:t>
            </a:r>
          </a:p>
          <a:p>
            <a:pPr marL="743040" lvl="1" indent="-285120">
              <a:buClr>
                <a:srgbClr val="000000"/>
              </a:buClr>
              <a:buFont typeface="Wingdings" charset="2"/>
              <a:buChar char=""/>
            </a:pPr>
            <a:r>
              <a:rPr lang="fr-FR" sz="1000" spc="-1" dirty="0">
                <a:solidFill>
                  <a:srgbClr val="000000"/>
                </a:solidFill>
                <a:latin typeface="Arial"/>
                <a:ea typeface="DejaVu Sans"/>
              </a:rPr>
              <a:t>Tous les outils de valorisation/élimination des déchets</a:t>
            </a:r>
          </a:p>
          <a:p>
            <a:pPr marL="743040" lvl="1" indent="-285120">
              <a:buClr>
                <a:srgbClr val="000000"/>
              </a:buClr>
              <a:buFont typeface="Wingdings" charset="2"/>
              <a:buChar char=""/>
            </a:pPr>
            <a:r>
              <a:rPr lang="fr-FR" sz="1000" spc="-1" dirty="0">
                <a:solidFill>
                  <a:srgbClr val="000000"/>
                </a:solidFill>
                <a:latin typeface="Arial"/>
                <a:ea typeface="DejaVu Sans"/>
              </a:rPr>
              <a:t>Un risque permanent : </a:t>
            </a:r>
            <a:r>
              <a:rPr lang="fr-FR" sz="1000" b="1" spc="-1" dirty="0">
                <a:solidFill>
                  <a:srgbClr val="FF0000"/>
                </a:solidFill>
                <a:latin typeface="Arial"/>
                <a:ea typeface="DejaVu Sans"/>
              </a:rPr>
              <a:t>la mafia des déchets</a:t>
            </a:r>
            <a:endParaRPr lang="fr-FR" sz="1000" spc="-1" dirty="0">
              <a:solidFill>
                <a:srgbClr val="000000"/>
              </a:solidFill>
              <a:latin typeface="Arial"/>
              <a:ea typeface="DejaVu Sans"/>
            </a:endParaRPr>
          </a:p>
          <a:p>
            <a:pPr marL="285840" indent="-285120">
              <a:buClr>
                <a:srgbClr val="000000"/>
              </a:buClr>
              <a:buFont typeface="Wingdings" charset="2"/>
              <a:buChar char=""/>
            </a:pPr>
            <a:r>
              <a:rPr lang="fr-FR" sz="1100" b="1" spc="-1" dirty="0">
                <a:solidFill>
                  <a:srgbClr val="000000"/>
                </a:solidFill>
                <a:latin typeface="Arial"/>
                <a:ea typeface="DejaVu Sans"/>
              </a:rPr>
              <a:t>La vulnérabilité énergétique des logements (plus fort taux français) </a:t>
            </a:r>
            <a:r>
              <a:rPr lang="fr-FR" sz="1100" b="1" spc="-1" dirty="0">
                <a:solidFill>
                  <a:srgbClr val="FF0000"/>
                </a:solidFill>
                <a:latin typeface="Arial"/>
                <a:ea typeface="DejaVu Sans"/>
              </a:rPr>
              <a:t>et comment lutter dans un </a:t>
            </a:r>
            <a:r>
              <a:rPr lang="fr-FR" sz="1100" b="1" spc="-1" dirty="0" err="1">
                <a:solidFill>
                  <a:srgbClr val="FF0000"/>
                </a:solidFill>
                <a:latin typeface="Arial"/>
                <a:ea typeface="DejaVu Sans"/>
              </a:rPr>
              <a:t>aprc</a:t>
            </a:r>
            <a:r>
              <a:rPr lang="fr-FR" sz="1100" b="1" spc="-1" dirty="0">
                <a:solidFill>
                  <a:srgbClr val="FF0000"/>
                </a:solidFill>
                <a:latin typeface="Arial"/>
                <a:ea typeface="DejaVu Sans"/>
              </a:rPr>
              <a:t> qui est et restera ancien</a:t>
            </a:r>
          </a:p>
          <a:p>
            <a:pPr marL="743040" lvl="1" indent="-285120">
              <a:buClr>
                <a:srgbClr val="000000"/>
              </a:buClr>
              <a:buFont typeface="Wingdings" charset="2"/>
              <a:buChar char=""/>
            </a:pPr>
            <a:r>
              <a:rPr lang="fr-FR" sz="1000" spc="-1" dirty="0">
                <a:solidFill>
                  <a:srgbClr val="000000"/>
                </a:solidFill>
                <a:latin typeface="Arial"/>
                <a:ea typeface="DejaVu Sans"/>
              </a:rPr>
              <a:t>Une des régions où le parc de logements est le plus ancien</a:t>
            </a:r>
          </a:p>
          <a:p>
            <a:pPr marL="285840" indent="-285120">
              <a:buClr>
                <a:srgbClr val="000000"/>
              </a:buClr>
              <a:buFont typeface="Wingdings" charset="2"/>
              <a:buChar char=""/>
            </a:pPr>
            <a:r>
              <a:rPr lang="fr-FR" sz="1100" b="1" spc="-1" dirty="0">
                <a:solidFill>
                  <a:srgbClr val="000000"/>
                </a:solidFill>
                <a:latin typeface="Arial"/>
                <a:ea typeface="DejaVu Sans"/>
              </a:rPr>
              <a:t>Les effets du changement climatique </a:t>
            </a:r>
            <a:r>
              <a:rPr lang="fr-FR" sz="1100" b="1" spc="-1" dirty="0">
                <a:solidFill>
                  <a:srgbClr val="FF0000"/>
                </a:solidFill>
                <a:latin typeface="Arial"/>
                <a:ea typeface="DejaVu Sans"/>
              </a:rPr>
              <a:t>et quelle adaptation ?</a:t>
            </a:r>
          </a:p>
          <a:p>
            <a:pPr marL="743040" lvl="1" indent="-285120">
              <a:buClr>
                <a:srgbClr val="000000"/>
              </a:buClr>
              <a:buFont typeface="Wingdings" charset="2"/>
              <a:buChar char=""/>
            </a:pPr>
            <a:r>
              <a:rPr lang="fr-FR" sz="1000" spc="-1" dirty="0">
                <a:solidFill>
                  <a:srgbClr val="000000"/>
                </a:solidFill>
                <a:latin typeface="Arial"/>
                <a:ea typeface="DejaVu Sans"/>
              </a:rPr>
              <a:t>La couverture forestière (quid des Vosges sans épicéas ? Quid du plateau lorrain sans hêtres, frênes ?)</a:t>
            </a:r>
          </a:p>
          <a:p>
            <a:pPr marL="743040" lvl="1" indent="-285120">
              <a:buClr>
                <a:srgbClr val="000000"/>
              </a:buClr>
              <a:buFont typeface="Wingdings" charset="2"/>
              <a:buChar char=""/>
            </a:pPr>
            <a:r>
              <a:rPr lang="fr-FR" sz="1000" spc="-1" dirty="0">
                <a:solidFill>
                  <a:srgbClr val="000000"/>
                </a:solidFill>
                <a:latin typeface="Arial"/>
                <a:ea typeface="DejaVu Sans"/>
              </a:rPr>
              <a:t>Pertes d’habitats relictuels de l’ère glaciaire: tourbières vosgiennes…</a:t>
            </a:r>
          </a:p>
          <a:p>
            <a:pPr marL="743040" lvl="1" indent="-285120">
              <a:buClr>
                <a:srgbClr val="000000"/>
              </a:buClr>
              <a:buFont typeface="Wingdings" charset="2"/>
              <a:buChar char=""/>
            </a:pPr>
            <a:r>
              <a:rPr lang="fr-FR" sz="1000" spc="-1" dirty="0">
                <a:solidFill>
                  <a:srgbClr val="000000"/>
                </a:solidFill>
                <a:latin typeface="Arial"/>
                <a:ea typeface="DejaVu Sans"/>
              </a:rPr>
              <a:t>La reconversion de l’économie touristique du massif vosgien</a:t>
            </a:r>
          </a:p>
          <a:p>
            <a:pPr marL="743040" lvl="1" indent="-285120">
              <a:buClr>
                <a:srgbClr val="000000"/>
              </a:buClr>
              <a:buFont typeface="Wingdings" charset="2"/>
              <a:buChar char=""/>
            </a:pPr>
            <a:r>
              <a:rPr lang="fr-FR" sz="1000" spc="-1" dirty="0">
                <a:solidFill>
                  <a:srgbClr val="000000"/>
                </a:solidFill>
                <a:latin typeface="Arial"/>
                <a:ea typeface="DejaVu Sans"/>
              </a:rPr>
              <a:t>Développement de l’irrigation en Champagne crayeuse (pour mémoire, nappe qui alimente une réserve stratégique –de dernier recours-  pour l’Île-de-France) et en Alsace</a:t>
            </a:r>
          </a:p>
          <a:p>
            <a:pPr marL="743040" lvl="1" indent="-285120">
              <a:buClr>
                <a:srgbClr val="000000"/>
              </a:buClr>
              <a:buFont typeface="Wingdings" charset="2"/>
              <a:buChar char=""/>
            </a:pPr>
            <a:r>
              <a:rPr lang="fr-FR" sz="1000" spc="-1" dirty="0">
                <a:solidFill>
                  <a:srgbClr val="000000"/>
                </a:solidFill>
                <a:latin typeface="Arial"/>
                <a:ea typeface="DejaVu Sans"/>
              </a:rPr>
              <a:t>(…)</a:t>
            </a:r>
          </a:p>
          <a:p>
            <a:pPr marL="743040" lvl="1" indent="-285120">
              <a:buClr>
                <a:srgbClr val="000000"/>
              </a:buClr>
              <a:buFont typeface="Wingdings" charset="2"/>
              <a:buChar char=""/>
            </a:pPr>
            <a:endParaRPr lang="fr-FR" sz="1200" spc="-1" dirty="0">
              <a:solidFill>
                <a:srgbClr val="000000"/>
              </a:solidFill>
              <a:latin typeface="Arial"/>
              <a:ea typeface="DejaVu Sans"/>
            </a:endParaRPr>
          </a:p>
          <a:p>
            <a:pPr marL="743040" lvl="1" indent="-285120">
              <a:buClr>
                <a:srgbClr val="000000"/>
              </a:buClr>
              <a:buFont typeface="Wingdings" charset="2"/>
              <a:buChar char=""/>
            </a:pPr>
            <a:endParaRPr lang="fr-FR" sz="1200" spc="-1" dirty="0">
              <a:solidFill>
                <a:srgbClr val="000000"/>
              </a:solidFill>
              <a:latin typeface="Arial"/>
              <a:ea typeface="DejaVu Sans"/>
            </a:endParaRPr>
          </a:p>
          <a:p>
            <a:pPr marL="457920" lvl="1">
              <a:buClr>
                <a:srgbClr val="000000"/>
              </a:buClr>
            </a:pPr>
            <a:endParaRPr lang="fr-FR" sz="1200" spc="-1" dirty="0">
              <a:solidFill>
                <a:srgbClr val="000000"/>
              </a:solidFill>
              <a:latin typeface="Arial"/>
              <a:ea typeface="DejaVu Sans"/>
            </a:endParaRPr>
          </a:p>
          <a:p>
            <a:pPr marL="457920" lvl="1">
              <a:buClr>
                <a:srgbClr val="000000"/>
              </a:buClr>
            </a:pPr>
            <a:endParaRPr lang="fr-FR" sz="1200" spc="-1" dirty="0">
              <a:solidFill>
                <a:srgbClr val="000000"/>
              </a:solidFill>
              <a:latin typeface="Arial"/>
              <a:ea typeface="DejaVu Sans"/>
            </a:endParaRPr>
          </a:p>
          <a:p>
            <a:pPr marL="457920" lvl="1">
              <a:buClr>
                <a:srgbClr val="000000"/>
              </a:buClr>
            </a:pPr>
            <a:r>
              <a:rPr lang="fr-FR" sz="1200" spc="-1" dirty="0">
                <a:solidFill>
                  <a:srgbClr val="000000"/>
                </a:solidFill>
                <a:latin typeface="Arial"/>
                <a:ea typeface="DejaVu Sans"/>
              </a:rPr>
              <a:t> </a:t>
            </a:r>
          </a:p>
          <a:p>
            <a:pPr marL="285840" indent="-285120">
              <a:lnSpc>
                <a:spcPct val="100000"/>
              </a:lnSpc>
              <a:buClr>
                <a:srgbClr val="000000"/>
              </a:buClr>
              <a:buFont typeface="Wingdings" charset="2"/>
              <a:buChar char=""/>
            </a:pPr>
            <a:endParaRPr lang="fr-FR" sz="1200" b="1" spc="-1" dirty="0">
              <a:solidFill>
                <a:srgbClr val="000000"/>
              </a:solidFill>
              <a:latin typeface="Arial"/>
              <a:ea typeface="DejaVu Sans"/>
            </a:endParaRPr>
          </a:p>
        </p:txBody>
      </p:sp>
    </p:spTree>
    <p:extLst>
      <p:ext uri="{BB962C8B-B14F-4D97-AF65-F5344CB8AC3E}">
        <p14:creationId xmlns:p14="http://schemas.microsoft.com/office/powerpoint/2010/main" val="3049834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0" y="4963680"/>
            <a:ext cx="179280" cy="179280"/>
          </a:xfrm>
          <a:prstGeom prst="rect">
            <a:avLst/>
          </a:prstGeom>
          <a:noFill/>
          <a:ln w="0">
            <a:solidFill>
              <a:srgbClr val="000000">
                <a:alpha val="0"/>
              </a:srgbClr>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9FCED42-A0F4-478B-AD30-4480723E4ACF}" type="datetime1">
              <a:rPr lang="fr-FR" sz="100" b="1" strike="noStrike" cap="all" spc="-1">
                <a:solidFill>
                  <a:srgbClr val="000000">
                    <a:alpha val="0"/>
                  </a:srgbClr>
                </a:solidFill>
                <a:latin typeface="Arial"/>
              </a:rPr>
              <a:t>22/05/2026</a:t>
            </a:fld>
            <a:endParaRPr lang="fr-FR" sz="100" b="0" strike="noStrike" spc="-1">
              <a:latin typeface="Arial"/>
            </a:endParaRPr>
          </a:p>
        </p:txBody>
      </p:sp>
      <p:sp>
        <p:nvSpPr>
          <p:cNvPr id="300" name="CustomShape 2"/>
          <p:cNvSpPr/>
          <p:nvPr/>
        </p:nvSpPr>
        <p:spPr>
          <a:xfrm>
            <a:off x="0" y="4963680"/>
            <a:ext cx="179280" cy="179280"/>
          </a:xfrm>
          <a:prstGeom prst="rect">
            <a:avLst/>
          </a:prstGeom>
          <a:noFill/>
          <a:ln w="0">
            <a:solidFill>
              <a:srgbClr val="000000">
                <a:alpha val="0"/>
              </a:srgbClr>
            </a:solid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9BB8A3EF-E1D8-4471-842E-11E2B268F545}" type="slidenum">
              <a:rPr lang="fr-FR" sz="100" b="1" strike="noStrike" spc="-1">
                <a:solidFill>
                  <a:srgbClr val="000000">
                    <a:alpha val="0"/>
                  </a:srgbClr>
                </a:solidFill>
                <a:latin typeface="Arial"/>
              </a:rPr>
              <a:t>17</a:t>
            </a:fld>
            <a:endParaRPr lang="fr-FR" sz="100" b="0" strike="noStrike" spc="-1">
              <a:latin typeface="Arial"/>
            </a:endParaRPr>
          </a:p>
        </p:txBody>
      </p:sp>
      <p:sp>
        <p:nvSpPr>
          <p:cNvPr id="301" name="CustomShape 3"/>
          <p:cNvSpPr/>
          <p:nvPr/>
        </p:nvSpPr>
        <p:spPr>
          <a:xfrm>
            <a:off x="0" y="0"/>
            <a:ext cx="179280" cy="179280"/>
          </a:xfrm>
          <a:prstGeom prst="rect">
            <a:avLst/>
          </a:prstGeom>
          <a:noFill/>
          <a:ln w="0">
            <a:solidFill>
              <a:srgbClr val="000000">
                <a:alpha val="0"/>
              </a:srgbClr>
            </a:solidFill>
          </a:ln>
        </p:spPr>
        <p:style>
          <a:lnRef idx="0">
            <a:scrgbClr r="0" g="0" b="0"/>
          </a:lnRef>
          <a:fillRef idx="0">
            <a:scrgbClr r="0" g="0" b="0"/>
          </a:fillRef>
          <a:effectRef idx="0">
            <a:scrgbClr r="0" g="0" b="0"/>
          </a:effectRef>
          <a:fontRef idx="minor"/>
        </p:style>
      </p:sp>
      <p:sp>
        <p:nvSpPr>
          <p:cNvPr id="302" name="CustomShape 4"/>
          <p:cNvSpPr/>
          <p:nvPr/>
        </p:nvSpPr>
        <p:spPr>
          <a:xfrm>
            <a:off x="1193222" y="2323357"/>
            <a:ext cx="662400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dirty="0">
                <a:solidFill>
                  <a:srgbClr val="000000"/>
                </a:solidFill>
                <a:latin typeface="Arial"/>
                <a:ea typeface="DejaVu Sans"/>
              </a:rPr>
              <a:t>MERCI POUR VOTRE ATTENTION !</a:t>
            </a:r>
            <a:endParaRPr lang="fr-FR" sz="2400" b="0" strike="noStrike" spc="-1" dirty="0">
              <a:latin typeface="Arial"/>
            </a:endParaRPr>
          </a:p>
          <a:p>
            <a:pPr>
              <a:lnSpc>
                <a:spcPct val="100000"/>
              </a:lnSpc>
            </a:pPr>
            <a:endParaRPr lang="fr-FR" sz="24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0408110F-AE58-484D-9D22-E1EDBFFEF05E}" type="slidenum">
              <a:rPr lang="fr-FR" sz="750" b="1" strike="noStrike" spc="-1">
                <a:solidFill>
                  <a:srgbClr val="000000"/>
                </a:solidFill>
                <a:latin typeface="Arial"/>
              </a:rPr>
              <a:t>2</a:t>
            </a:fld>
            <a:endParaRPr lang="fr-FR" sz="750" b="0" strike="noStrike" spc="-1">
              <a:latin typeface="Arial"/>
            </a:endParaRPr>
          </a:p>
        </p:txBody>
      </p:sp>
      <p:sp>
        <p:nvSpPr>
          <p:cNvPr id="206" name="CustomShape 2"/>
          <p:cNvSpPr/>
          <p:nvPr/>
        </p:nvSpPr>
        <p:spPr>
          <a:xfrm>
            <a:off x="324000" y="4797720"/>
            <a:ext cx="1169280" cy="345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endParaRPr lang="fr-FR" sz="750" b="0" strike="noStrike" spc="-1" dirty="0">
              <a:latin typeface="Arial"/>
            </a:endParaRPr>
          </a:p>
        </p:txBody>
      </p:sp>
      <p:sp>
        <p:nvSpPr>
          <p:cNvPr id="207" name="CustomShape 3"/>
          <p:cNvSpPr/>
          <p:nvPr/>
        </p:nvSpPr>
        <p:spPr>
          <a:xfrm>
            <a:off x="324000" y="1248840"/>
            <a:ext cx="8424000" cy="24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9360" indent="85680">
              <a:lnSpc>
                <a:spcPct val="100000"/>
              </a:lnSpc>
              <a:spcBef>
                <a:spcPts val="400"/>
              </a:spcBef>
              <a:spcAft>
                <a:spcPts val="799"/>
              </a:spcAft>
              <a:tabLst>
                <a:tab pos="0" algn="l"/>
              </a:tabLst>
            </a:pPr>
            <a:r>
              <a:rPr lang="fr-FR" sz="2400" b="1" strike="noStrike" spc="-1" dirty="0">
                <a:solidFill>
                  <a:srgbClr val="808080"/>
                </a:solidFill>
                <a:latin typeface="Arial"/>
              </a:rPr>
              <a:t>Sommaire</a:t>
            </a:r>
            <a:endParaRPr lang="fr-FR" sz="2400" b="0" strike="noStrike" spc="-1" dirty="0">
              <a:latin typeface="Arial"/>
            </a:endParaRPr>
          </a:p>
        </p:txBody>
      </p:sp>
      <p:sp>
        <p:nvSpPr>
          <p:cNvPr id="208" name="CustomShape 4"/>
          <p:cNvSpPr/>
          <p:nvPr/>
        </p:nvSpPr>
        <p:spPr>
          <a:xfrm>
            <a:off x="324000" y="1707480"/>
            <a:ext cx="8423640" cy="287964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92160">
              <a:lnSpc>
                <a:spcPct val="100000"/>
              </a:lnSpc>
              <a:spcAft>
                <a:spcPts val="499"/>
              </a:spcAft>
              <a:tabLst>
                <a:tab pos="0" algn="l"/>
              </a:tabLst>
            </a:pPr>
            <a:endParaRPr lang="fr-FR" sz="1800" b="0" strike="noStrike" spc="-1" dirty="0">
              <a:latin typeface="Arial"/>
            </a:endParaRPr>
          </a:p>
          <a:p>
            <a:pPr marL="92160">
              <a:lnSpc>
                <a:spcPct val="100000"/>
              </a:lnSpc>
              <a:spcAft>
                <a:spcPts val="499"/>
              </a:spcAft>
              <a:tabLst>
                <a:tab pos="0" algn="l"/>
              </a:tabLst>
            </a:pPr>
            <a:r>
              <a:rPr lang="fr-FR" sz="1800" b="1" strike="noStrike" spc="-1" dirty="0">
                <a:solidFill>
                  <a:srgbClr val="000000"/>
                </a:solidFill>
                <a:latin typeface="Arial"/>
              </a:rPr>
              <a:t>1- </a:t>
            </a:r>
            <a:r>
              <a:rPr lang="fr-FR" sz="1800" b="1" strike="noStrike" spc="-1" dirty="0" err="1">
                <a:solidFill>
                  <a:srgbClr val="000000"/>
                </a:solidFill>
                <a:latin typeface="Arial"/>
              </a:rPr>
              <a:t>MRAe</a:t>
            </a:r>
            <a:r>
              <a:rPr lang="fr-FR" sz="1800" b="1" strike="noStrike" spc="-1" dirty="0">
                <a:solidFill>
                  <a:srgbClr val="000000"/>
                </a:solidFill>
                <a:latin typeface="Arial"/>
              </a:rPr>
              <a:t> Grand Est (</a:t>
            </a:r>
            <a:r>
              <a:rPr lang="fr-FR" sz="1800" b="1" i="1" strike="noStrike" spc="-1" dirty="0">
                <a:solidFill>
                  <a:srgbClr val="000000"/>
                </a:solidFill>
                <a:latin typeface="Arial"/>
              </a:rPr>
              <a:t>et Ae</a:t>
            </a:r>
            <a:r>
              <a:rPr lang="fr-FR" sz="1800" b="1" strike="noStrike" spc="-1" dirty="0">
                <a:solidFill>
                  <a:srgbClr val="000000"/>
                </a:solidFill>
                <a:latin typeface="Arial"/>
              </a:rPr>
              <a:t>) </a:t>
            </a:r>
            <a:endParaRPr lang="fr-FR" sz="1800" b="0" strike="noStrike" spc="-1" dirty="0">
              <a:latin typeface="Arial"/>
            </a:endParaRPr>
          </a:p>
          <a:p>
            <a:pPr marL="92160">
              <a:lnSpc>
                <a:spcPct val="100000"/>
              </a:lnSpc>
              <a:spcAft>
                <a:spcPts val="499"/>
              </a:spcAft>
              <a:tabLst>
                <a:tab pos="0" algn="l"/>
              </a:tabLst>
            </a:pPr>
            <a:endParaRPr lang="fr-FR" sz="1800" b="0" strike="noStrike" spc="-1" dirty="0">
              <a:latin typeface="Arial"/>
            </a:endParaRPr>
          </a:p>
          <a:p>
            <a:pPr marL="92160">
              <a:lnSpc>
                <a:spcPct val="100000"/>
              </a:lnSpc>
              <a:spcAft>
                <a:spcPts val="499"/>
              </a:spcAft>
              <a:tabLst>
                <a:tab pos="0" algn="l"/>
              </a:tabLst>
            </a:pPr>
            <a:r>
              <a:rPr lang="fr-FR" sz="1800" b="1" strike="noStrike" spc="-1" dirty="0">
                <a:solidFill>
                  <a:srgbClr val="000000"/>
                </a:solidFill>
                <a:latin typeface="Arial"/>
              </a:rPr>
              <a:t>2- Les grands enjeux de l’environnement en Grand Est pour la </a:t>
            </a:r>
            <a:r>
              <a:rPr lang="fr-FR" sz="1800" b="1" strike="noStrike" spc="-1" dirty="0" err="1">
                <a:solidFill>
                  <a:srgbClr val="000000"/>
                </a:solidFill>
                <a:latin typeface="Arial"/>
              </a:rPr>
              <a:t>MRAe</a:t>
            </a:r>
            <a:r>
              <a:rPr lang="fr-FR" sz="1800" b="1" strike="noStrike" spc="-1" dirty="0">
                <a:solidFill>
                  <a:srgbClr val="000000"/>
                </a:solidFill>
                <a:latin typeface="Arial"/>
              </a:rPr>
              <a:t> en quelques mots et cartes</a:t>
            </a:r>
            <a:endParaRPr lang="fr-FR" sz="1800" b="0" strike="noStrike" spc="-1" dirty="0">
              <a:latin typeface="Arial"/>
            </a:endParaRPr>
          </a:p>
          <a:p>
            <a:pPr marL="92160">
              <a:lnSpc>
                <a:spcPct val="100000"/>
              </a:lnSpc>
              <a:spcAft>
                <a:spcPts val="499"/>
              </a:spcAft>
              <a:tabLst>
                <a:tab pos="0" algn="l"/>
              </a:tabLst>
            </a:pPr>
            <a:r>
              <a:rPr lang="fr-FR" sz="1800" b="0" strike="noStrike" spc="-1" dirty="0">
                <a:latin typeface="Arial"/>
              </a:rPr>
              <a:t>	dont l’eau, une richesse mal connue et mal protégée</a:t>
            </a:r>
          </a:p>
          <a:p>
            <a:pPr marL="92160">
              <a:lnSpc>
                <a:spcPct val="100000"/>
              </a:lnSpc>
              <a:spcAft>
                <a:spcPts val="499"/>
              </a:spcAft>
              <a:tabLst>
                <a:tab pos="0" algn="l"/>
              </a:tabLst>
            </a:pPr>
            <a:endParaRPr lang="fr-FR" sz="1800" b="1" strike="noStrike" spc="-1" dirty="0">
              <a:solidFill>
                <a:srgbClr val="000000"/>
              </a:solidFill>
              <a:latin typeface="Arial"/>
            </a:endParaRPr>
          </a:p>
          <a:p>
            <a:pPr marL="92160">
              <a:lnSpc>
                <a:spcPct val="100000"/>
              </a:lnSpc>
              <a:spcAft>
                <a:spcPts val="499"/>
              </a:spcAft>
              <a:tabLst>
                <a:tab pos="0" algn="l"/>
              </a:tabLst>
            </a:pPr>
            <a:endParaRPr lang="fr-FR" b="1" spc="-1" dirty="0">
              <a:solidFill>
                <a:srgbClr val="000000"/>
              </a:solidFill>
              <a:latin typeface="Arial"/>
            </a:endParaRPr>
          </a:p>
          <a:p>
            <a:pPr marL="92160">
              <a:lnSpc>
                <a:spcPct val="100000"/>
              </a:lnSpc>
              <a:spcAft>
                <a:spcPts val="499"/>
              </a:spcAft>
              <a:tabLst>
                <a:tab pos="0" algn="l"/>
              </a:tabLst>
            </a:pPr>
            <a:endParaRPr lang="fr-FR" sz="18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10" name="CustomShape 1"/>
          <p:cNvSpPr/>
          <p:nvPr/>
        </p:nvSpPr>
        <p:spPr>
          <a:xfrm>
            <a:off x="364320" y="4797720"/>
            <a:ext cx="1169280" cy="345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endParaRPr lang="fr-FR" sz="750" b="0" strike="noStrike" spc="-1" dirty="0">
              <a:latin typeface="Arial"/>
            </a:endParaRPr>
          </a:p>
        </p:txBody>
      </p:sp>
      <p:sp>
        <p:nvSpPr>
          <p:cNvPr id="211" name="CustomShape 2"/>
          <p:cNvSpPr/>
          <p:nvPr/>
        </p:nvSpPr>
        <p:spPr>
          <a:xfrm>
            <a:off x="360000" y="738000"/>
            <a:ext cx="8423280" cy="3860280"/>
          </a:xfrm>
          <a:prstGeom prst="rect">
            <a:avLst/>
          </a:prstGeom>
          <a:noFill/>
          <a:ln w="10080">
            <a:solidFill>
              <a:srgbClr val="FFFFFF"/>
            </a:solidFill>
            <a:round/>
          </a:ln>
        </p:spPr>
        <p:style>
          <a:lnRef idx="0">
            <a:scrgbClr r="0" g="0" b="0"/>
          </a:lnRef>
          <a:fillRef idx="0">
            <a:scrgbClr r="0" g="0" b="0"/>
          </a:fillRef>
          <a:effectRef idx="0">
            <a:scrgbClr r="0" g="0" b="0"/>
          </a:effectRef>
          <a:fontRef idx="minor"/>
        </p:style>
        <p:txBody>
          <a:bodyPr lIns="0" tIns="45000" rIns="90000" bIns="360000" anchor="ctr">
            <a:noAutofit/>
          </a:bodyPr>
          <a:lstStyle/>
          <a:p>
            <a:pPr marL="396000" indent="-395280">
              <a:lnSpc>
                <a:spcPct val="90000"/>
              </a:lnSpc>
              <a:buClr>
                <a:srgbClr val="FFFFFF"/>
              </a:buClr>
              <a:buFont typeface="Arial"/>
              <a:buAutoNum type="arabicPeriod"/>
            </a:pPr>
            <a:r>
              <a:rPr lang="fr-FR" sz="2800" b="1" spc="-1" dirty="0">
                <a:solidFill>
                  <a:schemeClr val="bg1"/>
                </a:solidFill>
              </a:rPr>
              <a:t>Présentation de la </a:t>
            </a:r>
            <a:r>
              <a:rPr lang="fr-FR" sz="2800" b="1" spc="-1" dirty="0" err="1">
                <a:solidFill>
                  <a:schemeClr val="bg1"/>
                </a:solidFill>
              </a:rPr>
              <a:t>MRAe</a:t>
            </a:r>
            <a:r>
              <a:rPr lang="fr-FR" sz="2800" b="1" spc="-1" dirty="0">
                <a:solidFill>
                  <a:schemeClr val="bg1"/>
                </a:solidFill>
              </a:rPr>
              <a:t> Grand Est (</a:t>
            </a:r>
            <a:r>
              <a:rPr lang="fr-FR" sz="2800" b="1" i="1" spc="-1" dirty="0">
                <a:solidFill>
                  <a:schemeClr val="bg1"/>
                </a:solidFill>
              </a:rPr>
              <a:t>et de l’Ae</a:t>
            </a:r>
            <a:r>
              <a:rPr lang="fr-FR" sz="2800" b="1" spc="-1" dirty="0">
                <a:solidFill>
                  <a:schemeClr val="bg1"/>
                </a:solidFill>
              </a:rPr>
              <a:t>)</a:t>
            </a:r>
            <a:endParaRPr lang="fr-FR" sz="3600" b="0" strike="noStrike" spc="-1" dirty="0">
              <a:solidFill>
                <a:schemeClr val="bg1"/>
              </a:solidFill>
              <a:latin typeface="Arial"/>
            </a:endParaRPr>
          </a:p>
        </p:txBody>
      </p:sp>
      <p:sp>
        <p:nvSpPr>
          <p:cNvPr id="212" name="CustomShape 3"/>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73067384-C539-4B7F-9F95-8A1E5F54D935}" type="slidenum">
              <a:rPr lang="fr-FR" sz="750" b="1" strike="noStrike" spc="-1">
                <a:solidFill>
                  <a:srgbClr val="FFFFFF"/>
                </a:solidFill>
                <a:latin typeface="Arial"/>
              </a:rPr>
              <a:t>3</a:t>
            </a:fld>
            <a:endParaRPr lang="fr-FR" sz="75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E6819964-9581-4E07-9A4D-6F9F97A932E7}" type="slidenum">
              <a:rPr lang="fr-FR" sz="750" b="1" strike="noStrike" spc="-1">
                <a:solidFill>
                  <a:srgbClr val="000000"/>
                </a:solidFill>
                <a:latin typeface="Arial"/>
              </a:rPr>
              <a:t>4</a:t>
            </a:fld>
            <a:endParaRPr lang="fr-FR" sz="750" b="0" strike="noStrike" spc="-1">
              <a:latin typeface="Arial"/>
            </a:endParaRPr>
          </a:p>
        </p:txBody>
      </p:sp>
      <p:sp>
        <p:nvSpPr>
          <p:cNvPr id="215" name="CustomShape 3"/>
          <p:cNvSpPr/>
          <p:nvPr/>
        </p:nvSpPr>
        <p:spPr>
          <a:xfrm>
            <a:off x="304920" y="1387440"/>
            <a:ext cx="6210720" cy="33225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750" indent="-285750" algn="l">
              <a:buFont typeface="Arial" panose="020B0604020202020204" pitchFamily="34" charset="0"/>
              <a:buChar char="•"/>
            </a:pPr>
            <a:r>
              <a:rPr lang="fr-FR" sz="1600" b="1" dirty="0">
                <a:latin typeface="Helvetica" panose="020B0604020202020204" pitchFamily="34" charset="0"/>
              </a:rPr>
              <a:t>Collège</a:t>
            </a:r>
            <a:r>
              <a:rPr lang="fr-FR" sz="1600" dirty="0">
                <a:latin typeface="Helvetica" panose="020B0604020202020204" pitchFamily="34" charset="0"/>
              </a:rPr>
              <a:t> de 12 (</a:t>
            </a:r>
            <a:r>
              <a:rPr lang="fr-FR" sz="1600" i="1" dirty="0">
                <a:latin typeface="Helvetica" panose="020B0604020202020204" pitchFamily="34" charset="0"/>
              </a:rPr>
              <a:t>20</a:t>
            </a:r>
            <a:r>
              <a:rPr lang="fr-FR" sz="1600" dirty="0">
                <a:latin typeface="Helvetica" panose="020B0604020202020204" pitchFamily="34" charset="0"/>
              </a:rPr>
              <a:t>) membres (</a:t>
            </a:r>
            <a:r>
              <a:rPr lang="fr-FR" sz="1600" b="1" dirty="0">
                <a:latin typeface="Helvetica" panose="020B0604020202020204" pitchFamily="34" charset="0"/>
              </a:rPr>
              <a:t>moitié </a:t>
            </a:r>
            <a:r>
              <a:rPr lang="fr-FR" sz="1600" b="1" dirty="0" err="1">
                <a:latin typeface="Helvetica" panose="020B0604020202020204" pitchFamily="34" charset="0"/>
              </a:rPr>
              <a:t>Igedd</a:t>
            </a:r>
            <a:r>
              <a:rPr lang="fr-FR" sz="1600" b="1" dirty="0">
                <a:latin typeface="Helvetica" panose="020B0604020202020204" pitchFamily="34" charset="0"/>
              </a:rPr>
              <a:t>, moitié PQ</a:t>
            </a:r>
            <a:r>
              <a:rPr lang="fr-FR" sz="1600" dirty="0">
                <a:latin typeface="Helvetica" panose="020B0604020202020204" pitchFamily="34" charset="0"/>
              </a:rPr>
              <a:t>) </a:t>
            </a:r>
          </a:p>
          <a:p>
            <a:pPr marL="285750" indent="-285750" algn="l">
              <a:buFont typeface="Arial" panose="020B0604020202020204" pitchFamily="34" charset="0"/>
              <a:buChar char="•"/>
            </a:pPr>
            <a:r>
              <a:rPr lang="fr-FR" sz="1600" dirty="0">
                <a:latin typeface="Helvetica" panose="020B0604020202020204" pitchFamily="34" charset="0"/>
              </a:rPr>
              <a:t>Autorité </a:t>
            </a:r>
            <a:r>
              <a:rPr lang="fr-FR" sz="1600" b="1" dirty="0">
                <a:latin typeface="Helvetica" panose="020B0604020202020204" pitchFamily="34" charset="0"/>
              </a:rPr>
              <a:t>indépendante</a:t>
            </a:r>
            <a:r>
              <a:rPr lang="fr-FR" sz="1600" dirty="0">
                <a:latin typeface="Helvetica" panose="020B0604020202020204" pitchFamily="34" charset="0"/>
              </a:rPr>
              <a:t> vis-à-vis de l’autorité décisionnaire et du maître d’ouvrage</a:t>
            </a:r>
          </a:p>
          <a:p>
            <a:pPr marL="285840" indent="-285120" algn="just">
              <a:lnSpc>
                <a:spcPct val="100000"/>
              </a:lnSpc>
              <a:buClr>
                <a:srgbClr val="000000"/>
              </a:buClr>
              <a:buFont typeface="Arial"/>
              <a:buChar char="•"/>
            </a:pPr>
            <a:r>
              <a:rPr lang="fr-FR" sz="1600" b="1" strike="noStrike" spc="-1" dirty="0">
                <a:solidFill>
                  <a:srgbClr val="000000"/>
                </a:solidFill>
                <a:latin typeface="Arial"/>
                <a:ea typeface="DejaVu Sans"/>
              </a:rPr>
              <a:t>rend et publie </a:t>
            </a:r>
            <a:r>
              <a:rPr lang="fr-FR" sz="1600" b="0" strike="noStrike" spc="-1" dirty="0">
                <a:solidFill>
                  <a:srgbClr val="000000"/>
                </a:solidFill>
                <a:latin typeface="Arial"/>
                <a:ea typeface="DejaVu Sans"/>
              </a:rPr>
              <a:t>des avis et décisions, sur les dossiers de projets, de plans ou de programmes (dont l’évaluation environnementale)</a:t>
            </a:r>
            <a:endParaRPr lang="fr-FR" sz="1600" b="0" strike="noStrike" spc="-1" dirty="0">
              <a:latin typeface="Arial"/>
            </a:endParaRPr>
          </a:p>
          <a:p>
            <a:pPr marL="285750" indent="-285750" algn="l">
              <a:buFont typeface="Arial" panose="020B0604020202020204" pitchFamily="34" charset="0"/>
              <a:buChar char="•"/>
            </a:pPr>
            <a:r>
              <a:rPr lang="fr-FR" sz="1600" b="0" i="0" u="none" strike="noStrike" baseline="0" dirty="0">
                <a:latin typeface="Helvetica" panose="020B0604020202020204" pitchFamily="34" charset="0"/>
              </a:rPr>
              <a:t>En application </a:t>
            </a:r>
            <a:r>
              <a:rPr lang="fr-FR" sz="1600" b="1" i="0" u="none" strike="noStrike" baseline="0" dirty="0">
                <a:latin typeface="Helvetica" panose="020B0604020202020204" pitchFamily="34" charset="0"/>
              </a:rPr>
              <a:t>de deux directives européennes </a:t>
            </a:r>
            <a:r>
              <a:rPr lang="fr-FR" sz="1600" b="0" i="0" u="none" strike="noStrike" baseline="0" dirty="0">
                <a:latin typeface="Helvetica" panose="020B0604020202020204" pitchFamily="34" charset="0"/>
              </a:rPr>
              <a:t>sur l’évaluation environnementale des projets/ des plans et des programmes.</a:t>
            </a:r>
          </a:p>
          <a:p>
            <a:pPr marL="285750" indent="-285750" algn="l">
              <a:buFont typeface="Arial" panose="020B0604020202020204" pitchFamily="34" charset="0"/>
              <a:buChar char="•"/>
            </a:pPr>
            <a:r>
              <a:rPr lang="fr-FR" sz="1600" b="0" i="0" u="none" strike="noStrike" baseline="0" dirty="0">
                <a:latin typeface="Helvetica" panose="020B0604020202020204" pitchFamily="34" charset="0"/>
              </a:rPr>
              <a:t>Plu</a:t>
            </a:r>
            <a:r>
              <a:rPr lang="fr-FR" sz="1600" dirty="0">
                <a:latin typeface="Helvetica" panose="020B0604020202020204" pitchFamily="34" charset="0"/>
              </a:rPr>
              <a:t>s de 500 (</a:t>
            </a:r>
            <a:r>
              <a:rPr lang="fr-FR" sz="1600" i="1" dirty="0">
                <a:latin typeface="Helvetica" panose="020B0604020202020204" pitchFamily="34" charset="0"/>
              </a:rPr>
              <a:t>Ae : 140</a:t>
            </a:r>
            <a:r>
              <a:rPr lang="fr-FR" sz="1600" dirty="0">
                <a:latin typeface="Helvetica" panose="020B0604020202020204" pitchFamily="34" charset="0"/>
              </a:rPr>
              <a:t>) avis rendus en 2025 : Documents d’urbanisme, projets industriels, routes… (</a:t>
            </a:r>
            <a:r>
              <a:rPr lang="fr-FR" sz="1600" i="1" dirty="0">
                <a:latin typeface="Helvetica" panose="020B0604020202020204" pitchFamily="34" charset="0"/>
              </a:rPr>
              <a:t>nucléaire, LGV, SRADDET, autoroutes, programmes d’action nitrates…</a:t>
            </a:r>
            <a:r>
              <a:rPr lang="fr-FR" sz="1600" dirty="0">
                <a:latin typeface="Helvetica" panose="020B0604020202020204" pitchFamily="34" charset="0"/>
              </a:rPr>
              <a:t>)</a:t>
            </a:r>
          </a:p>
          <a:p>
            <a:pPr marL="285750" indent="-285750" algn="l">
              <a:buFont typeface="Arial" panose="020B0604020202020204" pitchFamily="34" charset="0"/>
              <a:buChar char="•"/>
            </a:pPr>
            <a:endParaRPr lang="fr-FR" sz="1800" b="0" strike="noStrike" spc="-1" dirty="0">
              <a:latin typeface="Arial"/>
            </a:endParaRPr>
          </a:p>
        </p:txBody>
      </p:sp>
      <p:sp>
        <p:nvSpPr>
          <p:cNvPr id="216" name="CustomShape 4"/>
          <p:cNvSpPr/>
          <p:nvPr/>
        </p:nvSpPr>
        <p:spPr>
          <a:xfrm>
            <a:off x="6948360" y="518400"/>
            <a:ext cx="1706760" cy="1367280"/>
          </a:xfrm>
          <a:prstGeom prst="ellipse">
            <a:avLst/>
          </a:prstGeom>
          <a:solidFill>
            <a:srgbClr val="E48628"/>
          </a:solidFill>
          <a:ln>
            <a:solidFill>
              <a:srgbClr val="E48628"/>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000" b="1" strike="noStrike" spc="-1" dirty="0">
                <a:solidFill>
                  <a:srgbClr val="000000"/>
                </a:solidFill>
                <a:uFillTx/>
                <a:latin typeface="Arial"/>
                <a:ea typeface="DejaVu Sans"/>
                <a:hlinkClick r:id="rId2"/>
              </a:rPr>
              <a:t>MRAE créée</a:t>
            </a:r>
            <a:r>
              <a:rPr lang="fr-FR" sz="1000" b="1" strike="noStrike" spc="-1" dirty="0">
                <a:solidFill>
                  <a:srgbClr val="000000"/>
                </a:solidFill>
                <a:uFillTx/>
                <a:latin typeface="Arial"/>
                <a:ea typeface="DejaVu Sans"/>
              </a:rPr>
              <a:t>s</a:t>
            </a:r>
            <a:endParaRPr lang="fr-FR" sz="1000" b="1" strike="noStrike" spc="-1" dirty="0">
              <a:latin typeface="Arial"/>
            </a:endParaRPr>
          </a:p>
          <a:p>
            <a:pPr algn="ctr">
              <a:lnSpc>
                <a:spcPct val="100000"/>
              </a:lnSpc>
            </a:pPr>
            <a:r>
              <a:rPr lang="fr-FR" sz="1000" b="1" strike="noStrike" spc="-1" dirty="0">
                <a:solidFill>
                  <a:srgbClr val="000000"/>
                </a:solidFill>
                <a:uFillTx/>
                <a:latin typeface="Arial"/>
                <a:ea typeface="DejaVu Sans"/>
                <a:hlinkClick r:id="rId2"/>
              </a:rPr>
              <a:t>le 26 mai 2016</a:t>
            </a:r>
            <a:endParaRPr lang="fr-FR" sz="1000" b="1" strike="noStrike" spc="-1" dirty="0">
              <a:latin typeface="Arial"/>
            </a:endParaRPr>
          </a:p>
          <a:p>
            <a:pPr algn="ctr">
              <a:lnSpc>
                <a:spcPct val="100000"/>
              </a:lnSpc>
            </a:pPr>
            <a:r>
              <a:rPr lang="fr-FR" sz="1000" b="1" spc="-1" dirty="0">
                <a:solidFill>
                  <a:srgbClr val="000000"/>
                </a:solidFill>
                <a:latin typeface="Arial"/>
                <a:ea typeface="DejaVu Sans"/>
              </a:rPr>
              <a:t>10</a:t>
            </a:r>
            <a:r>
              <a:rPr lang="fr-FR" sz="1000" b="1" spc="-1" baseline="30000" dirty="0">
                <a:solidFill>
                  <a:srgbClr val="000000"/>
                </a:solidFill>
                <a:latin typeface="Arial"/>
                <a:ea typeface="DejaVu Sans"/>
              </a:rPr>
              <a:t>ème</a:t>
            </a:r>
            <a:r>
              <a:rPr lang="fr-FR" sz="1000" b="1" spc="-1" dirty="0">
                <a:solidFill>
                  <a:srgbClr val="000000"/>
                </a:solidFill>
                <a:latin typeface="Arial"/>
                <a:ea typeface="DejaVu Sans"/>
              </a:rPr>
              <a:t> anniversaire !</a:t>
            </a:r>
            <a:endParaRPr lang="fr-FR" sz="1000" b="1" strike="noStrike" spc="-1" dirty="0">
              <a:latin typeface="Arial"/>
            </a:endParaRPr>
          </a:p>
        </p:txBody>
      </p:sp>
      <p:sp>
        <p:nvSpPr>
          <p:cNvPr id="217" name="CustomShape 5"/>
          <p:cNvSpPr/>
          <p:nvPr/>
        </p:nvSpPr>
        <p:spPr>
          <a:xfrm>
            <a:off x="6948360" y="1965240"/>
            <a:ext cx="1910520" cy="1648440"/>
          </a:xfrm>
          <a:prstGeom prst="rect">
            <a:avLst/>
          </a:prstGeom>
          <a:solidFill>
            <a:srgbClr val="FFFFFF"/>
          </a:solidFill>
          <a:ln>
            <a:solidFill>
              <a:srgbClr val="E48628"/>
            </a:solidFill>
            <a:round/>
          </a:ln>
        </p:spPr>
        <p:style>
          <a:lnRef idx="2">
            <a:schemeClr val="accent4"/>
          </a:lnRef>
          <a:fillRef idx="1">
            <a:schemeClr val="lt1"/>
          </a:fillRef>
          <a:effectRef idx="0">
            <a:schemeClr val="accent4"/>
          </a:effectRef>
          <a:fontRef idx="minor"/>
        </p:style>
        <p:txBody>
          <a:bodyPr lIns="90000" tIns="45000" rIns="90000" bIns="45000" anchor="ctr">
            <a:noAutofit/>
          </a:bodyPr>
          <a:lstStyle/>
          <a:p>
            <a:pPr>
              <a:lnSpc>
                <a:spcPct val="100000"/>
              </a:lnSpc>
            </a:pPr>
            <a:r>
              <a:rPr lang="fr-FR" sz="1200" b="0" strike="noStrike" spc="-1">
                <a:solidFill>
                  <a:srgbClr val="000000"/>
                </a:solidFill>
                <a:latin typeface="Arial"/>
                <a:ea typeface="DejaVu Sans"/>
              </a:rPr>
              <a:t>Directives européennes "</a:t>
            </a:r>
            <a:r>
              <a:rPr lang="fr-FR" sz="1200" b="0" u="sng" strike="noStrike" spc="-1">
                <a:solidFill>
                  <a:srgbClr val="000000"/>
                </a:solidFill>
                <a:uFillTx/>
                <a:latin typeface="Arial"/>
                <a:ea typeface="DejaVu Sans"/>
                <a:hlinkClick r:id="rId3"/>
              </a:rPr>
              <a:t>projets</a:t>
            </a:r>
            <a:r>
              <a:rPr lang="fr-FR" sz="1200" b="0" strike="noStrike" spc="-1">
                <a:solidFill>
                  <a:srgbClr val="000000"/>
                </a:solidFill>
                <a:latin typeface="Arial"/>
                <a:ea typeface="DejaVu Sans"/>
              </a:rPr>
              <a:t>" "</a:t>
            </a:r>
            <a:r>
              <a:rPr lang="fr-FR" sz="1200" b="0" u="sng" strike="noStrike" spc="-1">
                <a:solidFill>
                  <a:srgbClr val="000000"/>
                </a:solidFill>
                <a:uFillTx/>
                <a:latin typeface="Arial"/>
                <a:ea typeface="DejaVu Sans"/>
                <a:hlinkClick r:id="rId4"/>
              </a:rPr>
              <a:t>plans et programmes</a:t>
            </a:r>
            <a:r>
              <a:rPr lang="fr-FR" sz="1200" b="0" strike="noStrike" spc="-1">
                <a:solidFill>
                  <a:srgbClr val="000000"/>
                </a:solidFill>
                <a:latin typeface="Arial"/>
                <a:ea typeface="DejaVu Sans"/>
              </a:rPr>
              <a:t>"</a:t>
            </a:r>
            <a:endParaRPr lang="fr-FR" sz="1200" b="0" strike="noStrike" spc="-1">
              <a:latin typeface="Arial"/>
            </a:endParaRPr>
          </a:p>
          <a:p>
            <a:pPr>
              <a:lnSpc>
                <a:spcPct val="100000"/>
              </a:lnSpc>
            </a:pPr>
            <a:r>
              <a:rPr lang="fr-FR" sz="1200" b="0" u="sng" strike="noStrike" spc="-1">
                <a:solidFill>
                  <a:srgbClr val="000000"/>
                </a:solidFill>
                <a:uFillTx/>
                <a:latin typeface="Arial"/>
                <a:ea typeface="DejaVu Sans"/>
                <a:hlinkClick r:id="rId5"/>
              </a:rPr>
              <a:t>Convention d'Aarhus </a:t>
            </a:r>
            <a:endParaRPr lang="fr-FR" sz="1200" b="0" strike="noStrike" spc="-1">
              <a:latin typeface="Arial"/>
            </a:endParaRPr>
          </a:p>
          <a:p>
            <a:pPr>
              <a:lnSpc>
                <a:spcPct val="100000"/>
              </a:lnSpc>
            </a:pPr>
            <a:r>
              <a:rPr lang="fr-FR" sz="1200" b="0" u="sng" strike="noStrike" spc="-1">
                <a:solidFill>
                  <a:srgbClr val="000000"/>
                </a:solidFill>
                <a:uFillTx/>
                <a:latin typeface="Arial"/>
                <a:ea typeface="DejaVu Sans"/>
                <a:hlinkClick r:id="rId6"/>
              </a:rPr>
              <a:t>Charte de l’environnement</a:t>
            </a:r>
            <a:endParaRPr lang="fr-FR" sz="1200" b="0" strike="noStrike" spc="-1">
              <a:latin typeface="Arial"/>
            </a:endParaRPr>
          </a:p>
          <a:p>
            <a:pPr>
              <a:lnSpc>
                <a:spcPct val="100000"/>
              </a:lnSpc>
            </a:pPr>
            <a:r>
              <a:rPr lang="fr-FR" sz="1200" b="0" strike="noStrike" spc="-1">
                <a:solidFill>
                  <a:srgbClr val="000000"/>
                </a:solidFill>
                <a:latin typeface="Arial"/>
                <a:ea typeface="DejaVu Sans"/>
              </a:rPr>
              <a:t>Décrets compétences (</a:t>
            </a:r>
            <a:r>
              <a:rPr lang="fr-FR" sz="1200" b="0" u="sng" strike="noStrike" spc="-1">
                <a:solidFill>
                  <a:srgbClr val="000000"/>
                </a:solidFill>
                <a:uFillTx/>
                <a:latin typeface="Arial"/>
                <a:ea typeface="DejaVu Sans"/>
                <a:hlinkClick r:id="rId7"/>
              </a:rPr>
              <a:t>2016</a:t>
            </a:r>
            <a:r>
              <a:rPr lang="fr-FR" sz="1200" b="0" strike="noStrike" spc="-1">
                <a:solidFill>
                  <a:srgbClr val="000000"/>
                </a:solidFill>
                <a:latin typeface="Arial"/>
                <a:ea typeface="DejaVu Sans"/>
              </a:rPr>
              <a:t> et </a:t>
            </a:r>
            <a:r>
              <a:rPr lang="fr-FR" sz="1200" b="0" u="sng" strike="noStrike" spc="-1">
                <a:solidFill>
                  <a:srgbClr val="000000"/>
                </a:solidFill>
                <a:uFillTx/>
                <a:latin typeface="Arial"/>
                <a:ea typeface="DejaVu Sans"/>
                <a:hlinkClick r:id="rId8"/>
              </a:rPr>
              <a:t>2020</a:t>
            </a:r>
            <a:r>
              <a:rPr lang="fr-FR" sz="1200" b="0" strike="noStrike" spc="-1">
                <a:solidFill>
                  <a:srgbClr val="000000"/>
                </a:solidFill>
                <a:latin typeface="Arial"/>
                <a:ea typeface="DejaVu Sans"/>
              </a:rPr>
              <a:t>)</a:t>
            </a:r>
            <a:endParaRPr lang="fr-FR" sz="1200" b="0" strike="noStrike" spc="-1">
              <a:latin typeface="Arial"/>
            </a:endParaRPr>
          </a:p>
        </p:txBody>
      </p:sp>
      <p:sp>
        <p:nvSpPr>
          <p:cNvPr id="218" name="CustomShape 6"/>
          <p:cNvSpPr/>
          <p:nvPr/>
        </p:nvSpPr>
        <p:spPr>
          <a:xfrm>
            <a:off x="288720" y="1019880"/>
            <a:ext cx="5843308"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800" b="1" strike="noStrike" spc="-1" dirty="0">
                <a:solidFill>
                  <a:srgbClr val="000091"/>
                </a:solidFill>
                <a:latin typeface="Arial"/>
                <a:ea typeface="DejaVu Sans"/>
              </a:rPr>
              <a:t>1.1 - Présentation de la </a:t>
            </a:r>
            <a:r>
              <a:rPr lang="fr-FR" sz="1800" b="1" strike="noStrike" spc="-1" dirty="0" err="1">
                <a:solidFill>
                  <a:srgbClr val="000091"/>
                </a:solidFill>
                <a:latin typeface="Arial"/>
                <a:ea typeface="DejaVu Sans"/>
              </a:rPr>
              <a:t>MRAe</a:t>
            </a:r>
            <a:r>
              <a:rPr lang="fr-FR" sz="1800" b="1" strike="noStrike" spc="-1" dirty="0">
                <a:solidFill>
                  <a:srgbClr val="000091"/>
                </a:solidFill>
                <a:latin typeface="Arial"/>
                <a:ea typeface="DejaVu Sans"/>
              </a:rPr>
              <a:t> Grand Est (</a:t>
            </a:r>
            <a:r>
              <a:rPr lang="fr-FR" sz="1800" b="1" i="1" strike="noStrike" spc="-1" dirty="0">
                <a:solidFill>
                  <a:srgbClr val="000091"/>
                </a:solidFill>
                <a:latin typeface="Arial"/>
                <a:ea typeface="DejaVu Sans"/>
              </a:rPr>
              <a:t>et de l’AE</a:t>
            </a:r>
            <a:r>
              <a:rPr lang="fr-FR" sz="1800" b="1" strike="noStrike" spc="-1" dirty="0">
                <a:solidFill>
                  <a:srgbClr val="000091"/>
                </a:solidFill>
                <a:latin typeface="Arial"/>
                <a:ea typeface="DejaVu Sans"/>
              </a:rPr>
              <a:t>)</a:t>
            </a:r>
            <a:endParaRPr lang="fr-FR" sz="18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E6819964-9581-4E07-9A4D-6F9F97A932E7}" type="slidenum">
              <a:rPr lang="fr-FR" sz="750" b="1" strike="noStrike" spc="-1">
                <a:solidFill>
                  <a:srgbClr val="000000"/>
                </a:solidFill>
                <a:latin typeface="Arial"/>
              </a:rPr>
              <a:t>5</a:t>
            </a:fld>
            <a:endParaRPr lang="fr-FR" sz="750" b="0" strike="noStrike" spc="-1">
              <a:latin typeface="Arial"/>
            </a:endParaRPr>
          </a:p>
        </p:txBody>
      </p:sp>
      <p:sp>
        <p:nvSpPr>
          <p:cNvPr id="215" name="CustomShape 3"/>
          <p:cNvSpPr/>
          <p:nvPr/>
        </p:nvSpPr>
        <p:spPr>
          <a:xfrm>
            <a:off x="304919" y="1283849"/>
            <a:ext cx="6329675" cy="406119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120" algn="just">
              <a:lnSpc>
                <a:spcPct val="100000"/>
              </a:lnSpc>
              <a:buClr>
                <a:srgbClr val="000000"/>
              </a:buClr>
              <a:buFont typeface="Arial"/>
              <a:buChar char="•"/>
            </a:pPr>
            <a:r>
              <a:rPr lang="fr-FR" sz="1600" b="1" strike="noStrike" spc="-1" dirty="0">
                <a:solidFill>
                  <a:srgbClr val="000000"/>
                </a:solidFill>
                <a:latin typeface="Arial"/>
                <a:ea typeface="DejaVu Sans"/>
              </a:rPr>
              <a:t>Cr</a:t>
            </a:r>
            <a:r>
              <a:rPr lang="fr-FR" sz="1600" b="1" spc="-1" dirty="0">
                <a:solidFill>
                  <a:srgbClr val="000000"/>
                </a:solidFill>
                <a:latin typeface="Arial"/>
                <a:ea typeface="DejaVu Sans"/>
              </a:rPr>
              <a:t>ée en France il y a 50 ans</a:t>
            </a:r>
            <a:r>
              <a:rPr lang="fr-FR" sz="1600" spc="-1" dirty="0">
                <a:solidFill>
                  <a:srgbClr val="000000"/>
                </a:solidFill>
                <a:latin typeface="Arial"/>
                <a:ea typeface="DejaVu Sans"/>
              </a:rPr>
              <a:t> et exportée dans la règlementation européenne</a:t>
            </a:r>
            <a:endParaRPr lang="fr-FR" sz="1600" strike="noStrike" spc="-1" dirty="0">
              <a:latin typeface="Arial"/>
            </a:endParaRPr>
          </a:p>
          <a:p>
            <a:pPr marL="285750" indent="-285750" algn="l">
              <a:buFont typeface="Arial" panose="020B0604020202020204" pitchFamily="34" charset="0"/>
              <a:buChar char="•"/>
            </a:pPr>
            <a:r>
              <a:rPr lang="fr-FR" sz="1600" b="0" i="0" u="none" strike="noStrike" baseline="0" dirty="0">
                <a:latin typeface="Helvetica" panose="020B0604020202020204" pitchFamily="34" charset="0"/>
              </a:rPr>
              <a:t>Non une étude des impacts, mais </a:t>
            </a:r>
            <a:r>
              <a:rPr lang="fr-FR" sz="1600" b="1" i="0" u="none" strike="noStrike" baseline="0" dirty="0">
                <a:latin typeface="Helvetica" panose="020B0604020202020204" pitchFamily="34" charset="0"/>
              </a:rPr>
              <a:t>une démarche de réduction des impacts</a:t>
            </a:r>
          </a:p>
          <a:p>
            <a:pPr marL="285750" indent="-285750" algn="l">
              <a:buFont typeface="Arial" panose="020B0604020202020204" pitchFamily="34" charset="0"/>
              <a:buChar char="•"/>
            </a:pPr>
            <a:r>
              <a:rPr lang="fr-FR" sz="1600" b="1" i="0" u="none" strike="noStrike" baseline="0" dirty="0">
                <a:latin typeface="Helvetica" panose="020B0604020202020204" pitchFamily="34" charset="0"/>
              </a:rPr>
              <a:t>Principe de prévention : </a:t>
            </a:r>
            <a:r>
              <a:rPr lang="fr-FR" sz="1600" b="0" i="0" u="none" strike="noStrike" baseline="0" dirty="0">
                <a:latin typeface="Helvetica" panose="020B0604020202020204" pitchFamily="34" charset="0"/>
              </a:rPr>
              <a:t>étudier avant pour éviter les probl</a:t>
            </a:r>
            <a:r>
              <a:rPr lang="fr-FR" sz="1600" dirty="0">
                <a:latin typeface="Helvetica" panose="020B0604020202020204" pitchFamily="34" charset="0"/>
              </a:rPr>
              <a:t>èmes après</a:t>
            </a:r>
            <a:endParaRPr lang="fr-FR" sz="1600" b="0" i="0" u="none" strike="noStrike" baseline="0" dirty="0">
              <a:latin typeface="Helvetica" panose="020B0604020202020204" pitchFamily="34" charset="0"/>
            </a:endParaRPr>
          </a:p>
          <a:p>
            <a:pPr marL="742950" lvl="1" indent="-285750">
              <a:buFont typeface="Arial" panose="020B0604020202020204" pitchFamily="34" charset="0"/>
              <a:buChar char="•"/>
            </a:pPr>
            <a:r>
              <a:rPr lang="fr-FR" sz="1600" dirty="0">
                <a:latin typeface="Helvetica" panose="020B0604020202020204" pitchFamily="34" charset="0"/>
              </a:rPr>
              <a:t>Eviter, réduire, compenser (</a:t>
            </a:r>
            <a:r>
              <a:rPr lang="fr-FR" sz="1600" b="1" dirty="0">
                <a:latin typeface="Helvetica" panose="020B0604020202020204" pitchFamily="34" charset="0"/>
              </a:rPr>
              <a:t>démarche ERC</a:t>
            </a:r>
            <a:r>
              <a:rPr lang="fr-FR" sz="1600" dirty="0">
                <a:latin typeface="Helvetica" panose="020B0604020202020204" pitchFamily="34" charset="0"/>
              </a:rPr>
              <a:t>)</a:t>
            </a:r>
          </a:p>
          <a:p>
            <a:pPr marL="742950" lvl="1" indent="-285750">
              <a:buFont typeface="Arial" panose="020B0604020202020204" pitchFamily="34" charset="0"/>
              <a:buChar char="•"/>
            </a:pPr>
            <a:r>
              <a:rPr lang="fr-FR" sz="1600" b="1" dirty="0">
                <a:latin typeface="Helvetica" panose="020B0604020202020204" pitchFamily="34" charset="0"/>
              </a:rPr>
              <a:t>Réduction à la source</a:t>
            </a:r>
            <a:r>
              <a:rPr lang="fr-FR" sz="1600" dirty="0">
                <a:latin typeface="Helvetica" panose="020B0604020202020204" pitchFamily="34" charset="0"/>
              </a:rPr>
              <a:t>, technologies propres, « </a:t>
            </a:r>
            <a:r>
              <a:rPr lang="fr-FR" sz="1600" b="1" dirty="0">
                <a:latin typeface="Helvetica" panose="020B0604020202020204" pitchFamily="34" charset="0"/>
              </a:rPr>
              <a:t>MTD</a:t>
            </a:r>
            <a:r>
              <a:rPr lang="fr-FR" sz="1600" dirty="0">
                <a:latin typeface="Helvetica" panose="020B0604020202020204" pitchFamily="34" charset="0"/>
              </a:rPr>
              <a:t> »…</a:t>
            </a:r>
          </a:p>
          <a:p>
            <a:pPr marL="285750" indent="-285750" algn="l">
              <a:buFont typeface="Arial" panose="020B0604020202020204" pitchFamily="34" charset="0"/>
              <a:buChar char="•"/>
            </a:pPr>
            <a:r>
              <a:rPr lang="fr-FR" sz="1600" b="1" i="0" u="none" strike="noStrike" baseline="0" dirty="0">
                <a:latin typeface="Helvetica" panose="020B0604020202020204" pitchFamily="34" charset="0"/>
              </a:rPr>
              <a:t>Principe d’information</a:t>
            </a:r>
          </a:p>
          <a:p>
            <a:pPr marL="742950" lvl="1" indent="-285750">
              <a:buFont typeface="Arial" panose="020B0604020202020204" pitchFamily="34" charset="0"/>
              <a:buChar char="•"/>
            </a:pPr>
            <a:r>
              <a:rPr lang="fr-FR" sz="1600" b="0" strike="noStrike" spc="-1" dirty="0">
                <a:latin typeface="Arial"/>
              </a:rPr>
              <a:t>Avis diffusé sur Internet dès son adoption</a:t>
            </a:r>
          </a:p>
          <a:p>
            <a:pPr marL="742950" lvl="1" indent="-285750">
              <a:buFont typeface="Arial" panose="020B0604020202020204" pitchFamily="34" charset="0"/>
              <a:buChar char="•"/>
            </a:pPr>
            <a:r>
              <a:rPr lang="fr-FR" sz="1600" spc="-1" dirty="0">
                <a:latin typeface="Arial"/>
              </a:rPr>
              <a:t>D</a:t>
            </a:r>
            <a:r>
              <a:rPr lang="fr-FR" sz="1600" b="0" strike="noStrike" spc="-1" dirty="0">
                <a:latin typeface="Arial"/>
              </a:rPr>
              <a:t>ans le dossier d’enquête publique, avec le mémoire en réponse du porteur de projet (</a:t>
            </a:r>
            <a:r>
              <a:rPr lang="fr-FR" sz="1600" b="1" strike="noStrike" spc="-1" dirty="0">
                <a:latin typeface="Arial"/>
              </a:rPr>
              <a:t>droit de réponse</a:t>
            </a:r>
            <a:r>
              <a:rPr lang="fr-FR" sz="1600" b="0" strike="noStrike" spc="-1" dirty="0">
                <a:latin typeface="Arial"/>
              </a:rPr>
              <a:t>)</a:t>
            </a:r>
          </a:p>
          <a:p>
            <a:pPr marL="742950" lvl="1" indent="-285750">
              <a:buFont typeface="Arial" panose="020B0604020202020204" pitchFamily="34" charset="0"/>
              <a:buChar char="•"/>
            </a:pPr>
            <a:r>
              <a:rPr lang="fr-FR" sz="1600" dirty="0">
                <a:latin typeface="Helvetica" panose="020B0604020202020204" pitchFamily="34" charset="0"/>
              </a:rPr>
              <a:t>Contribution fondamentale au débat et à la concertation avec le public</a:t>
            </a:r>
            <a:endParaRPr lang="fr-FR" sz="1600" b="0" i="0" u="none" strike="noStrike" baseline="0" dirty="0">
              <a:latin typeface="Helvetica" panose="020B0604020202020204" pitchFamily="34" charset="0"/>
            </a:endParaRPr>
          </a:p>
          <a:p>
            <a:pPr marL="742950" lvl="1" indent="-285750">
              <a:buFont typeface="Arial" panose="020B0604020202020204" pitchFamily="34" charset="0"/>
              <a:buChar char="•"/>
            </a:pPr>
            <a:endParaRPr lang="fr-FR" sz="1600" b="0" strike="noStrike" spc="-1" dirty="0">
              <a:latin typeface="Arial"/>
            </a:endParaRPr>
          </a:p>
          <a:p>
            <a:endParaRPr lang="fr-FR" b="0" strike="noStrike" spc="-1" dirty="0">
              <a:latin typeface="Arial"/>
            </a:endParaRPr>
          </a:p>
        </p:txBody>
      </p:sp>
      <p:sp>
        <p:nvSpPr>
          <p:cNvPr id="216" name="CustomShape 4"/>
          <p:cNvSpPr/>
          <p:nvPr/>
        </p:nvSpPr>
        <p:spPr>
          <a:xfrm>
            <a:off x="6948360" y="518400"/>
            <a:ext cx="1706760" cy="1367280"/>
          </a:xfrm>
          <a:prstGeom prst="ellipse">
            <a:avLst/>
          </a:prstGeom>
          <a:solidFill>
            <a:srgbClr val="E48628"/>
          </a:solidFill>
          <a:ln>
            <a:solidFill>
              <a:srgbClr val="E48628"/>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000" b="1" u="sng" strike="noStrike" spc="-1" dirty="0">
                <a:solidFill>
                  <a:srgbClr val="000000"/>
                </a:solidFill>
                <a:uFillTx/>
                <a:latin typeface="Arial"/>
                <a:ea typeface="DejaVu Sans"/>
              </a:rPr>
              <a:t>Loi sur la protection de la nature, 10 juillet 1976</a:t>
            </a:r>
            <a:endParaRPr lang="fr-FR" sz="1000" b="1" strike="noStrike" spc="-1" dirty="0">
              <a:latin typeface="Arial"/>
            </a:endParaRPr>
          </a:p>
          <a:p>
            <a:pPr algn="ctr">
              <a:lnSpc>
                <a:spcPct val="100000"/>
              </a:lnSpc>
            </a:pPr>
            <a:r>
              <a:rPr lang="fr-FR" sz="1000" b="1" spc="-1" dirty="0">
                <a:solidFill>
                  <a:srgbClr val="000000"/>
                </a:solidFill>
                <a:latin typeface="Arial"/>
                <a:ea typeface="DejaVu Sans"/>
              </a:rPr>
              <a:t>50</a:t>
            </a:r>
            <a:r>
              <a:rPr lang="fr-FR" sz="1000" b="1" spc="-1" baseline="30000" dirty="0">
                <a:solidFill>
                  <a:srgbClr val="000000"/>
                </a:solidFill>
                <a:latin typeface="Arial"/>
                <a:ea typeface="DejaVu Sans"/>
              </a:rPr>
              <a:t>ème</a:t>
            </a:r>
            <a:r>
              <a:rPr lang="fr-FR" sz="1000" b="1" spc="-1" dirty="0">
                <a:solidFill>
                  <a:srgbClr val="000000"/>
                </a:solidFill>
                <a:latin typeface="Arial"/>
                <a:ea typeface="DejaVu Sans"/>
              </a:rPr>
              <a:t> anniversaire </a:t>
            </a:r>
            <a:r>
              <a:rPr lang="fr-FR" sz="1000" spc="-1" dirty="0">
                <a:solidFill>
                  <a:srgbClr val="000000"/>
                </a:solidFill>
                <a:latin typeface="Arial"/>
                <a:ea typeface="DejaVu Sans"/>
              </a:rPr>
              <a:t>!</a:t>
            </a:r>
            <a:endParaRPr lang="fr-FR" sz="1000" b="0" strike="noStrike" spc="-1" dirty="0">
              <a:latin typeface="Arial"/>
            </a:endParaRPr>
          </a:p>
        </p:txBody>
      </p:sp>
      <p:sp>
        <p:nvSpPr>
          <p:cNvPr id="218" name="CustomShape 6"/>
          <p:cNvSpPr/>
          <p:nvPr/>
        </p:nvSpPr>
        <p:spPr>
          <a:xfrm>
            <a:off x="304920" y="915971"/>
            <a:ext cx="5971613"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800" b="1" strike="noStrike" spc="-1" dirty="0">
                <a:solidFill>
                  <a:srgbClr val="000091"/>
                </a:solidFill>
                <a:latin typeface="Arial"/>
                <a:ea typeface="DejaVu Sans"/>
              </a:rPr>
              <a:t>1.2 – L’évaluation environnementale (étude d’impact)</a:t>
            </a:r>
            <a:endParaRPr lang="fr-FR" sz="1800" b="0" strike="noStrike" spc="-1" dirty="0">
              <a:latin typeface="Arial"/>
            </a:endParaRPr>
          </a:p>
        </p:txBody>
      </p:sp>
    </p:spTree>
    <p:extLst>
      <p:ext uri="{BB962C8B-B14F-4D97-AF65-F5344CB8AC3E}">
        <p14:creationId xmlns:p14="http://schemas.microsoft.com/office/powerpoint/2010/main" val="195341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E6819964-9581-4E07-9A4D-6F9F97A932E7}" type="slidenum">
              <a:rPr lang="fr-FR" sz="750" b="1" strike="noStrike" spc="-1">
                <a:solidFill>
                  <a:srgbClr val="000000"/>
                </a:solidFill>
                <a:latin typeface="Arial"/>
              </a:rPr>
              <a:t>6</a:t>
            </a:fld>
            <a:endParaRPr lang="fr-FR" sz="750" b="0" strike="noStrike" spc="-1">
              <a:latin typeface="Arial"/>
            </a:endParaRPr>
          </a:p>
        </p:txBody>
      </p:sp>
      <p:sp>
        <p:nvSpPr>
          <p:cNvPr id="215" name="CustomShape 3"/>
          <p:cNvSpPr/>
          <p:nvPr/>
        </p:nvSpPr>
        <p:spPr>
          <a:xfrm>
            <a:off x="304920" y="1387440"/>
            <a:ext cx="6210720" cy="31686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gn="just">
              <a:lnSpc>
                <a:spcPct val="100000"/>
              </a:lnSpc>
              <a:buClr>
                <a:srgbClr val="000000"/>
              </a:buClr>
              <a:buFont typeface="Arial"/>
              <a:buChar char="•"/>
            </a:pPr>
            <a:r>
              <a:rPr lang="fr-FR" sz="1800" i="0" u="none" strike="noStrike" baseline="0" dirty="0">
                <a:solidFill>
                  <a:srgbClr val="000000"/>
                </a:solidFill>
                <a:latin typeface="Calibri" panose="020F0502020204030204" pitchFamily="34" charset="0"/>
              </a:rPr>
              <a:t>Ae et évaluation environnementale vues par le public via les médias et la parole politique… de la bureaucratie procédurale</a:t>
            </a:r>
          </a:p>
          <a:p>
            <a:pPr marL="285840" indent="-285120" algn="just">
              <a:lnSpc>
                <a:spcPct val="100000"/>
              </a:lnSpc>
              <a:buClr>
                <a:srgbClr val="000000"/>
              </a:buClr>
              <a:buFont typeface="Arial"/>
              <a:buChar char="•"/>
            </a:pPr>
            <a:r>
              <a:rPr lang="fr-FR" sz="1800" b="1" i="0" u="none" strike="noStrike" baseline="0" dirty="0">
                <a:solidFill>
                  <a:srgbClr val="000000"/>
                </a:solidFill>
                <a:latin typeface="Calibri" panose="020F0502020204030204" pitchFamily="34" charset="0"/>
              </a:rPr>
              <a:t>Et pourtant :</a:t>
            </a:r>
          </a:p>
          <a:p>
            <a:pPr marL="743670" lvl="1" indent="-285750" algn="just">
              <a:buClr>
                <a:srgbClr val="000000"/>
              </a:buClr>
              <a:buFont typeface="Wingdings" panose="05000000000000000000" pitchFamily="2" charset="2"/>
              <a:buChar char="Ø"/>
            </a:pPr>
            <a:r>
              <a:rPr lang="fr-FR" sz="1600" b="1" i="0" u="none" strike="noStrike" baseline="0" dirty="0">
                <a:solidFill>
                  <a:srgbClr val="000000"/>
                </a:solidFill>
                <a:latin typeface="Calibri" panose="020F0502020204030204" pitchFamily="34" charset="0"/>
              </a:rPr>
              <a:t>Production des avis en moins de 2 mois pour les projets,</a:t>
            </a:r>
            <a:r>
              <a:rPr lang="fr-FR" sz="1600" b="0" i="0" u="none" strike="noStrike" baseline="0" dirty="0">
                <a:solidFill>
                  <a:srgbClr val="000000"/>
                </a:solidFill>
                <a:latin typeface="Calibri" panose="020F0502020204030204" pitchFamily="34" charset="0"/>
              </a:rPr>
              <a:t> de 3 mois pour les plans et programmes…</a:t>
            </a:r>
          </a:p>
          <a:p>
            <a:pPr marL="743670" lvl="1" indent="-285750" algn="just">
              <a:buClr>
                <a:srgbClr val="000000"/>
              </a:buClr>
              <a:buFont typeface="Wingdings" panose="05000000000000000000" pitchFamily="2" charset="2"/>
              <a:buChar char="Ø"/>
            </a:pPr>
            <a:r>
              <a:rPr lang="fr-FR" sz="1600" b="1" dirty="0">
                <a:solidFill>
                  <a:srgbClr val="000000"/>
                </a:solidFill>
                <a:latin typeface="Calibri" panose="020F0502020204030204" pitchFamily="34" charset="0"/>
              </a:rPr>
              <a:t>Droit de réponse </a:t>
            </a:r>
            <a:r>
              <a:rPr lang="fr-FR" sz="1600" dirty="0">
                <a:solidFill>
                  <a:srgbClr val="000000"/>
                </a:solidFill>
                <a:latin typeface="Calibri" panose="020F0502020204030204" pitchFamily="34" charset="0"/>
              </a:rPr>
              <a:t>des porteurs de projet</a:t>
            </a:r>
            <a:r>
              <a:rPr lang="fr-FR" sz="1600" b="1" dirty="0">
                <a:solidFill>
                  <a:srgbClr val="000000"/>
                </a:solidFill>
                <a:latin typeface="Calibri" panose="020F0502020204030204" pitchFamily="34" charset="0"/>
              </a:rPr>
              <a:t>, mais…</a:t>
            </a:r>
          </a:p>
          <a:p>
            <a:pPr marL="743670" lvl="1" indent="-285750" algn="just">
              <a:buClr>
                <a:srgbClr val="000000"/>
              </a:buClr>
              <a:buFont typeface="Wingdings" panose="05000000000000000000" pitchFamily="2" charset="2"/>
              <a:buChar char="Ø"/>
            </a:pPr>
            <a:r>
              <a:rPr lang="fr-FR" sz="1600" b="1" dirty="0">
                <a:solidFill>
                  <a:srgbClr val="000000"/>
                </a:solidFill>
                <a:latin typeface="Calibri" panose="020F0502020204030204" pitchFamily="34" charset="0"/>
              </a:rPr>
              <a:t>Des « simplifications » </a:t>
            </a:r>
            <a:r>
              <a:rPr lang="fr-FR" sz="1600" dirty="0">
                <a:solidFill>
                  <a:srgbClr val="000000"/>
                </a:solidFill>
                <a:latin typeface="Calibri" panose="020F0502020204030204" pitchFamily="34" charset="0"/>
              </a:rPr>
              <a:t>réglementaires</a:t>
            </a:r>
            <a:r>
              <a:rPr lang="fr-FR" sz="1600" b="1" dirty="0">
                <a:solidFill>
                  <a:srgbClr val="000000"/>
                </a:solidFill>
                <a:latin typeface="Calibri" panose="020F0502020204030204" pitchFamily="34" charset="0"/>
              </a:rPr>
              <a:t> qui n’en sont pas</a:t>
            </a:r>
          </a:p>
          <a:p>
            <a:pPr marL="743670" lvl="1" indent="-285750" algn="just">
              <a:buClr>
                <a:srgbClr val="000000"/>
              </a:buClr>
              <a:buFont typeface="Wingdings" panose="05000000000000000000" pitchFamily="2" charset="2"/>
              <a:buChar char="Ø"/>
            </a:pPr>
            <a:r>
              <a:rPr lang="fr-FR" sz="1600" b="1" dirty="0">
                <a:solidFill>
                  <a:srgbClr val="000000"/>
                </a:solidFill>
                <a:latin typeface="Calibri" panose="020F0502020204030204" pitchFamily="34" charset="0"/>
              </a:rPr>
              <a:t>Eloignée de la réalité de terrain ? </a:t>
            </a:r>
            <a:r>
              <a:rPr lang="fr-FR" sz="1600" dirty="0">
                <a:solidFill>
                  <a:srgbClr val="000000"/>
                </a:solidFill>
                <a:latin typeface="Calibri" panose="020F0502020204030204" pitchFamily="34" charset="0"/>
              </a:rPr>
              <a:t>Pluralisme des expériences des PQ et des membres de l’IGEDD/</a:t>
            </a:r>
            <a:r>
              <a:rPr lang="fr-FR" sz="1600" dirty="0" err="1">
                <a:solidFill>
                  <a:srgbClr val="000000"/>
                </a:solidFill>
                <a:latin typeface="Calibri" panose="020F0502020204030204" pitchFamily="34" charset="0"/>
              </a:rPr>
              <a:t>MRAe</a:t>
            </a:r>
            <a:r>
              <a:rPr lang="fr-FR" sz="1600" dirty="0">
                <a:solidFill>
                  <a:srgbClr val="000000"/>
                </a:solidFill>
                <a:latin typeface="Calibri" panose="020F0502020204030204" pitchFamily="34" charset="0"/>
              </a:rPr>
              <a:t> (</a:t>
            </a:r>
            <a:r>
              <a:rPr lang="fr-FR" sz="1600" i="1" dirty="0">
                <a:solidFill>
                  <a:srgbClr val="000000"/>
                </a:solidFill>
                <a:latin typeface="Calibri" panose="020F0502020204030204" pitchFamily="34" charset="0"/>
              </a:rPr>
              <a:t>Ae</a:t>
            </a:r>
            <a:r>
              <a:rPr lang="fr-FR" sz="1600" dirty="0">
                <a:solidFill>
                  <a:srgbClr val="000000"/>
                </a:solidFill>
                <a:latin typeface="Calibri" panose="020F0502020204030204" pitchFamily="34" charset="0"/>
              </a:rPr>
              <a:t>)</a:t>
            </a:r>
          </a:p>
          <a:p>
            <a:pPr marL="743670" lvl="1" indent="-285750" algn="just">
              <a:buClr>
                <a:srgbClr val="000000"/>
              </a:buClr>
              <a:buFont typeface="Wingdings" panose="05000000000000000000" pitchFamily="2" charset="2"/>
              <a:buChar char="Ø"/>
            </a:pPr>
            <a:r>
              <a:rPr lang="fr-FR" sz="1600" b="1" dirty="0">
                <a:solidFill>
                  <a:srgbClr val="000000"/>
                </a:solidFill>
                <a:latin typeface="Calibri" panose="020F0502020204030204" pitchFamily="34" charset="0"/>
              </a:rPr>
              <a:t>L’avis des Ae sur les projets est quasiment le seul document lu à l’enquête publique </a:t>
            </a:r>
            <a:r>
              <a:rPr lang="fr-FR" sz="1600" dirty="0">
                <a:solidFill>
                  <a:srgbClr val="000000"/>
                </a:solidFill>
                <a:latin typeface="Calibri" panose="020F0502020204030204" pitchFamily="34" charset="0"/>
              </a:rPr>
              <a:t>(Retour des commissaires enquêteurs)</a:t>
            </a:r>
          </a:p>
          <a:p>
            <a:pPr marL="285750" indent="-285750" algn="l">
              <a:buFont typeface="Arial" panose="020B0604020202020204" pitchFamily="34" charset="0"/>
              <a:buChar char="•"/>
            </a:pPr>
            <a:endParaRPr lang="fr-FR" b="0" strike="noStrike" spc="-1" dirty="0">
              <a:latin typeface="Arial"/>
            </a:endParaRPr>
          </a:p>
        </p:txBody>
      </p:sp>
      <p:sp>
        <p:nvSpPr>
          <p:cNvPr id="218" name="CustomShape 6"/>
          <p:cNvSpPr/>
          <p:nvPr/>
        </p:nvSpPr>
        <p:spPr>
          <a:xfrm>
            <a:off x="304920" y="702783"/>
            <a:ext cx="4502171"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800" b="1" strike="noStrike" spc="-1" dirty="0">
                <a:solidFill>
                  <a:srgbClr val="000091"/>
                </a:solidFill>
                <a:latin typeface="Arial"/>
                <a:ea typeface="DejaVu Sans"/>
              </a:rPr>
              <a:t>1.3 – </a:t>
            </a:r>
            <a:r>
              <a:rPr lang="fr-FR" b="1" spc="-1" dirty="0">
                <a:solidFill>
                  <a:srgbClr val="000091"/>
                </a:solidFill>
                <a:latin typeface="Arial"/>
                <a:ea typeface="DejaVu Sans"/>
              </a:rPr>
              <a:t>la réalité des Ae et de l’évaluation </a:t>
            </a:r>
          </a:p>
          <a:p>
            <a:pPr>
              <a:lnSpc>
                <a:spcPct val="100000"/>
              </a:lnSpc>
            </a:pPr>
            <a:r>
              <a:rPr lang="fr-FR" b="1" spc="-1" dirty="0">
                <a:solidFill>
                  <a:srgbClr val="000091"/>
                </a:solidFill>
                <a:latin typeface="Arial"/>
                <a:ea typeface="DejaVu Sans"/>
              </a:rPr>
              <a:t>environnementale… </a:t>
            </a:r>
            <a:r>
              <a:rPr lang="fr-FR" sz="1800" b="1" strike="noStrike" spc="-1" dirty="0">
                <a:solidFill>
                  <a:srgbClr val="000091"/>
                </a:solidFill>
                <a:latin typeface="Arial"/>
                <a:ea typeface="DejaVu Sans"/>
              </a:rPr>
              <a:t>(1/2)</a:t>
            </a:r>
            <a:endParaRPr lang="fr-FR" sz="1800" b="0" strike="noStrike" spc="-1" dirty="0">
              <a:latin typeface="Arial"/>
            </a:endParaRPr>
          </a:p>
        </p:txBody>
      </p:sp>
      <p:sp>
        <p:nvSpPr>
          <p:cNvPr id="7" name="Ellipse 6">
            <a:extLst>
              <a:ext uri="{FF2B5EF4-FFF2-40B4-BE49-F238E27FC236}">
                <a16:creationId xmlns:a16="http://schemas.microsoft.com/office/drawing/2014/main" id="{A8421B7A-BFC4-4FDA-A2CE-A76D770589C2}"/>
              </a:ext>
            </a:extLst>
          </p:cNvPr>
          <p:cNvSpPr/>
          <p:nvPr/>
        </p:nvSpPr>
        <p:spPr>
          <a:xfrm>
            <a:off x="6674125" y="109331"/>
            <a:ext cx="2524541" cy="4809131"/>
          </a:xfrm>
          <a:prstGeom prst="ellipse">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
                <a:srgbClr val="000000"/>
              </a:buClr>
            </a:pPr>
            <a:r>
              <a:rPr lang="fr-FR" sz="1200" b="0" i="1" u="none" strike="noStrike" baseline="0" dirty="0">
                <a:solidFill>
                  <a:srgbClr val="000000"/>
                </a:solidFill>
                <a:latin typeface="Calibri" panose="020F0502020204030204" pitchFamily="34" charset="0"/>
              </a:rPr>
              <a:t>« L’évaluation </a:t>
            </a:r>
            <a:r>
              <a:rPr lang="fr-FR" sz="1200" b="0" i="1" u="none" strike="noStrike" baseline="0" dirty="0" err="1">
                <a:solidFill>
                  <a:srgbClr val="000000"/>
                </a:solidFill>
                <a:latin typeface="Calibri" panose="020F0502020204030204" pitchFamily="34" charset="0"/>
              </a:rPr>
              <a:t>environne-mentale</a:t>
            </a:r>
            <a:r>
              <a:rPr lang="fr-FR" sz="1200" b="0" i="1" u="none" strike="noStrike" baseline="0" dirty="0">
                <a:solidFill>
                  <a:srgbClr val="000000"/>
                </a:solidFill>
                <a:latin typeface="Calibri" panose="020F0502020204030204" pitchFamily="34" charset="0"/>
              </a:rPr>
              <a:t> et ceux qui l’instruisent cristallisent de + en + de tensions. Conçue pour éclairer les choix et prévenir les impacts irréversibles, elle est souvent perçue sur le terrain comme </a:t>
            </a:r>
            <a:r>
              <a:rPr lang="fr-FR" sz="1200" b="1" i="1" u="none" strike="noStrike" baseline="0" dirty="0">
                <a:solidFill>
                  <a:srgbClr val="000000"/>
                </a:solidFill>
                <a:latin typeface="Calibri" panose="020F0502020204030204" pitchFamily="34" charset="0"/>
              </a:rPr>
              <a:t>une étape lourde et éloignée des réalités des projets</a:t>
            </a:r>
            <a:r>
              <a:rPr lang="fr-FR" sz="1200" b="0" i="1" u="none" strike="noStrike" baseline="0" dirty="0">
                <a:solidFill>
                  <a:srgbClr val="000000"/>
                </a:solidFill>
                <a:latin typeface="Calibri" panose="020F0502020204030204" pitchFamily="34" charset="0"/>
              </a:rPr>
              <a:t>. Entre </a:t>
            </a:r>
            <a:r>
              <a:rPr lang="fr-FR" sz="1200" b="1" i="1" u="none" strike="noStrike" baseline="0" dirty="0">
                <a:solidFill>
                  <a:srgbClr val="000000"/>
                </a:solidFill>
                <a:latin typeface="Calibri" panose="020F0502020204030204" pitchFamily="34" charset="0"/>
              </a:rPr>
              <a:t>cadre réglementaire renforcé</a:t>
            </a:r>
            <a:r>
              <a:rPr lang="fr-FR" sz="1200" b="0" i="1" u="none" strike="noStrike" baseline="0" dirty="0">
                <a:solidFill>
                  <a:srgbClr val="000000"/>
                </a:solidFill>
                <a:latin typeface="Calibri" panose="020F0502020204030204" pitchFamily="34" charset="0"/>
              </a:rPr>
              <a:t>, mobilisations citoyennes et urgence à agir, l’écart entre ambition et pratique s’accentue. </a:t>
            </a:r>
            <a:r>
              <a:rPr lang="fr-FR" sz="1200" b="1" i="1" u="none" strike="noStrike" baseline="0" dirty="0">
                <a:solidFill>
                  <a:srgbClr val="000000"/>
                </a:solidFill>
                <a:latin typeface="Calibri" panose="020F0502020204030204" pitchFamily="34" charset="0"/>
              </a:rPr>
              <a:t>Comment éviter qu’elle ne soit un simple exercice formel ?</a:t>
            </a:r>
            <a:r>
              <a:rPr lang="fr-FR" sz="1200" b="0" i="1" u="none" strike="noStrike" baseline="0" dirty="0">
                <a:solidFill>
                  <a:srgbClr val="000000"/>
                </a:solidFill>
                <a:latin typeface="Calibri" panose="020F0502020204030204" pitchFamily="34" charset="0"/>
              </a:rPr>
              <a:t> </a:t>
            </a:r>
            <a:r>
              <a:rPr lang="fr-FR" sz="1200" b="1" i="1" u="none" strike="noStrike" baseline="0" dirty="0">
                <a:solidFill>
                  <a:srgbClr val="000000"/>
                </a:solidFill>
                <a:latin typeface="Calibri" panose="020F0502020204030204" pitchFamily="34" charset="0"/>
              </a:rPr>
              <a:t>Et comment en faire un réel appui à l’action territoriale ?</a:t>
            </a:r>
            <a:r>
              <a:rPr lang="fr-FR" sz="1200" b="1"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42170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E6819964-9581-4E07-9A4D-6F9F97A932E7}" type="slidenum">
              <a:rPr lang="fr-FR" sz="750" b="1" strike="noStrike" spc="-1">
                <a:solidFill>
                  <a:srgbClr val="000000"/>
                </a:solidFill>
                <a:latin typeface="Arial"/>
              </a:rPr>
              <a:t>7</a:t>
            </a:fld>
            <a:endParaRPr lang="fr-FR" sz="750" b="0" strike="noStrike" spc="-1">
              <a:latin typeface="Arial"/>
            </a:endParaRPr>
          </a:p>
        </p:txBody>
      </p:sp>
      <p:sp>
        <p:nvSpPr>
          <p:cNvPr id="215" name="CustomShape 3"/>
          <p:cNvSpPr/>
          <p:nvPr/>
        </p:nvSpPr>
        <p:spPr>
          <a:xfrm>
            <a:off x="304920" y="1333628"/>
            <a:ext cx="6210720" cy="433819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gn="just">
              <a:lnSpc>
                <a:spcPct val="100000"/>
              </a:lnSpc>
              <a:buClr>
                <a:srgbClr val="000000"/>
              </a:buClr>
              <a:buFont typeface="Arial"/>
              <a:buChar char="•"/>
            </a:pPr>
            <a:r>
              <a:rPr lang="fr-FR" sz="1600" b="1" dirty="0">
                <a:solidFill>
                  <a:srgbClr val="000000"/>
                </a:solidFill>
                <a:latin typeface="Calibri" panose="020F0502020204030204" pitchFamily="34" charset="0"/>
              </a:rPr>
              <a:t>« l’Etat ne doit parler que d’une seule voix »</a:t>
            </a:r>
            <a:r>
              <a:rPr lang="fr-FR" sz="1600" dirty="0">
                <a:solidFill>
                  <a:srgbClr val="000000"/>
                </a:solidFill>
                <a:latin typeface="Calibri" panose="020F0502020204030204" pitchFamily="34" charset="0"/>
              </a:rPr>
              <a:t>.</a:t>
            </a:r>
          </a:p>
          <a:p>
            <a:pPr marL="720" algn="just">
              <a:lnSpc>
                <a:spcPct val="100000"/>
              </a:lnSpc>
              <a:buClr>
                <a:srgbClr val="000000"/>
              </a:buClr>
            </a:pPr>
            <a:r>
              <a:rPr lang="fr-FR" sz="1600" dirty="0">
                <a:solidFill>
                  <a:srgbClr val="000000"/>
                </a:solidFill>
                <a:latin typeface="Calibri" panose="020F0502020204030204" pitchFamily="34" charset="0"/>
              </a:rPr>
              <a:t>      Volonté permanente de « rassurer »</a:t>
            </a:r>
          </a:p>
          <a:p>
            <a:pPr marL="720" algn="just">
              <a:lnSpc>
                <a:spcPct val="100000"/>
              </a:lnSpc>
              <a:buClr>
                <a:srgbClr val="000000"/>
              </a:buClr>
            </a:pPr>
            <a:r>
              <a:rPr lang="fr-FR" sz="1600" dirty="0">
                <a:solidFill>
                  <a:srgbClr val="000000"/>
                </a:solidFill>
                <a:latin typeface="Calibri" panose="020F0502020204030204" pitchFamily="34" charset="0"/>
              </a:rPr>
              <a:t>      Un peu d’histoire : Montagne </a:t>
            </a:r>
            <a:r>
              <a:rPr lang="fr-FR" sz="1600" dirty="0">
                <a:solidFill>
                  <a:srgbClr val="000000"/>
                </a:solidFill>
                <a:latin typeface="Calibri" panose="020F0502020204030204" pitchFamily="34" charset="0"/>
                <a:ea typeface="Calibri" panose="020F0502020204030204" pitchFamily="34" charset="0"/>
                <a:cs typeface="Calibri" panose="020F0502020204030204" pitchFamily="34" charset="0"/>
              </a:rPr>
              <a:t>Pelé (1902), Feyzin (1966),</a:t>
            </a:r>
          </a:p>
          <a:p>
            <a:pPr marL="720" algn="just">
              <a:lnSpc>
                <a:spcPct val="100000"/>
              </a:lnSpc>
              <a:buClr>
                <a:srgbClr val="000000"/>
              </a:buClr>
            </a:pPr>
            <a:r>
              <a:rPr lang="fr-FR" sz="1600" dirty="0">
                <a:solidFill>
                  <a:srgbClr val="000000"/>
                </a:solidFill>
                <a:latin typeface="Calibri" panose="020F0502020204030204" pitchFamily="34" charset="0"/>
                <a:ea typeface="Calibri" panose="020F0502020204030204" pitchFamily="34" charset="0"/>
                <a:cs typeface="Calibri" panose="020F0502020204030204" pitchFamily="34" charset="0"/>
              </a:rPr>
              <a:t>      mais aussi, d’autres catastrophes plus récentes… et </a:t>
            </a:r>
          </a:p>
          <a:p>
            <a:pPr marL="720" algn="just">
              <a:lnSpc>
                <a:spcPct val="100000"/>
              </a:lnSpc>
              <a:buClr>
                <a:srgbClr val="000000"/>
              </a:buClr>
            </a:pPr>
            <a:r>
              <a:rPr lang="fr-FR" sz="1600" dirty="0">
                <a:solidFill>
                  <a:srgbClr val="000000"/>
                </a:solidFill>
                <a:latin typeface="Calibri" panose="020F0502020204030204" pitchFamily="34" charset="0"/>
                <a:ea typeface="Calibri" panose="020F0502020204030204" pitchFamily="34" charset="0"/>
                <a:cs typeface="Calibri" panose="020F0502020204030204" pitchFamily="34" charset="0"/>
              </a:rPr>
              <a:t>      bien d’autres situations à risques. </a:t>
            </a:r>
          </a:p>
          <a:p>
            <a:pPr marL="285840" indent="-285120" algn="just">
              <a:lnSpc>
                <a:spcPct val="100000"/>
              </a:lnSpc>
              <a:buClr>
                <a:srgbClr val="000000"/>
              </a:buClr>
              <a:buFont typeface="Arial"/>
              <a:buChar char="•"/>
            </a:pPr>
            <a:r>
              <a:rPr lang="fr-FR" sz="1600" b="1" dirty="0">
                <a:solidFill>
                  <a:srgbClr val="000000"/>
                </a:solidFill>
                <a:latin typeface="Calibri" panose="020F0502020204030204" pitchFamily="34" charset="0"/>
                <a:ea typeface="Calibri" panose="020F0502020204030204" pitchFamily="34" charset="0"/>
                <a:cs typeface="Calibri" panose="020F0502020204030204" pitchFamily="34" charset="0"/>
              </a:rPr>
              <a:t>Perte de confiance dans la parole publique…</a:t>
            </a:r>
          </a:p>
          <a:p>
            <a:pPr marL="720" algn="just">
              <a:lnSpc>
                <a:spcPct val="100000"/>
              </a:lnSpc>
              <a:buClr>
                <a:srgbClr val="000000"/>
              </a:buClr>
            </a:pPr>
            <a:r>
              <a:rPr lang="fr-FR" sz="16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FR" sz="1600" dirty="0">
                <a:solidFill>
                  <a:srgbClr val="000000"/>
                </a:solidFill>
                <a:latin typeface="Calibri" panose="020F0502020204030204" pitchFamily="34" charset="0"/>
                <a:ea typeface="Calibri" panose="020F0502020204030204" pitchFamily="34" charset="0"/>
                <a:cs typeface="Calibri" panose="020F0502020204030204" pitchFamily="34" charset="0"/>
              </a:rPr>
              <a:t>alors que l’Etat rassemble une expertise considérable  </a:t>
            </a:r>
          </a:p>
          <a:p>
            <a:pPr marL="720" algn="just">
              <a:lnSpc>
                <a:spcPct val="100000"/>
              </a:lnSpc>
              <a:buClr>
                <a:srgbClr val="000000"/>
              </a:buClr>
            </a:pPr>
            <a:r>
              <a:rPr lang="fr-FR" sz="1600" dirty="0">
                <a:solidFill>
                  <a:srgbClr val="000000"/>
                </a:solidFill>
                <a:latin typeface="Calibri" panose="020F0502020204030204" pitchFamily="34" charset="0"/>
                <a:ea typeface="Calibri" panose="020F0502020204030204" pitchFamily="34" charset="0"/>
                <a:cs typeface="Calibri" panose="020F0502020204030204" pitchFamily="34" charset="0"/>
              </a:rPr>
              <a:t>      dans ses services et agences. </a:t>
            </a:r>
          </a:p>
          <a:p>
            <a:pPr marL="285840" indent="-285120" algn="just">
              <a:lnSpc>
                <a:spcPct val="100000"/>
              </a:lnSpc>
              <a:buClr>
                <a:srgbClr val="000000"/>
              </a:buClr>
              <a:buFont typeface="Arial"/>
              <a:buChar char="•"/>
            </a:pPr>
            <a:r>
              <a:rPr lang="fr-FR" sz="1600" b="1" dirty="0">
                <a:latin typeface="Calibri" panose="020F0502020204030204" pitchFamily="34" charset="0"/>
                <a:ea typeface="Calibri" panose="020F0502020204030204" pitchFamily="34" charset="0"/>
                <a:cs typeface="Calibri" panose="020F0502020204030204" pitchFamily="34" charset="0"/>
              </a:rPr>
              <a:t>??? Avec quels effets ? </a:t>
            </a:r>
            <a:r>
              <a:rPr lang="fr-FR" sz="1600" dirty="0">
                <a:latin typeface="Calibri" panose="020F0502020204030204" pitchFamily="34" charset="0"/>
                <a:ea typeface="Calibri" panose="020F0502020204030204" pitchFamily="34" charset="0"/>
                <a:cs typeface="Calibri" panose="020F0502020204030204" pitchFamily="34" charset="0"/>
              </a:rPr>
              <a:t>Sur</a:t>
            </a:r>
            <a:r>
              <a:rPr lang="fr-FR" sz="1600" b="1" dirty="0">
                <a:latin typeface="Calibri" panose="020F0502020204030204" pitchFamily="34" charset="0"/>
                <a:ea typeface="Calibri" panose="020F0502020204030204" pitchFamily="34" charset="0"/>
                <a:cs typeface="Calibri" panose="020F0502020204030204" pitchFamily="34" charset="0"/>
              </a:rPr>
              <a:t> </a:t>
            </a:r>
            <a:r>
              <a:rPr lang="fr-FR" sz="1600" dirty="0">
                <a:latin typeface="Calibri" panose="020F0502020204030204" pitchFamily="34" charset="0"/>
                <a:ea typeface="Calibri" panose="020F0502020204030204" pitchFamily="34" charset="0"/>
                <a:cs typeface="Calibri" panose="020F0502020204030204" pitchFamily="34" charset="0"/>
              </a:rPr>
              <a:t>le développement </a:t>
            </a:r>
          </a:p>
          <a:p>
            <a:pPr marL="720" algn="just">
              <a:lnSpc>
                <a:spcPct val="100000"/>
              </a:lnSpc>
              <a:buClr>
                <a:srgbClr val="000000"/>
              </a:buClr>
            </a:pPr>
            <a:r>
              <a:rPr lang="fr-FR" sz="1600" dirty="0">
                <a:latin typeface="Calibri" panose="020F0502020204030204" pitchFamily="34" charset="0"/>
                <a:ea typeface="Calibri" panose="020F0502020204030204" pitchFamily="34" charset="0"/>
                <a:cs typeface="Calibri" panose="020F0502020204030204" pitchFamily="34" charset="0"/>
              </a:rPr>
              <a:t>      économique, la réalisation d’infrastructures  à </a:t>
            </a:r>
          </a:p>
          <a:p>
            <a:pPr marL="720" algn="just">
              <a:lnSpc>
                <a:spcPct val="100000"/>
              </a:lnSpc>
              <a:buClr>
                <a:srgbClr val="000000"/>
              </a:buClr>
            </a:pPr>
            <a:r>
              <a:rPr lang="fr-FR" sz="1600" dirty="0">
                <a:latin typeface="Calibri" panose="020F0502020204030204" pitchFamily="34" charset="0"/>
                <a:ea typeface="Calibri" panose="020F0502020204030204" pitchFamily="34" charset="0"/>
                <a:cs typeface="Calibri" panose="020F0502020204030204" pitchFamily="34" charset="0"/>
              </a:rPr>
              <a:t>      l’utilité démontrée ? </a:t>
            </a:r>
          </a:p>
          <a:p>
            <a:pPr marL="286470" indent="-285750" algn="just">
              <a:lnSpc>
                <a:spcPct val="100000"/>
              </a:lnSpc>
              <a:buClr>
                <a:srgbClr val="000000"/>
              </a:buClr>
              <a:buFont typeface="Arial" panose="020B0604020202020204" pitchFamily="34" charset="0"/>
              <a:buChar char="•"/>
            </a:pPr>
            <a:r>
              <a:rPr lang="fr-FR" sz="1600" b="1" dirty="0">
                <a:latin typeface="Calibri" panose="020F0502020204030204" pitchFamily="34" charset="0"/>
                <a:ea typeface="Calibri" panose="020F0502020204030204" pitchFamily="34" charset="0"/>
                <a:cs typeface="Calibri" panose="020F0502020204030204" pitchFamily="34" charset="0"/>
              </a:rPr>
              <a:t>Rôle des Ae/</a:t>
            </a:r>
            <a:r>
              <a:rPr lang="fr-FR" sz="1600" b="1" dirty="0" err="1">
                <a:latin typeface="Calibri" panose="020F0502020204030204" pitchFamily="34" charset="0"/>
                <a:ea typeface="Calibri" panose="020F0502020204030204" pitchFamily="34" charset="0"/>
                <a:cs typeface="Calibri" panose="020F0502020204030204" pitchFamily="34" charset="0"/>
              </a:rPr>
              <a:t>MRAe</a:t>
            </a:r>
            <a:r>
              <a:rPr lang="fr-FR" sz="1600" b="1" dirty="0">
                <a:latin typeface="Calibri" panose="020F0502020204030204" pitchFamily="34" charset="0"/>
                <a:ea typeface="Calibri" panose="020F0502020204030204" pitchFamily="34" charset="0"/>
                <a:cs typeface="Calibri" panose="020F0502020204030204" pitchFamily="34" charset="0"/>
              </a:rPr>
              <a:t> :</a:t>
            </a:r>
            <a:r>
              <a:rPr lang="fr-FR" sz="1600" dirty="0">
                <a:latin typeface="Calibri" panose="020F0502020204030204" pitchFamily="34" charset="0"/>
                <a:ea typeface="Calibri" panose="020F0502020204030204" pitchFamily="34" charset="0"/>
                <a:cs typeface="Calibri" panose="020F0502020204030204" pitchFamily="34" charset="0"/>
              </a:rPr>
              <a:t> </a:t>
            </a:r>
            <a:r>
              <a:rPr lang="fr-FR" sz="1600" b="1" dirty="0">
                <a:latin typeface="Calibri" panose="020F0502020204030204" pitchFamily="34" charset="0"/>
                <a:ea typeface="Calibri" panose="020F0502020204030204" pitchFamily="34" charset="0"/>
                <a:cs typeface="Calibri" panose="020F0502020204030204" pitchFamily="34" charset="0"/>
              </a:rPr>
              <a:t>restituer la confiance</a:t>
            </a:r>
            <a:r>
              <a:rPr lang="fr-FR" sz="1600" dirty="0">
                <a:latin typeface="Calibri" panose="020F0502020204030204" pitchFamily="34" charset="0"/>
                <a:ea typeface="Calibri" panose="020F0502020204030204" pitchFamily="34" charset="0"/>
                <a:cs typeface="Calibri" panose="020F0502020204030204" pitchFamily="34" charset="0"/>
              </a:rPr>
              <a:t>, par la capacité</a:t>
            </a:r>
          </a:p>
          <a:p>
            <a:pPr marL="720" algn="just">
              <a:lnSpc>
                <a:spcPct val="100000"/>
              </a:lnSpc>
              <a:buClr>
                <a:srgbClr val="000000"/>
              </a:buClr>
            </a:pPr>
            <a:r>
              <a:rPr lang="fr-FR" sz="1600" dirty="0">
                <a:latin typeface="Calibri" panose="020F0502020204030204" pitchFamily="34" charset="0"/>
                <a:ea typeface="Calibri" panose="020F0502020204030204" pitchFamily="34" charset="0"/>
                <a:cs typeface="Calibri" panose="020F0502020204030204" pitchFamily="34" charset="0"/>
              </a:rPr>
              <a:t>      de dire ce qui va? ce qui ne va pas, ce qui doit être amélioré.</a:t>
            </a:r>
          </a:p>
          <a:p>
            <a:pPr marL="720" algn="just">
              <a:lnSpc>
                <a:spcPct val="100000"/>
              </a:lnSpc>
              <a:buClr>
                <a:srgbClr val="000000"/>
              </a:buClr>
            </a:pPr>
            <a:r>
              <a:rPr lang="fr-FR" sz="1600" dirty="0">
                <a:latin typeface="Calibri" panose="020F0502020204030204" pitchFamily="34" charset="0"/>
                <a:ea typeface="Calibri" panose="020F0502020204030204" pitchFamily="34" charset="0"/>
                <a:cs typeface="Calibri" panose="020F0502020204030204" pitchFamily="34" charset="0"/>
              </a:rPr>
              <a:t>      Condition de l’acceptabilité de certains projets</a:t>
            </a:r>
          </a:p>
          <a:p>
            <a:pPr marL="285840" indent="-285120" algn="just">
              <a:lnSpc>
                <a:spcPct val="100000"/>
              </a:lnSpc>
              <a:buClr>
                <a:srgbClr val="000000"/>
              </a:buClr>
              <a:buFont typeface="Arial"/>
              <a:buChar char="•"/>
            </a:pPr>
            <a:endParaRPr lang="fr-FR" sz="180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840" indent="-285120" algn="just">
              <a:lnSpc>
                <a:spcPct val="100000"/>
              </a:lnSpc>
              <a:buClr>
                <a:srgbClr val="000000"/>
              </a:buClr>
              <a:buFont typeface="Arial"/>
              <a:buChar char="•"/>
            </a:pPr>
            <a:endParaRPr lang="fr-FR" sz="1600" b="0" i="0" u="none" strike="noStrike" baseline="0" dirty="0">
              <a:latin typeface="Helvetica" panose="020B0604020202020204" pitchFamily="34" charset="0"/>
            </a:endParaRPr>
          </a:p>
          <a:p>
            <a:pPr marL="285750" indent="-285750" algn="l">
              <a:buFont typeface="Arial" panose="020B0604020202020204" pitchFamily="34" charset="0"/>
              <a:buChar char="•"/>
            </a:pPr>
            <a:endParaRPr lang="fr-FR" b="0" strike="noStrike" spc="-1" dirty="0">
              <a:latin typeface="Arial"/>
            </a:endParaRPr>
          </a:p>
        </p:txBody>
      </p:sp>
      <p:sp>
        <p:nvSpPr>
          <p:cNvPr id="218" name="CustomShape 6"/>
          <p:cNvSpPr/>
          <p:nvPr/>
        </p:nvSpPr>
        <p:spPr>
          <a:xfrm>
            <a:off x="304920" y="702783"/>
            <a:ext cx="5535788" cy="64487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800" b="1" strike="noStrike" spc="-1" dirty="0">
                <a:solidFill>
                  <a:srgbClr val="000091"/>
                </a:solidFill>
                <a:latin typeface="Arial"/>
                <a:ea typeface="DejaVu Sans"/>
              </a:rPr>
              <a:t>1.4 – … </a:t>
            </a:r>
            <a:r>
              <a:rPr lang="fr-FR" b="1" spc="-1" dirty="0">
                <a:solidFill>
                  <a:srgbClr val="000091"/>
                </a:solidFill>
                <a:latin typeface="Arial"/>
                <a:ea typeface="DejaVu Sans"/>
              </a:rPr>
              <a:t>et l’intérêt d’une expertise indépendante </a:t>
            </a:r>
          </a:p>
          <a:p>
            <a:pPr>
              <a:lnSpc>
                <a:spcPct val="100000"/>
              </a:lnSpc>
            </a:pPr>
            <a:r>
              <a:rPr lang="fr-FR" b="1" spc="-1" dirty="0">
                <a:solidFill>
                  <a:srgbClr val="000091"/>
                </a:solidFill>
                <a:latin typeface="Arial"/>
                <a:ea typeface="DejaVu Sans"/>
              </a:rPr>
              <a:t>de l’autorité décisionnaire (2/2)</a:t>
            </a:r>
            <a:endParaRPr lang="fr-FR" sz="1800" b="0" strike="noStrike" spc="-1" dirty="0">
              <a:latin typeface="Arial"/>
            </a:endParaRPr>
          </a:p>
        </p:txBody>
      </p:sp>
      <p:sp>
        <p:nvSpPr>
          <p:cNvPr id="8" name="Ellipse 7">
            <a:extLst>
              <a:ext uri="{FF2B5EF4-FFF2-40B4-BE49-F238E27FC236}">
                <a16:creationId xmlns:a16="http://schemas.microsoft.com/office/drawing/2014/main" id="{CB5DFD3D-7CCA-42BF-AF13-501B0C91492D}"/>
              </a:ext>
            </a:extLst>
          </p:cNvPr>
          <p:cNvSpPr/>
          <p:nvPr/>
        </p:nvSpPr>
        <p:spPr>
          <a:xfrm>
            <a:off x="5352222" y="229007"/>
            <a:ext cx="3741807" cy="4809131"/>
          </a:xfrm>
          <a:prstGeom prst="ellipse">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i="1" dirty="0">
              <a:effectLst/>
              <a:latin typeface="Liberation Serif" panose="02020603050405020304" pitchFamily="18" charset="0"/>
              <a:ea typeface="Noto Serif CJK SC"/>
              <a:cs typeface="Lohit Devanagari"/>
            </a:endParaRPr>
          </a:p>
          <a:p>
            <a:pPr algn="ctr"/>
            <a:r>
              <a:rPr lang="fr-FR" sz="1500" i="1" dirty="0">
                <a:effectLst/>
                <a:latin typeface="Liberation Serif" panose="02020603050405020304" pitchFamily="18" charset="0"/>
                <a:ea typeface="Noto Serif CJK SC"/>
                <a:cs typeface="Lohit Devanagari"/>
              </a:rPr>
              <a:t>« L’autonomie des autorités environnementales répond du principe de séparation entre l'expertise et la décision, reconnu internationalement, en matière de risque et de préservation de l'environnement et de la santé qui interdit à l'expert d’être influencé par les autres enjeux de la décision à prendre. Confondre les deux fonctions conduit à des décisions mal fondées et nuit à la confiance du public accordée tant aux décideurs qu’aux experts </a:t>
            </a:r>
            <a:r>
              <a:rPr lang="fr-FR" sz="1500" dirty="0">
                <a:effectLst/>
                <a:latin typeface="Liberation Serif" panose="02020603050405020304" pitchFamily="18" charset="0"/>
                <a:ea typeface="Noto Serif CJK SC"/>
                <a:cs typeface="Lohit Devanagari"/>
              </a:rPr>
              <a:t>».</a:t>
            </a:r>
            <a:endParaRPr lang="fr-FR" sz="1500" dirty="0"/>
          </a:p>
          <a:p>
            <a:pPr algn="ctr"/>
            <a:endParaRPr lang="fr-FR" sz="1500" dirty="0"/>
          </a:p>
        </p:txBody>
      </p:sp>
    </p:spTree>
    <p:extLst>
      <p:ext uri="{BB962C8B-B14F-4D97-AF65-F5344CB8AC3E}">
        <p14:creationId xmlns:p14="http://schemas.microsoft.com/office/powerpoint/2010/main" val="1806070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97" name="CustomShape 2"/>
          <p:cNvSpPr/>
          <p:nvPr/>
        </p:nvSpPr>
        <p:spPr>
          <a:xfrm>
            <a:off x="360360" y="808884"/>
            <a:ext cx="8423280" cy="3860280"/>
          </a:xfrm>
          <a:prstGeom prst="rect">
            <a:avLst/>
          </a:prstGeom>
          <a:solidFill>
            <a:schemeClr val="tx2"/>
          </a:solidFill>
          <a:ln w="10080">
            <a:solidFill>
              <a:srgbClr val="FFFFFF"/>
            </a:solidFill>
            <a:round/>
          </a:ln>
        </p:spPr>
        <p:style>
          <a:lnRef idx="0">
            <a:scrgbClr r="0" g="0" b="0"/>
          </a:lnRef>
          <a:fillRef idx="0">
            <a:scrgbClr r="0" g="0" b="0"/>
          </a:fillRef>
          <a:effectRef idx="0">
            <a:scrgbClr r="0" g="0" b="0"/>
          </a:effectRef>
          <a:fontRef idx="minor"/>
        </p:style>
        <p:txBody>
          <a:bodyPr lIns="0" tIns="45000" rIns="90000" bIns="360000" anchor="ctr">
            <a:normAutofit/>
          </a:bodyPr>
          <a:lstStyle/>
          <a:p>
            <a:pPr>
              <a:lnSpc>
                <a:spcPct val="90000"/>
              </a:lnSpc>
              <a:tabLst>
                <a:tab pos="0" algn="l"/>
              </a:tabLst>
            </a:pPr>
            <a:r>
              <a:rPr lang="fr-FR" sz="2800" b="1" strike="noStrike" spc="-1" dirty="0">
                <a:solidFill>
                  <a:schemeClr val="bg1"/>
                </a:solidFill>
                <a:latin typeface="Arial"/>
              </a:rPr>
              <a:t>2. Le contexte et les grands enjeux de l’environnement du Grand Est en quelques mots et cartes </a:t>
            </a:r>
          </a:p>
          <a:p>
            <a:pPr>
              <a:lnSpc>
                <a:spcPct val="90000"/>
              </a:lnSpc>
              <a:tabLst>
                <a:tab pos="0" algn="l"/>
              </a:tabLst>
            </a:pPr>
            <a:r>
              <a:rPr lang="fr-FR" sz="2800" b="1" spc="-1" dirty="0">
                <a:solidFill>
                  <a:schemeClr val="bg1"/>
                </a:solidFill>
                <a:latin typeface="Arial"/>
              </a:rPr>
              <a:t>		</a:t>
            </a:r>
            <a:r>
              <a:rPr lang="fr-FR" sz="2400" spc="-1" dirty="0">
                <a:solidFill>
                  <a:schemeClr val="bg1"/>
                </a:solidFill>
                <a:latin typeface="Arial"/>
              </a:rPr>
              <a:t>dont l’eau, une richesse mal connue et mal protégée</a:t>
            </a:r>
            <a:br>
              <a:rPr dirty="0">
                <a:solidFill>
                  <a:schemeClr val="bg1"/>
                </a:solidFill>
              </a:rPr>
            </a:br>
            <a:br>
              <a:rPr dirty="0">
                <a:solidFill>
                  <a:schemeClr val="bg1"/>
                </a:solidFill>
              </a:rPr>
            </a:br>
            <a:endParaRPr lang="fr-FR" sz="2400" b="0" strike="noStrike" spc="-1" dirty="0">
              <a:solidFill>
                <a:schemeClr val="bg1"/>
              </a:solidFill>
              <a:latin typeface="Arial"/>
            </a:endParaRPr>
          </a:p>
        </p:txBody>
      </p:sp>
      <p:sp>
        <p:nvSpPr>
          <p:cNvPr id="298" name="CustomShape 3"/>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691E7E37-ACB1-4BDD-9B7A-5021CD3B1E00}" type="slidenum">
              <a:rPr lang="fr-FR" sz="750" b="1" strike="noStrike" spc="-1">
                <a:solidFill>
                  <a:srgbClr val="FFFFFF"/>
                </a:solidFill>
                <a:latin typeface="Arial"/>
              </a:rPr>
              <a:t>8</a:t>
            </a:fld>
            <a:endParaRPr lang="fr-FR" sz="75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7398720" y="4783680"/>
            <a:ext cx="1349280" cy="359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fld id="{FD72063A-6DBB-4DE4-9289-9934A6153A42}" type="slidenum">
              <a:rPr lang="fr-FR" sz="750" b="1" strike="noStrike" spc="-1">
                <a:solidFill>
                  <a:srgbClr val="000000"/>
                </a:solidFill>
                <a:latin typeface="Arial"/>
              </a:rPr>
              <a:t>9</a:t>
            </a:fld>
            <a:endParaRPr lang="fr-FR" sz="750" b="0" strike="noStrike" spc="-1">
              <a:latin typeface="Arial"/>
            </a:endParaRPr>
          </a:p>
        </p:txBody>
      </p:sp>
      <p:sp>
        <p:nvSpPr>
          <p:cNvPr id="237" name="CustomShape 3"/>
          <p:cNvSpPr/>
          <p:nvPr/>
        </p:nvSpPr>
        <p:spPr>
          <a:xfrm>
            <a:off x="252000" y="890633"/>
            <a:ext cx="8640000" cy="921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b="1" spc="-1" dirty="0">
                <a:solidFill>
                  <a:srgbClr val="000091"/>
                </a:solidFill>
                <a:latin typeface="Arial"/>
                <a:ea typeface="DejaVu Sans"/>
              </a:rPr>
              <a:t>2.1</a:t>
            </a:r>
            <a:r>
              <a:rPr lang="fr-FR" sz="1800" b="1" strike="noStrike" spc="-1" dirty="0">
                <a:solidFill>
                  <a:srgbClr val="000091"/>
                </a:solidFill>
                <a:latin typeface="Arial"/>
                <a:ea typeface="DejaVu Sans"/>
              </a:rPr>
              <a:t>- Un contexte associatif différent selon les 3 régions historiques</a:t>
            </a:r>
          </a:p>
          <a:p>
            <a:pPr algn="just">
              <a:lnSpc>
                <a:spcPct val="100000"/>
              </a:lnSpc>
            </a:pPr>
            <a:r>
              <a:rPr lang="fr-FR" sz="1800" b="1" strike="noStrike" spc="-1" dirty="0">
                <a:solidFill>
                  <a:srgbClr val="000091"/>
                </a:solidFill>
                <a:latin typeface="Arial"/>
                <a:ea typeface="DejaVu Sans"/>
              </a:rPr>
              <a:t> </a:t>
            </a:r>
            <a:endParaRPr lang="fr-FR" sz="1800" b="0" strike="noStrike" spc="-1" dirty="0">
              <a:latin typeface="Arial"/>
            </a:endParaRPr>
          </a:p>
          <a:p>
            <a:pPr>
              <a:lnSpc>
                <a:spcPct val="100000"/>
              </a:lnSpc>
            </a:pPr>
            <a:endParaRPr lang="fr-FR" sz="1800" b="0" strike="noStrike" spc="-1" dirty="0">
              <a:latin typeface="Arial"/>
            </a:endParaRPr>
          </a:p>
        </p:txBody>
      </p:sp>
      <p:sp>
        <p:nvSpPr>
          <p:cNvPr id="238" name="CustomShape 4"/>
          <p:cNvSpPr/>
          <p:nvPr/>
        </p:nvSpPr>
        <p:spPr>
          <a:xfrm>
            <a:off x="666305" y="1339152"/>
            <a:ext cx="8136360" cy="323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000000"/>
              </a:buClr>
              <a:buFont typeface="Wingdings" charset="2"/>
              <a:buChar char=""/>
            </a:pPr>
            <a:r>
              <a:rPr lang="fr-FR" sz="1200" b="1" strike="noStrike" spc="-1" dirty="0">
                <a:solidFill>
                  <a:srgbClr val="000000"/>
                </a:solidFill>
                <a:latin typeface="Arial"/>
                <a:ea typeface="DejaVu Sans"/>
              </a:rPr>
              <a:t>Alsace : 50 000 adhérents au sein d’Alsace Nature (naturalistes et chasseurs…)</a:t>
            </a:r>
          </a:p>
          <a:p>
            <a:pPr marL="743040" lvl="1" indent="-285120">
              <a:buClr>
                <a:srgbClr val="000000"/>
              </a:buClr>
              <a:buFont typeface="Wingdings" charset="2"/>
              <a:buChar char=""/>
            </a:pPr>
            <a:r>
              <a:rPr lang="fr-FR" sz="1200" spc="-1" dirty="0">
                <a:solidFill>
                  <a:srgbClr val="000000"/>
                </a:solidFill>
                <a:latin typeface="Arial"/>
                <a:ea typeface="DejaVu Sans"/>
              </a:rPr>
              <a:t>Poids politique d’Alsace Nature, </a:t>
            </a:r>
            <a:r>
              <a:rPr lang="fr-FR" sz="1200" b="1" spc="-1" dirty="0">
                <a:solidFill>
                  <a:srgbClr val="000000"/>
                </a:solidFill>
                <a:latin typeface="Arial"/>
                <a:ea typeface="DejaVu Sans"/>
              </a:rPr>
              <a:t>incontournable</a:t>
            </a:r>
          </a:p>
          <a:p>
            <a:pPr marL="743040" lvl="1" indent="-285120">
              <a:buClr>
                <a:srgbClr val="000000"/>
              </a:buClr>
              <a:buFont typeface="Wingdings" charset="2"/>
              <a:buChar char=""/>
            </a:pPr>
            <a:r>
              <a:rPr lang="fr-FR" sz="1200" spc="-1" dirty="0">
                <a:solidFill>
                  <a:srgbClr val="000000"/>
                </a:solidFill>
                <a:latin typeface="Arial"/>
                <a:ea typeface="DejaVu Sans"/>
              </a:rPr>
              <a:t>Posture très « alsacienne » </a:t>
            </a:r>
          </a:p>
          <a:p>
            <a:pPr marL="743040" lvl="1" indent="-285120">
              <a:buClr>
                <a:srgbClr val="000000"/>
              </a:buClr>
              <a:buFont typeface="Wingdings" charset="2"/>
              <a:buChar char=""/>
            </a:pPr>
            <a:r>
              <a:rPr lang="fr-FR" sz="1200" spc="-1" dirty="0">
                <a:solidFill>
                  <a:srgbClr val="000000"/>
                </a:solidFill>
                <a:latin typeface="Arial"/>
                <a:ea typeface="DejaVu Sans"/>
              </a:rPr>
              <a:t>En concurrence avec des petites associations et qui ont su dépasser l’aspect naturaliste (SFS vs Grand hamster et COS, </a:t>
            </a:r>
            <a:r>
              <a:rPr lang="fr-FR" sz="1200" spc="-1" dirty="0" err="1">
                <a:solidFill>
                  <a:srgbClr val="000000"/>
                </a:solidFill>
                <a:latin typeface="Arial"/>
                <a:ea typeface="DejaVu Sans"/>
              </a:rPr>
              <a:t>Déstocamine</a:t>
            </a:r>
            <a:r>
              <a:rPr lang="fr-FR" sz="1200" spc="-1" dirty="0">
                <a:solidFill>
                  <a:srgbClr val="000000"/>
                </a:solidFill>
                <a:latin typeface="Arial"/>
                <a:ea typeface="DejaVu Sans"/>
              </a:rPr>
              <a:t>) </a:t>
            </a:r>
          </a:p>
          <a:p>
            <a:pPr marL="285840" indent="-285120">
              <a:buClr>
                <a:srgbClr val="000000"/>
              </a:buClr>
              <a:buFont typeface="Wingdings" charset="2"/>
              <a:buChar char=""/>
            </a:pPr>
            <a:r>
              <a:rPr lang="fr-FR" sz="1200" b="1" spc="-1" dirty="0">
                <a:solidFill>
                  <a:srgbClr val="000000"/>
                </a:solidFill>
                <a:latin typeface="Arial"/>
                <a:ea typeface="DejaVu Sans"/>
              </a:rPr>
              <a:t>Lorraine : balkanisation du monde associatif</a:t>
            </a:r>
          </a:p>
          <a:p>
            <a:pPr marL="743040" lvl="1" indent="-285120">
              <a:buClr>
                <a:srgbClr val="000000"/>
              </a:buClr>
              <a:buFont typeface="Wingdings" charset="2"/>
              <a:buChar char=""/>
            </a:pPr>
            <a:r>
              <a:rPr lang="fr-FR" sz="1200" spc="-1" dirty="0">
                <a:solidFill>
                  <a:srgbClr val="000000"/>
                </a:solidFill>
                <a:latin typeface="Arial"/>
                <a:ea typeface="DejaVu Sans"/>
              </a:rPr>
              <a:t>5 000 adhérents à Lorraine Nature environnement, mais </a:t>
            </a:r>
            <a:r>
              <a:rPr lang="fr-FR" sz="1200" b="1" spc="-1" dirty="0">
                <a:solidFill>
                  <a:srgbClr val="000000"/>
                </a:solidFill>
                <a:latin typeface="Arial"/>
                <a:ea typeface="DejaVu Sans"/>
              </a:rPr>
              <a:t>nombreuses associations spécialisées et pertinentes, et souvent virulentes </a:t>
            </a:r>
            <a:r>
              <a:rPr lang="fr-FR" sz="1200" spc="-1" dirty="0">
                <a:solidFill>
                  <a:srgbClr val="000000"/>
                </a:solidFill>
                <a:latin typeface="Arial"/>
                <a:ea typeface="DejaVu Sans"/>
              </a:rPr>
              <a:t>(à raison mais parfois à tort) hors fédération LNE</a:t>
            </a:r>
          </a:p>
          <a:p>
            <a:pPr marL="743040" lvl="1" indent="-285120">
              <a:buClr>
                <a:srgbClr val="000000"/>
              </a:buClr>
              <a:buFont typeface="Wingdings" charset="2"/>
              <a:buChar char=""/>
            </a:pPr>
            <a:r>
              <a:rPr lang="fr-FR" sz="1200" spc="-1" dirty="0">
                <a:solidFill>
                  <a:srgbClr val="000000"/>
                </a:solidFill>
                <a:latin typeface="Arial"/>
                <a:ea typeface="DejaVu Sans"/>
              </a:rPr>
              <a:t>Poids politique faible au niveau régional, fort au niveau local (Nancy, Vosges, bassin houiller) </a:t>
            </a:r>
          </a:p>
          <a:p>
            <a:pPr marL="743040" lvl="1" indent="-285120">
              <a:buClr>
                <a:srgbClr val="000000"/>
              </a:buClr>
              <a:buFont typeface="Wingdings" charset="2"/>
              <a:buChar char=""/>
            </a:pPr>
            <a:r>
              <a:rPr lang="fr-FR" sz="1200" spc="-1" dirty="0">
                <a:solidFill>
                  <a:srgbClr val="000000"/>
                </a:solidFill>
                <a:latin typeface="Arial"/>
                <a:ea typeface="DejaVu Sans"/>
              </a:rPr>
              <a:t>Associations vosgiennes à l’origine d’une grande partie de la jurisprudence environnementale des années 90, avec pour conséquences le poids de plus en plus important de la santé environnementale.</a:t>
            </a:r>
          </a:p>
          <a:p>
            <a:pPr marL="743040" lvl="1" indent="-285120">
              <a:buClr>
                <a:srgbClr val="000000"/>
              </a:buClr>
              <a:buFont typeface="Wingdings" charset="2"/>
              <a:buChar char=""/>
            </a:pPr>
            <a:r>
              <a:rPr lang="fr-FR" sz="1200" b="1" spc="-1" dirty="0">
                <a:solidFill>
                  <a:srgbClr val="000000"/>
                </a:solidFill>
                <a:latin typeface="Arial"/>
                <a:ea typeface="DejaVu Sans"/>
              </a:rPr>
              <a:t>Un projet observé par les associations européennes : </a:t>
            </a:r>
            <a:r>
              <a:rPr lang="fr-FR" sz="1200" b="1" spc="-1" dirty="0" err="1">
                <a:solidFill>
                  <a:srgbClr val="000000"/>
                </a:solidFill>
                <a:latin typeface="Arial"/>
                <a:ea typeface="DejaVu Sans"/>
              </a:rPr>
              <a:t>Cigéo</a:t>
            </a:r>
            <a:r>
              <a:rPr lang="fr-FR" sz="1200" spc="-1" dirty="0">
                <a:solidFill>
                  <a:srgbClr val="000000"/>
                </a:solidFill>
                <a:latin typeface="Arial"/>
                <a:ea typeface="DejaVu Sans"/>
              </a:rPr>
              <a:t>	</a:t>
            </a:r>
            <a:endParaRPr lang="fr-FR" sz="1200" b="1" spc="-1" dirty="0">
              <a:solidFill>
                <a:srgbClr val="000000"/>
              </a:solidFill>
              <a:latin typeface="Arial"/>
              <a:ea typeface="DejaVu Sans"/>
            </a:endParaRPr>
          </a:p>
          <a:p>
            <a:pPr marL="285840" indent="-285120">
              <a:buClr>
                <a:srgbClr val="000000"/>
              </a:buClr>
              <a:buFont typeface="Wingdings" charset="2"/>
              <a:buChar char=""/>
            </a:pPr>
            <a:r>
              <a:rPr lang="fr-FR" sz="1200" b="1" spc="-1" dirty="0" err="1">
                <a:solidFill>
                  <a:srgbClr val="000000"/>
                </a:solidFill>
                <a:latin typeface="Arial"/>
                <a:ea typeface="DejaVu Sans"/>
              </a:rPr>
              <a:t>Champagne-Ardennes</a:t>
            </a:r>
            <a:r>
              <a:rPr lang="fr-FR" sz="1200" b="1" spc="-1" dirty="0">
                <a:solidFill>
                  <a:srgbClr val="000000"/>
                </a:solidFill>
                <a:latin typeface="Arial"/>
                <a:ea typeface="DejaVu Sans"/>
              </a:rPr>
              <a:t> : une terre de mission pour l’environnement…</a:t>
            </a:r>
          </a:p>
          <a:p>
            <a:pPr marL="743040" lvl="1" indent="-285120">
              <a:buClr>
                <a:srgbClr val="000000"/>
              </a:buClr>
              <a:buFont typeface="Wingdings" charset="2"/>
              <a:buChar char=""/>
            </a:pPr>
            <a:r>
              <a:rPr lang="fr-FR" sz="1200" spc="-1" dirty="0">
                <a:solidFill>
                  <a:srgbClr val="000000"/>
                </a:solidFill>
                <a:latin typeface="Arial"/>
                <a:ea typeface="DejaVu Sans"/>
              </a:rPr>
              <a:t>500 adhérents à CA Nature environnement…</a:t>
            </a:r>
          </a:p>
          <a:p>
            <a:pPr marL="743040" lvl="1" indent="-285120">
              <a:buClr>
                <a:srgbClr val="000000"/>
              </a:buClr>
              <a:buFont typeface="Wingdings" charset="2"/>
              <a:buChar char=""/>
            </a:pPr>
            <a:r>
              <a:rPr lang="fr-FR" sz="1200" b="1" spc="-1" dirty="0">
                <a:solidFill>
                  <a:srgbClr val="000000"/>
                </a:solidFill>
                <a:latin typeface="Arial"/>
                <a:ea typeface="DejaVu Sans"/>
              </a:rPr>
              <a:t>Des situations étonnantes, à risques</a:t>
            </a:r>
            <a:r>
              <a:rPr lang="fr-FR" sz="1200" spc="-1" dirty="0">
                <a:solidFill>
                  <a:srgbClr val="000000"/>
                </a:solidFill>
                <a:latin typeface="Arial"/>
                <a:ea typeface="DejaVu Sans"/>
              </a:rPr>
              <a:t>… sans réaction locale.</a:t>
            </a:r>
          </a:p>
          <a:p>
            <a:pPr marL="743040" lvl="1" indent="-285120">
              <a:buClr>
                <a:srgbClr val="000000"/>
              </a:buClr>
              <a:buFont typeface="Wingdings" charset="2"/>
              <a:buChar char=""/>
            </a:pPr>
            <a:endParaRPr lang="fr-FR" sz="1200" strike="noStrike" spc="-1" dirty="0">
              <a:solidFill>
                <a:srgbClr val="000000"/>
              </a:solidFill>
              <a:latin typeface="Arial"/>
              <a:ea typeface="DejaVu Sans"/>
            </a:endParaRPr>
          </a:p>
          <a:p>
            <a:pPr marL="285840" indent="-285120">
              <a:lnSpc>
                <a:spcPct val="100000"/>
              </a:lnSpc>
              <a:buClr>
                <a:srgbClr val="000000"/>
              </a:buClr>
              <a:buFont typeface="Wingdings" charset="2"/>
              <a:buChar char=""/>
            </a:pPr>
            <a:endParaRPr lang="fr-FR" sz="1200" b="1" spc="-1" dirty="0">
              <a:solidFill>
                <a:srgbClr val="000000"/>
              </a:solidFill>
              <a:latin typeface="Arial"/>
              <a:ea typeface="DejaVu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9" ma:contentTypeDescription="Crée un document." ma:contentTypeScope="" ma:versionID="01c28d7e562030b6f94e0a8473726d8e">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dbf580dc9218dd3cf9c85e5315f946b5"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046E5B5D-1D00-4B2E-BAB5-D63CFEFB548B}"/>
</file>

<file path=customXml/itemProps2.xml><?xml version="1.0" encoding="utf-8"?>
<ds:datastoreItem xmlns:ds="http://schemas.openxmlformats.org/officeDocument/2006/customXml" ds:itemID="{769BF444-FDEB-438E-AAD2-9F913761633B}"/>
</file>

<file path=customXml/itemProps3.xml><?xml version="1.0" encoding="utf-8"?>
<ds:datastoreItem xmlns:ds="http://schemas.openxmlformats.org/officeDocument/2006/customXml" ds:itemID="{D651D45D-568B-4AB8-8F30-3C3B1AB88738}"/>
</file>

<file path=docProps/app.xml><?xml version="1.0" encoding="utf-8"?>
<Properties xmlns="http://schemas.openxmlformats.org/officeDocument/2006/extended-properties" xmlns:vt="http://schemas.openxmlformats.org/officeDocument/2006/docPropsVTypes">
  <Template>template_operateurs</Template>
  <TotalTime>3481</TotalTime>
  <Words>2232</Words>
  <Application>Microsoft Office PowerPoint</Application>
  <PresentationFormat>Affichage à l'écran (16:9)</PresentationFormat>
  <Paragraphs>260</Paragraphs>
  <Slides>17</Slides>
  <Notes>0</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17</vt:i4>
      </vt:variant>
    </vt:vector>
  </HeadingPairs>
  <TitlesOfParts>
    <vt:vector size="28" baseType="lpstr">
      <vt:lpstr>Arial</vt:lpstr>
      <vt:lpstr>Arial, sans-serif</vt:lpstr>
      <vt:lpstr>Calibri</vt:lpstr>
      <vt:lpstr>Helvetica</vt:lpstr>
      <vt:lpstr>Liberation Serif</vt:lpstr>
      <vt:lpstr>Symbol</vt:lpstr>
      <vt:lpstr>Times New Roman</vt:lpstr>
      <vt:lpstr>Wingdings</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DE MAGALHAES delfina</dc:creator>
  <dc:description/>
  <cp:lastModifiedBy>SCHMITT Alby</cp:lastModifiedBy>
  <cp:revision>88</cp:revision>
  <cp:lastPrinted>2023-11-08T09:19:22Z</cp:lastPrinted>
  <dcterms:created xsi:type="dcterms:W3CDTF">2023-10-26T17:29:17Z</dcterms:created>
  <dcterms:modified xsi:type="dcterms:W3CDTF">2026-05-22T06:42:42Z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Affichage à l'écran (16:9)</vt:lpwstr>
  </property>
  <property fmtid="{D5CDD505-2E9C-101B-9397-08002B2CF9AE}" pid="3" name="Slides">
    <vt:i4>18</vt:i4>
  </property>
  <property fmtid="{D5CDD505-2E9C-101B-9397-08002B2CF9AE}" pid="4" name="ContentTypeId">
    <vt:lpwstr>0x010100C99A5812EC654640AAF0FBDB42E081DB</vt:lpwstr>
  </property>
</Properties>
</file>