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4" r:id="rId3"/>
    <p:sldId id="269" r:id="rId4"/>
    <p:sldId id="279" r:id="rId5"/>
    <p:sldId id="280" r:id="rId6"/>
    <p:sldId id="281" r:id="rId7"/>
    <p:sldId id="271" r:id="rId8"/>
    <p:sldId id="278" r:id="rId9"/>
    <p:sldId id="285" r:id="rId10"/>
    <p:sldId id="276" r:id="rId11"/>
    <p:sldId id="286" r:id="rId12"/>
    <p:sldId id="284" r:id="rId13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4676"/>
  </p:normalViewPr>
  <p:slideViewPr>
    <p:cSldViewPr snapToGrid="0">
      <p:cViewPr varScale="1">
        <p:scale>
          <a:sx n="106" d="100"/>
          <a:sy n="106" d="100"/>
        </p:scale>
        <p:origin x="13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51F73291-710A-48AF-9495-D0874C98BC9E}" type="datetimeFigureOut">
              <a:rPr lang="fr-FR" smtClean="0"/>
              <a:t>09/04/2021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B5FAFBE1-A1FB-4474-A0AE-1AA6AFE1B6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19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FAFBE1-A1FB-4474-A0AE-1AA6AFE1B62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574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656675" indent="-241516" defTabSz="474646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3139707" indent="-241516" defTabSz="474646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622739" indent="-241516" defTabSz="474646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4105770" indent="-241516" defTabSz="474646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74646" algn="l"/>
                <a:tab pos="949292" algn="l"/>
                <a:tab pos="1423938" algn="l"/>
                <a:tab pos="1898583" algn="l"/>
                <a:tab pos="2373230" algn="l"/>
                <a:tab pos="2847875" algn="l"/>
                <a:tab pos="332252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F95CAC-C868-4ED6-826A-A6EEBC7CD7D2}" type="slidenum">
              <a:rPr lang="fr-FR" altLang="fr-FR" sz="1500"/>
              <a:pPr>
                <a:spcBef>
                  <a:spcPct val="0"/>
                </a:spcBef>
              </a:pPr>
              <a:t>9</a:t>
            </a:fld>
            <a:endParaRPr lang="fr-FR" altLang="fr-FR" sz="150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62000"/>
            <a:ext cx="6678613" cy="3757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817" y="4758889"/>
            <a:ext cx="5510530" cy="450842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552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69C8C2-F2F8-4BB8-90F0-FDAE931FFAF9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B1DF3A-3CA7-49DB-8362-0C4529C6B569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27896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568FEA-49D2-46C9-8F48-21C8A1D71301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43EE76-078C-4E64-AD62-ABC240E775BD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072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601CD5-4EF2-4FF1-8D30-C2046B39EED6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F7034F-E1F4-4C0C-AF04-070A638A2F21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35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3A8424-7B99-4180-861D-05FDD6051DF8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B95663-89D3-4A6C-93C0-81CB7C04ECA5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882080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24C783-3522-4CF3-A540-7B5E16627057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166260-BE84-4C13-B873-086ABBE35163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418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CE29F0-2E66-4B83-BB09-E682529A5B57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B2C39F-AD58-47D5-AEA0-24FD223DBA2E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764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479AAB-A617-4818-8487-9642A5EF1FD5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D80DB9-2844-42D7-A8E0-4628CAB8155A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306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F07275-0F63-4243-8F66-C878EE0EA8CB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6845A6-D528-4097-A382-20983C78D7A1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41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5CEBC5-BEBF-4562-942A-95F950EDD22E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1DCD4D-2170-4A81-9C57-485D985DAA3B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634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3AE70B-FBCF-4630-8EBB-B5C25F8FBC54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E6B87B-C078-4CF6-822F-46DCC93A1899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664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fr-FR" dirty="0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5C46E4-7869-4BFB-B9EC-98B8534C71DF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E71807-6017-479C-A061-48EA4CB2F0E4}" type="slidenum"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436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FF71016-CBCF-468B-B656-8D4D78E4F600}" type="datetime1">
              <a:rPr lang="fr-FR"/>
              <a:pPr lvl="0"/>
              <a:t>09/04/2021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741B2DF5-4ACD-43DC-80BC-1919527FF12F}" type="slidenum"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16"/>
          <p:cNvSpPr txBox="1"/>
          <p:nvPr/>
        </p:nvSpPr>
        <p:spPr>
          <a:xfrm>
            <a:off x="0" y="2194032"/>
            <a:ext cx="5020056" cy="2616101"/>
          </a:xfrm>
          <a:prstGeom prst="rect">
            <a:avLst/>
          </a:prstGeom>
          <a:solidFill>
            <a:srgbClr val="BFBFBF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dirty="0">
                <a:latin typeface="Calibri"/>
              </a:rPr>
              <a:t>Etapes clés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1200" cap="none" spc="0" baseline="0" dirty="0">
                <a:uFillTx/>
                <a:latin typeface="Calibri"/>
              </a:rPr>
              <a:t>Novembre</a:t>
            </a:r>
            <a:r>
              <a:rPr lang="fr-FR" sz="1600" b="0" i="0" u="none" strike="noStrike" kern="1200" cap="none" spc="0" dirty="0">
                <a:uFillTx/>
                <a:latin typeface="Calibri"/>
              </a:rPr>
              <a:t> 2018 création de l’Association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aseline="0" dirty="0">
                <a:latin typeface="Calibri"/>
              </a:rPr>
              <a:t>Juillet 2019 inauguration</a:t>
            </a:r>
            <a:r>
              <a:rPr lang="fr-FR" sz="1600" dirty="0">
                <a:latin typeface="Calibri"/>
              </a:rPr>
              <a:t> de l’unité de lavage et campagne de </a:t>
            </a:r>
            <a:r>
              <a:rPr lang="fr-FR" sz="1600" dirty="0" err="1">
                <a:latin typeface="Calibri"/>
              </a:rPr>
              <a:t>crownfunding</a:t>
            </a:r>
            <a:endParaRPr lang="fr-FR" sz="1600" dirty="0"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 dirty="0">
                <a:latin typeface="Calibri"/>
              </a:rPr>
              <a:t>Janvier 2020 </a:t>
            </a:r>
            <a:r>
              <a:rPr lang="fr-FR" sz="1600" kern="0" dirty="0" err="1">
                <a:latin typeface="Calibri"/>
              </a:rPr>
              <a:t>prod</a:t>
            </a:r>
            <a:r>
              <a:rPr lang="fr-FR" sz="1600" kern="0" dirty="0">
                <a:latin typeface="Calibri"/>
              </a:rPr>
              <a:t> </a:t>
            </a:r>
            <a:r>
              <a:rPr lang="fr-FR" sz="1600" kern="0" dirty="0" err="1">
                <a:latin typeface="Calibri"/>
              </a:rPr>
              <a:t>opérationelle</a:t>
            </a:r>
            <a:r>
              <a:rPr lang="fr-FR" sz="1600" kern="0" dirty="0">
                <a:latin typeface="Calibri"/>
              </a:rPr>
              <a:t> et recrutement insertion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0" cap="none" spc="0" baseline="0" dirty="0">
                <a:uFillTx/>
                <a:latin typeface="Calibri"/>
              </a:rPr>
              <a:t>Janvier 2020</a:t>
            </a:r>
            <a:r>
              <a:rPr lang="fr-FR" sz="1600" b="0" i="0" u="none" strike="noStrike" kern="0" cap="none" spc="0" dirty="0">
                <a:uFillTx/>
                <a:latin typeface="Calibri"/>
              </a:rPr>
              <a:t> partage d’expérience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 dirty="0">
                <a:latin typeface="Calibri"/>
              </a:rPr>
              <a:t>Fin 2020 recrutement du commercial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 dirty="0">
                <a:latin typeface="Calibri"/>
              </a:rPr>
              <a:t>Fin 2020 100 000 contenants lavés et revendus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0" cap="none" spc="0" dirty="0"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1200" cap="none" spc="0" baseline="0" dirty="0">
              <a:uFillTx/>
              <a:latin typeface="Calibri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534424" cy="2082301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3AC9D25E-B0C3-404D-98EC-C0A57934FC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56892" y="4810522"/>
            <a:ext cx="6402585" cy="1818791"/>
          </a:xfrm>
          <a:prstGeom prst="rect">
            <a:avLst/>
          </a:prstGeom>
        </p:spPr>
      </p:pic>
      <p:sp>
        <p:nvSpPr>
          <p:cNvPr id="21" name="Espace réservé du contenu 2"/>
          <p:cNvSpPr txBox="1">
            <a:spLocks/>
          </p:cNvSpPr>
          <p:nvPr/>
        </p:nvSpPr>
        <p:spPr>
          <a:xfrm>
            <a:off x="6126480" y="2194032"/>
            <a:ext cx="5157216" cy="2286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rmAutofit/>
          </a:bodyPr>
          <a:lstStyle>
            <a:lvl1pPr marL="0" marR="0" lvl="0" indent="0" algn="ctr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b="1" dirty="0">
                <a:latin typeface="+mn-lt"/>
              </a:rPr>
              <a:t>Objectifs</a:t>
            </a:r>
          </a:p>
          <a:p>
            <a:pPr algn="l"/>
            <a:r>
              <a:rPr lang="fr-FR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Réduction des dépenses énergétiques</a:t>
            </a:r>
            <a:endParaRPr lang="fr-FR" sz="1600" dirty="0">
              <a:latin typeface="+mn-lt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algn="l">
              <a:spcAft>
                <a:spcPts val="100"/>
              </a:spcAft>
              <a:buSzPts val="900"/>
              <a:tabLst>
                <a:tab pos="114300" algn="l"/>
              </a:tabLst>
            </a:pPr>
            <a:r>
              <a:rPr lang="fr-FR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Promotion de l’agriculture locale et la consommation en circuit court</a:t>
            </a:r>
          </a:p>
          <a:p>
            <a:pPr algn="l">
              <a:spcAft>
                <a:spcPts val="100"/>
              </a:spcAft>
              <a:buSzPts val="900"/>
              <a:tabLst>
                <a:tab pos="114300" algn="l"/>
              </a:tabLst>
            </a:pPr>
            <a:r>
              <a:rPr lang="fr-FR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Sensibilisation des citoyens à la réduction des déchets</a:t>
            </a:r>
          </a:p>
          <a:p>
            <a:pPr algn="l">
              <a:spcAft>
                <a:spcPts val="100"/>
              </a:spcAft>
              <a:buSzPts val="900"/>
              <a:tabLst>
                <a:tab pos="114300" algn="l"/>
              </a:tabLst>
            </a:pPr>
            <a:r>
              <a:rPr lang="fr-FR" sz="1600" dirty="0">
                <a:latin typeface="+mn-lt"/>
                <a:ea typeface="Times New Roman" panose="02020603050405020304" pitchFamily="18" charset="0"/>
                <a:cs typeface="Verdana" panose="020B0604030504040204" pitchFamily="34" charset="0"/>
              </a:rPr>
              <a:t>Création d’emplois locaux et d’insertion</a:t>
            </a:r>
            <a:endParaRPr lang="fr-FR" sz="1600" dirty="0">
              <a:latin typeface="+mn-lt"/>
            </a:endParaRPr>
          </a:p>
        </p:txBody>
      </p:sp>
      <p:sp>
        <p:nvSpPr>
          <p:cNvPr id="22" name="ZoneTexte 16"/>
          <p:cNvSpPr txBox="1"/>
          <p:nvPr/>
        </p:nvSpPr>
        <p:spPr>
          <a:xfrm>
            <a:off x="271568" y="5026922"/>
            <a:ext cx="4275752" cy="1138773"/>
          </a:xfrm>
          <a:prstGeom prst="rect">
            <a:avLst/>
          </a:prstGeom>
          <a:solidFill>
            <a:srgbClr val="BFBFBF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dirty="0">
                <a:latin typeface="Calibri"/>
              </a:rPr>
              <a:t>Enjeu 2021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0" cap="none" spc="0" dirty="0">
                <a:uFillTx/>
                <a:latin typeface="Calibri"/>
              </a:rPr>
              <a:t>Passage en SCIC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kern="0" dirty="0">
                <a:latin typeface="Calibri"/>
              </a:rPr>
              <a:t>500 000 contenants </a:t>
            </a:r>
            <a:endParaRPr lang="fr-FR" sz="1600" b="0" i="0" u="none" strike="noStrike" kern="0" cap="none" spc="0" dirty="0"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b="0" i="0" u="none" strike="noStrike" kern="1200" cap="none" spc="0" baseline="0" dirty="0"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Budget </a:t>
            </a:r>
          </a:p>
        </p:txBody>
      </p:sp>
      <p:cxnSp>
        <p:nvCxnSpPr>
          <p:cNvPr id="4" name="Connecteur droit 6"/>
          <p:cNvCxnSpPr/>
          <p:nvPr/>
        </p:nvCxnSpPr>
        <p:spPr>
          <a:xfrm>
            <a:off x="838203" y="1544577"/>
            <a:ext cx="5552657" cy="0"/>
          </a:xfrm>
          <a:prstGeom prst="straightConnector1">
            <a:avLst/>
          </a:prstGeom>
          <a:noFill/>
          <a:ln w="38103" cap="flat">
            <a:solidFill>
              <a:srgbClr val="7030A0"/>
            </a:solidFill>
            <a:prstDash val="solid"/>
            <a:miter/>
          </a:ln>
        </p:spPr>
      </p:cxn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B34735B-EC40-48E1-850E-49424E27EC4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8084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375" y="365129"/>
            <a:ext cx="6505606" cy="623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02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Budget – charges 2020-2021 </a:t>
            </a:r>
          </a:p>
        </p:txBody>
      </p:sp>
      <p:cxnSp>
        <p:nvCxnSpPr>
          <p:cNvPr id="4" name="Connecteur droit 6"/>
          <p:cNvCxnSpPr/>
          <p:nvPr/>
        </p:nvCxnSpPr>
        <p:spPr>
          <a:xfrm>
            <a:off x="838203" y="1544577"/>
            <a:ext cx="5552657" cy="0"/>
          </a:xfrm>
          <a:prstGeom prst="straightConnector1">
            <a:avLst/>
          </a:prstGeom>
          <a:noFill/>
          <a:ln w="38103" cap="flat">
            <a:solidFill>
              <a:srgbClr val="7030A0"/>
            </a:solidFill>
            <a:prstDash val="solid"/>
            <a:miter/>
          </a:ln>
        </p:spPr>
      </p:cxn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B34735B-EC40-48E1-850E-49424E27EC4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48084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24" y="1679517"/>
            <a:ext cx="5714701" cy="464486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681" y="1679517"/>
            <a:ext cx="5714701" cy="42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23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6"/>
          <p:cNvCxnSpPr/>
          <p:nvPr/>
        </p:nvCxnSpPr>
        <p:spPr>
          <a:xfrm>
            <a:off x="3471180" y="3919071"/>
            <a:ext cx="5552657" cy="0"/>
          </a:xfrm>
          <a:prstGeom prst="straightConnector1">
            <a:avLst/>
          </a:prstGeom>
          <a:noFill/>
          <a:ln w="38103" cap="flat">
            <a:solidFill>
              <a:srgbClr val="7030A0"/>
            </a:solidFill>
            <a:prstDash val="solid"/>
            <a:miter/>
          </a:ln>
        </p:spPr>
      </p:cxnSp>
      <p:sp>
        <p:nvSpPr>
          <p:cNvPr id="4" name="ZoneTexte 16"/>
          <p:cNvSpPr txBox="1"/>
          <p:nvPr/>
        </p:nvSpPr>
        <p:spPr>
          <a:xfrm>
            <a:off x="491320" y="2358703"/>
            <a:ext cx="11204812" cy="707886"/>
          </a:xfrm>
          <a:prstGeom prst="rect">
            <a:avLst/>
          </a:prstGeom>
          <a:solidFill>
            <a:srgbClr val="BFBFBF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000" dirty="0">
                <a:solidFill>
                  <a:srgbClr val="FFFFFF"/>
                </a:solidFill>
                <a:latin typeface="Calibri"/>
              </a:rPr>
              <a:t>Merci pour votre attention</a:t>
            </a:r>
            <a:endParaRPr lang="fr-FR" sz="40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517"/>
            <a:ext cx="10534424" cy="208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0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Le projet</a:t>
            </a:r>
          </a:p>
        </p:txBody>
      </p:sp>
      <p:cxnSp>
        <p:nvCxnSpPr>
          <p:cNvPr id="4" name="Connecteur droit 6"/>
          <p:cNvCxnSpPr/>
          <p:nvPr/>
        </p:nvCxnSpPr>
        <p:spPr>
          <a:xfrm>
            <a:off x="838203" y="1544577"/>
            <a:ext cx="5552657" cy="0"/>
          </a:xfrm>
          <a:prstGeom prst="straightConnector1">
            <a:avLst/>
          </a:prstGeom>
          <a:noFill/>
          <a:ln w="38103" cap="flat">
            <a:solidFill>
              <a:srgbClr val="7030A0"/>
            </a:solidFill>
            <a:prstDash val="solid"/>
            <a:miter/>
          </a:ln>
        </p:spPr>
      </p:cxn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Etude d’opportunité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515600" cy="3275762"/>
          </a:xfrm>
        </p:spPr>
        <p:txBody>
          <a:bodyPr>
            <a:normAutofit fontScale="62500" lnSpcReduction="20000"/>
          </a:bodyPr>
          <a:lstStyle/>
          <a:p>
            <a:r>
              <a:rPr lang="fr-FR" dirty="0"/>
              <a:t>Une </a:t>
            </a:r>
            <a:r>
              <a:rPr lang="fr-FR" b="1" dirty="0"/>
              <a:t>tradition viticole (240 viticulteurs), de nombreux brasseurs artisanaux (45)</a:t>
            </a:r>
          </a:p>
          <a:p>
            <a:r>
              <a:rPr lang="fr-FR" dirty="0"/>
              <a:t> Une région productrice de </a:t>
            </a:r>
            <a:r>
              <a:rPr lang="fr-FR" b="1" dirty="0"/>
              <a:t>fruits </a:t>
            </a:r>
            <a:r>
              <a:rPr lang="fr-FR" dirty="0"/>
              <a:t>et des ateliers de production de jus</a:t>
            </a:r>
          </a:p>
          <a:p>
            <a:r>
              <a:rPr lang="fr-FR" dirty="0"/>
              <a:t>Des distributeurs de produits en </a:t>
            </a:r>
            <a:r>
              <a:rPr lang="fr-FR" b="1" dirty="0"/>
              <a:t>circuit court</a:t>
            </a:r>
            <a:endParaRPr lang="fr-FR" dirty="0"/>
          </a:p>
          <a:p>
            <a:r>
              <a:rPr lang="fr-FR" dirty="0"/>
              <a:t>Un territoire dynamique en matière </a:t>
            </a:r>
            <a:r>
              <a:rPr lang="fr-FR" b="1" dirty="0"/>
              <a:t>d’économie sociale et solidaire</a:t>
            </a:r>
          </a:p>
          <a:p>
            <a:endParaRPr lang="fr-FR" b="1" dirty="0"/>
          </a:p>
          <a:p>
            <a:endParaRPr lang="fr-FR" b="1" dirty="0"/>
          </a:p>
          <a:p>
            <a:r>
              <a:rPr lang="fr-FR" b="1" dirty="0"/>
              <a:t>Ce qui est produit et consommé localement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2 millions de jus de fruit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1 million de bières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13 millions de vins</a:t>
            </a:r>
          </a:p>
        </p:txBody>
      </p:sp>
      <p:cxnSp>
        <p:nvCxnSpPr>
          <p:cNvPr id="4" name="Connecteur droit 6"/>
          <p:cNvCxnSpPr/>
          <p:nvPr/>
        </p:nvCxnSpPr>
        <p:spPr>
          <a:xfrm>
            <a:off x="838203" y="1544577"/>
            <a:ext cx="5552657" cy="0"/>
          </a:xfrm>
          <a:prstGeom prst="straightConnector1">
            <a:avLst/>
          </a:prstGeom>
          <a:noFill/>
          <a:ln w="38103" cap="flat">
            <a:solidFill>
              <a:srgbClr val="7030A0"/>
            </a:solidFill>
            <a:prstDash val="solid"/>
            <a:miter/>
          </a:ln>
        </p:spPr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FF5C538A-338A-4AA1-BD71-DADC4357C73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2526" y="3956180"/>
            <a:ext cx="735336" cy="253669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6F3C751-26AB-4448-A04C-C858193C130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16891" y="3956179"/>
            <a:ext cx="869222" cy="253669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E5ED01A-AE0E-4BAC-AEDE-278E9479A02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95142" y="3967982"/>
            <a:ext cx="1287624" cy="253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686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2A2B92-1D53-421D-BA2C-DFF9C9E7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Etude de marché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14C669A-E977-484A-884D-DFDD9E654E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372230"/>
              </p:ext>
            </p:extLst>
          </p:nvPr>
        </p:nvGraphicFramePr>
        <p:xfrm>
          <a:off x="662473" y="1690688"/>
          <a:ext cx="11215394" cy="4564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3">
                  <a:extLst>
                    <a:ext uri="{9D8B030D-6E8A-4147-A177-3AD203B41FA5}">
                      <a16:colId xmlns:a16="http://schemas.microsoft.com/office/drawing/2014/main" val="2850452276"/>
                    </a:ext>
                  </a:extLst>
                </a:gridCol>
                <a:gridCol w="2220686">
                  <a:extLst>
                    <a:ext uri="{9D8B030D-6E8A-4147-A177-3AD203B41FA5}">
                      <a16:colId xmlns:a16="http://schemas.microsoft.com/office/drawing/2014/main" val="1554173397"/>
                    </a:ext>
                  </a:extLst>
                </a:gridCol>
                <a:gridCol w="765110">
                  <a:extLst>
                    <a:ext uri="{9D8B030D-6E8A-4147-A177-3AD203B41FA5}">
                      <a16:colId xmlns:a16="http://schemas.microsoft.com/office/drawing/2014/main" val="45105008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79699546"/>
                    </a:ext>
                  </a:extLst>
                </a:gridCol>
                <a:gridCol w="1810139">
                  <a:extLst>
                    <a:ext uri="{9D8B030D-6E8A-4147-A177-3AD203B41FA5}">
                      <a16:colId xmlns:a16="http://schemas.microsoft.com/office/drawing/2014/main" val="605166044"/>
                    </a:ext>
                  </a:extLst>
                </a:gridCol>
                <a:gridCol w="3788226">
                  <a:extLst>
                    <a:ext uri="{9D8B030D-6E8A-4147-A177-3AD203B41FA5}">
                      <a16:colId xmlns:a16="http://schemas.microsoft.com/office/drawing/2014/main" val="418323385"/>
                    </a:ext>
                  </a:extLst>
                </a:gridCol>
              </a:tblGrid>
              <a:tr h="1063578">
                <a:tc>
                  <a:txBody>
                    <a:bodyPr/>
                    <a:lstStyle/>
                    <a:p>
                      <a:r>
                        <a:rPr lang="fr-FR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Marché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Récéptivité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Px d’achat</a:t>
                      </a:r>
                      <a:br>
                        <a:rPr lang="fr-FR" dirty="0"/>
                      </a:br>
                      <a:r>
                        <a:rPr lang="fr-FR" dirty="0"/>
                        <a:t> bouteille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Atouts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Contraintes techniques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346777"/>
                  </a:ext>
                </a:extLst>
              </a:tr>
              <a:tr h="1397856">
                <a:tc>
                  <a:txBody>
                    <a:bodyPr/>
                    <a:lstStyle/>
                    <a:p>
                      <a:r>
                        <a:rPr lang="fr-FR" dirty="0"/>
                        <a:t>Jus de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 ateliers</a:t>
                      </a:r>
                    </a:p>
                    <a:p>
                      <a:r>
                        <a:rPr lang="fr-FR" dirty="0"/>
                        <a:t>2 m de </a:t>
                      </a:r>
                      <a:r>
                        <a:rPr lang="fr-FR" dirty="0" err="1"/>
                        <a:t>bts</a:t>
                      </a:r>
                      <a:r>
                        <a:rPr lang="fr-FR" dirty="0"/>
                        <a:t> 1L/an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+++</a:t>
                      </a:r>
                    </a:p>
                    <a:p>
                      <a:r>
                        <a:rPr lang="fr-FR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24 – 30 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 types de </a:t>
                      </a:r>
                      <a:r>
                        <a:rPr lang="fr-FR" dirty="0" err="1"/>
                        <a:t>bts</a:t>
                      </a:r>
                      <a:endParaRPr lang="fr-FR" dirty="0"/>
                    </a:p>
                    <a:p>
                      <a:r>
                        <a:rPr lang="fr-FR" dirty="0"/>
                        <a:t>50% </a:t>
                      </a:r>
                      <a:r>
                        <a:rPr lang="fr-FR" dirty="0" err="1"/>
                        <a:t>bt</a:t>
                      </a:r>
                      <a:r>
                        <a:rPr lang="fr-FR" dirty="0"/>
                        <a:t> fraicheur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Fragilité des </a:t>
                      </a:r>
                      <a:r>
                        <a:rPr lang="fr-FR" dirty="0" err="1"/>
                        <a:t>bts</a:t>
                      </a:r>
                      <a:endParaRPr lang="fr-FR" dirty="0"/>
                    </a:p>
                    <a:p>
                      <a:r>
                        <a:rPr lang="fr-FR" dirty="0"/>
                        <a:t>Résistance aux chocs thermiques</a:t>
                      </a:r>
                    </a:p>
                    <a:p>
                      <a:r>
                        <a:rPr lang="fr-FR" dirty="0"/>
                        <a:t>Stockage dans l’humidité (étiquettes)</a:t>
                      </a:r>
                    </a:p>
                    <a:p>
                      <a:r>
                        <a:rPr lang="fr-FR" dirty="0"/>
                        <a:t>Exigences sanitaires fortes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449743"/>
                  </a:ext>
                </a:extLst>
              </a:tr>
              <a:tr h="616200">
                <a:tc>
                  <a:txBody>
                    <a:bodyPr/>
                    <a:lstStyle/>
                    <a:p>
                      <a:r>
                        <a:rPr lang="fr-FR" dirty="0"/>
                        <a:t>Bière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50 brasseurs</a:t>
                      </a:r>
                    </a:p>
                    <a:p>
                      <a:r>
                        <a:rPr lang="fr-FR" dirty="0"/>
                        <a:t>700 000 </a:t>
                      </a:r>
                      <a:r>
                        <a:rPr lang="fr-FR" dirty="0" err="1"/>
                        <a:t>bts</a:t>
                      </a:r>
                      <a:r>
                        <a:rPr lang="fr-FR" dirty="0"/>
                        <a:t> 75cl</a:t>
                      </a:r>
                    </a:p>
                    <a:p>
                      <a:r>
                        <a:rPr lang="fr-FR" dirty="0"/>
                        <a:t>1,25 m 33 cl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++</a:t>
                      </a:r>
                    </a:p>
                    <a:p>
                      <a:r>
                        <a:rPr lang="fr-FR" dirty="0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25 – 30 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Certains modèles propices à la consigne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Diversité des modèles de </a:t>
                      </a:r>
                      <a:r>
                        <a:rPr lang="fr-FR" dirty="0" err="1"/>
                        <a:t>bts</a:t>
                      </a:r>
                      <a:endParaRPr lang="fr-FR" dirty="0"/>
                    </a:p>
                    <a:p>
                      <a:r>
                        <a:rPr lang="fr-FR" dirty="0"/>
                        <a:t>Exigences sanitaires</a:t>
                      </a:r>
                    </a:p>
                    <a:p>
                      <a:r>
                        <a:rPr lang="fr-FR" dirty="0"/>
                        <a:t>Etiquettes couvertes d’encre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603725"/>
                  </a:ext>
                </a:extLst>
              </a:tr>
              <a:tr h="616200">
                <a:tc>
                  <a:txBody>
                    <a:bodyPr/>
                    <a:lstStyle/>
                    <a:p>
                      <a:r>
                        <a:rPr lang="fr-FR" dirty="0"/>
                        <a:t>Vin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29 caves coopératives</a:t>
                      </a:r>
                    </a:p>
                    <a:p>
                      <a:r>
                        <a:rPr lang="fr-FR" dirty="0"/>
                        <a:t>133 vignerons dont 41 AB</a:t>
                      </a:r>
                    </a:p>
                    <a:p>
                      <a:r>
                        <a:rPr lang="fr-FR" dirty="0"/>
                        <a:t>13 m de </a:t>
                      </a:r>
                      <a:r>
                        <a:rPr lang="fr-FR" dirty="0" err="1"/>
                        <a:t>bts</a:t>
                      </a:r>
                      <a:r>
                        <a:rPr lang="fr-FR" dirty="0"/>
                        <a:t> / 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Bts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consignables</a:t>
                      </a:r>
                      <a:r>
                        <a:rPr lang="fr-FR" dirty="0"/>
                        <a:t> en l’état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Diversité des </a:t>
                      </a:r>
                      <a:r>
                        <a:rPr lang="fr-FR" dirty="0" err="1"/>
                        <a:t>bts</a:t>
                      </a:r>
                      <a:r>
                        <a:rPr lang="fr-FR" dirty="0"/>
                        <a:t> (40 à 60)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07646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A6724378-7615-435F-9693-48A756C33B0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1428" y="279918"/>
            <a:ext cx="956439" cy="246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797A83-569E-42AA-A4F9-80DA1FF6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Synthèse du modèle d’affaire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B4D58A7-BE93-488D-B7F2-0233B756F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7" y="1227219"/>
            <a:ext cx="1702798" cy="823910"/>
          </a:xfrm>
        </p:spPr>
        <p:txBody>
          <a:bodyPr>
            <a:normAutofit/>
          </a:bodyPr>
          <a:lstStyle/>
          <a:p>
            <a:r>
              <a:rPr lang="fr-FR" sz="1600" dirty="0"/>
              <a:t>Partenaires clés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AD1BA9-7EEC-49BB-ACC0-3067694E8097}"/>
              </a:ext>
            </a:extLst>
          </p:cNvPr>
          <p:cNvSpPr>
            <a:spLocks noGrp="1"/>
          </p:cNvSpPr>
          <p:nvPr>
            <p:ph idx="2"/>
          </p:nvPr>
        </p:nvSpPr>
        <p:spPr>
          <a:xfrm>
            <a:off x="700430" y="5544766"/>
            <a:ext cx="5090352" cy="108129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/>
              <a:t>Structure de couts </a:t>
            </a:r>
          </a:p>
          <a:p>
            <a:pPr marL="0" indent="0">
              <a:buNone/>
            </a:pPr>
            <a:r>
              <a:rPr lang="fr-FR" sz="1600" dirty="0"/>
              <a:t>Collecte et Lavage internalisé</a:t>
            </a:r>
          </a:p>
          <a:p>
            <a:pPr marL="0" indent="0">
              <a:buNone/>
            </a:pPr>
            <a:r>
              <a:rPr lang="fr-FR" sz="1600" dirty="0"/>
              <a:t>Livraison externalisée</a:t>
            </a:r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DA4154A-2E34-41DD-882C-EEFF36BA620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031428" y="3481930"/>
            <a:ext cx="3600000" cy="23612"/>
          </a:xfrm>
          <a:prstGeom prst="rect">
            <a:avLst/>
          </a:prstGeom>
        </p:spPr>
      </p:pic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7DB9EE9B-570D-43AD-83DD-997657102FEC}"/>
              </a:ext>
            </a:extLst>
          </p:cNvPr>
          <p:cNvSpPr txBox="1">
            <a:spLocks/>
          </p:cNvSpPr>
          <p:nvPr/>
        </p:nvSpPr>
        <p:spPr>
          <a:xfrm>
            <a:off x="3185024" y="1214430"/>
            <a:ext cx="1702798" cy="8239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/>
              <a:t>Activités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A38B282D-FC50-4FE7-9608-088464FF96B6}"/>
              </a:ext>
            </a:extLst>
          </p:cNvPr>
          <p:cNvSpPr txBox="1">
            <a:spLocks/>
          </p:cNvSpPr>
          <p:nvPr/>
        </p:nvSpPr>
        <p:spPr>
          <a:xfrm>
            <a:off x="5346204" y="1214430"/>
            <a:ext cx="1702798" cy="8239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/>
              <a:t>Proposition de valeur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3E05EBF7-F924-45C7-B237-3CF2F5351C43}"/>
              </a:ext>
            </a:extLst>
          </p:cNvPr>
          <p:cNvSpPr txBox="1">
            <a:spLocks/>
          </p:cNvSpPr>
          <p:nvPr/>
        </p:nvSpPr>
        <p:spPr>
          <a:xfrm>
            <a:off x="7633028" y="1209961"/>
            <a:ext cx="1702798" cy="8239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/>
              <a:t>Relation clients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B6F520BE-4643-4B5A-9524-4E6D8572F3D1}"/>
              </a:ext>
            </a:extLst>
          </p:cNvPr>
          <p:cNvSpPr txBox="1">
            <a:spLocks/>
          </p:cNvSpPr>
          <p:nvPr/>
        </p:nvSpPr>
        <p:spPr>
          <a:xfrm>
            <a:off x="9881777" y="1227219"/>
            <a:ext cx="1702798" cy="8239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/>
              <a:t>Segment clientèle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75911B2-B978-47D4-ACF2-29C83888C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5794" y="1690688"/>
            <a:ext cx="18290" cy="360304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293D688-153B-4F22-BC30-1238621A81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268" y="1690688"/>
            <a:ext cx="18290" cy="360304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7BC4546-B590-4FBB-9B17-436077395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0031" y="1690688"/>
            <a:ext cx="18290" cy="3603048"/>
          </a:xfrm>
          <a:prstGeom prst="rect">
            <a:avLst/>
          </a:prstGeom>
        </p:spPr>
      </p:pic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9F766B9B-DBF6-42FC-A7C6-2C081A03B28C}"/>
              </a:ext>
            </a:extLst>
          </p:cNvPr>
          <p:cNvSpPr txBox="1">
            <a:spLocks/>
          </p:cNvSpPr>
          <p:nvPr/>
        </p:nvSpPr>
        <p:spPr>
          <a:xfrm>
            <a:off x="6494223" y="5547765"/>
            <a:ext cx="5090352" cy="10812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anchor="t" anchorCtr="0" compatLnSpc="1"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600" b="1" dirty="0"/>
              <a:t>Flux de revenus</a:t>
            </a:r>
          </a:p>
          <a:p>
            <a:pPr marL="0" indent="0">
              <a:buNone/>
            </a:pPr>
            <a:r>
              <a:rPr lang="fr-FR" sz="1700" dirty="0"/>
              <a:t>Ventes des bouteilles lavées aux producteurs</a:t>
            </a: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E36531DA-8B11-49C5-84F8-88D6AD6BD55A}"/>
              </a:ext>
            </a:extLst>
          </p:cNvPr>
          <p:cNvSpPr txBox="1">
            <a:spLocks/>
          </p:cNvSpPr>
          <p:nvPr/>
        </p:nvSpPr>
        <p:spPr>
          <a:xfrm>
            <a:off x="7355123" y="3288455"/>
            <a:ext cx="1961849" cy="21015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anchor="t" anchorCtr="0" compatLnSpc="1">
            <a:normAutofit lnSpcReduction="10000"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600" b="1" dirty="0"/>
              <a:t>Canaux</a:t>
            </a:r>
          </a:p>
          <a:p>
            <a:pPr marL="0" indent="0">
              <a:buNone/>
            </a:pPr>
            <a:r>
              <a:rPr lang="fr-FR" sz="1600" dirty="0"/>
              <a:t>Lien directs avec les producteurs</a:t>
            </a:r>
            <a:br>
              <a:rPr lang="fr-FR" sz="1600" dirty="0"/>
            </a:br>
            <a:endParaRPr lang="fr-FR" sz="1600" dirty="0"/>
          </a:p>
          <a:p>
            <a:pPr marL="0" indent="0">
              <a:buNone/>
            </a:pPr>
            <a:r>
              <a:rPr lang="fr-FR" sz="1600" dirty="0"/>
              <a:t>Intermédiaires : les collectivités 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600" dirty="0"/>
              <a:t>Les distributeurs</a:t>
            </a:r>
          </a:p>
          <a:p>
            <a:endParaRPr lang="fr-FR" dirty="0"/>
          </a:p>
        </p:txBody>
      </p:sp>
      <p:sp>
        <p:nvSpPr>
          <p:cNvPr id="17" name="Espace réservé du texte 3">
            <a:extLst>
              <a:ext uri="{FF2B5EF4-FFF2-40B4-BE49-F238E27FC236}">
                <a16:creationId xmlns:a16="http://schemas.microsoft.com/office/drawing/2014/main" id="{7545F6C0-3EA9-4760-8C95-4D331BA3C558}"/>
              </a:ext>
            </a:extLst>
          </p:cNvPr>
          <p:cNvSpPr txBox="1">
            <a:spLocks/>
          </p:cNvSpPr>
          <p:nvPr/>
        </p:nvSpPr>
        <p:spPr>
          <a:xfrm>
            <a:off x="314278" y="1941718"/>
            <a:ext cx="2412363" cy="13255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 fontScale="92500" lnSpcReduction="1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 b="0" dirty="0"/>
          </a:p>
          <a:p>
            <a:r>
              <a:rPr lang="fr-FR" sz="1600" b="0" dirty="0"/>
              <a:t>Les producteurs pour répondre au cahier des charges de la bouteille consignée (type de bouteille + étiquette notamment)</a:t>
            </a:r>
          </a:p>
        </p:txBody>
      </p:sp>
      <p:sp>
        <p:nvSpPr>
          <p:cNvPr id="18" name="Espace réservé du texte 3">
            <a:extLst>
              <a:ext uri="{FF2B5EF4-FFF2-40B4-BE49-F238E27FC236}">
                <a16:creationId xmlns:a16="http://schemas.microsoft.com/office/drawing/2014/main" id="{FFED0632-C423-4A53-8912-FD6AA9101EEA}"/>
              </a:ext>
            </a:extLst>
          </p:cNvPr>
          <p:cNvSpPr txBox="1">
            <a:spLocks/>
          </p:cNvSpPr>
          <p:nvPr/>
        </p:nvSpPr>
        <p:spPr>
          <a:xfrm>
            <a:off x="267155" y="3003061"/>
            <a:ext cx="2412363" cy="13255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 fontScale="92500" lnSpcReduction="1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 b="0" dirty="0"/>
          </a:p>
          <a:p>
            <a:r>
              <a:rPr lang="fr-FR" sz="1600" b="0" dirty="0"/>
              <a:t>Les distributeurs pour la mise en avant des produit consignés, la communication, le stockage et la collecte</a:t>
            </a:r>
          </a:p>
        </p:txBody>
      </p:sp>
      <p:sp>
        <p:nvSpPr>
          <p:cNvPr id="19" name="Espace réservé du texte 3">
            <a:extLst>
              <a:ext uri="{FF2B5EF4-FFF2-40B4-BE49-F238E27FC236}">
                <a16:creationId xmlns:a16="http://schemas.microsoft.com/office/drawing/2014/main" id="{B197F449-3997-4D54-B268-138518BF7926}"/>
              </a:ext>
            </a:extLst>
          </p:cNvPr>
          <p:cNvSpPr txBox="1">
            <a:spLocks/>
          </p:cNvSpPr>
          <p:nvPr/>
        </p:nvSpPr>
        <p:spPr>
          <a:xfrm>
            <a:off x="281513" y="4064404"/>
            <a:ext cx="2412363" cy="11327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500" b="0" dirty="0"/>
              <a:t>Les partenaires transport pour la livraison en fonction de la montée en charge</a:t>
            </a:r>
          </a:p>
        </p:txBody>
      </p:sp>
      <p:sp>
        <p:nvSpPr>
          <p:cNvPr id="20" name="Espace réservé du texte 3">
            <a:extLst>
              <a:ext uri="{FF2B5EF4-FFF2-40B4-BE49-F238E27FC236}">
                <a16:creationId xmlns:a16="http://schemas.microsoft.com/office/drawing/2014/main" id="{3E719A5B-6C8B-4804-9D15-B565E7DC56C0}"/>
              </a:ext>
            </a:extLst>
          </p:cNvPr>
          <p:cNvSpPr txBox="1">
            <a:spLocks/>
          </p:cNvSpPr>
          <p:nvPr/>
        </p:nvSpPr>
        <p:spPr>
          <a:xfrm>
            <a:off x="2875028" y="2385992"/>
            <a:ext cx="2134391" cy="161898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 fontScale="925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0" dirty="0"/>
              <a:t>Collecte </a:t>
            </a:r>
          </a:p>
          <a:p>
            <a:r>
              <a:rPr lang="fr-FR" sz="1600" b="0" dirty="0"/>
              <a:t>Lavage</a:t>
            </a:r>
          </a:p>
          <a:p>
            <a:r>
              <a:rPr lang="fr-FR" sz="1600" b="0" dirty="0"/>
              <a:t>Coordination de la filière</a:t>
            </a:r>
          </a:p>
          <a:p>
            <a:r>
              <a:rPr lang="fr-FR" sz="1600" b="0" dirty="0"/>
              <a:t>Communication autour de la marque</a:t>
            </a:r>
          </a:p>
          <a:p>
            <a:endParaRPr lang="fr-FR" sz="1600" b="0" dirty="0"/>
          </a:p>
        </p:txBody>
      </p:sp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00C68B30-7BD3-4D11-931B-4485BA20381D}"/>
              </a:ext>
            </a:extLst>
          </p:cNvPr>
          <p:cNvSpPr txBox="1">
            <a:spLocks/>
          </p:cNvSpPr>
          <p:nvPr/>
        </p:nvSpPr>
        <p:spPr>
          <a:xfrm>
            <a:off x="2936216" y="3969343"/>
            <a:ext cx="2002579" cy="14206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anchor="t" anchorCtr="0" compatLnSpc="1">
            <a:normAutofit lnSpcReduction="10000"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600" b="1" dirty="0"/>
              <a:t>Ressources</a:t>
            </a:r>
          </a:p>
          <a:p>
            <a:pPr marL="0" indent="0" algn="ctr">
              <a:buNone/>
            </a:pPr>
            <a:r>
              <a:rPr lang="fr-FR" sz="1600" dirty="0"/>
              <a:t>Communauté de producteurs et de distributeurs</a:t>
            </a:r>
          </a:p>
          <a:p>
            <a:pPr marL="0" indent="0" algn="ctr">
              <a:buNone/>
            </a:pPr>
            <a:r>
              <a:rPr lang="fr-FR" sz="1600" dirty="0"/>
              <a:t>Unité de lavage</a:t>
            </a:r>
          </a:p>
          <a:p>
            <a:endParaRPr lang="fr-FR" dirty="0"/>
          </a:p>
        </p:txBody>
      </p:sp>
      <p:sp>
        <p:nvSpPr>
          <p:cNvPr id="22" name="Espace réservé du texte 3">
            <a:extLst>
              <a:ext uri="{FF2B5EF4-FFF2-40B4-BE49-F238E27FC236}">
                <a16:creationId xmlns:a16="http://schemas.microsoft.com/office/drawing/2014/main" id="{40BD1C31-E293-4CC3-8741-93DA5E7EF26F}"/>
              </a:ext>
            </a:extLst>
          </p:cNvPr>
          <p:cNvSpPr txBox="1">
            <a:spLocks/>
          </p:cNvSpPr>
          <p:nvPr/>
        </p:nvSpPr>
        <p:spPr>
          <a:xfrm>
            <a:off x="5053798" y="2500525"/>
            <a:ext cx="2273924" cy="19833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 lnSpcReduction="1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0" dirty="0"/>
              <a:t>Impact environnemental et social</a:t>
            </a:r>
          </a:p>
          <a:p>
            <a:r>
              <a:rPr lang="fr-FR" sz="1600" b="0" dirty="0"/>
              <a:t>Impact local</a:t>
            </a:r>
          </a:p>
          <a:p>
            <a:r>
              <a:rPr lang="fr-FR" sz="1600" b="0" dirty="0"/>
              <a:t>Prix équivalent pour le producteur</a:t>
            </a:r>
          </a:p>
          <a:p>
            <a:r>
              <a:rPr lang="fr-FR" sz="1600" b="0" dirty="0"/>
              <a:t>Fidélisation du consommateur</a:t>
            </a:r>
          </a:p>
          <a:p>
            <a:endParaRPr lang="fr-FR" sz="1600" b="0" dirty="0"/>
          </a:p>
        </p:txBody>
      </p:sp>
      <p:sp>
        <p:nvSpPr>
          <p:cNvPr id="23" name="Espace réservé du texte 3">
            <a:extLst>
              <a:ext uri="{FF2B5EF4-FFF2-40B4-BE49-F238E27FC236}">
                <a16:creationId xmlns:a16="http://schemas.microsoft.com/office/drawing/2014/main" id="{8ABDCAE3-B489-4649-997C-B18C108C8BDA}"/>
              </a:ext>
            </a:extLst>
          </p:cNvPr>
          <p:cNvSpPr txBox="1">
            <a:spLocks/>
          </p:cNvSpPr>
          <p:nvPr/>
        </p:nvSpPr>
        <p:spPr>
          <a:xfrm>
            <a:off x="7303360" y="2581506"/>
            <a:ext cx="2273924" cy="9884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 fontScale="92500" lnSpcReduction="1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0" dirty="0"/>
              <a:t>Construction du projet avec les producteurs</a:t>
            </a:r>
          </a:p>
          <a:p>
            <a:r>
              <a:rPr lang="fr-FR" sz="1600" b="0" dirty="0"/>
              <a:t>Mise en avant des produits locaux</a:t>
            </a:r>
          </a:p>
          <a:p>
            <a:endParaRPr lang="fr-FR" sz="1600" b="0" dirty="0"/>
          </a:p>
        </p:txBody>
      </p:sp>
      <p:sp>
        <p:nvSpPr>
          <p:cNvPr id="24" name="Espace réservé du texte 3">
            <a:extLst>
              <a:ext uri="{FF2B5EF4-FFF2-40B4-BE49-F238E27FC236}">
                <a16:creationId xmlns:a16="http://schemas.microsoft.com/office/drawing/2014/main" id="{2144A8D4-D93D-4C21-B107-41783B94F66F}"/>
              </a:ext>
            </a:extLst>
          </p:cNvPr>
          <p:cNvSpPr txBox="1">
            <a:spLocks/>
          </p:cNvSpPr>
          <p:nvPr/>
        </p:nvSpPr>
        <p:spPr>
          <a:xfrm>
            <a:off x="9762526" y="2503756"/>
            <a:ext cx="2273924" cy="9884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600" b="0" dirty="0"/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3465AC9-B74A-4C93-8D81-D5A2DD5597CA}"/>
              </a:ext>
            </a:extLst>
          </p:cNvPr>
          <p:cNvSpPr txBox="1">
            <a:spLocks/>
          </p:cNvSpPr>
          <p:nvPr/>
        </p:nvSpPr>
        <p:spPr>
          <a:xfrm>
            <a:off x="9604685" y="2440544"/>
            <a:ext cx="2273924" cy="20433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 fontScale="77500" lnSpcReduction="2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None/>
              <a:tabLst/>
              <a:def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100" b="0" dirty="0"/>
              <a:t>Producteurs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100" b="0" dirty="0"/>
              <a:t>Jus de fruit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100" b="0" dirty="0"/>
              <a:t>Bière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100" b="0" dirty="0"/>
              <a:t>Vin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100" b="0" dirty="0"/>
          </a:p>
          <a:p>
            <a:r>
              <a:rPr lang="fr-FR" sz="2100" b="0" dirty="0"/>
              <a:t>Consommateurs de boissons locales</a:t>
            </a:r>
          </a:p>
          <a:p>
            <a:endParaRPr lang="fr-FR" sz="1600" b="0" dirty="0"/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710DA6C3-2667-4A45-BBAC-1CF2BB2522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197" y="1277795"/>
            <a:ext cx="5572227" cy="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797A83-569E-42AA-A4F9-80DA1FF6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Offre de service et Synthèse des coûts</a:t>
            </a:r>
            <a:br>
              <a:rPr lang="fr-FR" dirty="0"/>
            </a:b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00F6CF6-C3B5-4EEB-AF97-9EAF889E6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7" y="1443170"/>
            <a:ext cx="5572227" cy="36579"/>
          </a:xfrm>
          <a:prstGeom prst="rect">
            <a:avLst/>
          </a:prstGeom>
        </p:spPr>
      </p:pic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AD2A8FC-A455-48A2-8578-5C48FF154858}"/>
              </a:ext>
            </a:extLst>
          </p:cNvPr>
          <p:cNvSpPr txBox="1">
            <a:spLocks/>
          </p:cNvSpPr>
          <p:nvPr/>
        </p:nvSpPr>
        <p:spPr>
          <a:xfrm>
            <a:off x="7647960" y="5433223"/>
            <a:ext cx="3705843" cy="8672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fr-FR" sz="1600" b="1" dirty="0"/>
              <a:t>500 tonnes  de déchets / an évitées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600" b="1" dirty="0"/>
              <a:t>218 </a:t>
            </a:r>
            <a:r>
              <a:rPr lang="fr-FR" sz="1600" b="1" dirty="0" err="1"/>
              <a:t>teq</a:t>
            </a:r>
            <a:r>
              <a:rPr lang="fr-FR" sz="1600" b="1" dirty="0"/>
              <a:t> carbone économisées</a:t>
            </a:r>
          </a:p>
          <a:p>
            <a:pPr marL="0" indent="0" algn="ctr">
              <a:buFont typeface="Arial" pitchFamily="34"/>
              <a:buNone/>
            </a:pPr>
            <a:endParaRPr lang="fr-FR" sz="1600" dirty="0"/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8508"/>
              </p:ext>
            </p:extLst>
          </p:nvPr>
        </p:nvGraphicFramePr>
        <p:xfrm>
          <a:off x="838197" y="2940015"/>
          <a:ext cx="4006177" cy="2926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2410">
                  <a:extLst>
                    <a:ext uri="{9D8B030D-6E8A-4147-A177-3AD203B41FA5}">
                      <a16:colId xmlns:a16="http://schemas.microsoft.com/office/drawing/2014/main" val="1435407537"/>
                    </a:ext>
                  </a:extLst>
                </a:gridCol>
                <a:gridCol w="1623767">
                  <a:extLst>
                    <a:ext uri="{9D8B030D-6E8A-4147-A177-3AD203B41FA5}">
                      <a16:colId xmlns:a16="http://schemas.microsoft.com/office/drawing/2014/main" val="993061705"/>
                    </a:ext>
                  </a:extLst>
                </a:gridCol>
              </a:tblGrid>
              <a:tr h="30745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Tout en 1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4690483"/>
                  </a:ext>
                </a:extLst>
              </a:tr>
              <a:tr h="32026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6858892"/>
                  </a:ext>
                </a:extLst>
              </a:tr>
              <a:tr h="32026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Coûts directs unitaires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0,142 €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53813508"/>
                  </a:ext>
                </a:extLst>
              </a:tr>
              <a:tr h="28183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Total des coûts fixes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152 475,500 €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0192817"/>
                  </a:ext>
                </a:extLst>
              </a:tr>
              <a:tr h="3873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Prix de vente unitaire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                                     0,23 €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1656711"/>
                  </a:ext>
                </a:extLst>
              </a:tr>
              <a:tr h="3873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Marge sur coûts variables unitaires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                       0,09 €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4825653"/>
                  </a:ext>
                </a:extLst>
              </a:tr>
              <a:tr h="30745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Seuil de rentabilité (en nbre de bts)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                            1 723 992  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311165"/>
                  </a:ext>
                </a:extLst>
              </a:tr>
              <a:tr h="30745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0195251"/>
                  </a:ext>
                </a:extLst>
              </a:tr>
              <a:tr h="30745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marge brute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62%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1361627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259259"/>
              </p:ext>
            </p:extLst>
          </p:nvPr>
        </p:nvGraphicFramePr>
        <p:xfrm>
          <a:off x="5107022" y="2175064"/>
          <a:ext cx="4114798" cy="29268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3845">
                  <a:extLst>
                    <a:ext uri="{9D8B030D-6E8A-4147-A177-3AD203B41FA5}">
                      <a16:colId xmlns:a16="http://schemas.microsoft.com/office/drawing/2014/main" val="3677814550"/>
                    </a:ext>
                  </a:extLst>
                </a:gridCol>
                <a:gridCol w="890953">
                  <a:extLst>
                    <a:ext uri="{9D8B030D-6E8A-4147-A177-3AD203B41FA5}">
                      <a16:colId xmlns:a16="http://schemas.microsoft.com/office/drawing/2014/main" val="994143565"/>
                    </a:ext>
                  </a:extLst>
                </a:gridCol>
              </a:tblGrid>
              <a:tr h="34561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Lavage à façon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7131139"/>
                  </a:ext>
                </a:extLst>
              </a:tr>
              <a:tr h="305805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84548488"/>
                  </a:ext>
                </a:extLst>
              </a:tr>
              <a:tr h="30580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Coûts directs unitaires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0,098 €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61489966"/>
                  </a:ext>
                </a:extLst>
              </a:tr>
              <a:tr h="34561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Total des coûts fixes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152 475,500 €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8005591"/>
                  </a:ext>
                </a:extLst>
              </a:tr>
              <a:tr h="34561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Prix de vente unitaire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   0,20 €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49539551"/>
                  </a:ext>
                </a:extLst>
              </a:tr>
              <a:tr h="34561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Marge sur coûts variables unitaires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        0,10 €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81266286"/>
                  </a:ext>
                </a:extLst>
              </a:tr>
              <a:tr h="34561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Seuil de rentabilité (en nbre de bts)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       1 493 661  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3190463"/>
                  </a:ext>
                </a:extLst>
              </a:tr>
              <a:tr h="293573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0214393"/>
                  </a:ext>
                </a:extLst>
              </a:tr>
              <a:tr h="29357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marge brute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104%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9035977"/>
                  </a:ext>
                </a:extLst>
              </a:tr>
            </a:tbl>
          </a:graphicData>
        </a:graphic>
      </p:graphicFrame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CAD2A8FC-A455-48A2-8578-5C48FF154858}"/>
              </a:ext>
            </a:extLst>
          </p:cNvPr>
          <p:cNvSpPr txBox="1">
            <a:spLocks/>
          </p:cNvSpPr>
          <p:nvPr/>
        </p:nvSpPr>
        <p:spPr>
          <a:xfrm>
            <a:off x="838197" y="1881707"/>
            <a:ext cx="3705843" cy="8672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4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20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fr-FR" sz="1800" b="0" i="0" u="none" strike="noStrike" kern="1200" cap="none" spc="0" baseline="0">
                <a:solidFill>
                  <a:schemeClr val="dk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fr-FR" sz="1600" b="1" dirty="0"/>
              <a:t>Lavage à façon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1600" b="1" dirty="0"/>
              <a:t>Tout en 1</a:t>
            </a:r>
          </a:p>
          <a:p>
            <a:pPr marL="0" indent="0" algn="ctr">
              <a:buFont typeface="Arial" pitchFamily="34"/>
              <a:buNone/>
            </a:pPr>
            <a:endParaRPr lang="fr-FR" sz="1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148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746" y="204282"/>
            <a:ext cx="7885887" cy="443581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200" y="2344365"/>
            <a:ext cx="7864698" cy="442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4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797A83-569E-42AA-A4F9-80DA1FF6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Les magasins partenaires</a:t>
            </a:r>
            <a:br>
              <a:rPr lang="fr-FR" dirty="0"/>
            </a:b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00F6CF6-C3B5-4EEB-AF97-9EAF889E6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7" y="1443170"/>
            <a:ext cx="5572227" cy="36579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343025" y="1844675"/>
            <a:ext cx="691575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La Carline (Die)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Au plus près (La </a:t>
            </a:r>
            <a:r>
              <a:rPr lang="fr-FR" dirty="0" err="1"/>
              <a:t>Laupie</a:t>
            </a:r>
            <a:r>
              <a:rPr lang="fr-FR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err="1"/>
              <a:t>Satoriz</a:t>
            </a:r>
            <a:r>
              <a:rPr lang="fr-FR" dirty="0"/>
              <a:t> (Saint </a:t>
            </a:r>
            <a:r>
              <a:rPr lang="fr-FR" dirty="0" err="1"/>
              <a:t>Peray</a:t>
            </a:r>
            <a:r>
              <a:rPr lang="fr-FR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La grange (Saint </a:t>
            </a:r>
            <a:r>
              <a:rPr lang="fr-FR" dirty="0" err="1"/>
              <a:t>Peray</a:t>
            </a:r>
            <a:r>
              <a:rPr lang="fr-FR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Court circuit (Chabeuil)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err="1"/>
              <a:t>Biocoop</a:t>
            </a:r>
            <a:r>
              <a:rPr lang="fr-FR" dirty="0"/>
              <a:t> Romans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err="1"/>
              <a:t>Bioccop</a:t>
            </a:r>
            <a:r>
              <a:rPr lang="fr-FR" dirty="0"/>
              <a:t> Valence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 err="1"/>
              <a:t>Biocoop</a:t>
            </a:r>
            <a:r>
              <a:rPr lang="fr-FR" dirty="0"/>
              <a:t> Tournon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L’épicerie de </a:t>
            </a:r>
            <a:r>
              <a:rPr lang="fr-FR" dirty="0" err="1"/>
              <a:t>Saou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Collines bio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Nos champs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Comme trois pommes (Porte les Valences)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dirty="0"/>
              <a:t>Magasins de vente directe (La Pleine Lune, Clos fougère)</a:t>
            </a:r>
          </a:p>
          <a:p>
            <a:pPr>
              <a:defRPr/>
            </a:pPr>
            <a:endParaRPr lang="fr-FR" dirty="0"/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endParaRPr lang="fr-FR" sz="1200" dirty="0"/>
          </a:p>
          <a:p>
            <a:pPr>
              <a:defRPr/>
            </a:pPr>
            <a:endParaRPr lang="fr-FR" dirty="0"/>
          </a:p>
        </p:txBody>
      </p:sp>
      <p:pic>
        <p:nvPicPr>
          <p:cNvPr id="8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101" y="1027908"/>
            <a:ext cx="2660650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658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933450" y="404813"/>
            <a:ext cx="10296525" cy="1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100000"/>
              </a:lnSpc>
              <a:spcBef>
                <a:spcPct val="0"/>
              </a:spcBef>
            </a:pPr>
            <a:r>
              <a:rPr lang="fr-FR" altLang="fr-FR" sz="4400" dirty="0">
                <a:latin typeface="Calibri Light" panose="020F0302020204030204" pitchFamily="34" charset="0"/>
                <a:cs typeface="DejaVu Sans" panose="020B0603030804020204" pitchFamily="34" charset="0"/>
              </a:rPr>
              <a:t>Rapport d’activité et point d’étape</a:t>
            </a: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933450" y="1911350"/>
            <a:ext cx="10514013" cy="359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100000"/>
              </a:lnSpc>
              <a:spcBef>
                <a:spcPts val="1138"/>
              </a:spcBef>
            </a:pPr>
            <a:endParaRPr lang="fr-FR" altLang="fr-FR">
              <a:cs typeface="DejaVu Sans" panose="020B0603030804020204" pitchFamily="34" charset="0"/>
            </a:endParaRPr>
          </a:p>
          <a:p>
            <a:pPr eaLnBrk="1">
              <a:lnSpc>
                <a:spcPct val="100000"/>
              </a:lnSpc>
            </a:pPr>
            <a:endParaRPr lang="fr-FR" altLang="fr-FR">
              <a:cs typeface="DejaVu Sans" panose="020B0603030804020204" pitchFamily="34" charset="0"/>
            </a:endParaRPr>
          </a:p>
          <a:p>
            <a:pPr eaLnBrk="1">
              <a:lnSpc>
                <a:spcPct val="100000"/>
              </a:lnSpc>
              <a:spcBef>
                <a:spcPts val="1000"/>
              </a:spcBef>
            </a:pPr>
            <a:endParaRPr lang="fr-FR" altLang="fr-FR">
              <a:cs typeface="DejaVu Sans" panose="020B0603030804020204" pitchFamily="34" charset="0"/>
            </a:endParaRPr>
          </a:p>
        </p:txBody>
      </p:sp>
      <p:pic>
        <p:nvPicPr>
          <p:cNvPr id="16388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1417638"/>
            <a:ext cx="5565775" cy="3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479425" y="1773238"/>
            <a:ext cx="10225088" cy="553997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Réalisé (2019)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Se doter des compétences en interne pour collecter et laver les bouteilles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Se doter de l’outil : laveuse de bouteilles intégrant gratteuse, mirage, séchage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Expérimenter le service en situation réelle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Réaliser les tests sanitaires et tests de solidité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>
                <a:solidFill>
                  <a:srgbClr val="000000"/>
                </a:solidFill>
              </a:rPr>
              <a:t>Proposer une solution d’étiquetage à la fois pertinente pour le client et satisfaisante niveau lavage (partenariat avec imprimeur)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Finaliser les procédures de lavage des bouteilles</a:t>
            </a:r>
            <a:endParaRPr lang="fr-FR" sz="1200" dirty="0">
              <a:solidFill>
                <a:srgbClr val="000000"/>
              </a:solidFill>
            </a:endParaRPr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En cours (2020) :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Former l’ensemble des salarié-e-s et des bénévoles volontaires à la démarche HACCP (prévention des risques sanitaires dans l’agro-alimentaire)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Finaliser les fiches de postes et procédures d’accueil des nouveaux salariés. 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Déployer l’offre sur le territoire pour atteindre les objectifs du nombre de bouteilles lavées en 2020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Installer correctement l’atelier au départ de la brasserie de la Pleine Lune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Installer le tunnel de lavage pour développer l’offre « pot » + contenants de vente à emporter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Passer en SCIC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Se positionner sur la consigne monétaire via l’animation  d’un GT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Accroitre le nombre de magasins partenaires et les animations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Accompagnement des projets AURA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Réflexion de location de bouteilles </a:t>
            </a:r>
            <a:r>
              <a:rPr lang="fr-FR" sz="1200" dirty="0" err="1"/>
              <a:t>consignables</a:t>
            </a:r>
            <a:endParaRPr lang="fr-FR" sz="1200" dirty="0"/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endParaRPr lang="fr-FR" sz="1200" dirty="0"/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r>
              <a:rPr lang="fr-FR" sz="1200" dirty="0"/>
              <a:t>Axer sur :</a:t>
            </a:r>
          </a:p>
          <a:p>
            <a:pPr>
              <a:defRPr/>
            </a:pPr>
            <a:r>
              <a:rPr lang="fr-FR" sz="1200" dirty="0"/>
              <a:t>1 – Etudier le modèle permettant l’accroissement du taux de retour des bouteilles – consigne monétaire via l’animation d’un GT + animation en magasin </a:t>
            </a:r>
            <a:r>
              <a:rPr lang="fr-FR" sz="1200"/>
              <a:t>+ travail avec la GMS </a:t>
            </a:r>
            <a:endParaRPr lang="fr-FR" sz="1200" dirty="0"/>
          </a:p>
          <a:p>
            <a:pPr>
              <a:defRPr/>
            </a:pPr>
            <a:r>
              <a:rPr lang="fr-FR" sz="1200" dirty="0"/>
              <a:t>2- </a:t>
            </a:r>
            <a:r>
              <a:rPr lang="fr-FR" sz="1200" dirty="0" err="1"/>
              <a:t>Reflexion</a:t>
            </a:r>
            <a:r>
              <a:rPr lang="fr-FR" sz="1200" dirty="0"/>
              <a:t> de location contenants</a:t>
            </a:r>
          </a:p>
          <a:p>
            <a:pPr>
              <a:defRPr/>
            </a:pPr>
            <a:r>
              <a:rPr lang="fr-FR" sz="1200" dirty="0"/>
              <a:t>3- Installer le tunnel et développer l’offre nouveaux contenants. </a:t>
            </a:r>
          </a:p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5808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861</Words>
  <Application>Microsoft Macintosh PowerPoint</Application>
  <PresentationFormat>Grand écran</PresentationFormat>
  <Paragraphs>191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Le projet</vt:lpstr>
      <vt:lpstr>Etude d’opportunité</vt:lpstr>
      <vt:lpstr>Etude de marché</vt:lpstr>
      <vt:lpstr>Synthèse du modèle d’affaire</vt:lpstr>
      <vt:lpstr> Offre de service et Synthèse des coûts </vt:lpstr>
      <vt:lpstr>Présentation PowerPoint</vt:lpstr>
      <vt:lpstr> Les magasins partenaires </vt:lpstr>
      <vt:lpstr>Présentation PowerPoint</vt:lpstr>
      <vt:lpstr>Budget </vt:lpstr>
      <vt:lpstr>Budget – charges 2020-2021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Solen Bourgeat</dc:creator>
  <cp:lastModifiedBy>Anne Mattioli</cp:lastModifiedBy>
  <cp:revision>187</cp:revision>
  <cp:lastPrinted>2020-05-14T06:58:45Z</cp:lastPrinted>
  <dcterms:created xsi:type="dcterms:W3CDTF">2017-03-23T11:40:10Z</dcterms:created>
  <dcterms:modified xsi:type="dcterms:W3CDTF">2021-04-09T06:24:35Z</dcterms:modified>
</cp:coreProperties>
</file>