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7" r:id="rId5"/>
    <p:sldId id="27899" r:id="rId6"/>
    <p:sldId id="27901" r:id="rId7"/>
    <p:sldId id="256" r:id="rId8"/>
    <p:sldId id="27904" r:id="rId9"/>
    <p:sldId id="598" r:id="rId10"/>
    <p:sldId id="27902" r:id="rId11"/>
    <p:sldId id="27898" r:id="rId12"/>
    <p:sldId id="287" r:id="rId13"/>
    <p:sldId id="27889" r:id="rId14"/>
    <p:sldId id="274" r:id="rId15"/>
    <p:sldId id="27903" r:id="rId16"/>
    <p:sldId id="27888" r:id="rId17"/>
    <p:sldId id="59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CF5E"/>
    <a:srgbClr val="3F6DA0"/>
    <a:srgbClr val="425563"/>
    <a:srgbClr val="3E5F73"/>
    <a:srgbClr val="0067A5"/>
    <a:srgbClr val="E60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CEE645-33CD-4952-BEA0-BDCF302D51A5}" v="11" dt="2025-05-20T10:27:22.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764" autoAdjust="0"/>
  </p:normalViewPr>
  <p:slideViewPr>
    <p:cSldViewPr snapToGrid="0">
      <p:cViewPr>
        <p:scale>
          <a:sx n="100" d="100"/>
          <a:sy n="100" d="100"/>
        </p:scale>
        <p:origin x="108" y="-21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BB34CD-A9CA-4EC7-9006-44EE59B6143D}" type="datetimeFigureOut">
              <a:rPr lang="en-GB" smtClean="0"/>
              <a:t>20/05/2025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F1087F-5535-445E-8808-458026A16509}" type="slidenum">
              <a:rPr lang="en-GB" smtClean="0"/>
              <a:t>‹#›</a:t>
            </a:fld>
            <a:endParaRPr lang="en-GB"/>
          </a:p>
        </p:txBody>
      </p:sp>
    </p:spTree>
    <p:extLst>
      <p:ext uri="{BB962C8B-B14F-4D97-AF65-F5344CB8AC3E}">
        <p14:creationId xmlns:p14="http://schemas.microsoft.com/office/powerpoint/2010/main" val="1157420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F1087F-5535-445E-8808-458026A16509}" type="slidenum">
              <a:rPr lang="en-GB" smtClean="0"/>
              <a:t>1</a:t>
            </a:fld>
            <a:endParaRPr lang="en-GB"/>
          </a:p>
        </p:txBody>
      </p:sp>
    </p:spTree>
    <p:extLst>
      <p:ext uri="{BB962C8B-B14F-4D97-AF65-F5344CB8AC3E}">
        <p14:creationId xmlns:p14="http://schemas.microsoft.com/office/powerpoint/2010/main" val="4159150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the national NHSE Net Zero Travel and Transport Roadmap. </a:t>
            </a:r>
            <a:r>
              <a:rPr lang="en-GB" b="0" dirty="0"/>
              <a:t>Locally, we’ll be delivering this in alignment with the Greater Manchester Local Transport Strategy 2040.</a:t>
            </a:r>
          </a:p>
          <a:p>
            <a:endParaRPr lang="en-GB" b="1" dirty="0"/>
          </a:p>
          <a:p>
            <a:r>
              <a:rPr lang="en-GB" b="0" i="0" dirty="0">
                <a:solidFill>
                  <a:srgbClr val="202A30"/>
                </a:solidFill>
                <a:effectLst/>
                <a:latin typeface="-apple-system"/>
              </a:rPr>
              <a:t>It supports delivery of the overarching ‘Delivering a Net Zero NHS’ strategy, providing the detail of the interventions that deliver the national targets.</a:t>
            </a:r>
          </a:p>
          <a:p>
            <a:endParaRPr lang="en-GB" b="0" i="0" dirty="0">
              <a:solidFill>
                <a:srgbClr val="202A30"/>
              </a:solidFill>
              <a:effectLst/>
              <a:latin typeface="-apple-system"/>
            </a:endParaRPr>
          </a:p>
          <a:p>
            <a:r>
              <a:rPr lang="en-GB" b="0" i="0" dirty="0">
                <a:solidFill>
                  <a:srgbClr val="202A30"/>
                </a:solidFill>
                <a:effectLst/>
                <a:latin typeface="-apple-system"/>
              </a:rPr>
              <a:t>The NHS fleet is the second largest fleet in the country, consisting of over 20,000 vehicles travelling over 460 million miles every year. This fleet, combined with the impact of commissioned services and staff travel, directly contributes to the 36,000 deaths that occur every year from air pollution.</a:t>
            </a:r>
          </a:p>
          <a:p>
            <a:endParaRPr lang="en-GB" b="1" i="1" dirty="0">
              <a:solidFill>
                <a:srgbClr val="202A30"/>
              </a:solidFill>
              <a:effectLst/>
              <a:latin typeface="-apple-system"/>
            </a:endParaRPr>
          </a:p>
          <a:p>
            <a:r>
              <a:rPr lang="en-GB" b="0" i="0" dirty="0">
                <a:solidFill>
                  <a:srgbClr val="202A30"/>
                </a:solidFill>
                <a:effectLst/>
                <a:latin typeface="-apple-system"/>
              </a:rPr>
              <a:t>In addition, it is estimated that 3.5% of all traffic on the road is related to the NHS, including staff and patient travel, and delivery of goods and services.</a:t>
            </a:r>
          </a:p>
          <a:p>
            <a:endParaRPr lang="en-GB" b="0" i="0" dirty="0">
              <a:solidFill>
                <a:srgbClr val="202A30"/>
              </a:solidFill>
              <a:effectLst/>
              <a:latin typeface="-apple-system"/>
            </a:endParaRPr>
          </a:p>
          <a:p>
            <a:r>
              <a:rPr lang="en-GB" b="0" i="0" dirty="0">
                <a:solidFill>
                  <a:srgbClr val="202A30"/>
                </a:solidFill>
                <a:effectLst/>
                <a:latin typeface="-apple-system"/>
              </a:rPr>
              <a:t>NHSE engaged with the NHS workforce, and industry experts to develop a travel and transport strategy, outlining key interventions to support the transition to more sustainable travel.</a:t>
            </a:r>
          </a:p>
          <a:p>
            <a:endParaRPr lang="en-GB" b="0" i="0" dirty="0">
              <a:solidFill>
                <a:srgbClr val="202A30"/>
              </a:solidFill>
              <a:effectLst/>
              <a:latin typeface="-apple-system"/>
            </a:endParaRPr>
          </a:p>
          <a:p>
            <a:r>
              <a:rPr lang="en-GB" b="0" i="0" dirty="0">
                <a:solidFill>
                  <a:srgbClr val="202A30"/>
                </a:solidFill>
                <a:effectLst/>
                <a:latin typeface="-apple-system"/>
              </a:rPr>
              <a:t>This roadmap outlines key steps in the transition of NHS travel and transportation.</a:t>
            </a:r>
          </a:p>
          <a:p>
            <a:pPr algn="l" fontAlgn="base">
              <a:buFont typeface="Arial" panose="020B0604020202020204" pitchFamily="34" charset="0"/>
              <a:buChar char="•"/>
            </a:pPr>
            <a:r>
              <a:rPr lang="en-GB" b="1" i="0" dirty="0">
                <a:solidFill>
                  <a:srgbClr val="202A30"/>
                </a:solidFill>
                <a:effectLst/>
                <a:latin typeface="inherit"/>
              </a:rPr>
              <a:t>By 2026</a:t>
            </a:r>
            <a:r>
              <a:rPr lang="en-GB" b="0" i="0" dirty="0">
                <a:solidFill>
                  <a:srgbClr val="202A30"/>
                </a:solidFill>
                <a:effectLst/>
                <a:latin typeface="-apple-system"/>
              </a:rPr>
              <a:t>, sustainable travel strategies will be developed and incorporated into trust and integrated care board (ICB) green plans.</a:t>
            </a:r>
          </a:p>
          <a:p>
            <a:pPr algn="l" fontAlgn="base">
              <a:buFont typeface="Arial" panose="020B0604020202020204" pitchFamily="34" charset="0"/>
              <a:buChar char="•"/>
            </a:pPr>
            <a:r>
              <a:rPr lang="en-GB" b="1" i="0" dirty="0">
                <a:solidFill>
                  <a:srgbClr val="202A30"/>
                </a:solidFill>
                <a:effectLst/>
                <a:latin typeface="inherit"/>
              </a:rPr>
              <a:t>From 2027</a:t>
            </a:r>
            <a:r>
              <a:rPr lang="en-GB" b="0" i="0" dirty="0">
                <a:solidFill>
                  <a:srgbClr val="202A30"/>
                </a:solidFill>
                <a:effectLst/>
                <a:latin typeface="-apple-system"/>
              </a:rPr>
              <a:t>, all new vehicles owned and leased by the NHS will be zero emission vehicles (excluding ambulances).</a:t>
            </a:r>
          </a:p>
          <a:p>
            <a:pPr algn="l" fontAlgn="base">
              <a:buFont typeface="Arial" panose="020B0604020202020204" pitchFamily="34" charset="0"/>
              <a:buChar char="•"/>
            </a:pPr>
            <a:r>
              <a:rPr lang="en-GB" b="1" i="0" dirty="0">
                <a:solidFill>
                  <a:srgbClr val="202A30"/>
                </a:solidFill>
                <a:effectLst/>
                <a:latin typeface="inherit"/>
              </a:rPr>
              <a:t>From 2030</a:t>
            </a:r>
            <a:r>
              <a:rPr lang="en-GB" b="0" i="0" dirty="0">
                <a:solidFill>
                  <a:srgbClr val="202A30"/>
                </a:solidFill>
                <a:effectLst/>
                <a:latin typeface="-apple-system"/>
              </a:rPr>
              <a:t>, all new ambulances will be zero emission vehicles.</a:t>
            </a:r>
          </a:p>
          <a:p>
            <a:pPr algn="l" fontAlgn="base">
              <a:buFont typeface="Arial" panose="020B0604020202020204" pitchFamily="34" charset="0"/>
              <a:buChar char="•"/>
            </a:pPr>
            <a:r>
              <a:rPr lang="en-GB" b="1" i="0" dirty="0">
                <a:solidFill>
                  <a:srgbClr val="202A30"/>
                </a:solidFill>
                <a:effectLst/>
                <a:latin typeface="inherit"/>
              </a:rPr>
              <a:t>By 2033</a:t>
            </a:r>
            <a:r>
              <a:rPr lang="en-GB" b="0" i="0" dirty="0">
                <a:solidFill>
                  <a:srgbClr val="202A30"/>
                </a:solidFill>
                <a:effectLst/>
                <a:latin typeface="-apple-system"/>
              </a:rPr>
              <a:t>, staff travel emissions will be reduced by 50% through shifts to more sustainable forms of travel and the electrification of personal vehicles.</a:t>
            </a:r>
          </a:p>
          <a:p>
            <a:pPr algn="l" fontAlgn="base">
              <a:buFont typeface="Arial" panose="020B0604020202020204" pitchFamily="34" charset="0"/>
              <a:buChar char="•"/>
            </a:pPr>
            <a:r>
              <a:rPr lang="en-GB" b="1" i="0" dirty="0">
                <a:solidFill>
                  <a:srgbClr val="202A30"/>
                </a:solidFill>
                <a:effectLst/>
                <a:latin typeface="inherit"/>
              </a:rPr>
              <a:t>By 2035</a:t>
            </a:r>
            <a:r>
              <a:rPr lang="en-GB" b="0" i="0" dirty="0">
                <a:solidFill>
                  <a:srgbClr val="202A30"/>
                </a:solidFill>
                <a:effectLst/>
                <a:latin typeface="-apple-system"/>
              </a:rPr>
              <a:t>, all vehicles owned and leased by the NHS will be zero emission vehicles (excluding ambulances) and all non-emergency patient transport services (NEPTS) will be undertaken in zero emission vehicles.</a:t>
            </a:r>
          </a:p>
          <a:p>
            <a:pPr algn="l" fontAlgn="base">
              <a:buFont typeface="Arial" panose="020B0604020202020204" pitchFamily="34" charset="0"/>
              <a:buChar char="•"/>
            </a:pPr>
            <a:r>
              <a:rPr lang="en-GB" b="1" i="0" dirty="0">
                <a:solidFill>
                  <a:srgbClr val="202A30"/>
                </a:solidFill>
                <a:effectLst/>
                <a:latin typeface="inherit"/>
              </a:rPr>
              <a:t>In 2040</a:t>
            </a:r>
            <a:r>
              <a:rPr lang="en-GB" b="0" i="0" dirty="0">
                <a:solidFill>
                  <a:srgbClr val="202A30"/>
                </a:solidFill>
                <a:effectLst/>
                <a:latin typeface="-apple-system"/>
              </a:rPr>
              <a:t>, the full fleet will be decarbonised. All owned, leased, and commissioned vehicles will be zero emission.</a:t>
            </a:r>
          </a:p>
          <a:p>
            <a:endParaRPr lang="en-GB" b="0" i="0" dirty="0">
              <a:solidFill>
                <a:srgbClr val="202A30"/>
              </a:solidFill>
              <a:effectLst/>
              <a:latin typeface="-apple-system"/>
            </a:endParaRPr>
          </a:p>
        </p:txBody>
      </p:sp>
      <p:sp>
        <p:nvSpPr>
          <p:cNvPr id="4" name="Slide Number Placeholder 3"/>
          <p:cNvSpPr>
            <a:spLocks noGrp="1"/>
          </p:cNvSpPr>
          <p:nvPr>
            <p:ph type="sldNum" sz="quarter" idx="5"/>
          </p:nvPr>
        </p:nvSpPr>
        <p:spPr/>
        <p:txBody>
          <a:bodyPr/>
          <a:lstStyle/>
          <a:p>
            <a:fld id="{93F1087F-5535-445E-8808-458026A16509}" type="slidenum">
              <a:rPr lang="en-GB" smtClean="0"/>
              <a:t>10</a:t>
            </a:fld>
            <a:endParaRPr lang="en-GB"/>
          </a:p>
        </p:txBody>
      </p:sp>
    </p:spTree>
    <p:extLst>
      <p:ext uri="{BB962C8B-B14F-4D97-AF65-F5344CB8AC3E}">
        <p14:creationId xmlns:p14="http://schemas.microsoft.com/office/powerpoint/2010/main" val="1975148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Case Study: Healthier Greener Travel Toolkit.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sustainable travel toolkit for Primary Care pilot project was developed by NHS GM and launched in June 2023. It features a </a:t>
            </a:r>
            <a:r>
              <a:rPr lang="en-GB" sz="1200" dirty="0">
                <a:latin typeface="Arial" panose="020B0604020202020204" pitchFamily="34" charset="0"/>
                <a:cs typeface="Arial" panose="020B0604020202020204" pitchFamily="34" charset="0"/>
              </a:rPr>
              <a:t>site audit, culture survey, patient and staff travel survey</a:t>
            </a:r>
            <a:r>
              <a:rPr lang="en-GB" sz="1200" dirty="0"/>
              <a:t> and </a:t>
            </a:r>
            <a:r>
              <a:rPr lang="en-GB" sz="1200" dirty="0">
                <a:latin typeface="Arial" panose="020B0604020202020204" pitchFamily="34" charset="0"/>
                <a:cs typeface="Arial" panose="020B0604020202020204" pitchFamily="34" charset="0"/>
              </a:rPr>
              <a:t>travel plan template. Some regional innovation funding was secured to develop this project. We worked with Transport for Greater Manchester to develop the toolkit, and it has been published.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Financial incentives were available including a small payment for completing and submitting a travel plan, and small grants to fund sustainable travel  interventions.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r>
              <a:rPr lang="en-GB" sz="1200" dirty="0"/>
              <a:t>40 practices (32 GPs, 5 dentists, 2 pharmacies, 1 optometrist) participated in the travel surveys receiving a total of 204 staff responses and 2,057 patient responses. </a:t>
            </a:r>
          </a:p>
          <a:p>
            <a:endParaRPr lang="en-GB" sz="1200" dirty="0"/>
          </a:p>
          <a:p>
            <a:r>
              <a:rPr lang="en-GB" sz="1200" dirty="0"/>
              <a:t>Of the 40 practices, 8 submitted travel plans, and 5 submitted successful bids to support travel plan implementation. </a:t>
            </a:r>
          </a:p>
          <a:p>
            <a:endParaRPr lang="en-GB" sz="1200" dirty="0"/>
          </a:p>
          <a:p>
            <a:r>
              <a:rPr lang="en-GB" sz="1200" dirty="0"/>
              <a:t>Implementation projects included purchase of e-bikes for staff use, purchase of standard bikes and cycling equipment for staff use, installation of bike shelters, lockers and repair of shower facilities.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5CEFAA35-15C4-49EF-A90B-7E63E6668621}" type="slidenum">
              <a:rPr lang="en-GB" smtClean="0"/>
              <a:t>11</a:t>
            </a:fld>
            <a:endParaRPr lang="en-GB"/>
          </a:p>
        </p:txBody>
      </p:sp>
    </p:spTree>
    <p:extLst>
      <p:ext uri="{BB962C8B-B14F-4D97-AF65-F5344CB8AC3E}">
        <p14:creationId xmlns:p14="http://schemas.microsoft.com/office/powerpoint/2010/main" val="4031117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Calmetta" panose="020B0603020203030204" pitchFamily="34" charset="0"/>
              </a:rPr>
              <a:t>Case Study: Bee Network Active Network</a:t>
            </a:r>
          </a:p>
          <a:p>
            <a:endParaRPr lang="en-GB" b="0" i="0" dirty="0">
              <a:solidFill>
                <a:srgbClr val="000000"/>
              </a:solidFill>
              <a:effectLst/>
              <a:latin typeface="Calmetta" panose="020B0603020203030204" pitchFamily="34" charset="0"/>
            </a:endParaRPr>
          </a:p>
          <a:p>
            <a:r>
              <a:rPr lang="en-GB" b="0" i="0" dirty="0">
                <a:solidFill>
                  <a:srgbClr val="000000"/>
                </a:solidFill>
                <a:effectLst/>
                <a:latin typeface="Calmetta" panose="020B0603020203030204" pitchFamily="34" charset="0"/>
              </a:rPr>
              <a:t>We are building a walking, wheeling and cycling network that will connect every community across Greater Manchester. It will make walking and cycling a real alternative to the car. </a:t>
            </a:r>
          </a:p>
          <a:p>
            <a:endParaRPr lang="en-GB" b="0" i="0" dirty="0">
              <a:solidFill>
                <a:srgbClr val="000000"/>
              </a:solidFill>
              <a:effectLst/>
              <a:latin typeface="Calmetta" panose="020B0603020203030204" pitchFamily="34" charset="0"/>
            </a:endParaRPr>
          </a:p>
          <a:p>
            <a:r>
              <a:rPr lang="en-GB" sz="1800" b="0" i="0" dirty="0">
                <a:solidFill>
                  <a:srgbClr val="000000"/>
                </a:solidFill>
                <a:effectLst/>
                <a:latin typeface="Calmetta" panose="020B0603020203030204" pitchFamily="34" charset="0"/>
              </a:rPr>
              <a:t>When it’s complete in 2040, we will have an active travel network at Bee Network standard totalling 2,700km, up from 120km today. </a:t>
            </a:r>
          </a:p>
          <a:p>
            <a:endParaRPr lang="en-GB" sz="1800" b="0" i="0" dirty="0">
              <a:solidFill>
                <a:srgbClr val="000000"/>
              </a:solidFill>
              <a:effectLst/>
              <a:latin typeface="Calmetta" panose="020B0603020203030204" pitchFamily="34" charset="0"/>
            </a:endParaRPr>
          </a:p>
          <a:p>
            <a:r>
              <a:rPr lang="en-GB" sz="1800" b="0" i="0" dirty="0">
                <a:solidFill>
                  <a:srgbClr val="000000"/>
                </a:solidFill>
                <a:effectLst/>
                <a:latin typeface="Calmetta" panose="020B0603020203030204" pitchFamily="34" charset="0"/>
              </a:rPr>
              <a:t>As part of delivering the Bee Network, the launch of Starling Bank Bike Hire (Greater Manchester’s Cycle Hire Scheme) has given 200,000 residents access to bikes and has delivered over 1million active travel journeys since its launch in 2021.  </a:t>
            </a:r>
            <a:endParaRPr lang="en-GB" dirty="0"/>
          </a:p>
        </p:txBody>
      </p:sp>
      <p:sp>
        <p:nvSpPr>
          <p:cNvPr id="4" name="Slide Number Placeholder 3"/>
          <p:cNvSpPr>
            <a:spLocks noGrp="1"/>
          </p:cNvSpPr>
          <p:nvPr>
            <p:ph type="sldNum" sz="quarter" idx="5"/>
          </p:nvPr>
        </p:nvSpPr>
        <p:spPr/>
        <p:txBody>
          <a:bodyPr/>
          <a:lstStyle/>
          <a:p>
            <a:fld id="{93F1087F-5535-445E-8808-458026A16509}" type="slidenum">
              <a:rPr lang="en-GB" smtClean="0"/>
              <a:t>12</a:t>
            </a:fld>
            <a:endParaRPr lang="en-GB"/>
          </a:p>
        </p:txBody>
      </p:sp>
    </p:spTree>
    <p:extLst>
      <p:ext uri="{BB962C8B-B14F-4D97-AF65-F5344CB8AC3E}">
        <p14:creationId xmlns:p14="http://schemas.microsoft.com/office/powerpoint/2010/main" val="4180554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Case Study: </a:t>
            </a:r>
            <a:r>
              <a:rPr lang="en-GB" b="1" dirty="0" err="1"/>
              <a:t>Modeshift</a:t>
            </a:r>
            <a:r>
              <a:rPr lang="en-GB" b="1" dirty="0"/>
              <a:t> STARS</a:t>
            </a:r>
          </a:p>
          <a:p>
            <a:endParaRPr lang="en-GB" dirty="0"/>
          </a:p>
          <a:p>
            <a:pPr marL="171450" indent="-171450">
              <a:buFontTx/>
              <a:buChar char="-"/>
            </a:pPr>
            <a:r>
              <a:rPr lang="en-GB" dirty="0"/>
              <a:t>NHSE launched a two year programme called Step up a Gear Network to provide Trusts and ICBs with support to promote, develop and evaluate specific interventions to deliver modal shift.</a:t>
            </a:r>
          </a:p>
          <a:p>
            <a:pPr marL="171450" indent="-171450">
              <a:buFontTx/>
              <a:buChar char="-"/>
            </a:pPr>
            <a:r>
              <a:rPr lang="en-GB" dirty="0"/>
              <a:t>As part of this programme, organisations were provided with a membership of the sustainable travel organisation ‘</a:t>
            </a:r>
            <a:r>
              <a:rPr lang="en-GB" dirty="0" err="1"/>
              <a:t>Modeshift</a:t>
            </a:r>
            <a:r>
              <a:rPr lang="en-GB" dirty="0"/>
              <a:t>’ which provided access to a range of supporting resources including the online </a:t>
            </a:r>
            <a:r>
              <a:rPr lang="en-GB" dirty="0" err="1"/>
              <a:t>Modeshift</a:t>
            </a:r>
            <a:r>
              <a:rPr lang="en-GB" dirty="0"/>
              <a:t> STARS platform.</a:t>
            </a:r>
          </a:p>
          <a:p>
            <a:pPr marL="171450" indent="-171450">
              <a:buFontTx/>
              <a:buChar char="-"/>
            </a:pPr>
            <a:r>
              <a:rPr lang="en-GB" dirty="0" err="1"/>
              <a:t>Modeshift</a:t>
            </a:r>
            <a:r>
              <a:rPr lang="en-GB" dirty="0"/>
              <a:t> STARS Healthcare was developed in partnership with NHSE England and is one of four different schemes that </a:t>
            </a:r>
            <a:r>
              <a:rPr lang="en-GB" dirty="0" err="1"/>
              <a:t>Modeshift</a:t>
            </a:r>
            <a:r>
              <a:rPr lang="en-GB" dirty="0"/>
              <a:t> offer. This online platform supports participants to create and monitor their travel plans and travel surveys.</a:t>
            </a:r>
          </a:p>
          <a:p>
            <a:pPr marL="171450" indent="-171450">
              <a:buFontTx/>
              <a:buChar char="-"/>
            </a:pPr>
            <a:r>
              <a:rPr lang="en-GB" dirty="0"/>
              <a:t>All GM Trusts and NHS Greater Manchester have uploaded their travel plans onto the site. Should organisations wish to do so, they have the option to get their travel plans accredited, there are 5 levels ranging from Approved to Outstanding.</a:t>
            </a:r>
          </a:p>
          <a:p>
            <a:pPr marL="171450" indent="-171450">
              <a:buFontTx/>
              <a:buChar char="-"/>
            </a:pPr>
            <a:r>
              <a:rPr lang="en-GB" dirty="0"/>
              <a:t>Staff travel survey questionnaires have been aligned and made simpler through the platform</a:t>
            </a:r>
          </a:p>
          <a:p>
            <a:pPr marL="171450" indent="-171450">
              <a:buFontTx/>
              <a:buChar char="-"/>
            </a:pPr>
            <a:r>
              <a:rPr lang="en-GB" dirty="0"/>
              <a:t>We can use the platform to provide us with a Greater Manchester-wide overview of performance and progress</a:t>
            </a:r>
          </a:p>
        </p:txBody>
      </p:sp>
      <p:sp>
        <p:nvSpPr>
          <p:cNvPr id="4" name="Slide Number Placeholder 3"/>
          <p:cNvSpPr>
            <a:spLocks noGrp="1"/>
          </p:cNvSpPr>
          <p:nvPr>
            <p:ph type="sldNum" sz="quarter" idx="5"/>
          </p:nvPr>
        </p:nvSpPr>
        <p:spPr/>
        <p:txBody>
          <a:bodyPr/>
          <a:lstStyle/>
          <a:p>
            <a:fld id="{93F1087F-5535-445E-8808-458026A16509}" type="slidenum">
              <a:rPr lang="en-GB" smtClean="0"/>
              <a:t>13</a:t>
            </a:fld>
            <a:endParaRPr lang="en-GB"/>
          </a:p>
        </p:txBody>
      </p:sp>
    </p:spTree>
    <p:extLst>
      <p:ext uri="{BB962C8B-B14F-4D97-AF65-F5344CB8AC3E}">
        <p14:creationId xmlns:p14="http://schemas.microsoft.com/office/powerpoint/2010/main" val="3986932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listening. Would members of the audience like to ask us any questions?</a:t>
            </a:r>
          </a:p>
        </p:txBody>
      </p:sp>
      <p:sp>
        <p:nvSpPr>
          <p:cNvPr id="4" name="Slide Number Placeholder 3"/>
          <p:cNvSpPr>
            <a:spLocks noGrp="1"/>
          </p:cNvSpPr>
          <p:nvPr>
            <p:ph type="sldNum" sz="quarter" idx="5"/>
          </p:nvPr>
        </p:nvSpPr>
        <p:spPr/>
        <p:txBody>
          <a:bodyPr/>
          <a:lstStyle/>
          <a:p>
            <a:fld id="{93F1087F-5535-445E-8808-458026A16509}" type="slidenum">
              <a:rPr lang="en-GB" smtClean="0"/>
              <a:t>14</a:t>
            </a:fld>
            <a:endParaRPr lang="en-GB"/>
          </a:p>
        </p:txBody>
      </p:sp>
    </p:spTree>
    <p:extLst>
      <p:ext uri="{BB962C8B-B14F-4D97-AF65-F5344CB8AC3E}">
        <p14:creationId xmlns:p14="http://schemas.microsoft.com/office/powerpoint/2010/main" val="710423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About Greater Manchester. The Greater Manchester Combined Authority (GMCA) </a:t>
            </a:r>
            <a:r>
              <a:rPr lang="en-GB" sz="1200" dirty="0"/>
              <a:t>was established in 2011 and is run by the leaders of the 10 councils and the Mayor of Greater Manchester, Andy Burnham, with Caroline Simpson as the Chief Executive.</a:t>
            </a:r>
          </a:p>
          <a:p>
            <a:endParaRPr lang="en-GB" dirty="0"/>
          </a:p>
          <a:p>
            <a:r>
              <a:rPr lang="en-GB" sz="1200" dirty="0"/>
              <a:t>Made up of 10 boroughs with a population of 2.8M. </a:t>
            </a:r>
            <a:r>
              <a:rPr lang="en-GB" b="0" i="0" dirty="0">
                <a:solidFill>
                  <a:srgbClr val="202020"/>
                </a:solidFill>
                <a:effectLst/>
                <a:latin typeface="Arial" panose="020B0604020202020204" pitchFamily="34" charset="0"/>
              </a:rPr>
              <a:t>Greater Manchester is characterised by its dense urban and industrial developments, which include centres of commerce, finance, retail and administration, as well as commuter suburbs and housing, interspersed with transport infrastructure such as light rail, roads and motorway, and canals.</a:t>
            </a:r>
            <a:endParaRPr lang="en-GB" sz="1200" dirty="0"/>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GM has had several devolution deals going back to 2009, covering police and crime, transport, public services, employment, housing, low carbon, health and social care, waste, post-16 education and training and investment and business support. With its long history on this agenda, </a:t>
            </a:r>
            <a:r>
              <a:rPr lang="en-GB" dirty="0"/>
              <a:t>Greater Manchester is known as the ‘poster child’ for devolution.</a:t>
            </a:r>
          </a:p>
          <a:p>
            <a:endParaRPr lang="en-GB" sz="1200" dirty="0"/>
          </a:p>
          <a:p>
            <a:r>
              <a:rPr lang="en-GB" sz="1200" dirty="0"/>
              <a:t>Greater Manchester was the birthplace of the Industrial Revolution and is now a major centre for services, media and digital industries. Manchester is renowned for its music and sporting legacy.</a:t>
            </a:r>
          </a:p>
        </p:txBody>
      </p:sp>
      <p:sp>
        <p:nvSpPr>
          <p:cNvPr id="4" name="Slide Number Placeholder 3"/>
          <p:cNvSpPr>
            <a:spLocks noGrp="1"/>
          </p:cNvSpPr>
          <p:nvPr>
            <p:ph type="sldNum" sz="quarter" idx="5"/>
          </p:nvPr>
        </p:nvSpPr>
        <p:spPr/>
        <p:txBody>
          <a:bodyPr/>
          <a:lstStyle/>
          <a:p>
            <a:fld id="{93F1087F-5535-445E-8808-458026A16509}" type="slidenum">
              <a:rPr lang="en-GB" smtClean="0"/>
              <a:t>2</a:t>
            </a:fld>
            <a:endParaRPr lang="en-GB"/>
          </a:p>
        </p:txBody>
      </p:sp>
    </p:spTree>
    <p:extLst>
      <p:ext uri="{BB962C8B-B14F-4D97-AF65-F5344CB8AC3E}">
        <p14:creationId xmlns:p14="http://schemas.microsoft.com/office/powerpoint/2010/main" val="2874978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Greater Manchester is growing, but has challenges</a:t>
            </a:r>
          </a:p>
          <a:p>
            <a:endParaRPr lang="en-GB" sz="1200" dirty="0"/>
          </a:p>
          <a:p>
            <a:r>
              <a:rPr lang="en-GB" sz="1200" dirty="0"/>
              <a:t>Greater Manchester is one of the UK’s fastest growing urban areas. Worth £74.8 billion, it is a larger economy than countries such as Wales, Croatia, Lithuania, and Slovenia.</a:t>
            </a:r>
          </a:p>
          <a:p>
            <a:endParaRPr lang="en-GB" sz="1200" dirty="0"/>
          </a:p>
          <a:p>
            <a:r>
              <a:rPr lang="en-GB" sz="1200" dirty="0"/>
              <a:t>Greater Manchester has persistent problems with poverty, health and inequality. 25% of residents live in the country’s most deprived neighbourhoods. </a:t>
            </a:r>
          </a:p>
          <a:p>
            <a:endParaRPr lang="en-GB" sz="1200" dirty="0"/>
          </a:p>
          <a:p>
            <a:r>
              <a:rPr lang="en-GB" sz="1200" dirty="0"/>
              <a:t>Earnings are 25% lower than in London, at £567 per week compared to £767 in London.</a:t>
            </a:r>
          </a:p>
          <a:p>
            <a:endParaRPr lang="en-GB" sz="1200" dirty="0"/>
          </a:p>
          <a:p>
            <a:r>
              <a:rPr lang="en-GB" sz="1200" dirty="0"/>
              <a:t>Greater Manchester has some of the lowest life expectancy in England, with differences between affluent suburbs and deprived neighbourhoods ranging from up to 9.5 years to as much as 17 years in some of the poorer communities. Two thirds of adults are classed as overweight or obese, and a third of the population is classed as inactive.</a:t>
            </a:r>
          </a:p>
          <a:p>
            <a:endParaRPr lang="en-GB" sz="1200" dirty="0"/>
          </a:p>
          <a:p>
            <a:r>
              <a:rPr lang="en-GB" sz="1200" dirty="0"/>
              <a:t>In Greater Manchester, 1,200 deaths every year are associated with poor air quality, much of which comes from domestic wood burning, industry, and internal combustion engine vehicles, and the city-region has set a target to become carbon neutral by 2038. Carbon emissions are falling, but not at the scale or pace required.</a:t>
            </a:r>
          </a:p>
          <a:p>
            <a:endParaRPr lang="en-GB" sz="1200" dirty="0"/>
          </a:p>
          <a:p>
            <a:r>
              <a:rPr lang="en-GB" sz="1200" dirty="0"/>
              <a:t>71% of Greater Manchester’s carbon emissions result from two areas: travel and transport; and domestic heating.</a:t>
            </a:r>
          </a:p>
          <a:p>
            <a:endParaRPr lang="en-GB" sz="1200" dirty="0"/>
          </a:p>
          <a:p>
            <a:endParaRPr lang="en-GB" dirty="0"/>
          </a:p>
        </p:txBody>
      </p:sp>
      <p:sp>
        <p:nvSpPr>
          <p:cNvPr id="4" name="Slide Number Placeholder 3"/>
          <p:cNvSpPr>
            <a:spLocks noGrp="1"/>
          </p:cNvSpPr>
          <p:nvPr>
            <p:ph type="sldNum" sz="quarter" idx="5"/>
          </p:nvPr>
        </p:nvSpPr>
        <p:spPr/>
        <p:txBody>
          <a:bodyPr/>
          <a:lstStyle/>
          <a:p>
            <a:fld id="{93F1087F-5535-445E-8808-458026A16509}" type="slidenum">
              <a:rPr lang="en-GB" smtClean="0"/>
              <a:t>3</a:t>
            </a:fld>
            <a:endParaRPr lang="en-GB"/>
          </a:p>
        </p:txBody>
      </p:sp>
    </p:spTree>
    <p:extLst>
      <p:ext uri="{BB962C8B-B14F-4D97-AF65-F5344CB8AC3E}">
        <p14:creationId xmlns:p14="http://schemas.microsoft.com/office/powerpoint/2010/main" val="3576941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a:cs typeface="Arial"/>
              </a:rPr>
              <a:t>About the Healthcare system.</a:t>
            </a:r>
          </a:p>
          <a:p>
            <a:endParaRPr lang="en-GB" b="1" dirty="0">
              <a:latin typeface="Arial"/>
              <a:cs typeface="Arial"/>
            </a:endParaRPr>
          </a:p>
          <a:p>
            <a:r>
              <a:rPr lang="en-GB" b="0" dirty="0">
                <a:latin typeface="Arial"/>
                <a:cs typeface="Arial"/>
              </a:rPr>
              <a:t>The healthcare system in England is made up of four different layers. Nationally, the Department of Health and Social Care and NHSE provide leadership through setting strategy, policy and assuring performance. There are seven regional teams which provide regional functions such as workforce planning, as well as performance management of Integrated Care Boards. </a:t>
            </a:r>
          </a:p>
          <a:p>
            <a:endParaRPr lang="en-GB" b="0" dirty="0">
              <a:latin typeface="Arial"/>
              <a:cs typeface="Arial"/>
            </a:endParaRPr>
          </a:p>
          <a:p>
            <a:r>
              <a:rPr lang="en-GB" b="0" dirty="0">
                <a:latin typeface="Arial"/>
                <a:cs typeface="Arial"/>
              </a:rPr>
              <a:t>Integrated Care Boards exist to improve population health and undertake the planning and strategic commissioning of services. Along with Integrated Care Partnerships, which bring together all health and social care partners, they make up Integrated Care Systems. And Neighbourhood Care Providers include primary care, community, mental health, voluntary and community organisations and acute care providers that are responsible for delivering services.</a:t>
            </a:r>
          </a:p>
          <a:p>
            <a:endParaRPr lang="en-GB" b="0" dirty="0">
              <a:latin typeface="Arial"/>
              <a:cs typeface="Arial"/>
            </a:endParaRPr>
          </a:p>
          <a:p>
            <a:r>
              <a:rPr lang="en-GB" b="0" dirty="0">
                <a:latin typeface="Arial"/>
                <a:cs typeface="Arial"/>
              </a:rPr>
              <a:t>NHS Greater Manchester is the statutory body that makes decisions about healthcare services in the city-region. The Integrated Care Partnership Strategy sets out how we will work together with our communities to create the conditions for good lives, prevent poor health and provide consistent and high quality healthcare services.</a:t>
            </a:r>
          </a:p>
          <a:p>
            <a:endParaRPr lang="en-GB" b="1" dirty="0">
              <a:latin typeface="Arial"/>
              <a:cs typeface="Arial"/>
            </a:endParaRPr>
          </a:p>
          <a:p>
            <a:endParaRPr lang="en-GB" b="1" dirty="0">
              <a:latin typeface="Arial"/>
              <a:cs typeface="Arial"/>
            </a:endParaRPr>
          </a:p>
          <a:p>
            <a:r>
              <a:rPr lang="en-GB" b="0" dirty="0"/>
              <a:t>There are four purposes of an Integrated Care Board:</a:t>
            </a:r>
          </a:p>
          <a:p>
            <a:pPr algn="l" fontAlgn="base">
              <a:buFont typeface="Arial" panose="020B0604020202020204" pitchFamily="34" charset="0"/>
              <a:buChar char="•"/>
            </a:pPr>
            <a:r>
              <a:rPr lang="en-GB" dirty="0">
                <a:solidFill>
                  <a:srgbClr val="202A30"/>
                </a:solidFill>
                <a:latin typeface="Arial"/>
                <a:cs typeface="Arial"/>
              </a:rPr>
              <a:t> </a:t>
            </a:r>
            <a:r>
              <a:rPr lang="en-GB" dirty="0">
                <a:latin typeface="Arial"/>
                <a:cs typeface="Arial"/>
              </a:rPr>
              <a:t>Improve outcomes in population health and healthcare</a:t>
            </a:r>
          </a:p>
          <a:p>
            <a:pPr algn="l" fontAlgn="base">
              <a:buFont typeface="Arial" panose="020B0604020202020204" pitchFamily="34" charset="0"/>
              <a:buChar char="•"/>
            </a:pPr>
            <a:r>
              <a:rPr lang="en-GB" dirty="0">
                <a:latin typeface="Arial"/>
                <a:cs typeface="Arial"/>
              </a:rPr>
              <a:t> Tackle inequalities in outcomes, experience and access</a:t>
            </a:r>
          </a:p>
          <a:p>
            <a:pPr algn="l" fontAlgn="base">
              <a:buFont typeface="Arial" panose="020B0604020202020204" pitchFamily="34" charset="0"/>
              <a:buChar char="•"/>
            </a:pPr>
            <a:r>
              <a:rPr lang="en-GB" dirty="0">
                <a:latin typeface="Arial"/>
                <a:cs typeface="Arial"/>
              </a:rPr>
              <a:t> Enhance productivity and value for money</a:t>
            </a:r>
          </a:p>
          <a:p>
            <a:pPr algn="l" fontAlgn="base">
              <a:buFont typeface="Arial" panose="020B0604020202020204" pitchFamily="34" charset="0"/>
              <a:buChar char="•"/>
            </a:pPr>
            <a:r>
              <a:rPr lang="en-GB" dirty="0">
                <a:latin typeface="Arial"/>
                <a:cs typeface="Arial"/>
              </a:rPr>
              <a:t> Help the NHS support broader social and economic development</a:t>
            </a:r>
          </a:p>
          <a:p>
            <a:pPr algn="l" fontAlgn="base">
              <a:buFont typeface="Arial" panose="020B0604020202020204" pitchFamily="34" charset="0"/>
              <a:buChar char="•"/>
            </a:pPr>
            <a:endParaRPr lang="en-GB" dirty="0">
              <a:latin typeface="Arial"/>
              <a:cs typeface="Arial"/>
            </a:endParaRPr>
          </a:p>
          <a:p>
            <a:pPr algn="l" fontAlgn="base">
              <a:buFont typeface="Arial" panose="020B0604020202020204" pitchFamily="34" charset="0"/>
              <a:buNone/>
            </a:pPr>
            <a:r>
              <a:rPr lang="en-GB" dirty="0">
                <a:latin typeface="Arial"/>
                <a:cs typeface="Arial"/>
              </a:rPr>
              <a:t>And the government have set out three strategic shifts for the healthcare sector to ensure it is fit for the future: </a:t>
            </a:r>
            <a:r>
              <a:rPr lang="en-GB" b="0" i="0" dirty="0">
                <a:solidFill>
                  <a:srgbClr val="231F20"/>
                </a:solidFill>
                <a:effectLst/>
                <a:latin typeface="Frutiger W01"/>
              </a:rPr>
              <a:t>moving from an analogue to a digital system, shifting care from hospitals to communities, and transitioning from treating illness to preventing ill health. </a:t>
            </a:r>
          </a:p>
          <a:p>
            <a:pPr algn="l" fontAlgn="base">
              <a:buFont typeface="Arial" panose="020B0604020202020204" pitchFamily="34" charset="0"/>
              <a:buNone/>
            </a:pPr>
            <a:endParaRPr lang="en-GB" b="0" i="0" dirty="0">
              <a:solidFill>
                <a:srgbClr val="231F20"/>
              </a:solidFill>
              <a:effectLst/>
              <a:latin typeface="Frutiger W01"/>
              <a:cs typeface="Arial"/>
            </a:endParaRPr>
          </a:p>
          <a:p>
            <a:pPr algn="l" fontAlgn="base">
              <a:buFont typeface="Arial" panose="020B0604020202020204" pitchFamily="34" charset="0"/>
              <a:buNone/>
            </a:pPr>
            <a:endParaRPr lang="en-GB" dirty="0">
              <a:latin typeface="Arial"/>
              <a:cs typeface="Arial"/>
            </a:endParaRPr>
          </a:p>
          <a:p>
            <a:pPr algn="l" fontAlgn="base">
              <a:buFont typeface="Arial" panose="020B0604020202020204" pitchFamily="34" charset="0"/>
              <a:buNone/>
            </a:pPr>
            <a:r>
              <a:rPr lang="en-GB" dirty="0">
                <a:latin typeface="Arial"/>
                <a:cs typeface="Arial"/>
              </a:rPr>
              <a:t>There are significant changes underway in the healthcare system right now, NHSE is being abolished, with some of its functions being wrapped up into the Department of Health and Social Care. And there are also significant changes to Integrated Care Boards, with the number of these organisations nationally being reduced from 42 to between 23 and 28, along with changes to how some of the services are being delivered to reduce duplication between different layers of the healthcare system.</a:t>
            </a:r>
          </a:p>
          <a:p>
            <a:pPr marL="285750" indent="-285750">
              <a:buFont typeface="Arial" panose="020B0604020202020204" pitchFamily="34" charset="0"/>
              <a:buChar char="•"/>
            </a:pPr>
            <a:endParaRPr lang="en-GB" dirty="0">
              <a:latin typeface="Arial"/>
              <a:cs typeface="Arial"/>
            </a:endParaRPr>
          </a:p>
          <a:p>
            <a:pPr marL="285750" indent="-285750">
              <a:buFont typeface="Arial" panose="020B0604020202020204" pitchFamily="34" charset="0"/>
              <a:buChar char="•"/>
            </a:pPr>
            <a:endParaRPr lang="en-GB" dirty="0">
              <a:latin typeface="Arial"/>
              <a:cs typeface="Arial"/>
            </a:endParaRPr>
          </a:p>
          <a:p>
            <a:endParaRPr lang="en-GB" dirty="0"/>
          </a:p>
        </p:txBody>
      </p:sp>
      <p:sp>
        <p:nvSpPr>
          <p:cNvPr id="4" name="Slide Number Placeholder 3"/>
          <p:cNvSpPr>
            <a:spLocks noGrp="1"/>
          </p:cNvSpPr>
          <p:nvPr>
            <p:ph type="sldNum" sz="quarter" idx="5"/>
          </p:nvPr>
        </p:nvSpPr>
        <p:spPr/>
        <p:txBody>
          <a:bodyPr/>
          <a:lstStyle/>
          <a:p>
            <a:fld id="{DD4DE6EE-CAB2-4AC4-B475-78F8354C2A0B}" type="slidenum">
              <a:rPr lang="en-GB" smtClean="0"/>
              <a:t>4</a:t>
            </a:fld>
            <a:endParaRPr lang="en-GB"/>
          </a:p>
        </p:txBody>
      </p:sp>
    </p:spTree>
    <p:extLst>
      <p:ext uri="{BB962C8B-B14F-4D97-AF65-F5344CB8AC3E}">
        <p14:creationId xmlns:p14="http://schemas.microsoft.com/office/powerpoint/2010/main" val="554870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Greater Manchester Strategy </a:t>
            </a:r>
            <a:r>
              <a:rPr lang="en-GB" dirty="0"/>
              <a:t>is the city region’s ‘North Star’, bringing all its organisations together behind a set of priorities for the next ten years. The current visions is for Greater Manchester to be a place where everyone can live a good life, growing up, getting on and growing old in a greener, fairer and more prosperous city region.</a:t>
            </a:r>
          </a:p>
          <a:p>
            <a:endParaRPr lang="en-GB" dirty="0"/>
          </a:p>
          <a:p>
            <a:r>
              <a:rPr lang="en-GB" dirty="0"/>
              <a:t>This diagram sets out how different organisations contribute to our overall progress against the key strategic themes – including housing, supply of land for housing and employment, supporting people to live well, making the city region carbon neutral, an integrated transport system and delivering the Integrated Care Partnership Strategy . Each part of the system is asked to set out how it will contribute to the overall goals of the city-region, and the actions and priorities are brought together into the delivery plan.</a:t>
            </a:r>
          </a:p>
          <a:p>
            <a:endParaRPr lang="en-GB" dirty="0"/>
          </a:p>
          <a:p>
            <a:r>
              <a:rPr lang="en-GB" dirty="0"/>
              <a:t>The Greater Manchester Strategy is currently being refreshed, and the updated version is expected to be published in July.</a:t>
            </a:r>
          </a:p>
          <a:p>
            <a:r>
              <a:rPr lang="en-GB" dirty="0"/>
              <a:t> </a:t>
            </a:r>
          </a:p>
        </p:txBody>
      </p:sp>
      <p:sp>
        <p:nvSpPr>
          <p:cNvPr id="4" name="Slide Number Placeholder 3"/>
          <p:cNvSpPr>
            <a:spLocks noGrp="1"/>
          </p:cNvSpPr>
          <p:nvPr>
            <p:ph type="sldNum" sz="quarter" idx="5"/>
          </p:nvPr>
        </p:nvSpPr>
        <p:spPr/>
        <p:txBody>
          <a:bodyPr/>
          <a:lstStyle/>
          <a:p>
            <a:fld id="{93F1087F-5535-445E-8808-458026A16509}" type="slidenum">
              <a:rPr lang="en-GB" smtClean="0"/>
              <a:t>5</a:t>
            </a:fld>
            <a:endParaRPr lang="en-GB"/>
          </a:p>
        </p:txBody>
      </p:sp>
    </p:spTree>
    <p:extLst>
      <p:ext uri="{BB962C8B-B14F-4D97-AF65-F5344CB8AC3E}">
        <p14:creationId xmlns:p14="http://schemas.microsoft.com/office/powerpoint/2010/main" val="292497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415563"/>
                </a:solidFill>
                <a:effectLst/>
                <a:latin typeface="Arial" panose="020B0604020202020204" pitchFamily="34" charset="0"/>
              </a:rPr>
              <a:t>This slide shows how the various plans that support the Greater Manchester Strategy link into the areas of work that we are directly involved in, which are transport strategy and supporting the NHS in Greater Manchester towards reaching net zero carbon emissions.</a:t>
            </a:r>
          </a:p>
          <a:p>
            <a:pPr algn="l" rtl="0" fontAlgn="base"/>
            <a:endParaRPr lang="en-US" b="0" i="0" dirty="0">
              <a:solidFill>
                <a:srgbClr val="415563"/>
              </a:solidFill>
              <a:effectLst/>
              <a:latin typeface="Arial" panose="020B0604020202020204" pitchFamily="34" charset="0"/>
            </a:endParaRPr>
          </a:p>
          <a:p>
            <a:pPr algn="l" rtl="0" fontAlgn="base"/>
            <a:r>
              <a:rPr lang="en-US" b="0" i="0" dirty="0">
                <a:solidFill>
                  <a:srgbClr val="415563"/>
                </a:solidFill>
                <a:effectLst/>
                <a:latin typeface="Arial" panose="020B0604020202020204" pitchFamily="34" charset="0"/>
              </a:rPr>
              <a:t>NHS Greater Manchester’s Green Plan sets out the priority interventions to reduce the carbon footprint of the healthcare sector, and is informed by the city-region transport, environment and health strategies, whilst also being a stakeholder in the development refresh of those plans. Each of the NHS Trusts in Greater Manchester also has their own Green Plan.</a:t>
            </a:r>
          </a:p>
          <a:p>
            <a:pPr algn="l" rtl="0" fontAlgn="base"/>
            <a:endParaRPr lang="en-US" b="0" i="0" dirty="0">
              <a:solidFill>
                <a:srgbClr val="415563"/>
              </a:solidFill>
              <a:effectLst/>
              <a:latin typeface="Arial" panose="020B0604020202020204" pitchFamily="34" charset="0"/>
            </a:endParaRPr>
          </a:p>
          <a:p>
            <a:pPr algn="l" rtl="0" fontAlgn="base"/>
            <a:r>
              <a:rPr lang="en-US" b="0" i="0" dirty="0">
                <a:solidFill>
                  <a:srgbClr val="415563"/>
                </a:solidFill>
                <a:effectLst/>
                <a:latin typeface="Arial" panose="020B0604020202020204" pitchFamily="34" charset="0"/>
              </a:rPr>
              <a:t>And nationally, the NHS sets out the overall strategic direction for the NHS to reach net zero carbon emissions, and the priority interventions to get there.</a:t>
            </a:r>
          </a:p>
          <a:p>
            <a:pPr algn="l" rtl="0" fontAlgn="base"/>
            <a:endParaRPr lang="en-US" b="0" i="0" dirty="0">
              <a:solidFill>
                <a:srgbClr val="415563"/>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3F1087F-5535-445E-8808-458026A16509}" type="slidenum">
              <a:rPr lang="en-GB" smtClean="0"/>
              <a:t>6</a:t>
            </a:fld>
            <a:endParaRPr lang="en-GB"/>
          </a:p>
        </p:txBody>
      </p:sp>
    </p:spTree>
    <p:extLst>
      <p:ext uri="{BB962C8B-B14F-4D97-AF65-F5344CB8AC3E}">
        <p14:creationId xmlns:p14="http://schemas.microsoft.com/office/powerpoint/2010/main" val="3574665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Greater Manchester Transport Strategy </a:t>
            </a:r>
            <a:r>
              <a:rPr lang="en-GB" dirty="0"/>
              <a:t>is TfGM’s long-term plan for transport in the city region.</a:t>
            </a:r>
          </a:p>
          <a:p>
            <a:endParaRPr lang="en-GB" dirty="0"/>
          </a:p>
          <a:p>
            <a:r>
              <a:rPr lang="en-GB" dirty="0"/>
              <a:t>It sets out how we hope to serve a growing population, transporting people sustainably around the city region, and opening up access to opportunities.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the heart of this is the Right Mix Vision. By 2040, we want a</a:t>
            </a:r>
            <a:r>
              <a:rPr lang="en-US" sz="1200" dirty="0">
                <a:latin typeface="Calmetta" panose="020B0603020203030204" pitchFamily="34" charset="0"/>
                <a:ea typeface="Calmetta" panose="020B0603020203030204" pitchFamily="34" charset="0"/>
                <a:cs typeface="Calmetta" panose="020B0603020203030204" pitchFamily="34" charset="0"/>
              </a:rPr>
              <a:t>t least 50% of journeys to be made by walking, cycling and public transport by 2040, to avoid future growth in traffic. This was 40% in 2017.</a:t>
            </a:r>
          </a:p>
          <a:p>
            <a:r>
              <a:rPr lang="en-GB" dirty="0"/>
              <a:t> </a:t>
            </a:r>
          </a:p>
        </p:txBody>
      </p:sp>
      <p:sp>
        <p:nvSpPr>
          <p:cNvPr id="4" name="Slide Number Placeholder 3"/>
          <p:cNvSpPr>
            <a:spLocks noGrp="1"/>
          </p:cNvSpPr>
          <p:nvPr>
            <p:ph type="sldNum" sz="quarter" idx="5"/>
          </p:nvPr>
        </p:nvSpPr>
        <p:spPr/>
        <p:txBody>
          <a:bodyPr/>
          <a:lstStyle/>
          <a:p>
            <a:fld id="{93F1087F-5535-445E-8808-458026A16509}" type="slidenum">
              <a:rPr lang="en-GB" smtClean="0"/>
              <a:t>7</a:t>
            </a:fld>
            <a:endParaRPr lang="en-GB"/>
          </a:p>
        </p:txBody>
      </p:sp>
    </p:spTree>
    <p:extLst>
      <p:ext uri="{BB962C8B-B14F-4D97-AF65-F5344CB8AC3E}">
        <p14:creationId xmlns:p14="http://schemas.microsoft.com/office/powerpoint/2010/main" val="1169897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Why is the NHS concerned about climate change and environmental sustainability? </a:t>
            </a:r>
            <a:r>
              <a:rPr lang="en-GB" dirty="0"/>
              <a:t>Well, this is because climate change is a threat to human health, and affects most determinants of health either directly or indirectly.</a:t>
            </a:r>
          </a:p>
          <a:p>
            <a:endParaRPr lang="en-GB" dirty="0"/>
          </a:p>
          <a:p>
            <a:pPr fontAlgn="base"/>
            <a:r>
              <a:rPr lang="en-GB" sz="1200" dirty="0">
                <a:latin typeface="Arial"/>
                <a:cs typeface="Arial"/>
              </a:rPr>
              <a:t>The greatest opportunity for health benefits in the context of climate change comes from the potential to align health goals with the decarbonisation agenda.</a:t>
            </a:r>
          </a:p>
          <a:p>
            <a:pPr fontAlgn="base"/>
            <a:r>
              <a:rPr lang="en-GB" sz="1200" dirty="0">
                <a:latin typeface="Arial"/>
                <a:cs typeface="Arial"/>
              </a:rPr>
              <a:t>There are win-win strategies including nature-based solutions, reducing existing health inequalities, supporting behavioural transitions, supporting vulnerable populations, embedding health in climate planning and embedding climate in public health practice. </a:t>
            </a:r>
          </a:p>
          <a:p>
            <a:pPr fontAlgn="base"/>
            <a:endParaRPr lang="en-GB" sz="1200" dirty="0">
              <a:latin typeface="Arial"/>
              <a:cs typeface="Arial"/>
            </a:endParaRPr>
          </a:p>
          <a:p>
            <a:pPr fontAlgn="base"/>
            <a:r>
              <a:rPr lang="en-GB" sz="1200" dirty="0">
                <a:latin typeface="Arial"/>
                <a:cs typeface="Arial"/>
              </a:rPr>
              <a:t>There are also wider benefits to health of mitigation and adaptation actions, such as reduced air pollution, safer and healthier homes, shade protection from heat, greenspaces for mental health, healthy behaviour shifts and less pressure on health and care services.</a:t>
            </a:r>
          </a:p>
          <a:p>
            <a:endParaRPr lang="en-GB" dirty="0"/>
          </a:p>
        </p:txBody>
      </p:sp>
      <p:sp>
        <p:nvSpPr>
          <p:cNvPr id="4" name="Slide Number Placeholder 3"/>
          <p:cNvSpPr>
            <a:spLocks noGrp="1"/>
          </p:cNvSpPr>
          <p:nvPr>
            <p:ph type="sldNum" sz="quarter" idx="5"/>
          </p:nvPr>
        </p:nvSpPr>
        <p:spPr/>
        <p:txBody>
          <a:bodyPr/>
          <a:lstStyle/>
          <a:p>
            <a:fld id="{93F1087F-5535-445E-8808-458026A16509}" type="slidenum">
              <a:rPr lang="en-GB" smtClean="0"/>
              <a:t>8</a:t>
            </a:fld>
            <a:endParaRPr lang="en-GB"/>
          </a:p>
        </p:txBody>
      </p:sp>
    </p:spTree>
    <p:extLst>
      <p:ext uri="{BB962C8B-B14F-4D97-AF65-F5344CB8AC3E}">
        <p14:creationId xmlns:p14="http://schemas.microsoft.com/office/powerpoint/2010/main" val="279609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NHS Greater Manchester Green Plan</a:t>
            </a:r>
          </a:p>
          <a:p>
            <a:r>
              <a:rPr lang="en-GB" dirty="0"/>
              <a:t>This is our local response to the national Delivering a Net Zero NHS strategy as well as the Greater Manchester five-year environment plan. Its sets out our vision of achieving a healthcare system that is environmentally, socially and financially sustainable, resilient to climate shocks and deeply rooted in the principles of climate justice. It has recently been updated and is going to the Integrated Care Board for approval in July.</a:t>
            </a:r>
          </a:p>
          <a:p>
            <a:endParaRPr lang="en-GB" dirty="0"/>
          </a:p>
          <a:p>
            <a:r>
              <a:rPr lang="en-GB" dirty="0"/>
              <a:t>There are three overarching goals set out within the plan – Net Zero Carbon Footprint for the emissions we control by 2038 (which aligns with the Greater Manchester target, net zero carbon footprint plus (for the emissions we can influence) by 2045 which includes our supply chain, and aligns with the NHSE target, and finally a third goal of an NHS which is climate-adapted, actively support nature and health related activities, and promotes interventions that reduce air pollution. </a:t>
            </a:r>
          </a:p>
          <a:p>
            <a:endParaRPr lang="en-GB" dirty="0"/>
          </a:p>
          <a:p>
            <a:r>
              <a:rPr lang="en-GB" dirty="0"/>
              <a:t>The plan is structured around 10 themes, with each theme outlining priority actions. These themes replicate the NHSE and GMCA priorities, and includes areas such as medicines net zero clinical transformation and travel, transport and air quality.</a:t>
            </a:r>
          </a:p>
          <a:p>
            <a:endParaRPr lang="en-GB" dirty="0"/>
          </a:p>
          <a:p>
            <a:r>
              <a:rPr lang="en-GB" dirty="0"/>
              <a:t>And finally we have set out ways of working, which include a strong commitment to collaboration with our city-region partners such as Transport for Greater Manchester, and enabling the conditions for change.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181F1-E270-42DD-BC3A-91497EFF7A7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1852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2C50080-2430-D040-AA97-5F3B18420EE6}"/>
              </a:ext>
            </a:extLst>
          </p:cNvPr>
          <p:cNvSpPr>
            <a:spLocks noGrp="1"/>
          </p:cNvSpPr>
          <p:nvPr>
            <p:ph type="subTitle" idx="1" hasCustomPrompt="1"/>
          </p:nvPr>
        </p:nvSpPr>
        <p:spPr>
          <a:xfrm>
            <a:off x="7837713" y="5852160"/>
            <a:ext cx="3810948" cy="1005840"/>
          </a:xfrm>
          <a:prstGeom prst="rect">
            <a:avLst/>
          </a:prstGeom>
        </p:spPr>
        <p:txBody>
          <a:bodyPr>
            <a:normAutofit/>
          </a:bodyPr>
          <a:lstStyle>
            <a:lvl1pPr marL="0" indent="0" algn="r">
              <a:buNone/>
              <a:defRPr sz="1600" b="0">
                <a:solidFill>
                  <a:srgbClr val="42556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by: John Smith</a:t>
            </a:r>
            <a:br>
              <a:rPr lang="en-US"/>
            </a:br>
            <a:r>
              <a:rPr lang="en-US"/>
              <a:t>Date to go here</a:t>
            </a:r>
          </a:p>
        </p:txBody>
      </p:sp>
      <p:sp>
        <p:nvSpPr>
          <p:cNvPr id="4" name="Title 1">
            <a:extLst>
              <a:ext uri="{FF2B5EF4-FFF2-40B4-BE49-F238E27FC236}">
                <a16:creationId xmlns:a16="http://schemas.microsoft.com/office/drawing/2014/main" id="{0065C174-ED0C-A44F-851C-56713AD9161A}"/>
              </a:ext>
            </a:extLst>
          </p:cNvPr>
          <p:cNvSpPr>
            <a:spLocks noGrp="1"/>
          </p:cNvSpPr>
          <p:nvPr>
            <p:ph type="ctrTitle" hasCustomPrompt="1"/>
          </p:nvPr>
        </p:nvSpPr>
        <p:spPr>
          <a:xfrm>
            <a:off x="714103" y="3030583"/>
            <a:ext cx="10834894" cy="1250086"/>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Presentation title to go in here</a:t>
            </a:r>
          </a:p>
        </p:txBody>
      </p:sp>
    </p:spTree>
    <p:extLst>
      <p:ext uri="{BB962C8B-B14F-4D97-AF65-F5344CB8AC3E}">
        <p14:creationId xmlns:p14="http://schemas.microsoft.com/office/powerpoint/2010/main" val="3074527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5/20/2025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95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B678DE-083B-0AB0-96D3-5050A47F5B04}"/>
              </a:ext>
            </a:extLst>
          </p:cNvPr>
          <p:cNvSpPr>
            <a:spLocks noGrp="1"/>
          </p:cNvSpPr>
          <p:nvPr>
            <p:ph type="dt" sz="half" idx="10"/>
          </p:nvPr>
        </p:nvSpPr>
        <p:spPr/>
        <p:txBody>
          <a:bodyPr/>
          <a:lstStyle/>
          <a:p>
            <a:fld id="{DD0F4188-2651-4208-BEDF-F57593463A0A}" type="datetimeFigureOut">
              <a:rPr lang="en-GB" smtClean="0"/>
              <a:t>20/05/2025</a:t>
            </a:fld>
            <a:endParaRPr lang="en-GB"/>
          </a:p>
        </p:txBody>
      </p:sp>
      <p:sp>
        <p:nvSpPr>
          <p:cNvPr id="3" name="Footer Placeholder 2">
            <a:extLst>
              <a:ext uri="{FF2B5EF4-FFF2-40B4-BE49-F238E27FC236}">
                <a16:creationId xmlns:a16="http://schemas.microsoft.com/office/drawing/2014/main" id="{320BAF76-C3AA-D7E2-66B8-357DE7F213A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EC3D53-0681-21DD-BD3B-46AC9DA31046}"/>
              </a:ext>
            </a:extLst>
          </p:cNvPr>
          <p:cNvSpPr>
            <a:spLocks noGrp="1"/>
          </p:cNvSpPr>
          <p:nvPr>
            <p:ph type="sldNum" sz="quarter" idx="12"/>
          </p:nvPr>
        </p:nvSpPr>
        <p:spPr/>
        <p:txBody>
          <a:bodyPr/>
          <a:lstStyle/>
          <a:p>
            <a:fld id="{4550A360-9718-4182-B73F-A2626CA95F82}" type="slidenum">
              <a:rPr lang="en-GB" smtClean="0"/>
              <a:t>‹#›</a:t>
            </a:fld>
            <a:endParaRPr lang="en-GB"/>
          </a:p>
        </p:txBody>
      </p:sp>
    </p:spTree>
    <p:extLst>
      <p:ext uri="{BB962C8B-B14F-4D97-AF65-F5344CB8AC3E}">
        <p14:creationId xmlns:p14="http://schemas.microsoft.com/office/powerpoint/2010/main" val="329659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2C50080-2430-D040-AA97-5F3B18420EE6}"/>
              </a:ext>
            </a:extLst>
          </p:cNvPr>
          <p:cNvSpPr>
            <a:spLocks noGrp="1"/>
          </p:cNvSpPr>
          <p:nvPr>
            <p:ph type="subTitle" idx="1" hasCustomPrompt="1"/>
          </p:nvPr>
        </p:nvSpPr>
        <p:spPr>
          <a:xfrm>
            <a:off x="7837713" y="5852160"/>
            <a:ext cx="3810948" cy="1005840"/>
          </a:xfrm>
          <a:prstGeom prst="rect">
            <a:avLst/>
          </a:prstGeom>
        </p:spPr>
        <p:txBody>
          <a:bodyPr>
            <a:normAutofit/>
          </a:bodyPr>
          <a:lstStyle>
            <a:lvl1pPr marL="0" indent="0" algn="r">
              <a:buNone/>
              <a:defRPr sz="1600" b="0">
                <a:solidFill>
                  <a:srgbClr val="42556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by: John Smith</a:t>
            </a:r>
            <a:br>
              <a:rPr lang="en-US"/>
            </a:br>
            <a:r>
              <a:rPr lang="en-US"/>
              <a:t>Date to go here</a:t>
            </a:r>
          </a:p>
        </p:txBody>
      </p:sp>
      <p:sp>
        <p:nvSpPr>
          <p:cNvPr id="4" name="Title 1">
            <a:extLst>
              <a:ext uri="{FF2B5EF4-FFF2-40B4-BE49-F238E27FC236}">
                <a16:creationId xmlns:a16="http://schemas.microsoft.com/office/drawing/2014/main" id="{B371A67D-2259-1846-813E-539677523EBC}"/>
              </a:ext>
            </a:extLst>
          </p:cNvPr>
          <p:cNvSpPr>
            <a:spLocks noGrp="1"/>
          </p:cNvSpPr>
          <p:nvPr>
            <p:ph type="ctrTitle" hasCustomPrompt="1"/>
          </p:nvPr>
        </p:nvSpPr>
        <p:spPr>
          <a:xfrm>
            <a:off x="714103" y="3030583"/>
            <a:ext cx="10834894" cy="1250086"/>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Presentation title to go in here</a:t>
            </a:r>
          </a:p>
        </p:txBody>
      </p:sp>
    </p:spTree>
    <p:extLst>
      <p:ext uri="{BB962C8B-B14F-4D97-AF65-F5344CB8AC3E}">
        <p14:creationId xmlns:p14="http://schemas.microsoft.com/office/powerpoint/2010/main" val="4080004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2A52-C601-6F41-B2A8-EE00512CCDE5}"/>
              </a:ext>
            </a:extLst>
          </p:cNvPr>
          <p:cNvSpPr>
            <a:spLocks noGrp="1"/>
          </p:cNvSpPr>
          <p:nvPr>
            <p:ph type="ctrTitle" hasCustomPrompt="1"/>
          </p:nvPr>
        </p:nvSpPr>
        <p:spPr>
          <a:xfrm>
            <a:off x="714103" y="3030583"/>
            <a:ext cx="10834894" cy="1250086"/>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Presentation title to go in here</a:t>
            </a:r>
          </a:p>
        </p:txBody>
      </p:sp>
      <p:sp>
        <p:nvSpPr>
          <p:cNvPr id="3" name="Subtitle 2">
            <a:extLst>
              <a:ext uri="{FF2B5EF4-FFF2-40B4-BE49-F238E27FC236}">
                <a16:creationId xmlns:a16="http://schemas.microsoft.com/office/drawing/2014/main" id="{42C50080-2430-D040-AA97-5F3B18420EE6}"/>
              </a:ext>
            </a:extLst>
          </p:cNvPr>
          <p:cNvSpPr>
            <a:spLocks noGrp="1"/>
          </p:cNvSpPr>
          <p:nvPr>
            <p:ph type="subTitle" idx="1" hasCustomPrompt="1"/>
          </p:nvPr>
        </p:nvSpPr>
        <p:spPr>
          <a:xfrm>
            <a:off x="7837713" y="5852160"/>
            <a:ext cx="3810948" cy="1005840"/>
          </a:xfrm>
          <a:prstGeom prst="rect">
            <a:avLst/>
          </a:prstGeom>
        </p:spPr>
        <p:txBody>
          <a:bodyPr>
            <a:normAutofit/>
          </a:bodyPr>
          <a:lstStyle>
            <a:lvl1pPr marL="0" indent="0" algn="r">
              <a:buNone/>
              <a:defRPr sz="1600" b="0">
                <a:solidFill>
                  <a:srgbClr val="42556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by: John Smith</a:t>
            </a:r>
            <a:br>
              <a:rPr lang="en-US"/>
            </a:br>
            <a:r>
              <a:rPr lang="en-US"/>
              <a:t>Date to go here</a:t>
            </a:r>
          </a:p>
        </p:txBody>
      </p:sp>
    </p:spTree>
    <p:extLst>
      <p:ext uri="{BB962C8B-B14F-4D97-AF65-F5344CB8AC3E}">
        <p14:creationId xmlns:p14="http://schemas.microsoft.com/office/powerpoint/2010/main" val="2549182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D0899E-2565-5D40-81E1-713D695A7674}"/>
              </a:ext>
            </a:extLst>
          </p:cNvPr>
          <p:cNvSpPr>
            <a:spLocks noGrp="1"/>
          </p:cNvSpPr>
          <p:nvPr>
            <p:ph idx="1"/>
          </p:nvPr>
        </p:nvSpPr>
        <p:spPr>
          <a:xfrm>
            <a:off x="563671" y="1825625"/>
            <a:ext cx="10790129" cy="4351338"/>
          </a:xfrm>
          <a:prstGeom prst="rect">
            <a:avLst/>
          </a:prstGeom>
        </p:spPr>
        <p:txBody>
          <a:bodyPr/>
          <a:lstStyle>
            <a:lvl1pPr>
              <a:defRPr sz="2400">
                <a:solidFill>
                  <a:srgbClr val="425563"/>
                </a:solidFill>
                <a:latin typeface="Arial" panose="020B0604020202020204" pitchFamily="34" charset="0"/>
                <a:cs typeface="Arial" panose="020B0604020202020204" pitchFamily="34" charset="0"/>
              </a:defRPr>
            </a:lvl1pPr>
            <a:lvl2pPr>
              <a:defRPr sz="2000">
                <a:solidFill>
                  <a:srgbClr val="425563"/>
                </a:solidFill>
                <a:latin typeface="Arial" panose="020B0604020202020204" pitchFamily="34" charset="0"/>
                <a:cs typeface="Arial" panose="020B0604020202020204" pitchFamily="34" charset="0"/>
              </a:defRPr>
            </a:lvl2pPr>
            <a:lvl3pPr>
              <a:defRPr sz="1600">
                <a:solidFill>
                  <a:srgbClr val="425563"/>
                </a:solidFill>
                <a:latin typeface="Arial" panose="020B0604020202020204" pitchFamily="34" charset="0"/>
                <a:cs typeface="Arial" panose="020B0604020202020204" pitchFamily="34" charset="0"/>
              </a:defRPr>
            </a:lvl3pPr>
            <a:lvl4pPr>
              <a:defRPr>
                <a:solidFill>
                  <a:srgbClr val="3E5F73"/>
                </a:solidFill>
                <a:latin typeface="Arial" panose="020B0604020202020204" pitchFamily="34" charset="0"/>
                <a:cs typeface="Arial" panose="020B0604020202020204" pitchFamily="34" charset="0"/>
              </a:defRPr>
            </a:lvl4pPr>
            <a:lvl5pPr>
              <a:defRPr>
                <a:solidFill>
                  <a:srgbClr val="3E5F73"/>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CE9EBC20-7028-D246-A62A-FDECB0D150FD}"/>
              </a:ext>
            </a:extLst>
          </p:cNvPr>
          <p:cNvSpPr>
            <a:spLocks noGrp="1"/>
          </p:cNvSpPr>
          <p:nvPr>
            <p:ph type="title"/>
          </p:nvPr>
        </p:nvSpPr>
        <p:spPr>
          <a:xfrm>
            <a:off x="563671" y="852055"/>
            <a:ext cx="8636085" cy="519545"/>
          </a:xfrm>
          <a:prstGeom prst="rect">
            <a:avLst/>
          </a:prstGeom>
        </p:spPr>
        <p:txBody>
          <a:bodyPr>
            <a:normAutofit/>
          </a:bodyPr>
          <a:lstStyle>
            <a:lvl1pPr>
              <a:defRPr sz="2800">
                <a:solidFill>
                  <a:srgbClr val="3E5F73"/>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51263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82E70BC-344F-4941-8C7C-E440EC3E4260}"/>
              </a:ext>
            </a:extLst>
          </p:cNvPr>
          <p:cNvSpPr>
            <a:spLocks noGrp="1"/>
          </p:cNvSpPr>
          <p:nvPr>
            <p:ph idx="1"/>
          </p:nvPr>
        </p:nvSpPr>
        <p:spPr>
          <a:xfrm>
            <a:off x="563671" y="1825625"/>
            <a:ext cx="10790129" cy="4351338"/>
          </a:xfrm>
          <a:prstGeom prst="rect">
            <a:avLst/>
          </a:prstGeom>
        </p:spPr>
        <p:txBody>
          <a:bodyPr/>
          <a:lstStyle>
            <a:lvl1pPr>
              <a:defRPr sz="2400">
                <a:solidFill>
                  <a:srgbClr val="425563"/>
                </a:solidFill>
                <a:latin typeface="Arial" panose="020B0604020202020204" pitchFamily="34" charset="0"/>
                <a:cs typeface="Arial" panose="020B0604020202020204" pitchFamily="34" charset="0"/>
              </a:defRPr>
            </a:lvl1pPr>
            <a:lvl2pPr>
              <a:defRPr sz="2000">
                <a:solidFill>
                  <a:srgbClr val="425563"/>
                </a:solidFill>
                <a:latin typeface="Arial" panose="020B0604020202020204" pitchFamily="34" charset="0"/>
                <a:cs typeface="Arial" panose="020B0604020202020204" pitchFamily="34" charset="0"/>
              </a:defRPr>
            </a:lvl2pPr>
            <a:lvl3pPr>
              <a:defRPr sz="1600">
                <a:solidFill>
                  <a:srgbClr val="425563"/>
                </a:solidFill>
                <a:latin typeface="Arial" panose="020B0604020202020204" pitchFamily="34" charset="0"/>
                <a:cs typeface="Arial" panose="020B0604020202020204" pitchFamily="34" charset="0"/>
              </a:defRPr>
            </a:lvl3pPr>
            <a:lvl4pPr>
              <a:defRPr>
                <a:solidFill>
                  <a:srgbClr val="3E5F73"/>
                </a:solidFill>
                <a:latin typeface="Arial" panose="020B0604020202020204" pitchFamily="34" charset="0"/>
                <a:cs typeface="Arial" panose="020B0604020202020204" pitchFamily="34" charset="0"/>
              </a:defRPr>
            </a:lvl4pPr>
            <a:lvl5pPr>
              <a:defRPr>
                <a:solidFill>
                  <a:srgbClr val="3E5F73"/>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B5F3EBB5-73D6-CC4A-9F1D-89DCC2F61552}"/>
              </a:ext>
            </a:extLst>
          </p:cNvPr>
          <p:cNvSpPr>
            <a:spLocks noGrp="1"/>
          </p:cNvSpPr>
          <p:nvPr>
            <p:ph type="title"/>
          </p:nvPr>
        </p:nvSpPr>
        <p:spPr>
          <a:xfrm>
            <a:off x="563671" y="852055"/>
            <a:ext cx="8636085" cy="519545"/>
          </a:xfrm>
          <a:prstGeom prst="rect">
            <a:avLst/>
          </a:prstGeom>
        </p:spPr>
        <p:txBody>
          <a:bodyPr>
            <a:normAutofit/>
          </a:bodyPr>
          <a:lstStyle>
            <a:lvl1pPr>
              <a:defRPr sz="2800">
                <a:solidFill>
                  <a:srgbClr val="3E5F73"/>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63830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82E70BC-344F-4941-8C7C-E440EC3E4260}"/>
              </a:ext>
            </a:extLst>
          </p:cNvPr>
          <p:cNvSpPr>
            <a:spLocks noGrp="1"/>
          </p:cNvSpPr>
          <p:nvPr>
            <p:ph idx="1"/>
          </p:nvPr>
        </p:nvSpPr>
        <p:spPr>
          <a:xfrm>
            <a:off x="563671" y="1825625"/>
            <a:ext cx="10790129" cy="4351338"/>
          </a:xfrm>
          <a:prstGeom prst="rect">
            <a:avLst/>
          </a:prstGeom>
        </p:spPr>
        <p:txBody>
          <a:bodyPr/>
          <a:lstStyle>
            <a:lvl1pPr>
              <a:defRPr sz="2400">
                <a:solidFill>
                  <a:srgbClr val="425563"/>
                </a:solidFill>
                <a:latin typeface="Arial" panose="020B0604020202020204" pitchFamily="34" charset="0"/>
                <a:cs typeface="Arial" panose="020B0604020202020204" pitchFamily="34" charset="0"/>
              </a:defRPr>
            </a:lvl1pPr>
            <a:lvl2pPr>
              <a:defRPr sz="2000">
                <a:solidFill>
                  <a:srgbClr val="425563"/>
                </a:solidFill>
                <a:latin typeface="Arial" panose="020B0604020202020204" pitchFamily="34" charset="0"/>
                <a:cs typeface="Arial" panose="020B0604020202020204" pitchFamily="34" charset="0"/>
              </a:defRPr>
            </a:lvl2pPr>
            <a:lvl3pPr>
              <a:defRPr sz="1600">
                <a:solidFill>
                  <a:srgbClr val="425563"/>
                </a:solidFill>
                <a:latin typeface="Arial" panose="020B0604020202020204" pitchFamily="34" charset="0"/>
                <a:cs typeface="Arial" panose="020B0604020202020204" pitchFamily="34" charset="0"/>
              </a:defRPr>
            </a:lvl3pPr>
            <a:lvl4pPr>
              <a:defRPr>
                <a:solidFill>
                  <a:srgbClr val="3E5F73"/>
                </a:solidFill>
                <a:latin typeface="Arial" panose="020B0604020202020204" pitchFamily="34" charset="0"/>
                <a:cs typeface="Arial" panose="020B0604020202020204" pitchFamily="34" charset="0"/>
              </a:defRPr>
            </a:lvl4pPr>
            <a:lvl5pPr>
              <a:defRPr>
                <a:solidFill>
                  <a:srgbClr val="3E5F73"/>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B5F3EBB5-73D6-CC4A-9F1D-89DCC2F61552}"/>
              </a:ext>
            </a:extLst>
          </p:cNvPr>
          <p:cNvSpPr>
            <a:spLocks noGrp="1"/>
          </p:cNvSpPr>
          <p:nvPr>
            <p:ph type="title"/>
          </p:nvPr>
        </p:nvSpPr>
        <p:spPr>
          <a:xfrm>
            <a:off x="563671" y="852055"/>
            <a:ext cx="8636085" cy="519545"/>
          </a:xfrm>
          <a:prstGeom prst="rect">
            <a:avLst/>
          </a:prstGeom>
        </p:spPr>
        <p:txBody>
          <a:bodyPr>
            <a:normAutofit/>
          </a:bodyPr>
          <a:lstStyle>
            <a:lvl1pPr>
              <a:defRPr sz="2800">
                <a:solidFill>
                  <a:srgbClr val="3E5F73"/>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87097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Dark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F16397-FE65-A44E-8565-615E9F88D85D}"/>
              </a:ext>
            </a:extLst>
          </p:cNvPr>
          <p:cNvSpPr>
            <a:spLocks noGrp="1"/>
          </p:cNvSpPr>
          <p:nvPr>
            <p:ph type="ctrTitle" hasCustomPrompt="1"/>
          </p:nvPr>
        </p:nvSpPr>
        <p:spPr>
          <a:xfrm>
            <a:off x="714103" y="3030583"/>
            <a:ext cx="6718663" cy="1250086"/>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Divider title to go in here</a:t>
            </a:r>
          </a:p>
        </p:txBody>
      </p:sp>
    </p:spTree>
    <p:extLst>
      <p:ext uri="{BB962C8B-B14F-4D97-AF65-F5344CB8AC3E}">
        <p14:creationId xmlns:p14="http://schemas.microsoft.com/office/powerpoint/2010/main" val="3983625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F16397-FE65-A44E-8565-615E9F88D85D}"/>
              </a:ext>
            </a:extLst>
          </p:cNvPr>
          <p:cNvSpPr>
            <a:spLocks noGrp="1"/>
          </p:cNvSpPr>
          <p:nvPr>
            <p:ph type="ctrTitle" hasCustomPrompt="1"/>
          </p:nvPr>
        </p:nvSpPr>
        <p:spPr>
          <a:xfrm>
            <a:off x="714103" y="3030583"/>
            <a:ext cx="6718663" cy="1250086"/>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Divider title to go in here</a:t>
            </a:r>
          </a:p>
        </p:txBody>
      </p:sp>
    </p:spTree>
    <p:extLst>
      <p:ext uri="{BB962C8B-B14F-4D97-AF65-F5344CB8AC3E}">
        <p14:creationId xmlns:p14="http://schemas.microsoft.com/office/powerpoint/2010/main" val="3052975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F16397-FE65-A44E-8565-615E9F88D85D}"/>
              </a:ext>
            </a:extLst>
          </p:cNvPr>
          <p:cNvSpPr>
            <a:spLocks noGrp="1"/>
          </p:cNvSpPr>
          <p:nvPr>
            <p:ph type="ctrTitle" hasCustomPrompt="1"/>
          </p:nvPr>
        </p:nvSpPr>
        <p:spPr>
          <a:xfrm>
            <a:off x="714103" y="3030583"/>
            <a:ext cx="6718663" cy="1250086"/>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Divider title to go in here</a:t>
            </a:r>
          </a:p>
        </p:txBody>
      </p:sp>
    </p:spTree>
    <p:extLst>
      <p:ext uri="{BB962C8B-B14F-4D97-AF65-F5344CB8AC3E}">
        <p14:creationId xmlns:p14="http://schemas.microsoft.com/office/powerpoint/2010/main" val="1317035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794685-80D9-104C-92DF-B63BEEE67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26042C-D9C3-5547-8E47-40E67A60AC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24297-1E82-8F4F-8FDE-BFF14D3719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53328-5BDC-4B45-922D-F419FB3173BD}" type="datetimeFigureOut">
              <a:rPr lang="en-US" smtClean="0"/>
              <a:t>5/20/2025</a:t>
            </a:fld>
            <a:endParaRPr lang="en-US"/>
          </a:p>
        </p:txBody>
      </p:sp>
      <p:sp>
        <p:nvSpPr>
          <p:cNvPr id="5" name="Footer Placeholder 4">
            <a:extLst>
              <a:ext uri="{FF2B5EF4-FFF2-40B4-BE49-F238E27FC236}">
                <a16:creationId xmlns:a16="http://schemas.microsoft.com/office/drawing/2014/main" id="{9C56F036-2DCC-1844-8B2A-8E6E3231D0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6AABC7-103C-874D-83B4-50E54E9C4E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57E47A-58EC-FE48-854E-8DD443F37A4C}" type="slidenum">
              <a:rPr lang="en-US" smtClean="0"/>
              <a:t>‹#›</a:t>
            </a:fld>
            <a:endParaRPr lang="en-US"/>
          </a:p>
        </p:txBody>
      </p:sp>
    </p:spTree>
    <p:extLst>
      <p:ext uri="{BB962C8B-B14F-4D97-AF65-F5344CB8AC3E}">
        <p14:creationId xmlns:p14="http://schemas.microsoft.com/office/powerpoint/2010/main" val="203104326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1" r:id="rId3"/>
    <p:sldLayoutId id="2147483650" r:id="rId4"/>
    <p:sldLayoutId id="2147483666" r:id="rId5"/>
    <p:sldLayoutId id="2147483670" r:id="rId6"/>
    <p:sldLayoutId id="2147483663" r:id="rId7"/>
    <p:sldLayoutId id="2147483668" r:id="rId8"/>
    <p:sldLayoutId id="2147483669"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gbr01.safelinks.protection.outlook.com/?url=https%3A%2F%2Fgmpcb.org.uk%2Fwp-content%2Fuploads%2FHealthier-Greener-Travel-Toolkit.docx&amp;data=05%7C02%7Cgrace.ridler%40nhs.net%7C679e1dc717c04ff940c808dd979e2426%7C37c354b285b047f5b22207b48d774ee3%7C0%7C1%7C638833427644643741%7CUnknown%7CTWFpbGZsb3d8eyJFbXB0eU1hcGkiOnRydWUsIlYiOiIwLjAuMDAwMCIsIlAiOiJXaW4zMiIsIkFOIjoiTWFpbCIsIldUIjoyfQ%3D%3D%7C0%7C%7C%7C&amp;sdata=Tw03ksNee72kNJR4juXPVp5v6H6AcxIq9Q%2BwSGfBw8E%3D&amp;reserved=0"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hyperlink" Target="https://gbr01.safelinks.protection.outlook.com/?url=https%3A%2F%2Fgmpcb.org.uk%2Fsustainability&amp;data=05%7C02%7Cgrace.ridler%40nhs.net%7C679e1dc717c04ff940c808dd979e2426%7C37c354b285b047f5b22207b48d774ee3%7C0%7C1%7C638833427644658419%7CUnknown%7CTWFpbGZsb3d8eyJFbXB0eU1hcGkiOnRydWUsIlYiOiIwLjAuMDAwMCIsIlAiOiJXaW4zMiIsIkFOIjoiTWFpbCIsIldUIjoyfQ%3D%3D%7C0%7C%7C%7C&amp;sdata=CxFC5WvtMC3qXXlTAwS%2BsPGPUPRjAdM4PSLPv4Vin9U%3D&amp;reserved=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4CAE552-93F2-854F-A0D6-DA1EDCE970B8}"/>
              </a:ext>
            </a:extLst>
          </p:cNvPr>
          <p:cNvSpPr>
            <a:spLocks noGrp="1"/>
          </p:cNvSpPr>
          <p:nvPr>
            <p:ph type="subTitle" idx="1"/>
          </p:nvPr>
        </p:nvSpPr>
        <p:spPr>
          <a:xfrm>
            <a:off x="3238500" y="5607914"/>
            <a:ext cx="8677275" cy="1250086"/>
          </a:xfrm>
        </p:spPr>
        <p:txBody>
          <a:bodyPr/>
          <a:lstStyle/>
          <a:p>
            <a:r>
              <a:rPr lang="en-US" dirty="0"/>
              <a:t>Presented by: Claire </a:t>
            </a:r>
            <a:r>
              <a:rPr lang="en-US" dirty="0" err="1"/>
              <a:t>Igoe,</a:t>
            </a:r>
            <a:r>
              <a:rPr lang="en-US" dirty="0"/>
              <a:t> Associate Director of Sustainability, NHS Greater Manchester and Anoush Darabi, Senior Policy Manager, Transport for Greater Manchester </a:t>
            </a:r>
            <a:br>
              <a:rPr lang="en-US" dirty="0"/>
            </a:br>
            <a:r>
              <a:rPr lang="en-US" dirty="0"/>
              <a:t>Date: 22</a:t>
            </a:r>
            <a:r>
              <a:rPr lang="en-US" baseline="30000" dirty="0"/>
              <a:t>nd</a:t>
            </a:r>
            <a:r>
              <a:rPr lang="en-US" dirty="0"/>
              <a:t> May 2025</a:t>
            </a:r>
          </a:p>
        </p:txBody>
      </p:sp>
      <p:sp>
        <p:nvSpPr>
          <p:cNvPr id="3" name="Title 2">
            <a:extLst>
              <a:ext uri="{FF2B5EF4-FFF2-40B4-BE49-F238E27FC236}">
                <a16:creationId xmlns:a16="http://schemas.microsoft.com/office/drawing/2014/main" id="{8A32FB23-DB9A-FE4D-A707-4BE3918A9223}"/>
              </a:ext>
            </a:extLst>
          </p:cNvPr>
          <p:cNvSpPr>
            <a:spLocks noGrp="1"/>
          </p:cNvSpPr>
          <p:nvPr>
            <p:ph type="ctrTitle"/>
          </p:nvPr>
        </p:nvSpPr>
        <p:spPr/>
        <p:txBody>
          <a:bodyPr/>
          <a:lstStyle/>
          <a:p>
            <a:r>
              <a:rPr lang="en-US" dirty="0"/>
              <a:t>Study Visit Presentation</a:t>
            </a:r>
          </a:p>
        </p:txBody>
      </p:sp>
    </p:spTree>
    <p:extLst>
      <p:ext uri="{BB962C8B-B14F-4D97-AF65-F5344CB8AC3E}">
        <p14:creationId xmlns:p14="http://schemas.microsoft.com/office/powerpoint/2010/main" val="2180496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E14AE6-EC2C-6947-9A1D-120A266CA04B}"/>
              </a:ext>
            </a:extLst>
          </p:cNvPr>
          <p:cNvSpPr>
            <a:spLocks noGrp="1"/>
          </p:cNvSpPr>
          <p:nvPr>
            <p:ph type="title"/>
          </p:nvPr>
        </p:nvSpPr>
        <p:spPr/>
        <p:txBody>
          <a:bodyPr/>
          <a:lstStyle/>
          <a:p>
            <a:r>
              <a:rPr lang="en-US" b="1" dirty="0"/>
              <a:t> </a:t>
            </a:r>
          </a:p>
        </p:txBody>
      </p:sp>
      <p:pic>
        <p:nvPicPr>
          <p:cNvPr id="4" name="Picture 3">
            <a:extLst>
              <a:ext uri="{FF2B5EF4-FFF2-40B4-BE49-F238E27FC236}">
                <a16:creationId xmlns:a16="http://schemas.microsoft.com/office/drawing/2014/main" id="{2404CB4D-B087-0978-89FC-5FD6F6FFF21D}"/>
              </a:ext>
            </a:extLst>
          </p:cNvPr>
          <p:cNvPicPr>
            <a:picLocks noChangeAspect="1"/>
          </p:cNvPicPr>
          <p:nvPr/>
        </p:nvPicPr>
        <p:blipFill>
          <a:blip r:embed="rId3"/>
          <a:stretch>
            <a:fillRect/>
          </a:stretch>
        </p:blipFill>
        <p:spPr>
          <a:xfrm>
            <a:off x="702994" y="994525"/>
            <a:ext cx="10786011" cy="5694432"/>
          </a:xfrm>
          <a:prstGeom prst="rect">
            <a:avLst/>
          </a:prstGeom>
        </p:spPr>
      </p:pic>
      <p:sp>
        <p:nvSpPr>
          <p:cNvPr id="5" name="Oval 4">
            <a:extLst>
              <a:ext uri="{FF2B5EF4-FFF2-40B4-BE49-F238E27FC236}">
                <a16:creationId xmlns:a16="http://schemas.microsoft.com/office/drawing/2014/main" id="{51D1D02C-49FB-58B2-C54C-E83FF4F3E44B}"/>
              </a:ext>
            </a:extLst>
          </p:cNvPr>
          <p:cNvSpPr/>
          <p:nvPr/>
        </p:nvSpPr>
        <p:spPr>
          <a:xfrm>
            <a:off x="6206247" y="1070043"/>
            <a:ext cx="3926168" cy="1040859"/>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Oval 5">
            <a:extLst>
              <a:ext uri="{FF2B5EF4-FFF2-40B4-BE49-F238E27FC236}">
                <a16:creationId xmlns:a16="http://schemas.microsoft.com/office/drawing/2014/main" id="{E9DFDE03-2084-6199-6C48-27C91DD621B5}"/>
              </a:ext>
            </a:extLst>
          </p:cNvPr>
          <p:cNvSpPr/>
          <p:nvPr/>
        </p:nvSpPr>
        <p:spPr>
          <a:xfrm>
            <a:off x="7203651" y="4163437"/>
            <a:ext cx="3224963" cy="1296949"/>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7" name="Oval 6">
            <a:extLst>
              <a:ext uri="{FF2B5EF4-FFF2-40B4-BE49-F238E27FC236}">
                <a16:creationId xmlns:a16="http://schemas.microsoft.com/office/drawing/2014/main" id="{87830762-5C34-5D79-28C2-1AC20B01ED2D}"/>
              </a:ext>
            </a:extLst>
          </p:cNvPr>
          <p:cNvSpPr/>
          <p:nvPr/>
        </p:nvSpPr>
        <p:spPr>
          <a:xfrm>
            <a:off x="1763386" y="4212076"/>
            <a:ext cx="3684104" cy="110895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8" name="Oval 7">
            <a:extLst>
              <a:ext uri="{FF2B5EF4-FFF2-40B4-BE49-F238E27FC236}">
                <a16:creationId xmlns:a16="http://schemas.microsoft.com/office/drawing/2014/main" id="{2A7E3942-DB21-0A32-876D-66E7FE952919}"/>
              </a:ext>
            </a:extLst>
          </p:cNvPr>
          <p:cNvSpPr/>
          <p:nvPr/>
        </p:nvSpPr>
        <p:spPr>
          <a:xfrm>
            <a:off x="7755623" y="2752928"/>
            <a:ext cx="2529192" cy="94905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188775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55F636-4CBD-FEE2-2277-36838E824E5E}"/>
              </a:ext>
            </a:extLst>
          </p:cNvPr>
          <p:cNvSpPr>
            <a:spLocks noGrp="1"/>
          </p:cNvSpPr>
          <p:nvPr>
            <p:ph idx="1"/>
          </p:nvPr>
        </p:nvSpPr>
        <p:spPr>
          <a:xfrm>
            <a:off x="563671" y="1655180"/>
            <a:ext cx="8065979" cy="4521783"/>
          </a:xfrm>
        </p:spPr>
        <p:txBody>
          <a:bodyPr>
            <a:noAutofit/>
          </a:bodyPr>
          <a:lstStyle/>
          <a:p>
            <a:r>
              <a:rPr lang="en-GB" sz="1800" dirty="0"/>
              <a:t>Sustainable travel toolkit for Primary Care pilot project developed by NHS GM which launched in June 2023, featuring </a:t>
            </a:r>
            <a:r>
              <a:rPr lang="en-GB" sz="1800" dirty="0">
                <a:latin typeface="Arial" panose="020B0604020202020204" pitchFamily="34" charset="0"/>
                <a:cs typeface="Arial" panose="020B0604020202020204" pitchFamily="34" charset="0"/>
              </a:rPr>
              <a:t>site audit, culture survey, patient and staff travel survey</a:t>
            </a:r>
            <a:r>
              <a:rPr lang="en-GB" sz="1800" dirty="0"/>
              <a:t> and </a:t>
            </a:r>
            <a:r>
              <a:rPr lang="en-GB" sz="1800" dirty="0">
                <a:latin typeface="Arial" panose="020B0604020202020204" pitchFamily="34" charset="0"/>
                <a:cs typeface="Arial" panose="020B0604020202020204" pitchFamily="34" charset="0"/>
              </a:rPr>
              <a:t>travel plan template.</a:t>
            </a:r>
          </a:p>
          <a:p>
            <a:r>
              <a:rPr lang="en-GB" sz="1800" dirty="0"/>
              <a:t>The NHS GM </a:t>
            </a:r>
            <a:r>
              <a:rPr lang="en-GB" sz="1800" dirty="0">
                <a:hlinkClick r:id="rId3" tooltip="https://gbr01.safelinks.protection.outlook.com/?url=https%3a%2f%2fgmpcb.org.uk%2fwp-content%2fuploads%2fhealthier-greener-travel-toolkit.docx&amp;data=05%7c02%7cgrace.ridler%40nhs.net%7c679e1dc717c04ff940c808dd979e2426%7c37c354b285b047f5b22207b48d774ee3%7c0%7c1%7c638833427644643741%7cunknown%7ctwfpbgzsb3d8eyjfbxb0eu1hcgkionrydwusilyioiiwljaumdawmcisilaioijxaw4zmiisikfoijoitwfpbcisilduijoyfq%3d%3d%7c0%7c%7c%7c&amp;sdata=tw03ksnee72knjr4juxpvp5v6h6acxiq9q%2bwsgfbw8e%3d&amp;reserved=0">
                  <a:extLst>
                    <a:ext uri="{A12FA001-AC4F-418D-AE19-62706E023703}">
                      <ahyp:hlinkClr xmlns:ahyp="http://schemas.microsoft.com/office/drawing/2018/hyperlinkcolor" val="tx"/>
                    </a:ext>
                  </a:extLst>
                </a:hlinkClick>
              </a:rPr>
              <a:t>Healthier Greener Travel toolkit</a:t>
            </a:r>
            <a:r>
              <a:rPr lang="en-GB" sz="1800" dirty="0"/>
              <a:t> has now been published to our GM Primary Care Provider Board </a:t>
            </a:r>
            <a:r>
              <a:rPr lang="en-GB" sz="1800" dirty="0">
                <a:hlinkClick r:id="rId4" tooltip="https://gbr01.safelinks.protection.outlook.com/?url=https%3a%2f%2fgmpcb.org.uk%2fsustainability&amp;data=05%7c02%7cgrace.ridler%40nhs.net%7c679e1dc717c04ff940c808dd979e2426%7c37c354b285b047f5b22207b48d774ee3%7c0%7c1%7c638833427644658419%7cunknown%7ctwfpbgzsb3d8eyjfbxb0eu1hcgkionrydwusilyioiiwljaumdawmcisilaioijxaw4zmiisikfoijoitwfpbcisilduijoyfq%3d%3d%7c0%7c%7c%7c&amp;sdata=cxfc5wvtmc3qxxltaws%2bspgpuprjadm4pslpv4vin9u%3d&amp;reserved=0">
                  <a:extLst>
                    <a:ext uri="{A12FA001-AC4F-418D-AE19-62706E023703}">
                      <ahyp:hlinkClr xmlns:ahyp="http://schemas.microsoft.com/office/drawing/2018/hyperlinkcolor" val="tx"/>
                    </a:ext>
                  </a:extLst>
                </a:hlinkClick>
              </a:rPr>
              <a:t>Sustainability webpages</a:t>
            </a:r>
            <a:r>
              <a:rPr lang="en-GB" sz="1800" dirty="0"/>
              <a:t>.</a:t>
            </a:r>
          </a:p>
          <a:p>
            <a:r>
              <a:rPr lang="en-GB" sz="1800" dirty="0"/>
              <a:t>Financial incentives were available. </a:t>
            </a:r>
          </a:p>
          <a:p>
            <a:r>
              <a:rPr lang="en-GB" sz="1800" dirty="0"/>
              <a:t>40 practices (32 GPs, 5 dentists, 2 pharmacies, 1 optometrist) participated in the travel surveys receiving a total of 204 staff responses and 2,057 patient responses. </a:t>
            </a:r>
          </a:p>
          <a:p>
            <a:r>
              <a:rPr lang="en-GB" sz="1800" dirty="0"/>
              <a:t>8 practices submitted travel plans, and 5 submitted successful bids to support travel plan implementation. </a:t>
            </a:r>
          </a:p>
          <a:p>
            <a:r>
              <a:rPr lang="en-GB" sz="1800" dirty="0"/>
              <a:t>Implementation projects included purchase of e-bikes for staff use, purchase of standard bikes and cycling equipment for staff use, installation of bike shelters, lockers and repair of shower facilities.</a:t>
            </a:r>
          </a:p>
        </p:txBody>
      </p:sp>
      <p:sp>
        <p:nvSpPr>
          <p:cNvPr id="3" name="Title 2">
            <a:extLst>
              <a:ext uri="{FF2B5EF4-FFF2-40B4-BE49-F238E27FC236}">
                <a16:creationId xmlns:a16="http://schemas.microsoft.com/office/drawing/2014/main" id="{B185FAEF-9063-C22F-3AA0-8897F3971AC6}"/>
              </a:ext>
            </a:extLst>
          </p:cNvPr>
          <p:cNvSpPr>
            <a:spLocks noGrp="1"/>
          </p:cNvSpPr>
          <p:nvPr>
            <p:ph type="title"/>
          </p:nvPr>
        </p:nvSpPr>
        <p:spPr/>
        <p:txBody>
          <a:bodyPr/>
          <a:lstStyle/>
          <a:p>
            <a:r>
              <a:rPr lang="en-GB" dirty="0"/>
              <a:t>Case Study: Healthier Greener Travel Toolkit</a:t>
            </a:r>
          </a:p>
        </p:txBody>
      </p:sp>
      <p:pic>
        <p:nvPicPr>
          <p:cNvPr id="1026" name="Picture 2" descr="A person standing next to a bicycle rack&#10;&#10;Description automatically generated">
            <a:extLst>
              <a:ext uri="{FF2B5EF4-FFF2-40B4-BE49-F238E27FC236}">
                <a16:creationId xmlns:a16="http://schemas.microsoft.com/office/drawing/2014/main" id="{E74DF220-C564-CE92-ED9B-21E0CEDD79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189912" y="2368259"/>
            <a:ext cx="41275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561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492F55-A97C-1DF6-E601-774BF58F5C58}"/>
              </a:ext>
            </a:extLst>
          </p:cNvPr>
          <p:cNvSpPr>
            <a:spLocks noGrp="1"/>
          </p:cNvSpPr>
          <p:nvPr>
            <p:ph idx="1"/>
          </p:nvPr>
        </p:nvSpPr>
        <p:spPr>
          <a:xfrm>
            <a:off x="563672" y="1825625"/>
            <a:ext cx="6037154" cy="4351338"/>
          </a:xfrm>
        </p:spPr>
        <p:txBody>
          <a:bodyPr>
            <a:normAutofit fontScale="92500"/>
          </a:bodyPr>
          <a:lstStyle/>
          <a:p>
            <a:r>
              <a:rPr lang="en-GB" dirty="0"/>
              <a:t>Greater Manchester is investing in its active travel infrastructure and transport options. </a:t>
            </a:r>
          </a:p>
          <a:p>
            <a:r>
              <a:rPr lang="en-GB" dirty="0"/>
              <a:t>The aim is to connect all communities in GM with high quality active travel infrastructure.</a:t>
            </a:r>
          </a:p>
          <a:p>
            <a:r>
              <a:rPr lang="en-GB" dirty="0"/>
              <a:t>Over 95% of Greater Manchester residents will live within 400m of a Bee Network route once the network is completed.</a:t>
            </a:r>
          </a:p>
          <a:p>
            <a:r>
              <a:rPr lang="en-GB" dirty="0"/>
              <a:t>2734km, of which 1,170km is on busy roads, 932km on quiet roads and 631km off road.</a:t>
            </a:r>
          </a:p>
          <a:p>
            <a:r>
              <a:rPr lang="en-GB" dirty="0"/>
              <a:t>130km since 2017, 160km in two years.</a:t>
            </a:r>
          </a:p>
          <a:p>
            <a:endParaRPr lang="en-GB" dirty="0"/>
          </a:p>
        </p:txBody>
      </p:sp>
      <p:sp>
        <p:nvSpPr>
          <p:cNvPr id="3" name="Title 2">
            <a:extLst>
              <a:ext uri="{FF2B5EF4-FFF2-40B4-BE49-F238E27FC236}">
                <a16:creationId xmlns:a16="http://schemas.microsoft.com/office/drawing/2014/main" id="{5892767F-C639-B9EA-65D3-E04033D85233}"/>
              </a:ext>
            </a:extLst>
          </p:cNvPr>
          <p:cNvSpPr>
            <a:spLocks noGrp="1"/>
          </p:cNvSpPr>
          <p:nvPr>
            <p:ph type="title"/>
          </p:nvPr>
        </p:nvSpPr>
        <p:spPr/>
        <p:txBody>
          <a:bodyPr/>
          <a:lstStyle/>
          <a:p>
            <a:r>
              <a:rPr lang="en-GB" dirty="0"/>
              <a:t>Case study: Bee Network Active Network</a:t>
            </a:r>
          </a:p>
        </p:txBody>
      </p:sp>
      <p:pic>
        <p:nvPicPr>
          <p:cNvPr id="4" name="Content Placeholder 4" descr="See the source image">
            <a:extLst>
              <a:ext uri="{FF2B5EF4-FFF2-40B4-BE49-F238E27FC236}">
                <a16:creationId xmlns:a16="http://schemas.microsoft.com/office/drawing/2014/main" id="{67F470CE-C3C3-EDDE-CE23-BA358F91A3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3960" y="1679322"/>
            <a:ext cx="1675912" cy="16431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346DC3B-039A-319C-A692-79B710B16360}"/>
              </a:ext>
            </a:extLst>
          </p:cNvPr>
          <p:cNvPicPr>
            <a:picLocks noChangeAspect="1"/>
          </p:cNvPicPr>
          <p:nvPr/>
        </p:nvPicPr>
        <p:blipFill>
          <a:blip r:embed="rId4"/>
          <a:stretch>
            <a:fillRect/>
          </a:stretch>
        </p:blipFill>
        <p:spPr>
          <a:xfrm>
            <a:off x="6600825" y="1679322"/>
            <a:ext cx="2561420" cy="1638925"/>
          </a:xfrm>
          <a:prstGeom prst="rect">
            <a:avLst/>
          </a:prstGeom>
        </p:spPr>
      </p:pic>
      <p:sp>
        <p:nvSpPr>
          <p:cNvPr id="6" name="TextBox 5">
            <a:extLst>
              <a:ext uri="{FF2B5EF4-FFF2-40B4-BE49-F238E27FC236}">
                <a16:creationId xmlns:a16="http://schemas.microsoft.com/office/drawing/2014/main" id="{F343C8FE-BEBE-BE15-79DA-BEA635A738C6}"/>
              </a:ext>
            </a:extLst>
          </p:cNvPr>
          <p:cNvSpPr txBox="1"/>
          <p:nvPr/>
        </p:nvSpPr>
        <p:spPr>
          <a:xfrm>
            <a:off x="6600826" y="3595785"/>
            <a:ext cx="2561419" cy="1477328"/>
          </a:xfrm>
          <a:prstGeom prst="rect">
            <a:avLst/>
          </a:prstGeom>
          <a:noFill/>
        </p:spPr>
        <p:txBody>
          <a:bodyPr wrap="square" rtlCol="0">
            <a:spAutoFit/>
          </a:bodyPr>
          <a:lstStyle/>
          <a:p>
            <a:pPr algn="ctr"/>
            <a:r>
              <a:rPr lang="en-GB" b="1" dirty="0">
                <a:latin typeface="Calmetta" panose="020B0603020203030204" pitchFamily="34" charset="0"/>
                <a:ea typeface="Calmetta" panose="020B0603020203030204" pitchFamily="34" charset="0"/>
                <a:cs typeface="Calmetta" panose="020B0603020203030204" pitchFamily="34" charset="0"/>
              </a:rPr>
              <a:t>1,500 bikes</a:t>
            </a:r>
          </a:p>
          <a:p>
            <a:pPr algn="ctr"/>
            <a:endParaRPr lang="en-GB" b="1" dirty="0">
              <a:latin typeface="Calmetta" panose="020B0603020203030204" pitchFamily="34" charset="0"/>
              <a:ea typeface="Calmetta" panose="020B0603020203030204" pitchFamily="34" charset="0"/>
              <a:cs typeface="Calmetta" panose="020B0603020203030204" pitchFamily="34" charset="0"/>
            </a:endParaRPr>
          </a:p>
          <a:p>
            <a:pPr algn="ctr"/>
            <a:r>
              <a:rPr lang="en-GB" b="1" dirty="0">
                <a:latin typeface="Calmetta" panose="020B0603020203030204" pitchFamily="34" charset="0"/>
                <a:ea typeface="Calmetta" panose="020B0603020203030204" pitchFamily="34" charset="0"/>
                <a:cs typeface="Calmetta" panose="020B0603020203030204" pitchFamily="34" charset="0"/>
              </a:rPr>
              <a:t>1 million rides</a:t>
            </a:r>
          </a:p>
          <a:p>
            <a:pPr algn="ctr"/>
            <a:endParaRPr lang="en-GB" b="1" dirty="0">
              <a:latin typeface="Calmetta" panose="020B0603020203030204" pitchFamily="34" charset="0"/>
              <a:ea typeface="Calmetta" panose="020B0603020203030204" pitchFamily="34" charset="0"/>
              <a:cs typeface="Calmetta" panose="020B0603020203030204" pitchFamily="34" charset="0"/>
            </a:endParaRPr>
          </a:p>
          <a:p>
            <a:pPr algn="ctr"/>
            <a:r>
              <a:rPr lang="en-GB" b="1" dirty="0">
                <a:latin typeface="Calmetta" panose="020B0603020203030204" pitchFamily="34" charset="0"/>
                <a:ea typeface="Calmetta" panose="020B0603020203030204" pitchFamily="34" charset="0"/>
                <a:cs typeface="Calmetta" panose="020B0603020203030204" pitchFamily="34" charset="0"/>
              </a:rPr>
              <a:t>2,500,000 km ridden</a:t>
            </a:r>
          </a:p>
        </p:txBody>
      </p:sp>
      <p:sp>
        <p:nvSpPr>
          <p:cNvPr id="7" name="TextBox 6">
            <a:extLst>
              <a:ext uri="{FF2B5EF4-FFF2-40B4-BE49-F238E27FC236}">
                <a16:creationId xmlns:a16="http://schemas.microsoft.com/office/drawing/2014/main" id="{FB437DC4-0747-ED82-7118-C586740659B9}"/>
              </a:ext>
            </a:extLst>
          </p:cNvPr>
          <p:cNvSpPr txBox="1"/>
          <p:nvPr/>
        </p:nvSpPr>
        <p:spPr>
          <a:xfrm>
            <a:off x="9321206" y="3595785"/>
            <a:ext cx="2561419" cy="1477328"/>
          </a:xfrm>
          <a:prstGeom prst="rect">
            <a:avLst/>
          </a:prstGeom>
          <a:noFill/>
        </p:spPr>
        <p:txBody>
          <a:bodyPr wrap="square" rtlCol="0">
            <a:spAutoFit/>
          </a:bodyPr>
          <a:lstStyle/>
          <a:p>
            <a:pPr algn="ctr"/>
            <a:r>
              <a:rPr lang="en-GB" b="1" dirty="0">
                <a:latin typeface="Calmetta" panose="020B0603020203030204" pitchFamily="34" charset="0"/>
                <a:ea typeface="Calmetta" panose="020B0603020203030204" pitchFamily="34" charset="0"/>
                <a:cs typeface="Calmetta" panose="020B0603020203030204" pitchFamily="34" charset="0"/>
              </a:rPr>
              <a:t>800 vehicles</a:t>
            </a:r>
          </a:p>
          <a:p>
            <a:pPr algn="ctr"/>
            <a:endParaRPr lang="en-GB" b="1" dirty="0">
              <a:latin typeface="Calmetta" panose="020B0603020203030204" pitchFamily="34" charset="0"/>
              <a:ea typeface="Calmetta" panose="020B0603020203030204" pitchFamily="34" charset="0"/>
              <a:cs typeface="Calmetta" panose="020B0603020203030204" pitchFamily="34" charset="0"/>
            </a:endParaRPr>
          </a:p>
          <a:p>
            <a:pPr algn="ctr"/>
            <a:r>
              <a:rPr lang="en-GB" b="1" dirty="0">
                <a:latin typeface="Calmetta" panose="020B0603020203030204" pitchFamily="34" charset="0"/>
                <a:ea typeface="Calmetta" panose="020B0603020203030204" pitchFamily="34" charset="0"/>
                <a:cs typeface="Calmetta" panose="020B0603020203030204" pitchFamily="34" charset="0"/>
              </a:rPr>
              <a:t>1.6 million rides</a:t>
            </a:r>
          </a:p>
          <a:p>
            <a:pPr algn="ctr"/>
            <a:endParaRPr lang="en-GB" b="1" dirty="0">
              <a:latin typeface="Calmetta" panose="020B0603020203030204" pitchFamily="34" charset="0"/>
              <a:ea typeface="Calmetta" panose="020B0603020203030204" pitchFamily="34" charset="0"/>
              <a:cs typeface="Calmetta" panose="020B0603020203030204" pitchFamily="34" charset="0"/>
            </a:endParaRPr>
          </a:p>
          <a:p>
            <a:pPr algn="ctr"/>
            <a:r>
              <a:rPr lang="en-GB" b="1" dirty="0">
                <a:latin typeface="Calmetta" panose="020B0603020203030204" pitchFamily="34" charset="0"/>
                <a:ea typeface="Calmetta" panose="020B0603020203030204" pitchFamily="34" charset="0"/>
                <a:cs typeface="Calmetta" panose="020B0603020203030204" pitchFamily="34" charset="0"/>
              </a:rPr>
              <a:t>2,700,000 km ridden</a:t>
            </a:r>
          </a:p>
        </p:txBody>
      </p:sp>
    </p:spTree>
    <p:extLst>
      <p:ext uri="{BB962C8B-B14F-4D97-AF65-F5344CB8AC3E}">
        <p14:creationId xmlns:p14="http://schemas.microsoft.com/office/powerpoint/2010/main" val="2217406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D17C66A-E566-E760-45CB-26EFBD018523}"/>
              </a:ext>
            </a:extLst>
          </p:cNvPr>
          <p:cNvSpPr txBox="1"/>
          <p:nvPr/>
        </p:nvSpPr>
        <p:spPr>
          <a:xfrm>
            <a:off x="7848342" y="1953139"/>
            <a:ext cx="3124457" cy="2308324"/>
          </a:xfrm>
          <a:prstGeom prst="rect">
            <a:avLst/>
          </a:prstGeom>
          <a:noFill/>
        </p:spPr>
        <p:txBody>
          <a:bodyPr wrap="square" rtlCol="0">
            <a:spAutoFit/>
          </a:bodyPr>
          <a:lstStyle/>
          <a:p>
            <a:r>
              <a:rPr lang="en-GB" sz="2400" b="1" dirty="0" err="1"/>
              <a:t>Modeshift</a:t>
            </a:r>
            <a:r>
              <a:rPr lang="en-GB" sz="2400" b="1" dirty="0"/>
              <a:t> STARS Healthcare </a:t>
            </a:r>
            <a:r>
              <a:rPr lang="en-GB" sz="2400" dirty="0"/>
              <a:t>supports organisations to create, deliver, and track the effectiveness of their travel plans.</a:t>
            </a:r>
          </a:p>
        </p:txBody>
      </p:sp>
      <p:pic>
        <p:nvPicPr>
          <p:cNvPr id="2" name="Picture 1" descr="A diagram of a diagram of a health care pathway&#10;&#10;AI-generated content may be incorrect.">
            <a:extLst>
              <a:ext uri="{FF2B5EF4-FFF2-40B4-BE49-F238E27FC236}">
                <a16:creationId xmlns:a16="http://schemas.microsoft.com/office/drawing/2014/main" id="{1AE5BE7E-763A-F9F7-EA90-D3BAA7B3D23F}"/>
              </a:ext>
            </a:extLst>
          </p:cNvPr>
          <p:cNvPicPr>
            <a:picLocks noChangeAspect="1"/>
          </p:cNvPicPr>
          <p:nvPr/>
        </p:nvPicPr>
        <p:blipFill>
          <a:blip r:embed="rId3"/>
          <a:stretch>
            <a:fillRect/>
          </a:stretch>
        </p:blipFill>
        <p:spPr>
          <a:xfrm>
            <a:off x="563879" y="397860"/>
            <a:ext cx="6303645" cy="5703781"/>
          </a:xfrm>
          <a:prstGeom prst="rect">
            <a:avLst/>
          </a:prstGeom>
        </p:spPr>
      </p:pic>
    </p:spTree>
    <p:extLst>
      <p:ext uri="{BB962C8B-B14F-4D97-AF65-F5344CB8AC3E}">
        <p14:creationId xmlns:p14="http://schemas.microsoft.com/office/powerpoint/2010/main" val="2023429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E14AE6-EC2C-6947-9A1D-120A266CA04B}"/>
              </a:ext>
            </a:extLst>
          </p:cNvPr>
          <p:cNvSpPr>
            <a:spLocks noGrp="1"/>
          </p:cNvSpPr>
          <p:nvPr>
            <p:ph type="title"/>
          </p:nvPr>
        </p:nvSpPr>
        <p:spPr/>
        <p:txBody>
          <a:bodyPr/>
          <a:lstStyle/>
          <a:p>
            <a:r>
              <a:rPr lang="en-US" b="1"/>
              <a:t> </a:t>
            </a:r>
            <a:endParaRPr lang="en-US" b="1" dirty="0"/>
          </a:p>
        </p:txBody>
      </p:sp>
      <p:pic>
        <p:nvPicPr>
          <p:cNvPr id="8" name="Picture 7" descr="Yellow and blue symbols">
            <a:extLst>
              <a:ext uri="{FF2B5EF4-FFF2-40B4-BE49-F238E27FC236}">
                <a16:creationId xmlns:a16="http://schemas.microsoft.com/office/drawing/2014/main" id="{D539DA68-47F4-2EAA-AF00-19A0A04DCC1D}"/>
              </a:ext>
            </a:extLst>
          </p:cNvPr>
          <p:cNvPicPr>
            <a:picLocks noChangeAspect="1"/>
          </p:cNvPicPr>
          <p:nvPr/>
        </p:nvPicPr>
        <p:blipFill>
          <a:blip r:embed="rId3"/>
          <a:stretch>
            <a:fillRect/>
          </a:stretch>
        </p:blipFill>
        <p:spPr>
          <a:xfrm>
            <a:off x="2453530" y="1089959"/>
            <a:ext cx="6576169" cy="5032659"/>
          </a:xfrm>
          <a:prstGeom prst="rect">
            <a:avLst/>
          </a:prstGeom>
        </p:spPr>
      </p:pic>
    </p:spTree>
    <p:extLst>
      <p:ext uri="{BB962C8B-B14F-4D97-AF65-F5344CB8AC3E}">
        <p14:creationId xmlns:p14="http://schemas.microsoft.com/office/powerpoint/2010/main" val="2526894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5D401-8372-1EFC-E9DF-ED11E854DF76}"/>
              </a:ext>
            </a:extLst>
          </p:cNvPr>
          <p:cNvSpPr/>
          <p:nvPr/>
        </p:nvSpPr>
        <p:spPr>
          <a:xfrm>
            <a:off x="423084" y="4623031"/>
            <a:ext cx="11550632" cy="1085747"/>
          </a:xfrm>
          <a:prstGeom prst="rect">
            <a:avLst/>
          </a:prstGeom>
          <a:solidFill>
            <a:srgbClr val="313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Calmetta" panose="020B0603020203030204" pitchFamily="34" charset="0"/>
              <a:ea typeface="Calmetta" panose="020B0603020203030204" pitchFamily="34" charset="0"/>
              <a:cs typeface="Calmetta" panose="020B0603020203030204" pitchFamily="34" charset="0"/>
            </a:endParaRPr>
          </a:p>
        </p:txBody>
      </p:sp>
      <p:sp>
        <p:nvSpPr>
          <p:cNvPr id="3" name="Title 2">
            <a:extLst>
              <a:ext uri="{FF2B5EF4-FFF2-40B4-BE49-F238E27FC236}">
                <a16:creationId xmlns:a16="http://schemas.microsoft.com/office/drawing/2014/main" id="{24E14AE6-EC2C-6947-9A1D-120A266CA04B}"/>
              </a:ext>
            </a:extLst>
          </p:cNvPr>
          <p:cNvSpPr>
            <a:spLocks noGrp="1"/>
          </p:cNvSpPr>
          <p:nvPr>
            <p:ph type="title"/>
          </p:nvPr>
        </p:nvSpPr>
        <p:spPr/>
        <p:txBody>
          <a:bodyPr/>
          <a:lstStyle/>
          <a:p>
            <a:r>
              <a:rPr lang="en-US" b="1" dirty="0"/>
              <a:t>About Greater Manchester</a:t>
            </a:r>
          </a:p>
        </p:txBody>
      </p:sp>
      <p:sp>
        <p:nvSpPr>
          <p:cNvPr id="2" name="Content Placeholder 1">
            <a:extLst>
              <a:ext uri="{FF2B5EF4-FFF2-40B4-BE49-F238E27FC236}">
                <a16:creationId xmlns:a16="http://schemas.microsoft.com/office/drawing/2014/main" id="{80B4B5DD-77C2-8D71-E2E7-6C607B9DA4C5}"/>
              </a:ext>
            </a:extLst>
          </p:cNvPr>
          <p:cNvSpPr>
            <a:spLocks noGrp="1"/>
          </p:cNvSpPr>
          <p:nvPr>
            <p:ph idx="1"/>
          </p:nvPr>
        </p:nvSpPr>
        <p:spPr>
          <a:xfrm>
            <a:off x="563671" y="1371600"/>
            <a:ext cx="6603248" cy="3357563"/>
          </a:xfrm>
        </p:spPr>
        <p:txBody>
          <a:bodyPr vert="horz" lIns="91440" tIns="45720" rIns="91440" bIns="45720" rtlCol="0" anchor="t">
            <a:normAutofit fontScale="85000" lnSpcReduction="10000"/>
          </a:bodyPr>
          <a:lstStyle/>
          <a:p>
            <a:pPr lvl="0">
              <a:lnSpc>
                <a:spcPct val="80000"/>
              </a:lnSpc>
              <a:spcAft>
                <a:spcPts val="1200"/>
              </a:spcAft>
              <a:tabLst>
                <a:tab pos="540385" algn="l"/>
                <a:tab pos="457200" algn="l"/>
              </a:tabLst>
            </a:pPr>
            <a:endParaRPr lang="en-GB" sz="2000" dirty="0">
              <a:latin typeface="Arial"/>
              <a:cs typeface="Arial"/>
            </a:endParaRPr>
          </a:p>
          <a:p>
            <a:r>
              <a:rPr lang="en-GB" sz="2000" dirty="0"/>
              <a:t>Made up of 10 boroughs with a population of 2.8M</a:t>
            </a:r>
          </a:p>
          <a:p>
            <a:r>
              <a:rPr lang="en-GB" sz="2000" dirty="0"/>
              <a:t>The Greater Manchester Combined Authority (GMCA) was established in 2011 and is run by the leaders of the 10 councils and the Mayor of Greater Manchester, Andy Burnham, with Caroline Simpson as the Chief Executive.</a:t>
            </a:r>
          </a:p>
          <a:p>
            <a:r>
              <a:rPr lang="en-GB" sz="2000" dirty="0"/>
              <a:t>GM has had several devolution deals going back to 2009, covering transport, public services, employment, housing, low carbon, health and social care, post-16 education and training and other areas.</a:t>
            </a:r>
          </a:p>
          <a:p>
            <a:r>
              <a:rPr lang="en-GB" sz="2000" dirty="0"/>
              <a:t>Known for being the birthplace of the Industrial Revolution and is now a major centre for services, media and digital industries.</a:t>
            </a:r>
          </a:p>
          <a:p>
            <a:endParaRPr lang="en-GB" sz="2000" dirty="0"/>
          </a:p>
          <a:p>
            <a:endParaRPr lang="en-GB" sz="2000" dirty="0"/>
          </a:p>
          <a:p>
            <a:pPr lvl="0">
              <a:lnSpc>
                <a:spcPct val="80000"/>
              </a:lnSpc>
              <a:spcAft>
                <a:spcPts val="1200"/>
              </a:spcAft>
              <a:tabLst>
                <a:tab pos="540385" algn="l"/>
                <a:tab pos="457200" algn="l"/>
              </a:tabLst>
            </a:pPr>
            <a:endParaRPr lang="en-GB" sz="2000" dirty="0">
              <a:latin typeface="Arial"/>
              <a:cs typeface="Arial"/>
            </a:endParaRPr>
          </a:p>
        </p:txBody>
      </p:sp>
      <p:pic>
        <p:nvPicPr>
          <p:cNvPr id="4" name="Picture 3">
            <a:extLst>
              <a:ext uri="{FF2B5EF4-FFF2-40B4-BE49-F238E27FC236}">
                <a16:creationId xmlns:a16="http://schemas.microsoft.com/office/drawing/2014/main" id="{C080AE54-2E83-1EF6-1859-FDEC6B28D836}"/>
              </a:ext>
            </a:extLst>
          </p:cNvPr>
          <p:cNvPicPr>
            <a:picLocks noChangeAspect="1"/>
          </p:cNvPicPr>
          <p:nvPr/>
        </p:nvPicPr>
        <p:blipFill>
          <a:blip r:embed="rId3"/>
          <a:stretch>
            <a:fillRect/>
          </a:stretch>
        </p:blipFill>
        <p:spPr>
          <a:xfrm>
            <a:off x="6937229" y="1022222"/>
            <a:ext cx="5254771" cy="3600810"/>
          </a:xfrm>
          <a:prstGeom prst="rect">
            <a:avLst/>
          </a:prstGeom>
        </p:spPr>
      </p:pic>
      <p:pic>
        <p:nvPicPr>
          <p:cNvPr id="5" name="Picture 4">
            <a:extLst>
              <a:ext uri="{FF2B5EF4-FFF2-40B4-BE49-F238E27FC236}">
                <a16:creationId xmlns:a16="http://schemas.microsoft.com/office/drawing/2014/main" id="{AFEBC0B6-30F4-FED2-C28B-209ABD1A91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929" y="4743115"/>
            <a:ext cx="864000" cy="864000"/>
          </a:xfrm>
          <a:prstGeom prst="rect">
            <a:avLst/>
          </a:prstGeom>
          <a:solidFill>
            <a:schemeClr val="tx2"/>
          </a:solidFill>
        </p:spPr>
      </p:pic>
      <p:sp>
        <p:nvSpPr>
          <p:cNvPr id="6" name="Rectangle 5">
            <a:extLst>
              <a:ext uri="{FF2B5EF4-FFF2-40B4-BE49-F238E27FC236}">
                <a16:creationId xmlns:a16="http://schemas.microsoft.com/office/drawing/2014/main" id="{B069447B-B48B-8E84-6D66-373D2ACFBE16}"/>
              </a:ext>
            </a:extLst>
          </p:cNvPr>
          <p:cNvSpPr/>
          <p:nvPr/>
        </p:nvSpPr>
        <p:spPr>
          <a:xfrm>
            <a:off x="433385" y="5608023"/>
            <a:ext cx="11540331" cy="7479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rgbClr val="595959"/>
              </a:solidFill>
              <a:latin typeface="Calmetta" panose="020B0603020203030204" pitchFamily="34" charset="0"/>
              <a:ea typeface="Calmetta" panose="020B0603020203030204" pitchFamily="34" charset="0"/>
              <a:cs typeface="Calmetta" panose="020B0603020203030204" pitchFamily="34" charset="0"/>
            </a:endParaRPr>
          </a:p>
        </p:txBody>
      </p:sp>
      <p:sp>
        <p:nvSpPr>
          <p:cNvPr id="7" name="TextBox 6">
            <a:extLst>
              <a:ext uri="{FF2B5EF4-FFF2-40B4-BE49-F238E27FC236}">
                <a16:creationId xmlns:a16="http://schemas.microsoft.com/office/drawing/2014/main" id="{4456963F-C6CB-E11F-0340-50EBBEB37BB7}"/>
              </a:ext>
            </a:extLst>
          </p:cNvPr>
          <p:cNvSpPr txBox="1"/>
          <p:nvPr/>
        </p:nvSpPr>
        <p:spPr>
          <a:xfrm>
            <a:off x="599978" y="5699558"/>
            <a:ext cx="1511902" cy="584775"/>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ea typeface="Calmetta" panose="020B0603020203030204" pitchFamily="34" charset="0"/>
                <a:cs typeface="Arial" panose="020B0604020202020204" pitchFamily="34" charset="0"/>
              </a:rPr>
              <a:t>Police &amp; Crime</a:t>
            </a:r>
          </a:p>
        </p:txBody>
      </p:sp>
      <p:sp>
        <p:nvSpPr>
          <p:cNvPr id="8" name="TextBox 7">
            <a:extLst>
              <a:ext uri="{FF2B5EF4-FFF2-40B4-BE49-F238E27FC236}">
                <a16:creationId xmlns:a16="http://schemas.microsoft.com/office/drawing/2014/main" id="{07C4C0E9-3ABD-4ABC-3053-6F1C04868FCB}"/>
              </a:ext>
            </a:extLst>
          </p:cNvPr>
          <p:cNvSpPr txBox="1"/>
          <p:nvPr/>
        </p:nvSpPr>
        <p:spPr>
          <a:xfrm>
            <a:off x="2230621" y="5676227"/>
            <a:ext cx="1511902" cy="338554"/>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ea typeface="Calmetta" panose="020B0603020203030204" pitchFamily="34" charset="0"/>
                <a:cs typeface="Arial" panose="020B0604020202020204" pitchFamily="34" charset="0"/>
              </a:rPr>
              <a:t>Transport</a:t>
            </a:r>
          </a:p>
        </p:txBody>
      </p:sp>
      <p:pic>
        <p:nvPicPr>
          <p:cNvPr id="9" name="Picture 8">
            <a:extLst>
              <a:ext uri="{FF2B5EF4-FFF2-40B4-BE49-F238E27FC236}">
                <a16:creationId xmlns:a16="http://schemas.microsoft.com/office/drawing/2014/main" id="{0E8ED0B4-2D67-9156-572F-FDB4AE7512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4819" y="4757756"/>
            <a:ext cx="864000" cy="864000"/>
          </a:xfrm>
          <a:prstGeom prst="rect">
            <a:avLst/>
          </a:prstGeom>
          <a:solidFill>
            <a:schemeClr val="tx2"/>
          </a:solidFill>
        </p:spPr>
      </p:pic>
      <p:sp>
        <p:nvSpPr>
          <p:cNvPr id="10" name="TextBox 9">
            <a:extLst>
              <a:ext uri="{FF2B5EF4-FFF2-40B4-BE49-F238E27FC236}">
                <a16:creationId xmlns:a16="http://schemas.microsoft.com/office/drawing/2014/main" id="{458410D2-23BA-8C4F-6F58-CAF26C0E16B2}"/>
              </a:ext>
            </a:extLst>
          </p:cNvPr>
          <p:cNvSpPr txBox="1"/>
          <p:nvPr/>
        </p:nvSpPr>
        <p:spPr>
          <a:xfrm>
            <a:off x="3857894" y="5699558"/>
            <a:ext cx="1511902" cy="338554"/>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ea typeface="Calmetta" panose="020B0603020203030204" pitchFamily="34" charset="0"/>
                <a:cs typeface="Arial" panose="020B0604020202020204" pitchFamily="34" charset="0"/>
              </a:rPr>
              <a:t>Health &amp; Care</a:t>
            </a:r>
          </a:p>
        </p:txBody>
      </p:sp>
      <p:pic>
        <p:nvPicPr>
          <p:cNvPr id="11" name="Picture 10">
            <a:extLst>
              <a:ext uri="{FF2B5EF4-FFF2-40B4-BE49-F238E27FC236}">
                <a16:creationId xmlns:a16="http://schemas.microsoft.com/office/drawing/2014/main" id="{07CB3A94-F2F0-DB59-2CC0-A1EB3049FEDC}"/>
              </a:ext>
            </a:extLst>
          </p:cNvPr>
          <p:cNvPicPr>
            <a:picLocks noChangeAspect="1"/>
          </p:cNvPicPr>
          <p:nvPr/>
        </p:nvPicPr>
        <p:blipFill>
          <a:blip r:embed="rId6"/>
          <a:stretch>
            <a:fillRect/>
          </a:stretch>
        </p:blipFill>
        <p:spPr>
          <a:xfrm>
            <a:off x="4225418" y="4750625"/>
            <a:ext cx="864000" cy="864000"/>
          </a:xfrm>
          <a:prstGeom prst="rect">
            <a:avLst/>
          </a:prstGeom>
          <a:solidFill>
            <a:schemeClr val="tx2"/>
          </a:solidFill>
        </p:spPr>
      </p:pic>
      <p:sp>
        <p:nvSpPr>
          <p:cNvPr id="12" name="TextBox 11">
            <a:extLst>
              <a:ext uri="{FF2B5EF4-FFF2-40B4-BE49-F238E27FC236}">
                <a16:creationId xmlns:a16="http://schemas.microsoft.com/office/drawing/2014/main" id="{20150E88-075E-9900-3932-0E8408A35608}"/>
              </a:ext>
            </a:extLst>
          </p:cNvPr>
          <p:cNvSpPr txBox="1"/>
          <p:nvPr/>
        </p:nvSpPr>
        <p:spPr>
          <a:xfrm>
            <a:off x="5557670" y="5628571"/>
            <a:ext cx="1511902" cy="584775"/>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ea typeface="Calmetta" panose="020B0603020203030204" pitchFamily="34" charset="0"/>
                <a:cs typeface="Arial" panose="020B0604020202020204" pitchFamily="34" charset="0"/>
              </a:rPr>
              <a:t>Environment &amp; Low Carbon</a:t>
            </a:r>
          </a:p>
        </p:txBody>
      </p:sp>
      <p:pic>
        <p:nvPicPr>
          <p:cNvPr id="13" name="Picture 12">
            <a:extLst>
              <a:ext uri="{FF2B5EF4-FFF2-40B4-BE49-F238E27FC236}">
                <a16:creationId xmlns:a16="http://schemas.microsoft.com/office/drawing/2014/main" id="{68D6E706-B4C2-64C2-7B87-AD9993CB28E3}"/>
              </a:ext>
            </a:extLst>
          </p:cNvPr>
          <p:cNvPicPr>
            <a:picLocks noChangeAspect="1"/>
          </p:cNvPicPr>
          <p:nvPr/>
        </p:nvPicPr>
        <p:blipFill>
          <a:blip r:embed="rId7"/>
          <a:stretch>
            <a:fillRect/>
          </a:stretch>
        </p:blipFill>
        <p:spPr>
          <a:xfrm>
            <a:off x="5806724" y="4735387"/>
            <a:ext cx="864000" cy="864000"/>
          </a:xfrm>
          <a:prstGeom prst="rect">
            <a:avLst/>
          </a:prstGeom>
          <a:solidFill>
            <a:schemeClr val="tx2"/>
          </a:solidFill>
        </p:spPr>
      </p:pic>
      <p:sp>
        <p:nvSpPr>
          <p:cNvPr id="14" name="TextBox 13">
            <a:extLst>
              <a:ext uri="{FF2B5EF4-FFF2-40B4-BE49-F238E27FC236}">
                <a16:creationId xmlns:a16="http://schemas.microsoft.com/office/drawing/2014/main" id="{0829CCDE-56D0-90EA-92BF-166D3CCA294C}"/>
              </a:ext>
            </a:extLst>
          </p:cNvPr>
          <p:cNvSpPr txBox="1"/>
          <p:nvPr/>
        </p:nvSpPr>
        <p:spPr>
          <a:xfrm>
            <a:off x="7220893" y="5647430"/>
            <a:ext cx="1511902" cy="584775"/>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ea typeface="Calmetta" panose="020B0603020203030204" pitchFamily="34" charset="0"/>
                <a:cs typeface="Arial" panose="020B0604020202020204" pitchFamily="34" charset="0"/>
              </a:rPr>
              <a:t>Planning &amp; Housing</a:t>
            </a:r>
          </a:p>
        </p:txBody>
      </p:sp>
      <p:pic>
        <p:nvPicPr>
          <p:cNvPr id="15" name="Picture 14">
            <a:extLst>
              <a:ext uri="{FF2B5EF4-FFF2-40B4-BE49-F238E27FC236}">
                <a16:creationId xmlns:a16="http://schemas.microsoft.com/office/drawing/2014/main" id="{30F1889B-7AC5-F122-99B0-23CFD7DE3036}"/>
              </a:ext>
            </a:extLst>
          </p:cNvPr>
          <p:cNvPicPr>
            <a:picLocks noChangeAspect="1"/>
          </p:cNvPicPr>
          <p:nvPr/>
        </p:nvPicPr>
        <p:blipFill>
          <a:blip r:embed="rId8"/>
          <a:stretch>
            <a:fillRect/>
          </a:stretch>
        </p:blipFill>
        <p:spPr>
          <a:xfrm>
            <a:off x="7504614" y="4708023"/>
            <a:ext cx="900000" cy="900000"/>
          </a:xfrm>
          <a:prstGeom prst="rect">
            <a:avLst/>
          </a:prstGeom>
          <a:solidFill>
            <a:schemeClr val="tx2"/>
          </a:solidFill>
        </p:spPr>
      </p:pic>
      <p:pic>
        <p:nvPicPr>
          <p:cNvPr id="16" name="Picture 15">
            <a:extLst>
              <a:ext uri="{FF2B5EF4-FFF2-40B4-BE49-F238E27FC236}">
                <a16:creationId xmlns:a16="http://schemas.microsoft.com/office/drawing/2014/main" id="{01DC7851-1D28-3848-E2BE-3F03BA5B87DB}"/>
              </a:ext>
            </a:extLst>
          </p:cNvPr>
          <p:cNvPicPr>
            <a:picLocks noChangeAspect="1"/>
          </p:cNvPicPr>
          <p:nvPr/>
        </p:nvPicPr>
        <p:blipFill>
          <a:blip r:embed="rId9"/>
          <a:stretch>
            <a:fillRect/>
          </a:stretch>
        </p:blipFill>
        <p:spPr>
          <a:xfrm>
            <a:off x="9042789" y="4766225"/>
            <a:ext cx="950399" cy="864000"/>
          </a:xfrm>
          <a:prstGeom prst="rect">
            <a:avLst/>
          </a:prstGeom>
          <a:solidFill>
            <a:schemeClr val="tx2"/>
          </a:solidFill>
        </p:spPr>
      </p:pic>
      <p:sp>
        <p:nvSpPr>
          <p:cNvPr id="17" name="TextBox 16">
            <a:extLst>
              <a:ext uri="{FF2B5EF4-FFF2-40B4-BE49-F238E27FC236}">
                <a16:creationId xmlns:a16="http://schemas.microsoft.com/office/drawing/2014/main" id="{91319EB1-64DD-3CE9-F8E0-711BB905621E}"/>
              </a:ext>
            </a:extLst>
          </p:cNvPr>
          <p:cNvSpPr txBox="1"/>
          <p:nvPr/>
        </p:nvSpPr>
        <p:spPr>
          <a:xfrm>
            <a:off x="8762038" y="5636376"/>
            <a:ext cx="1511902" cy="584775"/>
          </a:xfrm>
          <a:prstGeom prst="rect">
            <a:avLst/>
          </a:prstGeom>
          <a:solidFill>
            <a:schemeClr val="accent1"/>
          </a:solidFill>
        </p:spPr>
        <p:txBody>
          <a:bodyPr wrap="square" rtlCol="0">
            <a:spAutoFit/>
          </a:bodyPr>
          <a:lstStyle/>
          <a:p>
            <a:pPr algn="ctr"/>
            <a:r>
              <a:rPr lang="en-GB" sz="1600" dirty="0">
                <a:solidFill>
                  <a:schemeClr val="bg1"/>
                </a:solidFill>
                <a:latin typeface="Arial" panose="020B0604020202020204" pitchFamily="34" charset="0"/>
                <a:ea typeface="Calmetta" panose="020B0603020203030204" pitchFamily="34" charset="0"/>
                <a:cs typeface="Arial" panose="020B0604020202020204" pitchFamily="34" charset="0"/>
              </a:rPr>
              <a:t>Waste &amp; Recycling</a:t>
            </a:r>
          </a:p>
        </p:txBody>
      </p:sp>
      <p:sp>
        <p:nvSpPr>
          <p:cNvPr id="18" name="TextBox 17">
            <a:extLst>
              <a:ext uri="{FF2B5EF4-FFF2-40B4-BE49-F238E27FC236}">
                <a16:creationId xmlns:a16="http://schemas.microsoft.com/office/drawing/2014/main" id="{77270481-953E-A915-FC31-1FFEB1904126}"/>
              </a:ext>
            </a:extLst>
          </p:cNvPr>
          <p:cNvSpPr txBox="1"/>
          <p:nvPr/>
        </p:nvSpPr>
        <p:spPr>
          <a:xfrm>
            <a:off x="10261864" y="5647430"/>
            <a:ext cx="1699777" cy="830997"/>
          </a:xfrm>
          <a:prstGeom prst="rect">
            <a:avLst/>
          </a:prstGeom>
          <a:solidFill>
            <a:schemeClr val="accent1"/>
          </a:solidFill>
        </p:spPr>
        <p:txBody>
          <a:bodyPr wrap="square" rtlCol="0">
            <a:spAutoFit/>
          </a:bodyPr>
          <a:lstStyle/>
          <a:p>
            <a:pPr algn="ctr"/>
            <a:r>
              <a:rPr lang="en-GB" sz="1600" dirty="0">
                <a:solidFill>
                  <a:schemeClr val="bg1"/>
                </a:solidFill>
                <a:latin typeface="Arial" panose="020B0604020202020204" pitchFamily="34" charset="0"/>
                <a:ea typeface="Calmetta" panose="020B0603020203030204" pitchFamily="34" charset="0"/>
                <a:cs typeface="Arial" panose="020B0604020202020204" pitchFamily="34" charset="0"/>
              </a:rPr>
              <a:t>Investment and business support</a:t>
            </a:r>
          </a:p>
        </p:txBody>
      </p:sp>
      <p:pic>
        <p:nvPicPr>
          <p:cNvPr id="19" name="Picture 18">
            <a:extLst>
              <a:ext uri="{FF2B5EF4-FFF2-40B4-BE49-F238E27FC236}">
                <a16:creationId xmlns:a16="http://schemas.microsoft.com/office/drawing/2014/main" id="{D10C0758-2D4D-3D9B-45FC-831BAE4DB7B6}"/>
              </a:ext>
            </a:extLst>
          </p:cNvPr>
          <p:cNvPicPr>
            <a:picLocks noChangeAspect="1"/>
          </p:cNvPicPr>
          <p:nvPr/>
        </p:nvPicPr>
        <p:blipFill>
          <a:blip r:embed="rId10"/>
          <a:stretch>
            <a:fillRect/>
          </a:stretch>
        </p:blipFill>
        <p:spPr>
          <a:xfrm>
            <a:off x="10692163" y="4754593"/>
            <a:ext cx="910800" cy="828000"/>
          </a:xfrm>
          <a:prstGeom prst="rect">
            <a:avLst/>
          </a:prstGeom>
          <a:solidFill>
            <a:schemeClr val="tx2"/>
          </a:solidFill>
        </p:spPr>
      </p:pic>
    </p:spTree>
    <p:extLst>
      <p:ext uri="{BB962C8B-B14F-4D97-AF65-F5344CB8AC3E}">
        <p14:creationId xmlns:p14="http://schemas.microsoft.com/office/powerpoint/2010/main" val="3749758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5867E8-3974-4640-3830-E6849A8C3C65}"/>
              </a:ext>
            </a:extLst>
          </p:cNvPr>
          <p:cNvSpPr>
            <a:spLocks noGrp="1"/>
          </p:cNvSpPr>
          <p:nvPr>
            <p:ph idx="1"/>
          </p:nvPr>
        </p:nvSpPr>
        <p:spPr>
          <a:xfrm>
            <a:off x="563671" y="4313917"/>
            <a:ext cx="10790129" cy="1863046"/>
          </a:xfrm>
        </p:spPr>
        <p:txBody>
          <a:bodyPr numCol="2">
            <a:normAutofit fontScale="85000" lnSpcReduction="20000"/>
          </a:bodyPr>
          <a:lstStyle/>
          <a:p>
            <a:r>
              <a:rPr lang="en-GB" b="1" dirty="0">
                <a:ea typeface="Calmetta" panose="020B0603020203030204" pitchFamily="34" charset="0"/>
              </a:rPr>
              <a:t>Poverty: </a:t>
            </a:r>
            <a:r>
              <a:rPr lang="en-GB" dirty="0">
                <a:ea typeface="Calmetta" panose="020B0603020203030204" pitchFamily="34" charset="0"/>
              </a:rPr>
              <a:t>~ 25% of GM residents living in the country’s most deprived neighbourhoods.​</a:t>
            </a:r>
          </a:p>
          <a:p>
            <a:pPr marL="0" indent="0">
              <a:buNone/>
            </a:pPr>
            <a:endParaRPr lang="en-GB" dirty="0">
              <a:ea typeface="Calmetta" panose="020B0603020203030204" pitchFamily="34" charset="0"/>
            </a:endParaRPr>
          </a:p>
          <a:p>
            <a:r>
              <a:rPr lang="en-GB" b="1" dirty="0">
                <a:ea typeface="Calmetta" panose="020B0603020203030204" pitchFamily="34" charset="0"/>
              </a:rPr>
              <a:t>Gross median weekly earnings: </a:t>
            </a:r>
            <a:r>
              <a:rPr lang="en-GB" dirty="0">
                <a:ea typeface="Calmetta" panose="020B0603020203030204" pitchFamily="34" charset="0"/>
              </a:rPr>
              <a:t>GM £567, compared to £767 in London, 25% lower.​</a:t>
            </a:r>
          </a:p>
          <a:p>
            <a:endParaRPr lang="en-GB" dirty="0">
              <a:ea typeface="Calmetta" panose="020B0603020203030204" pitchFamily="34" charset="0"/>
            </a:endParaRPr>
          </a:p>
          <a:p>
            <a:r>
              <a:rPr lang="en-GB" b="1" dirty="0">
                <a:ea typeface="Calmetta" panose="020B0603020203030204" pitchFamily="34" charset="0"/>
              </a:rPr>
              <a:t>Life expectancy: </a:t>
            </a:r>
            <a:r>
              <a:rPr lang="en-GB" dirty="0">
                <a:ea typeface="Calmetta" panose="020B0603020203030204" pitchFamily="34" charset="0"/>
              </a:rPr>
              <a:t>~two years below England average.​</a:t>
            </a:r>
          </a:p>
          <a:p>
            <a:endParaRPr lang="en-GB" dirty="0">
              <a:ea typeface="Calmetta" panose="020B0603020203030204" pitchFamily="34" charset="0"/>
            </a:endParaRPr>
          </a:p>
          <a:p>
            <a:r>
              <a:rPr lang="en-GB" b="1" dirty="0">
                <a:ea typeface="Calmetta" panose="020B0603020203030204" pitchFamily="34" charset="0"/>
              </a:rPr>
              <a:t>Health inequalities: </a:t>
            </a:r>
            <a:r>
              <a:rPr lang="en-GB" dirty="0">
                <a:ea typeface="Calmetta" panose="020B0603020203030204" pitchFamily="34" charset="0"/>
              </a:rPr>
              <a:t>two-thirds of adults overweight or obese, ~third of population classed as “inactive”.</a:t>
            </a:r>
          </a:p>
          <a:p>
            <a:endParaRPr lang="en-GB" dirty="0"/>
          </a:p>
        </p:txBody>
      </p:sp>
      <p:sp>
        <p:nvSpPr>
          <p:cNvPr id="3" name="Title 2">
            <a:extLst>
              <a:ext uri="{FF2B5EF4-FFF2-40B4-BE49-F238E27FC236}">
                <a16:creationId xmlns:a16="http://schemas.microsoft.com/office/drawing/2014/main" id="{D300DCAA-6F71-8D77-989A-9FC1503F87B8}"/>
              </a:ext>
            </a:extLst>
          </p:cNvPr>
          <p:cNvSpPr>
            <a:spLocks noGrp="1"/>
          </p:cNvSpPr>
          <p:nvPr>
            <p:ph type="title"/>
          </p:nvPr>
        </p:nvSpPr>
        <p:spPr/>
        <p:txBody>
          <a:bodyPr/>
          <a:lstStyle/>
          <a:p>
            <a:r>
              <a:rPr lang="en-GB" dirty="0">
                <a:ea typeface="Calmetta" panose="020B0603020203030204" pitchFamily="34" charset="0"/>
              </a:rPr>
              <a:t>Greater Manchester is growing, but has challenges</a:t>
            </a:r>
            <a:endParaRPr lang="en-GB" dirty="0"/>
          </a:p>
        </p:txBody>
      </p:sp>
      <p:sp>
        <p:nvSpPr>
          <p:cNvPr id="4" name="TextBox 3">
            <a:extLst>
              <a:ext uri="{FF2B5EF4-FFF2-40B4-BE49-F238E27FC236}">
                <a16:creationId xmlns:a16="http://schemas.microsoft.com/office/drawing/2014/main" id="{5C591BBF-0470-BFD7-6E61-D84AF9BD3090}"/>
              </a:ext>
            </a:extLst>
          </p:cNvPr>
          <p:cNvSpPr txBox="1"/>
          <p:nvPr/>
        </p:nvSpPr>
        <p:spPr>
          <a:xfrm>
            <a:off x="1199326" y="3117247"/>
            <a:ext cx="3023803" cy="461665"/>
          </a:xfrm>
          <a:prstGeom prst="rect">
            <a:avLst/>
          </a:prstGeom>
          <a:noFill/>
          <a:ln>
            <a:noFill/>
          </a:ln>
        </p:spPr>
        <p:txBody>
          <a:bodyPr wrap="square" rtlCol="0">
            <a:spAutoFit/>
          </a:bodyPr>
          <a:lstStyle/>
          <a:p>
            <a:pPr defTabSz="914355">
              <a:defRPr/>
            </a:pPr>
            <a:r>
              <a:rPr lang="en-GB" sz="2400" b="1" dirty="0">
                <a:latin typeface="Arial" panose="020B0604020202020204" pitchFamily="34" charset="0"/>
                <a:ea typeface="Calmetta" panose="020B0603020203030204" pitchFamily="34" charset="0"/>
                <a:cs typeface="Arial" panose="020B0604020202020204" pitchFamily="34" charset="0"/>
              </a:rPr>
              <a:t>124,000</a:t>
            </a:r>
            <a:r>
              <a:rPr lang="en-GB" sz="2400" dirty="0">
                <a:latin typeface="Arial" panose="020B0604020202020204" pitchFamily="34" charset="0"/>
                <a:ea typeface="Calmetta" panose="020B0603020203030204" pitchFamily="34" charset="0"/>
                <a:cs typeface="Arial" panose="020B0604020202020204" pitchFamily="34" charset="0"/>
              </a:rPr>
              <a:t> businesses</a:t>
            </a:r>
          </a:p>
        </p:txBody>
      </p:sp>
      <p:sp>
        <p:nvSpPr>
          <p:cNvPr id="5" name="TextBox 4">
            <a:extLst>
              <a:ext uri="{FF2B5EF4-FFF2-40B4-BE49-F238E27FC236}">
                <a16:creationId xmlns:a16="http://schemas.microsoft.com/office/drawing/2014/main" id="{CFB43FF8-6A8D-7D1B-C16F-1A33342C4082}"/>
              </a:ext>
            </a:extLst>
          </p:cNvPr>
          <p:cNvSpPr txBox="1"/>
          <p:nvPr/>
        </p:nvSpPr>
        <p:spPr>
          <a:xfrm>
            <a:off x="7104580" y="2780490"/>
            <a:ext cx="4249219" cy="1200329"/>
          </a:xfrm>
          <a:prstGeom prst="rect">
            <a:avLst/>
          </a:prstGeom>
          <a:noFill/>
          <a:ln>
            <a:noFill/>
          </a:ln>
        </p:spPr>
        <p:txBody>
          <a:bodyPr wrap="square" rtlCol="0">
            <a:spAutoFit/>
          </a:bodyPr>
          <a:lstStyle/>
          <a:p>
            <a:pPr defTabSz="914355">
              <a:defRPr/>
            </a:pPr>
            <a:r>
              <a:rPr lang="en-GB" sz="2400" b="1" dirty="0">
                <a:latin typeface="Arial" panose="020B0604020202020204" pitchFamily="34" charset="0"/>
                <a:ea typeface="Calmetta" panose="020B0603020203030204" pitchFamily="34" charset="0"/>
                <a:cs typeface="Arial" panose="020B0604020202020204" pitchFamily="34" charset="0"/>
              </a:rPr>
              <a:t>Over 100,000 </a:t>
            </a:r>
            <a:r>
              <a:rPr lang="en-GB" sz="2400" dirty="0">
                <a:latin typeface="Arial" panose="020B0604020202020204" pitchFamily="34" charset="0"/>
                <a:ea typeface="Calmetta" panose="020B0603020203030204" pitchFamily="34" charset="0"/>
                <a:cs typeface="Arial" panose="020B0604020202020204" pitchFamily="34" charset="0"/>
              </a:rPr>
              <a:t>Higher Education Students </a:t>
            </a:r>
            <a:br>
              <a:rPr lang="en-GB" sz="2400" dirty="0">
                <a:latin typeface="Arial" panose="020B0604020202020204" pitchFamily="34" charset="0"/>
                <a:ea typeface="Calmetta" panose="020B0603020203030204" pitchFamily="34" charset="0"/>
                <a:cs typeface="Arial" panose="020B0604020202020204" pitchFamily="34" charset="0"/>
              </a:rPr>
            </a:br>
            <a:r>
              <a:rPr lang="en-GB" sz="2400" dirty="0">
                <a:latin typeface="Arial" panose="020B0604020202020204" pitchFamily="34" charset="0"/>
                <a:ea typeface="Calmetta" panose="020B0603020203030204" pitchFamily="34" charset="0"/>
                <a:cs typeface="Arial" panose="020B0604020202020204" pitchFamily="34" charset="0"/>
              </a:rPr>
              <a:t>at </a:t>
            </a:r>
            <a:r>
              <a:rPr lang="en-GB" sz="2400" b="1" dirty="0">
                <a:latin typeface="Arial" panose="020B0604020202020204" pitchFamily="34" charset="0"/>
                <a:ea typeface="Calmetta" panose="020B0603020203030204" pitchFamily="34" charset="0"/>
                <a:cs typeface="Arial" panose="020B0604020202020204" pitchFamily="34" charset="0"/>
              </a:rPr>
              <a:t>6</a:t>
            </a:r>
            <a:r>
              <a:rPr lang="en-GB" sz="2400" dirty="0">
                <a:latin typeface="Arial" panose="020B0604020202020204" pitchFamily="34" charset="0"/>
                <a:ea typeface="Calmetta" panose="020B0603020203030204" pitchFamily="34" charset="0"/>
                <a:cs typeface="Arial" panose="020B0604020202020204" pitchFamily="34" charset="0"/>
              </a:rPr>
              <a:t> HE Institutions</a:t>
            </a:r>
          </a:p>
        </p:txBody>
      </p:sp>
      <p:sp>
        <p:nvSpPr>
          <p:cNvPr id="6" name="TextBox 5">
            <a:extLst>
              <a:ext uri="{FF2B5EF4-FFF2-40B4-BE49-F238E27FC236}">
                <a16:creationId xmlns:a16="http://schemas.microsoft.com/office/drawing/2014/main" id="{ABD3CA16-6EF2-8CE0-E2CA-C8BA71EABF30}"/>
              </a:ext>
            </a:extLst>
          </p:cNvPr>
          <p:cNvSpPr txBox="1"/>
          <p:nvPr/>
        </p:nvSpPr>
        <p:spPr>
          <a:xfrm>
            <a:off x="7104581" y="1537629"/>
            <a:ext cx="4460081" cy="1569660"/>
          </a:xfrm>
          <a:prstGeom prst="rect">
            <a:avLst/>
          </a:prstGeom>
          <a:noFill/>
          <a:ln>
            <a:noFill/>
          </a:ln>
        </p:spPr>
        <p:txBody>
          <a:bodyPr wrap="square" rtlCol="0">
            <a:spAutoFit/>
          </a:bodyPr>
          <a:lstStyle/>
          <a:p>
            <a:pPr defTabSz="914355">
              <a:defRPr/>
            </a:pPr>
            <a:r>
              <a:rPr lang="en-GB" sz="2400" b="1" dirty="0">
                <a:latin typeface="Arial" panose="020B0604020202020204" pitchFamily="34" charset="0"/>
                <a:ea typeface="Calmetta" panose="020B0603020203030204" pitchFamily="34" charset="0"/>
                <a:cs typeface="Arial" panose="020B0604020202020204" pitchFamily="34" charset="0"/>
              </a:rPr>
              <a:t>1.3m</a:t>
            </a:r>
            <a:r>
              <a:rPr lang="en-GB" sz="2400" dirty="0">
                <a:latin typeface="Arial" panose="020B0604020202020204" pitchFamily="34" charset="0"/>
                <a:ea typeface="Calmetta" panose="020B0603020203030204" pitchFamily="34" charset="0"/>
                <a:cs typeface="Arial" panose="020B0604020202020204" pitchFamily="34" charset="0"/>
              </a:rPr>
              <a:t> working in GM</a:t>
            </a:r>
          </a:p>
          <a:p>
            <a:pPr defTabSz="914355">
              <a:defRPr/>
            </a:pPr>
            <a:r>
              <a:rPr lang="en-GB" sz="2400" b="1" dirty="0">
                <a:latin typeface="Arial" panose="020B0604020202020204" pitchFamily="34" charset="0"/>
                <a:ea typeface="Calmetta" panose="020B0603020203030204" pitchFamily="34" charset="0"/>
                <a:cs typeface="Arial" panose="020B0604020202020204" pitchFamily="34" charset="0"/>
              </a:rPr>
              <a:t>+100,000 </a:t>
            </a:r>
            <a:r>
              <a:rPr lang="en-GB" sz="2400" dirty="0">
                <a:latin typeface="Arial" panose="020B0604020202020204" pitchFamily="34" charset="0"/>
                <a:ea typeface="Calmetta" panose="020B0603020203030204" pitchFamily="34" charset="0"/>
                <a:cs typeface="Arial" panose="020B0604020202020204" pitchFamily="34" charset="0"/>
              </a:rPr>
              <a:t>over next 10 years</a:t>
            </a:r>
          </a:p>
          <a:p>
            <a:pPr defTabSz="914355">
              <a:defRPr/>
            </a:pPr>
            <a:endParaRPr lang="en-GB" sz="2400" dirty="0">
              <a:latin typeface="Arial" panose="020B0604020202020204" pitchFamily="34" charset="0"/>
              <a:ea typeface="Calmetta" panose="020B0603020203030204" pitchFamily="34" charset="0"/>
              <a:cs typeface="Arial" panose="020B0604020202020204" pitchFamily="34" charset="0"/>
            </a:endParaRPr>
          </a:p>
          <a:p>
            <a:pPr defTabSz="914355">
              <a:defRPr/>
            </a:pPr>
            <a:endParaRPr lang="en-GB" sz="2400" dirty="0">
              <a:latin typeface="Arial" panose="020B0604020202020204" pitchFamily="34" charset="0"/>
              <a:ea typeface="Calmetta" panose="020B0603020203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74D7B5D0-FC3B-0B79-3A76-1E88A1AE8C9E}"/>
              </a:ext>
            </a:extLst>
          </p:cNvPr>
          <p:cNvGrpSpPr/>
          <p:nvPr/>
        </p:nvGrpSpPr>
        <p:grpSpPr>
          <a:xfrm>
            <a:off x="4155192" y="1537629"/>
            <a:ext cx="2794270" cy="2526920"/>
            <a:chOff x="4723882" y="-2306023"/>
            <a:chExt cx="2794452" cy="2819938"/>
          </a:xfrm>
        </p:grpSpPr>
        <p:grpSp>
          <p:nvGrpSpPr>
            <p:cNvPr id="8" name="Group 7">
              <a:extLst>
                <a:ext uri="{FF2B5EF4-FFF2-40B4-BE49-F238E27FC236}">
                  <a16:creationId xmlns:a16="http://schemas.microsoft.com/office/drawing/2014/main" id="{7C165D7E-39C7-7AB7-C0D9-83D4264D7F18}"/>
                </a:ext>
              </a:extLst>
            </p:cNvPr>
            <p:cNvGrpSpPr/>
            <p:nvPr/>
          </p:nvGrpSpPr>
          <p:grpSpPr>
            <a:xfrm>
              <a:off x="4723882" y="-2306023"/>
              <a:ext cx="2794452" cy="2819938"/>
              <a:chOff x="3671411" y="-2317902"/>
              <a:chExt cx="2794452" cy="2819938"/>
            </a:xfrm>
          </p:grpSpPr>
          <p:sp>
            <p:nvSpPr>
              <p:cNvPr id="13" name="Rounded Rectangle 23">
                <a:extLst>
                  <a:ext uri="{FF2B5EF4-FFF2-40B4-BE49-F238E27FC236}">
                    <a16:creationId xmlns:a16="http://schemas.microsoft.com/office/drawing/2014/main" id="{2B5A35DD-FADD-3FB9-E24A-46D003E547A0}"/>
                  </a:ext>
                </a:extLst>
              </p:cNvPr>
              <p:cNvSpPr/>
              <p:nvPr/>
            </p:nvSpPr>
            <p:spPr>
              <a:xfrm>
                <a:off x="3671411" y="-2317902"/>
                <a:ext cx="1335434" cy="1335434"/>
              </a:xfrm>
              <a:prstGeom prst="rect">
                <a:avLst/>
              </a:prstGeom>
              <a:solidFill>
                <a:schemeClr val="bg1"/>
              </a:solidFill>
              <a:ln w="76200">
                <a:solidFill>
                  <a:srgbClr val="FFDC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prstClr val="white"/>
                  </a:solidFill>
                  <a:latin typeface="Arial" panose="020B0604020202020204" pitchFamily="34" charset="0"/>
                  <a:ea typeface="Calmetta2" panose="020B0604020202020204" charset="0"/>
                  <a:cs typeface="Arial" panose="020B0604020202020204" pitchFamily="34" charset="0"/>
                </a:endParaRPr>
              </a:p>
            </p:txBody>
          </p:sp>
          <p:sp>
            <p:nvSpPr>
              <p:cNvPr id="14" name="Rounded Rectangle 24">
                <a:extLst>
                  <a:ext uri="{FF2B5EF4-FFF2-40B4-BE49-F238E27FC236}">
                    <a16:creationId xmlns:a16="http://schemas.microsoft.com/office/drawing/2014/main" id="{7FE8C93D-6DA5-1BA2-95FA-5EAEA452FA41}"/>
                  </a:ext>
                </a:extLst>
              </p:cNvPr>
              <p:cNvSpPr/>
              <p:nvPr/>
            </p:nvSpPr>
            <p:spPr>
              <a:xfrm>
                <a:off x="5130429" y="-2317902"/>
                <a:ext cx="1335434" cy="1335434"/>
              </a:xfrm>
              <a:prstGeom prst="rect">
                <a:avLst/>
              </a:prstGeom>
              <a:solidFill>
                <a:schemeClr val="bg1"/>
              </a:solidFill>
              <a:ln w="76200">
                <a:solidFill>
                  <a:srgbClr val="FFDC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prstClr val="white"/>
                  </a:solidFill>
                  <a:latin typeface="Arial" panose="020B0604020202020204" pitchFamily="34" charset="0"/>
                  <a:ea typeface="Calmetta2" panose="020B0604020202020204" charset="0"/>
                  <a:cs typeface="Arial" panose="020B0604020202020204" pitchFamily="34" charset="0"/>
                </a:endParaRPr>
              </a:p>
            </p:txBody>
          </p:sp>
          <p:sp>
            <p:nvSpPr>
              <p:cNvPr id="15" name="Rounded Rectangle 25">
                <a:extLst>
                  <a:ext uri="{FF2B5EF4-FFF2-40B4-BE49-F238E27FC236}">
                    <a16:creationId xmlns:a16="http://schemas.microsoft.com/office/drawing/2014/main" id="{2ABF18C8-3C70-CFAD-B56D-A3CD376F383A}"/>
                  </a:ext>
                </a:extLst>
              </p:cNvPr>
              <p:cNvSpPr/>
              <p:nvPr/>
            </p:nvSpPr>
            <p:spPr>
              <a:xfrm>
                <a:off x="3671411" y="-833398"/>
                <a:ext cx="1335434" cy="1335434"/>
              </a:xfrm>
              <a:prstGeom prst="rect">
                <a:avLst/>
              </a:prstGeom>
              <a:solidFill>
                <a:schemeClr val="bg1"/>
              </a:solidFill>
              <a:ln w="76200">
                <a:solidFill>
                  <a:srgbClr val="FFDC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prstClr val="white"/>
                  </a:solidFill>
                  <a:latin typeface="Arial" panose="020B0604020202020204" pitchFamily="34" charset="0"/>
                  <a:ea typeface="Calmetta2" panose="020B0604020202020204" charset="0"/>
                  <a:cs typeface="Arial" panose="020B0604020202020204" pitchFamily="34" charset="0"/>
                </a:endParaRPr>
              </a:p>
            </p:txBody>
          </p:sp>
          <p:sp>
            <p:nvSpPr>
              <p:cNvPr id="16" name="Rounded Rectangle 26">
                <a:extLst>
                  <a:ext uri="{FF2B5EF4-FFF2-40B4-BE49-F238E27FC236}">
                    <a16:creationId xmlns:a16="http://schemas.microsoft.com/office/drawing/2014/main" id="{004ECBE4-43F4-FF70-BC7A-0E9789CD9245}"/>
                  </a:ext>
                </a:extLst>
              </p:cNvPr>
              <p:cNvSpPr/>
              <p:nvPr/>
            </p:nvSpPr>
            <p:spPr>
              <a:xfrm>
                <a:off x="5130429" y="-833398"/>
                <a:ext cx="1335434" cy="1335434"/>
              </a:xfrm>
              <a:prstGeom prst="rect">
                <a:avLst/>
              </a:prstGeom>
              <a:solidFill>
                <a:schemeClr val="bg1"/>
              </a:solidFill>
              <a:ln w="76200">
                <a:solidFill>
                  <a:srgbClr val="FFDC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prstClr val="white"/>
                  </a:solidFill>
                  <a:latin typeface="Arial" panose="020B0604020202020204" pitchFamily="34" charset="0"/>
                  <a:ea typeface="Calmetta2" panose="020B0604020202020204" charset="0"/>
                  <a:cs typeface="Arial" panose="020B0604020202020204" pitchFamily="34" charset="0"/>
                </a:endParaRPr>
              </a:p>
            </p:txBody>
          </p:sp>
        </p:grpSp>
        <p:pic>
          <p:nvPicPr>
            <p:cNvPr id="9" name="Picture 3">
              <a:extLst>
                <a:ext uri="{FF2B5EF4-FFF2-40B4-BE49-F238E27FC236}">
                  <a16:creationId xmlns:a16="http://schemas.microsoft.com/office/drawing/2014/main" id="{040030AA-D35A-38A2-EB2D-1A7B5FBF0661}"/>
                </a:ext>
              </a:extLst>
            </p:cNvPr>
            <p:cNvPicPr>
              <a:picLocks noChangeAspect="1" noChangeArrowheads="1"/>
            </p:cNvPicPr>
            <p:nvPr/>
          </p:nvPicPr>
          <p:blipFill>
            <a:blip r:embed="rId3" cstate="print"/>
            <a:stretch>
              <a:fillRect/>
            </a:stretch>
          </p:blipFill>
          <p:spPr bwMode="auto">
            <a:xfrm>
              <a:off x="4915408" y="-614267"/>
              <a:ext cx="952381" cy="952381"/>
            </a:xfrm>
            <a:prstGeom prst="rect">
              <a:avLst/>
            </a:prstGeom>
            <a:solidFill>
              <a:srgbClr val="FFDC44"/>
            </a:solidFill>
            <a:ln w="9525">
              <a:noFill/>
              <a:miter lim="800000"/>
              <a:headEnd/>
              <a:tailEnd/>
            </a:ln>
          </p:spPr>
        </p:pic>
        <p:pic>
          <p:nvPicPr>
            <p:cNvPr id="10" name="Picture 5">
              <a:extLst>
                <a:ext uri="{FF2B5EF4-FFF2-40B4-BE49-F238E27FC236}">
                  <a16:creationId xmlns:a16="http://schemas.microsoft.com/office/drawing/2014/main" id="{4034665A-B69D-293F-5642-E60997CF7783}"/>
                </a:ext>
              </a:extLst>
            </p:cNvPr>
            <p:cNvPicPr>
              <a:picLocks noChangeAspect="1" noChangeArrowheads="1"/>
            </p:cNvPicPr>
            <p:nvPr/>
          </p:nvPicPr>
          <p:blipFill>
            <a:blip r:embed="rId4" cstate="print"/>
            <a:stretch>
              <a:fillRect/>
            </a:stretch>
          </p:blipFill>
          <p:spPr bwMode="auto">
            <a:xfrm>
              <a:off x="4931527" y="-2037478"/>
              <a:ext cx="952381" cy="828571"/>
            </a:xfrm>
            <a:prstGeom prst="rect">
              <a:avLst/>
            </a:prstGeom>
            <a:noFill/>
            <a:ln w="9525">
              <a:noFill/>
              <a:miter lim="800000"/>
              <a:headEnd/>
              <a:tailEnd/>
            </a:ln>
          </p:spPr>
        </p:pic>
        <p:pic>
          <p:nvPicPr>
            <p:cNvPr id="11" name="Picture 7">
              <a:extLst>
                <a:ext uri="{FF2B5EF4-FFF2-40B4-BE49-F238E27FC236}">
                  <a16:creationId xmlns:a16="http://schemas.microsoft.com/office/drawing/2014/main" id="{2EB5895C-24B1-D109-FA73-70B051A8838F}"/>
                </a:ext>
              </a:extLst>
            </p:cNvPr>
            <p:cNvPicPr>
              <a:picLocks noChangeAspect="1" noChangeArrowheads="1"/>
            </p:cNvPicPr>
            <p:nvPr/>
          </p:nvPicPr>
          <p:blipFill>
            <a:blip r:embed="rId5" cstate="print"/>
            <a:srcRect/>
            <a:stretch>
              <a:fillRect/>
            </a:stretch>
          </p:blipFill>
          <p:spPr bwMode="auto">
            <a:xfrm>
              <a:off x="6298839" y="-2131888"/>
              <a:ext cx="952500" cy="952500"/>
            </a:xfrm>
            <a:prstGeom prst="rect">
              <a:avLst/>
            </a:prstGeom>
            <a:noFill/>
            <a:ln w="9525">
              <a:noFill/>
              <a:miter lim="800000"/>
              <a:headEnd/>
              <a:tailEnd/>
            </a:ln>
          </p:spPr>
        </p:pic>
        <p:pic>
          <p:nvPicPr>
            <p:cNvPr id="12" name="Picture 2">
              <a:extLst>
                <a:ext uri="{FF2B5EF4-FFF2-40B4-BE49-F238E27FC236}">
                  <a16:creationId xmlns:a16="http://schemas.microsoft.com/office/drawing/2014/main" id="{64880624-FD0E-0D23-704F-AE7D7579A3C9}"/>
                </a:ext>
              </a:extLst>
            </p:cNvPr>
            <p:cNvPicPr>
              <a:picLocks noChangeAspect="1" noChangeArrowheads="1"/>
            </p:cNvPicPr>
            <p:nvPr/>
          </p:nvPicPr>
          <p:blipFill>
            <a:blip r:embed="rId6" cstate="print"/>
            <a:srcRect/>
            <a:stretch>
              <a:fillRect/>
            </a:stretch>
          </p:blipFill>
          <p:spPr bwMode="auto">
            <a:xfrm>
              <a:off x="6374367" y="-638556"/>
              <a:ext cx="952500" cy="952500"/>
            </a:xfrm>
            <a:prstGeom prst="rect">
              <a:avLst/>
            </a:prstGeom>
            <a:noFill/>
            <a:ln w="9525">
              <a:noFill/>
              <a:miter lim="800000"/>
              <a:headEnd/>
              <a:tailEnd/>
            </a:ln>
          </p:spPr>
        </p:pic>
      </p:grpSp>
      <p:sp>
        <p:nvSpPr>
          <p:cNvPr id="17" name="TextBox 16">
            <a:extLst>
              <a:ext uri="{FF2B5EF4-FFF2-40B4-BE49-F238E27FC236}">
                <a16:creationId xmlns:a16="http://schemas.microsoft.com/office/drawing/2014/main" id="{4B5ABBF8-2D22-1416-300A-7C921D744C0F}"/>
              </a:ext>
            </a:extLst>
          </p:cNvPr>
          <p:cNvSpPr txBox="1"/>
          <p:nvPr/>
        </p:nvSpPr>
        <p:spPr>
          <a:xfrm>
            <a:off x="0" y="1473355"/>
            <a:ext cx="4089293" cy="1569660"/>
          </a:xfrm>
          <a:prstGeom prst="rect">
            <a:avLst/>
          </a:prstGeom>
          <a:noFill/>
          <a:ln>
            <a:noFill/>
          </a:ln>
        </p:spPr>
        <p:txBody>
          <a:bodyPr wrap="square" rtlCol="0">
            <a:spAutoFit/>
          </a:bodyPr>
          <a:lstStyle/>
          <a:p>
            <a:pPr algn="r" defTabSz="914355">
              <a:defRPr/>
            </a:pPr>
            <a:r>
              <a:rPr lang="en-GB" sz="2400" b="1" dirty="0">
                <a:latin typeface="Arial" panose="020B0604020202020204" pitchFamily="34" charset="0"/>
                <a:ea typeface="Calmetta" panose="020B0603020203030204" pitchFamily="34" charset="0"/>
                <a:cs typeface="Arial" panose="020B0604020202020204" pitchFamily="34" charset="0"/>
              </a:rPr>
              <a:t>2.8m</a:t>
            </a:r>
            <a:r>
              <a:rPr lang="en-GB" sz="2000" b="1" dirty="0">
                <a:latin typeface="Arial" panose="020B0604020202020204" pitchFamily="34" charset="0"/>
                <a:ea typeface="Calmetta" panose="020B0603020203030204" pitchFamily="34" charset="0"/>
                <a:cs typeface="Arial" panose="020B0604020202020204" pitchFamily="34" charset="0"/>
              </a:rPr>
              <a:t> </a:t>
            </a:r>
            <a:r>
              <a:rPr lang="en-GB" sz="2400" dirty="0">
                <a:latin typeface="Arial" panose="020B0604020202020204" pitchFamily="34" charset="0"/>
                <a:ea typeface="Calmetta" panose="020B0603020203030204" pitchFamily="34" charset="0"/>
                <a:cs typeface="Arial" panose="020B0604020202020204" pitchFamily="34" charset="0"/>
              </a:rPr>
              <a:t>people</a:t>
            </a:r>
          </a:p>
          <a:p>
            <a:pPr algn="r" defTabSz="914355">
              <a:defRPr/>
            </a:pPr>
            <a:r>
              <a:rPr lang="en-GB" sz="2400" b="1" dirty="0">
                <a:latin typeface="Arial" panose="020B0604020202020204" pitchFamily="34" charset="0"/>
                <a:ea typeface="Calmetta" panose="020B0603020203030204" pitchFamily="34" charset="0"/>
                <a:cs typeface="Arial" panose="020B0604020202020204" pitchFamily="34" charset="0"/>
              </a:rPr>
              <a:t>Fastest growing city region </a:t>
            </a:r>
            <a:r>
              <a:rPr lang="en-GB" sz="2400" dirty="0">
                <a:latin typeface="Arial" panose="020B0604020202020204" pitchFamily="34" charset="0"/>
                <a:ea typeface="Calmetta" panose="020B0603020203030204" pitchFamily="34" charset="0"/>
                <a:cs typeface="Arial" panose="020B0604020202020204" pitchFamily="34" charset="0"/>
              </a:rPr>
              <a:t>outside of London</a:t>
            </a:r>
          </a:p>
          <a:p>
            <a:pPr algn="r" defTabSz="914355">
              <a:defRPr/>
            </a:pPr>
            <a:endParaRPr lang="en-GB" sz="2400" dirty="0">
              <a:latin typeface="Arial" panose="020B0604020202020204" pitchFamily="34" charset="0"/>
              <a:ea typeface="Calmetta" panose="020B0603020203030204" pitchFamily="34" charset="0"/>
              <a:cs typeface="Arial" panose="020B0604020202020204" pitchFamily="34" charset="0"/>
            </a:endParaRPr>
          </a:p>
        </p:txBody>
      </p:sp>
    </p:spTree>
    <p:extLst>
      <p:ext uri="{BB962C8B-B14F-4D97-AF65-F5344CB8AC3E}">
        <p14:creationId xmlns:p14="http://schemas.microsoft.com/office/powerpoint/2010/main" val="3750809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C9253A-BDEE-4341-A6EF-CB9334B64D8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87216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BC9AD6-3604-6DB6-FF5B-EF0930A90BFB}"/>
              </a:ext>
            </a:extLst>
          </p:cNvPr>
          <p:cNvSpPr>
            <a:spLocks noGrp="1"/>
          </p:cNvSpPr>
          <p:nvPr>
            <p:ph type="title"/>
          </p:nvPr>
        </p:nvSpPr>
        <p:spPr/>
        <p:txBody>
          <a:bodyPr/>
          <a:lstStyle/>
          <a:p>
            <a:r>
              <a:rPr lang="en-GB" dirty="0"/>
              <a:t>The Greater Manchester Strategy</a:t>
            </a:r>
          </a:p>
        </p:txBody>
      </p:sp>
      <p:pic>
        <p:nvPicPr>
          <p:cNvPr id="2" name="Content Placeholder 3">
            <a:extLst>
              <a:ext uri="{FF2B5EF4-FFF2-40B4-BE49-F238E27FC236}">
                <a16:creationId xmlns:a16="http://schemas.microsoft.com/office/drawing/2014/main" id="{2AD28FB0-83EC-02D3-F947-6A588DBCFF92}"/>
              </a:ext>
            </a:extLst>
          </p:cNvPr>
          <p:cNvPicPr>
            <a:picLocks noGrp="1" noChangeAspect="1"/>
          </p:cNvPicPr>
          <p:nvPr>
            <p:ph idx="1"/>
          </p:nvPr>
        </p:nvPicPr>
        <p:blipFill>
          <a:blip r:embed="rId3"/>
          <a:stretch>
            <a:fillRect/>
          </a:stretch>
        </p:blipFill>
        <p:spPr>
          <a:xfrm>
            <a:off x="639097" y="1262856"/>
            <a:ext cx="10913805" cy="5385594"/>
          </a:xfrm>
          <a:prstGeom prst="rect">
            <a:avLst/>
          </a:prstGeom>
        </p:spPr>
      </p:pic>
    </p:spTree>
    <p:extLst>
      <p:ext uri="{BB962C8B-B14F-4D97-AF65-F5344CB8AC3E}">
        <p14:creationId xmlns:p14="http://schemas.microsoft.com/office/powerpoint/2010/main" val="2249179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E14AE6-EC2C-6947-9A1D-120A266CA04B}"/>
              </a:ext>
            </a:extLst>
          </p:cNvPr>
          <p:cNvSpPr>
            <a:spLocks noGrp="1"/>
          </p:cNvSpPr>
          <p:nvPr>
            <p:ph type="title"/>
          </p:nvPr>
        </p:nvSpPr>
        <p:spPr>
          <a:xfrm>
            <a:off x="544059" y="658302"/>
            <a:ext cx="8636085" cy="519545"/>
          </a:xfrm>
        </p:spPr>
        <p:txBody>
          <a:bodyPr/>
          <a:lstStyle/>
          <a:p>
            <a:r>
              <a:rPr lang="en-US" b="1" dirty="0"/>
              <a:t>Context</a:t>
            </a:r>
          </a:p>
        </p:txBody>
      </p:sp>
      <p:pic>
        <p:nvPicPr>
          <p:cNvPr id="4" name="Picture 3">
            <a:extLst>
              <a:ext uri="{FF2B5EF4-FFF2-40B4-BE49-F238E27FC236}">
                <a16:creationId xmlns:a16="http://schemas.microsoft.com/office/drawing/2014/main" id="{CFE00E13-8760-6721-43C7-5B7DB028AFAA}"/>
              </a:ext>
            </a:extLst>
          </p:cNvPr>
          <p:cNvPicPr>
            <a:picLocks noChangeAspect="1"/>
          </p:cNvPicPr>
          <p:nvPr/>
        </p:nvPicPr>
        <p:blipFill>
          <a:blip r:embed="rId3"/>
          <a:stretch>
            <a:fillRect/>
          </a:stretch>
        </p:blipFill>
        <p:spPr>
          <a:xfrm>
            <a:off x="9199756" y="2212176"/>
            <a:ext cx="2115859" cy="3001849"/>
          </a:xfrm>
          <a:prstGeom prst="rect">
            <a:avLst/>
          </a:prstGeom>
          <a:ln>
            <a:solidFill>
              <a:srgbClr val="425563"/>
            </a:solidFill>
          </a:ln>
        </p:spPr>
      </p:pic>
      <p:pic>
        <p:nvPicPr>
          <p:cNvPr id="7" name="Picture 6">
            <a:extLst>
              <a:ext uri="{FF2B5EF4-FFF2-40B4-BE49-F238E27FC236}">
                <a16:creationId xmlns:a16="http://schemas.microsoft.com/office/drawing/2014/main" id="{F8E15982-B7EE-30F8-84F1-BA3075FC95E1}"/>
              </a:ext>
            </a:extLst>
          </p:cNvPr>
          <p:cNvPicPr>
            <a:picLocks noChangeAspect="1"/>
          </p:cNvPicPr>
          <p:nvPr/>
        </p:nvPicPr>
        <p:blipFill>
          <a:blip r:embed="rId4"/>
          <a:stretch>
            <a:fillRect/>
          </a:stretch>
        </p:blipFill>
        <p:spPr>
          <a:xfrm>
            <a:off x="4487815" y="2594296"/>
            <a:ext cx="3135055" cy="2164145"/>
          </a:xfrm>
          <a:prstGeom prst="rect">
            <a:avLst/>
          </a:prstGeom>
          <a:noFill/>
          <a:ln>
            <a:solidFill>
              <a:srgbClr val="425563"/>
            </a:solidFill>
          </a:ln>
        </p:spPr>
      </p:pic>
      <p:pic>
        <p:nvPicPr>
          <p:cNvPr id="9" name="Picture 8">
            <a:extLst>
              <a:ext uri="{FF2B5EF4-FFF2-40B4-BE49-F238E27FC236}">
                <a16:creationId xmlns:a16="http://schemas.microsoft.com/office/drawing/2014/main" id="{6FEC1E17-7DFD-760A-468B-3433EC068956}"/>
              </a:ext>
            </a:extLst>
          </p:cNvPr>
          <p:cNvPicPr>
            <a:picLocks noChangeAspect="1"/>
          </p:cNvPicPr>
          <p:nvPr/>
        </p:nvPicPr>
        <p:blipFill>
          <a:blip r:embed="rId5"/>
          <a:stretch>
            <a:fillRect/>
          </a:stretch>
        </p:blipFill>
        <p:spPr>
          <a:xfrm>
            <a:off x="1034166" y="2212176"/>
            <a:ext cx="1626205" cy="2314214"/>
          </a:xfrm>
          <a:prstGeom prst="rect">
            <a:avLst/>
          </a:prstGeom>
        </p:spPr>
      </p:pic>
      <p:sp>
        <p:nvSpPr>
          <p:cNvPr id="5" name="TextBox 4">
            <a:extLst>
              <a:ext uri="{FF2B5EF4-FFF2-40B4-BE49-F238E27FC236}">
                <a16:creationId xmlns:a16="http://schemas.microsoft.com/office/drawing/2014/main" id="{F13F0258-5421-A953-0CB5-BA5D0F7FC652}"/>
              </a:ext>
            </a:extLst>
          </p:cNvPr>
          <p:cNvSpPr txBox="1"/>
          <p:nvPr/>
        </p:nvSpPr>
        <p:spPr>
          <a:xfrm>
            <a:off x="5150216" y="5855731"/>
            <a:ext cx="1887166" cy="646331"/>
          </a:xfrm>
          <a:prstGeom prst="rect">
            <a:avLst/>
          </a:prstGeom>
          <a:noFill/>
          <a:ln>
            <a:solidFill>
              <a:schemeClr val="tx1">
                <a:lumMod val="50000"/>
              </a:schemeClr>
            </a:solidFill>
          </a:ln>
        </p:spPr>
        <p:txBody>
          <a:bodyPr wrap="square" rtlCol="0">
            <a:spAutoFit/>
          </a:bodyPr>
          <a:lstStyle/>
          <a:p>
            <a:pPr algn="ctr"/>
            <a:r>
              <a:rPr lang="en-GB" dirty="0"/>
              <a:t>Hospital Trust Green Plans</a:t>
            </a:r>
          </a:p>
        </p:txBody>
      </p:sp>
      <p:sp>
        <p:nvSpPr>
          <p:cNvPr id="6" name="Arrow: Left-Right 5">
            <a:extLst>
              <a:ext uri="{FF2B5EF4-FFF2-40B4-BE49-F238E27FC236}">
                <a16:creationId xmlns:a16="http://schemas.microsoft.com/office/drawing/2014/main" id="{96C111E9-C975-1EBB-6C0F-346275A6EBF7}"/>
              </a:ext>
            </a:extLst>
          </p:cNvPr>
          <p:cNvSpPr/>
          <p:nvPr/>
        </p:nvSpPr>
        <p:spPr>
          <a:xfrm>
            <a:off x="3290810" y="3314264"/>
            <a:ext cx="817124" cy="359924"/>
          </a:xfrm>
          <a:prstGeom prst="leftRightArrow">
            <a:avLst/>
          </a:prstGeom>
          <a:solidFill>
            <a:srgbClr val="0070C0"/>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Left 9">
            <a:extLst>
              <a:ext uri="{FF2B5EF4-FFF2-40B4-BE49-F238E27FC236}">
                <a16:creationId xmlns:a16="http://schemas.microsoft.com/office/drawing/2014/main" id="{3F0F70BD-35D1-5E7B-F6CC-15FA1B42875E}"/>
              </a:ext>
            </a:extLst>
          </p:cNvPr>
          <p:cNvSpPr/>
          <p:nvPr/>
        </p:nvSpPr>
        <p:spPr>
          <a:xfrm>
            <a:off x="8036798" y="3275355"/>
            <a:ext cx="749030" cy="437745"/>
          </a:xfrm>
          <a:prstGeom prst="leftArrow">
            <a:avLst/>
          </a:prstGeom>
          <a:solidFill>
            <a:srgbClr val="0070C0"/>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Up-Down 11">
            <a:extLst>
              <a:ext uri="{FF2B5EF4-FFF2-40B4-BE49-F238E27FC236}">
                <a16:creationId xmlns:a16="http://schemas.microsoft.com/office/drawing/2014/main" id="{637F6A05-484B-FB9F-C95D-664CB14D07F1}"/>
              </a:ext>
            </a:extLst>
          </p:cNvPr>
          <p:cNvSpPr/>
          <p:nvPr/>
        </p:nvSpPr>
        <p:spPr>
          <a:xfrm>
            <a:off x="5874926" y="4864783"/>
            <a:ext cx="437746" cy="833545"/>
          </a:xfrm>
          <a:prstGeom prst="upDownArrow">
            <a:avLst/>
          </a:prstGeom>
          <a:solidFill>
            <a:srgbClr val="0070C0"/>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CC06396-8725-8B36-FBA0-0E39CF1C6155}"/>
              </a:ext>
            </a:extLst>
          </p:cNvPr>
          <p:cNvSpPr txBox="1"/>
          <p:nvPr/>
        </p:nvSpPr>
        <p:spPr>
          <a:xfrm>
            <a:off x="457718" y="4641855"/>
            <a:ext cx="2763620" cy="646331"/>
          </a:xfrm>
          <a:prstGeom prst="rect">
            <a:avLst/>
          </a:prstGeom>
          <a:noFill/>
          <a:ln>
            <a:solidFill>
              <a:schemeClr val="tx1">
                <a:lumMod val="50000"/>
              </a:schemeClr>
            </a:solidFill>
          </a:ln>
        </p:spPr>
        <p:txBody>
          <a:bodyPr wrap="square" rtlCol="0">
            <a:spAutoFit/>
          </a:bodyPr>
          <a:lstStyle/>
          <a:p>
            <a:pPr algn="ctr"/>
            <a:r>
              <a:rPr lang="en-GB" b="1" dirty="0"/>
              <a:t>Greater Manchester Transport Strategy</a:t>
            </a:r>
          </a:p>
        </p:txBody>
      </p:sp>
      <p:sp>
        <p:nvSpPr>
          <p:cNvPr id="8" name="TextBox 7">
            <a:extLst>
              <a:ext uri="{FF2B5EF4-FFF2-40B4-BE49-F238E27FC236}">
                <a16:creationId xmlns:a16="http://schemas.microsoft.com/office/drawing/2014/main" id="{3CDC4860-FAFF-2BC0-E1C2-38F7CC9B7B99}"/>
              </a:ext>
            </a:extLst>
          </p:cNvPr>
          <p:cNvSpPr txBox="1"/>
          <p:nvPr/>
        </p:nvSpPr>
        <p:spPr>
          <a:xfrm>
            <a:off x="544059" y="1265714"/>
            <a:ext cx="3002329" cy="830997"/>
          </a:xfrm>
          <a:prstGeom prst="rect">
            <a:avLst/>
          </a:prstGeom>
          <a:noFill/>
          <a:ln>
            <a:solidFill>
              <a:schemeClr val="tx1">
                <a:lumMod val="50000"/>
              </a:schemeClr>
            </a:solidFill>
          </a:ln>
        </p:spPr>
        <p:txBody>
          <a:bodyPr wrap="square" rtlCol="0">
            <a:spAutoFit/>
          </a:bodyPr>
          <a:lstStyle/>
          <a:p>
            <a:r>
              <a:rPr lang="en-GB" sz="1600" dirty="0"/>
              <a:t>Greater Manchester Combined Authority (GMCA)</a:t>
            </a:r>
          </a:p>
          <a:p>
            <a:r>
              <a:rPr lang="en-GB" sz="1600" b="1" dirty="0"/>
              <a:t>Greater Manchester Strategy</a:t>
            </a:r>
          </a:p>
        </p:txBody>
      </p:sp>
      <p:sp>
        <p:nvSpPr>
          <p:cNvPr id="16" name="TextBox 15">
            <a:extLst>
              <a:ext uri="{FF2B5EF4-FFF2-40B4-BE49-F238E27FC236}">
                <a16:creationId xmlns:a16="http://schemas.microsoft.com/office/drawing/2014/main" id="{8CE93F95-D9F8-48F7-7493-6FA1856F871B}"/>
              </a:ext>
            </a:extLst>
          </p:cNvPr>
          <p:cNvSpPr txBox="1"/>
          <p:nvPr/>
        </p:nvSpPr>
        <p:spPr>
          <a:xfrm>
            <a:off x="8960959" y="1494711"/>
            <a:ext cx="2586054" cy="338554"/>
          </a:xfrm>
          <a:prstGeom prst="rect">
            <a:avLst/>
          </a:prstGeom>
          <a:noFill/>
          <a:ln>
            <a:solidFill>
              <a:schemeClr val="tx1">
                <a:lumMod val="50000"/>
              </a:schemeClr>
            </a:solidFill>
          </a:ln>
        </p:spPr>
        <p:txBody>
          <a:bodyPr wrap="square" rtlCol="0">
            <a:spAutoFit/>
          </a:bodyPr>
          <a:lstStyle/>
          <a:p>
            <a:r>
              <a:rPr lang="en-GB" sz="1600" b="1" dirty="0"/>
              <a:t>Greener NHS (NHS England)</a:t>
            </a:r>
          </a:p>
        </p:txBody>
      </p:sp>
      <p:sp>
        <p:nvSpPr>
          <p:cNvPr id="17" name="TextBox 16">
            <a:extLst>
              <a:ext uri="{FF2B5EF4-FFF2-40B4-BE49-F238E27FC236}">
                <a16:creationId xmlns:a16="http://schemas.microsoft.com/office/drawing/2014/main" id="{52955E06-8138-C3D3-B129-086823E1D170}"/>
              </a:ext>
            </a:extLst>
          </p:cNvPr>
          <p:cNvSpPr txBox="1"/>
          <p:nvPr/>
        </p:nvSpPr>
        <p:spPr>
          <a:xfrm>
            <a:off x="554241" y="5403651"/>
            <a:ext cx="2586054" cy="830997"/>
          </a:xfrm>
          <a:prstGeom prst="rect">
            <a:avLst/>
          </a:prstGeom>
          <a:noFill/>
          <a:ln>
            <a:solidFill>
              <a:schemeClr val="tx1">
                <a:lumMod val="50000"/>
              </a:schemeClr>
            </a:solidFill>
          </a:ln>
        </p:spPr>
        <p:txBody>
          <a:bodyPr wrap="square" rtlCol="0">
            <a:spAutoFit/>
          </a:bodyPr>
          <a:lstStyle/>
          <a:p>
            <a:r>
              <a:rPr lang="en-GB" sz="1600" dirty="0"/>
              <a:t>NHS Greater Manchester </a:t>
            </a:r>
            <a:r>
              <a:rPr lang="en-GB" sz="1600" b="1" dirty="0"/>
              <a:t>Integrated Care Partnership Strategy</a:t>
            </a:r>
          </a:p>
        </p:txBody>
      </p:sp>
    </p:spTree>
    <p:extLst>
      <p:ext uri="{BB962C8B-B14F-4D97-AF65-F5344CB8AC3E}">
        <p14:creationId xmlns:p14="http://schemas.microsoft.com/office/powerpoint/2010/main" val="218788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8"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BC9AD6-3604-6DB6-FF5B-EF0930A90BFB}"/>
              </a:ext>
            </a:extLst>
          </p:cNvPr>
          <p:cNvSpPr>
            <a:spLocks noGrp="1"/>
          </p:cNvSpPr>
          <p:nvPr>
            <p:ph type="title"/>
          </p:nvPr>
        </p:nvSpPr>
        <p:spPr/>
        <p:txBody>
          <a:bodyPr/>
          <a:lstStyle/>
          <a:p>
            <a:r>
              <a:rPr lang="en-GB" dirty="0"/>
              <a:t>Greater Manchester Transport Strategy 2040</a:t>
            </a:r>
          </a:p>
        </p:txBody>
      </p:sp>
      <p:pic>
        <p:nvPicPr>
          <p:cNvPr id="6" name="Picture 5" descr="Infographic illustrating the four key elements of Our Vision: supporting sustainable economic growth, protecting our environment, improving quality of life for all, developing an innovative city region. ">
            <a:extLst>
              <a:ext uri="{FF2B5EF4-FFF2-40B4-BE49-F238E27FC236}">
                <a16:creationId xmlns:a16="http://schemas.microsoft.com/office/drawing/2014/main" id="{12D39EE9-10F0-FB23-52D0-2F95718D6419}"/>
              </a:ext>
            </a:extLst>
          </p:cNvPr>
          <p:cNvPicPr/>
          <p:nvPr/>
        </p:nvPicPr>
        <p:blipFill rotWithShape="1">
          <a:blip r:embed="rId3">
            <a:extLst>
              <a:ext uri="{28A0092B-C50C-407E-A947-70E740481C1C}">
                <a14:useLocalDpi xmlns:a14="http://schemas.microsoft.com/office/drawing/2010/main"/>
              </a:ext>
            </a:extLst>
          </a:blip>
          <a:srcRect l="8594" t="4445" r="8731" b="4250"/>
          <a:stretch/>
        </p:blipFill>
        <p:spPr>
          <a:xfrm>
            <a:off x="2992244" y="1371600"/>
            <a:ext cx="4832692" cy="4720856"/>
          </a:xfrm>
          <a:prstGeom prst="rect">
            <a:avLst/>
          </a:prstGeom>
          <a:noFill/>
        </p:spPr>
      </p:pic>
      <p:pic>
        <p:nvPicPr>
          <p:cNvPr id="7" name="Picture 6">
            <a:extLst>
              <a:ext uri="{FF2B5EF4-FFF2-40B4-BE49-F238E27FC236}">
                <a16:creationId xmlns:a16="http://schemas.microsoft.com/office/drawing/2014/main" id="{AE8D1423-01B4-6DCA-F93D-5FDBF23E4009}"/>
              </a:ext>
            </a:extLst>
          </p:cNvPr>
          <p:cNvPicPr>
            <a:picLocks noChangeAspect="1"/>
          </p:cNvPicPr>
          <p:nvPr/>
        </p:nvPicPr>
        <p:blipFill>
          <a:blip r:embed="rId4"/>
          <a:stretch>
            <a:fillRect/>
          </a:stretch>
        </p:blipFill>
        <p:spPr>
          <a:xfrm>
            <a:off x="563671" y="3199735"/>
            <a:ext cx="1870821" cy="2674995"/>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EA80D8E2-CD18-95CC-33A2-0E0B64F568B2}"/>
              </a:ext>
            </a:extLst>
          </p:cNvPr>
          <p:cNvPicPr>
            <a:picLocks noChangeAspect="1"/>
          </p:cNvPicPr>
          <p:nvPr/>
        </p:nvPicPr>
        <p:blipFill>
          <a:blip r:embed="rId5"/>
          <a:stretch>
            <a:fillRect/>
          </a:stretch>
        </p:blipFill>
        <p:spPr>
          <a:xfrm>
            <a:off x="8139801" y="1628628"/>
            <a:ext cx="3789509" cy="3891120"/>
          </a:xfrm>
          <a:prstGeom prst="rect">
            <a:avLst/>
          </a:prstGeom>
        </p:spPr>
      </p:pic>
    </p:spTree>
    <p:extLst>
      <p:ext uri="{BB962C8B-B14F-4D97-AF65-F5344CB8AC3E}">
        <p14:creationId xmlns:p14="http://schemas.microsoft.com/office/powerpoint/2010/main" val="2421464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707328E8-7A26-62F5-D7D5-F389146950FE}"/>
              </a:ext>
            </a:extLst>
          </p:cNvPr>
          <p:cNvPicPr>
            <a:picLocks noGrp="1" noChangeAspect="1"/>
          </p:cNvPicPr>
          <p:nvPr>
            <p:ph idx="1"/>
          </p:nvPr>
        </p:nvPicPr>
        <p:blipFill>
          <a:blip r:embed="rId3"/>
          <a:stretch>
            <a:fillRect/>
          </a:stretch>
        </p:blipFill>
        <p:spPr>
          <a:xfrm>
            <a:off x="656862" y="1504841"/>
            <a:ext cx="4796881" cy="4773856"/>
          </a:xfrm>
        </p:spPr>
      </p:pic>
      <p:sp>
        <p:nvSpPr>
          <p:cNvPr id="5" name="Title 2">
            <a:extLst>
              <a:ext uri="{FF2B5EF4-FFF2-40B4-BE49-F238E27FC236}">
                <a16:creationId xmlns:a16="http://schemas.microsoft.com/office/drawing/2014/main" id="{ABC544FF-382E-F819-67A4-5AB6AC22C3EC}"/>
              </a:ext>
            </a:extLst>
          </p:cNvPr>
          <p:cNvSpPr>
            <a:spLocks noGrp="1"/>
          </p:cNvSpPr>
          <p:nvPr>
            <p:ph type="title"/>
          </p:nvPr>
        </p:nvSpPr>
        <p:spPr>
          <a:xfrm>
            <a:off x="563563" y="852488"/>
            <a:ext cx="8636000" cy="519112"/>
          </a:xfrm>
        </p:spPr>
        <p:txBody>
          <a:bodyPr>
            <a:normAutofit/>
          </a:bodyPr>
          <a:lstStyle/>
          <a:p>
            <a:r>
              <a:rPr lang="en-GB" sz="2400" b="1" dirty="0"/>
              <a:t>Climate Change and Health Inequalities</a:t>
            </a:r>
          </a:p>
        </p:txBody>
      </p:sp>
      <p:sp>
        <p:nvSpPr>
          <p:cNvPr id="6" name="Content Placeholder 1">
            <a:extLst>
              <a:ext uri="{FF2B5EF4-FFF2-40B4-BE49-F238E27FC236}">
                <a16:creationId xmlns:a16="http://schemas.microsoft.com/office/drawing/2014/main" id="{58F38483-60C8-EC84-C21D-30894B41748E}"/>
              </a:ext>
            </a:extLst>
          </p:cNvPr>
          <p:cNvSpPr txBox="1">
            <a:spLocks/>
          </p:cNvSpPr>
          <p:nvPr/>
        </p:nvSpPr>
        <p:spPr>
          <a:xfrm>
            <a:off x="5682344" y="1585862"/>
            <a:ext cx="6114052" cy="48146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42556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2556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2556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700" dirty="0">
                <a:latin typeface="Arial"/>
                <a:cs typeface="Arial"/>
              </a:rPr>
              <a:t>Climate change affects most health determinants either directly or indirectly.</a:t>
            </a:r>
          </a:p>
          <a:p>
            <a:pPr fontAlgn="base"/>
            <a:r>
              <a:rPr lang="en-GB" sz="1700" dirty="0">
                <a:latin typeface="Arial"/>
                <a:cs typeface="Arial"/>
              </a:rPr>
              <a:t>The greatest opportunity for health benefits in the context of climate change comes from the potential to align health goals with the decarbonisation agenda.</a:t>
            </a:r>
          </a:p>
          <a:p>
            <a:pPr fontAlgn="base"/>
            <a:r>
              <a:rPr lang="en-GB" sz="1700" dirty="0">
                <a:latin typeface="Arial"/>
                <a:cs typeface="Arial"/>
              </a:rPr>
              <a:t>There are win-win strategies including nature-based solutions, reducing existing health inequalities, supporting behavioural transitions, supporting vulnerable populations, embedding health in climate planning and embedding climate in public health practice. </a:t>
            </a:r>
          </a:p>
          <a:p>
            <a:pPr fontAlgn="base"/>
            <a:r>
              <a:rPr lang="en-GB" sz="1700" dirty="0">
                <a:latin typeface="Arial"/>
                <a:cs typeface="Arial"/>
              </a:rPr>
              <a:t>There are also wider benefits to health of mitigation and adaptation actions, such as reduced air pollution, safer and healthier homes, shade protection from heat, greenspaces for mental health, healthy behaviour shifts and less pressure on health and care services.</a:t>
            </a:r>
          </a:p>
          <a:p>
            <a:pPr fontAlgn="base"/>
            <a:endParaRPr lang="en-GB" sz="1800" dirty="0">
              <a:latin typeface="Arial"/>
              <a:cs typeface="Arial"/>
            </a:endParaRPr>
          </a:p>
          <a:p>
            <a:pPr fontAlgn="base"/>
            <a:endParaRPr lang="en-GB" sz="1800" dirty="0">
              <a:latin typeface="Arial"/>
              <a:cs typeface="Arial"/>
            </a:endParaRPr>
          </a:p>
        </p:txBody>
      </p:sp>
    </p:spTree>
    <p:extLst>
      <p:ext uri="{BB962C8B-B14F-4D97-AF65-F5344CB8AC3E}">
        <p14:creationId xmlns:p14="http://schemas.microsoft.com/office/powerpoint/2010/main" val="3101020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483B7-54EB-2F4E-C2F9-47D0E3998A5C}"/>
              </a:ext>
            </a:extLst>
          </p:cNvPr>
          <p:cNvPicPr>
            <a:picLocks noChangeAspect="1"/>
          </p:cNvPicPr>
          <p:nvPr/>
        </p:nvPicPr>
        <p:blipFill>
          <a:blip r:embed="rId3"/>
          <a:stretch>
            <a:fillRect/>
          </a:stretch>
        </p:blipFill>
        <p:spPr>
          <a:xfrm>
            <a:off x="1242198" y="0"/>
            <a:ext cx="9707604" cy="6857999"/>
          </a:xfrm>
          <a:prstGeom prst="rect">
            <a:avLst/>
          </a:prstGeom>
        </p:spPr>
      </p:pic>
    </p:spTree>
    <p:extLst>
      <p:ext uri="{BB962C8B-B14F-4D97-AF65-F5344CB8AC3E}">
        <p14:creationId xmlns:p14="http://schemas.microsoft.com/office/powerpoint/2010/main" val="2635021747"/>
      </p:ext>
    </p:extLst>
  </p:cSld>
  <p:clrMapOvr>
    <a:masterClrMapping/>
  </p:clrMapOvr>
</p:sld>
</file>

<file path=ppt/theme/theme1.xml><?xml version="1.0" encoding="utf-8"?>
<a:theme xmlns:a="http://schemas.openxmlformats.org/drawingml/2006/main" name="Office Theme">
  <a:themeElements>
    <a:clrScheme name="NHS GM">
      <a:dk1>
        <a:srgbClr val="415563"/>
      </a:dk1>
      <a:lt1>
        <a:srgbClr val="FFFFFF"/>
      </a:lt1>
      <a:dk2>
        <a:srgbClr val="415563"/>
      </a:dk2>
      <a:lt2>
        <a:srgbClr val="E8EDEE"/>
      </a:lt2>
      <a:accent1>
        <a:srgbClr val="AE2473"/>
      </a:accent1>
      <a:accent2>
        <a:srgbClr val="ED7D31"/>
      </a:accent2>
      <a:accent3>
        <a:srgbClr val="005EB8"/>
      </a:accent3>
      <a:accent4>
        <a:srgbClr val="FFC000"/>
      </a:accent4>
      <a:accent5>
        <a:srgbClr val="FFFFFF"/>
      </a:accent5>
      <a:accent6>
        <a:srgbClr val="28B5E9"/>
      </a:accent6>
      <a:hlink>
        <a:srgbClr val="006AB4"/>
      </a:hlink>
      <a:folHlink>
        <a:srgbClr val="AE24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97f0e91-a424-40e7-b159-919cd36229ca">
      <UserInfo>
        <DisplayName>Berry Graeme (CCG-Bury)</DisplayName>
        <AccountId>1000</AccountId>
        <AccountType/>
      </UserInfo>
    </SharedWithUsers>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E7788E-0669-44E1-ACFD-133B843A40C9}">
  <ds:schemaRefs>
    <ds:schemaRef ds:uri="http://www.w3.org/XML/1998/namespace"/>
    <ds:schemaRef ds:uri="http://purl.org/dc/elements/1.1/"/>
    <ds:schemaRef ds:uri="http://purl.org/dc/dcmitype/"/>
    <ds:schemaRef ds:uri="http://schemas.microsoft.com/office/infopath/2007/PartnerControls"/>
    <ds:schemaRef ds:uri="http://purl.org/dc/terms/"/>
    <ds:schemaRef ds:uri="60bfcf67-18f1-43ff-a877-9f439faf6c7a"/>
    <ds:schemaRef ds:uri="http://schemas.microsoft.com/office/2006/documentManagement/types"/>
    <ds:schemaRef ds:uri="http://schemas.openxmlformats.org/package/2006/metadata/core-properties"/>
    <ds:schemaRef ds:uri="f8483952-b2ec-4449-8c7d-a64b9ac083dd"/>
    <ds:schemaRef ds:uri="http://schemas.microsoft.com/office/2006/metadata/properties"/>
  </ds:schemaRefs>
</ds:datastoreItem>
</file>

<file path=customXml/itemProps2.xml><?xml version="1.0" encoding="utf-8"?>
<ds:datastoreItem xmlns:ds="http://schemas.openxmlformats.org/officeDocument/2006/customXml" ds:itemID="{AEEDEF6D-5548-4B73-9013-A018C90CFEB1}">
  <ds:schemaRefs>
    <ds:schemaRef ds:uri="http://schemas.microsoft.com/sharepoint/v3/contenttype/forms"/>
  </ds:schemaRefs>
</ds:datastoreItem>
</file>

<file path=customXml/itemProps3.xml><?xml version="1.0" encoding="utf-8"?>
<ds:datastoreItem xmlns:ds="http://schemas.openxmlformats.org/officeDocument/2006/customXml" ds:itemID="{F8DB47EB-24D5-46E6-A490-F4152E362B97}"/>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
  <TotalTime>647</TotalTime>
  <Words>3134</Words>
  <Application>Microsoft Office PowerPoint</Application>
  <PresentationFormat>Widescreen</PresentationFormat>
  <Paragraphs>200</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-apple-system</vt:lpstr>
      <vt:lpstr>Aptos</vt:lpstr>
      <vt:lpstr>Arial</vt:lpstr>
      <vt:lpstr>Calibri</vt:lpstr>
      <vt:lpstr>Calibri Light</vt:lpstr>
      <vt:lpstr>Calmetta</vt:lpstr>
      <vt:lpstr>Frutiger W01</vt:lpstr>
      <vt:lpstr>inherit</vt:lpstr>
      <vt:lpstr>Office Theme</vt:lpstr>
      <vt:lpstr>Study Visit Presentation</vt:lpstr>
      <vt:lpstr>About Greater Manchester</vt:lpstr>
      <vt:lpstr>Greater Manchester is growing, but has challenges</vt:lpstr>
      <vt:lpstr>PowerPoint Presentation</vt:lpstr>
      <vt:lpstr>The Greater Manchester Strategy</vt:lpstr>
      <vt:lpstr>Context</vt:lpstr>
      <vt:lpstr>Greater Manchester Transport Strategy 2040</vt:lpstr>
      <vt:lpstr>Climate Change and Health Inequalities</vt:lpstr>
      <vt:lpstr>PowerPoint Presentation</vt:lpstr>
      <vt:lpstr> </vt:lpstr>
      <vt:lpstr>Case Study: Healthier Greener Travel Toolkit</vt:lpstr>
      <vt:lpstr>Case study: Bee Network Active Network</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health and care in Greater Manchester</dc:title>
  <dc:creator>Microsoft Office User</dc:creator>
  <cp:lastModifiedBy>IGOE, Claire (NHS GREATER MANCHESTER INTEGRATED CARE BOARD)</cp:lastModifiedBy>
  <cp:revision>24</cp:revision>
  <cp:lastPrinted>2023-09-24T09:20:46Z</cp:lastPrinted>
  <dcterms:created xsi:type="dcterms:W3CDTF">2022-06-21T14:09:16Z</dcterms:created>
  <dcterms:modified xsi:type="dcterms:W3CDTF">2025-05-20T16:13:06Z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y fmtid="{D5CDD505-2E9C-101B-9397-08002B2CF9AE}" pid="3" name="MediaServiceImageTags">
    <vt:lpwstr/>
  </property>
</Properties>
</file>