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95" r:id="rId2"/>
    <p:sldId id="263" r:id="rId3"/>
    <p:sldId id="310" r:id="rId4"/>
    <p:sldId id="306" r:id="rId5"/>
    <p:sldId id="269" r:id="rId6"/>
    <p:sldId id="308" r:id="rId7"/>
    <p:sldId id="307" r:id="rId8"/>
    <p:sldId id="318" r:id="rId9"/>
    <p:sldId id="317" r:id="rId10"/>
    <p:sldId id="309" r:id="rId11"/>
    <p:sldId id="305" r:id="rId12"/>
    <p:sldId id="313" r:id="rId13"/>
    <p:sldId id="316" r:id="rId14"/>
    <p:sldId id="315" r:id="rId15"/>
    <p:sldId id="312" r:id="rId16"/>
    <p:sldId id="304" r:id="rId17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AD229-7FFE-440B-8CDD-25A4F6A26C71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AE4F-E325-4E03-A6BF-243F88A0A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01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19FB40B-15BC-46EA-8631-288B3D258791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D05D-8E09-41A9-96D7-F0F2F20F75B6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2BE724-AB74-4CF0-A93A-2E0A28165F08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725-DDA4-4E88-8425-E6E71E0CF62D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85A6217-BC6D-44A8-B005-3100FBB2F18C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938B7FC-0FC4-4417-8195-2953081E186C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39F416-27CC-4C63-8759-120168AD62C2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3E10-BC9C-41EA-8004-7AA15FC115EB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7C7533-746E-4789-92D7-34AF5AAC4559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FF92-A71B-4F36-84A9-D15740A5B0D2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5EB13FA-4057-4109-BB6F-D415EB828601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1DD1-4EFC-41B5-8F62-815F7511566E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Cycle des hautes études « territoires et mobilités 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131AC35-851A-4848-82D0-82661D364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212" y="2702560"/>
            <a:ext cx="8673427" cy="203861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L’offre</a:t>
            </a:r>
            <a:r>
              <a:rPr lang="en-US" sz="2800" dirty="0" smtClean="0"/>
              <a:t> trans’80 </a:t>
            </a:r>
          </a:p>
          <a:p>
            <a:r>
              <a:rPr lang="en-US" sz="2800" dirty="0" smtClean="0"/>
              <a:t>du </a:t>
            </a:r>
            <a:r>
              <a:rPr lang="en-US" sz="2800" dirty="0" err="1" smtClean="0"/>
              <a:t>Conseil</a:t>
            </a:r>
            <a:r>
              <a:rPr lang="en-US" sz="2800" dirty="0" smtClean="0"/>
              <a:t>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 des </a:t>
            </a:r>
            <a:r>
              <a:rPr lang="en-US" sz="2800" dirty="0" err="1" smtClean="0"/>
              <a:t>Hauts</a:t>
            </a:r>
            <a:r>
              <a:rPr lang="en-US" sz="2800" dirty="0" smtClean="0"/>
              <a:t>-de-France</a:t>
            </a:r>
            <a:endParaRPr lang="en-US" sz="2800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EB08289-BE6B-4408-B2EA-331B81263B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5591"/>
            <a:ext cx="696538" cy="6524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467E1CA-7E4F-46E9-A673-3B9B256E4F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9" y="6205591"/>
            <a:ext cx="696538" cy="6524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A74AE2C-6CF3-4C95-9602-DA327429F60E}"/>
              </a:ext>
            </a:extLst>
          </p:cNvPr>
          <p:cNvPicPr/>
          <p:nvPr/>
        </p:nvPicPr>
        <p:blipFill rotWithShape="1">
          <a:blip r:embed="rId4"/>
          <a:srcRect l="5750" t="30000" b="31000"/>
          <a:stretch/>
        </p:blipFill>
        <p:spPr bwMode="auto">
          <a:xfrm>
            <a:off x="10633753" y="6462444"/>
            <a:ext cx="1558247" cy="39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space réservé du pied de page 12">
            <a:extLst>
              <a:ext uri="{FF2B5EF4-FFF2-40B4-BE49-F238E27FC236}">
                <a16:creationId xmlns="" xmlns:a16="http://schemas.microsoft.com/office/drawing/2014/main" id="{1B0ACD7B-EFF4-475C-8439-76F4C9C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632" y="6531795"/>
            <a:ext cx="10588752" cy="320040"/>
          </a:xfrm>
        </p:spPr>
        <p:txBody>
          <a:bodyPr/>
          <a:lstStyle/>
          <a:p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sp>
        <p:nvSpPr>
          <p:cNvPr id="10" name="Sous-titre 2">
            <a:extLst>
              <a:ext uri="{FF2B5EF4-FFF2-40B4-BE49-F238E27FC236}">
                <a16:creationId xmlns="" xmlns:a16="http://schemas.microsoft.com/office/drawing/2014/main" id="{982E1086-8DAE-482D-A864-BA370F23661B}"/>
              </a:ext>
            </a:extLst>
          </p:cNvPr>
          <p:cNvSpPr txBox="1">
            <a:spLocks/>
          </p:cNvSpPr>
          <p:nvPr/>
        </p:nvSpPr>
        <p:spPr>
          <a:xfrm>
            <a:off x="1746361" y="1300481"/>
            <a:ext cx="8673427" cy="59944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500" dirty="0"/>
              <a:t>Atelier </a:t>
            </a:r>
            <a:r>
              <a:rPr lang="fr-FR" sz="3500" dirty="0" err="1"/>
              <a:t>IHEDATe</a:t>
            </a:r>
            <a:r>
              <a:rPr lang="fr-FR" sz="3500" dirty="0"/>
              <a:t> - GRAND AMIENOIS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5576447" y="4113490"/>
            <a:ext cx="997348" cy="99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25" y="4194666"/>
            <a:ext cx="860336" cy="8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BDBA639-2A71-4A60-A71A-FF1836F546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E208A8B-5EBD-4532-BE72-26414FA7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15D09196-B338-4AB5-A71B-CFD5FFCA6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F50B4463-128A-4677-A285-C017E6C54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1D9B95CD-F023-4DFA-9678-1E02713F74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="" xmlns:a16="http://schemas.microsoft.com/office/drawing/2014/main" id="{1DDF47A8-BE7B-43F3-A500-F5A4656D83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2DD394DE-76FB-42F8-85F2-FD436F4232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="" xmlns:a16="http://schemas.microsoft.com/office/drawing/2014/main" id="{B95F2EFB-87E6-4400-AAF3-7EB8B4F15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1D463476-2BC7-418C-9D6F-51444B11A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24011122-2495-478A-81BF-ABBDEA1DA8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C79E87C5-E5B3-476B-B539-FC9CF4A33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956029CA-2B38-434D-9044-5FF3A1ECD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9514CFB6-E8DB-43DC-B1CD-9CC2D4B2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="" xmlns:a16="http://schemas.microsoft.com/office/drawing/2014/main" id="{BD8C1FC8-E550-45BE-9F30-822BAB378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D1646B5D-A7B7-41EC-9591-0E0C0F4F94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E2118E93-481E-4843-987E-378187AA3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="" xmlns:a16="http://schemas.microsoft.com/office/drawing/2014/main" id="{77038464-F4E2-47EC-A87F-18469191E3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="" xmlns:a16="http://schemas.microsoft.com/office/drawing/2014/main" id="{FB3BBEB1-E146-408F-95B7-EE2F269DE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="" xmlns:a16="http://schemas.microsoft.com/office/drawing/2014/main" id="{C765B285-56EC-47FC-B116-274EBBD61A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CB4A6191-6913-42EA-905E-8A174AE2C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8ADEEF92-F481-475A-845C-5E940F0D5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D9C506D7-84CB-4057-A44A-465313E78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="" xmlns:a16="http://schemas.microsoft.com/office/drawing/2014/main" id="{7842FC68-61FD-4700-8A22-BB8B07188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131AC35-851A-4848-82D0-82661D364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611" y="2708266"/>
            <a:ext cx="5707803" cy="1196717"/>
          </a:xfrm>
        </p:spPr>
        <p:txBody>
          <a:bodyPr vert="horz" lIns="91440" tIns="0" rIns="91440" bIns="45720" rtlCol="0">
            <a:noAutofit/>
          </a:bodyPr>
          <a:lstStyle/>
          <a:p>
            <a:r>
              <a:rPr lang="fr-FR" sz="3600" dirty="0" smtClean="0"/>
              <a:t>Transfert vers </a:t>
            </a:r>
            <a:r>
              <a:rPr lang="fr-FR" sz="3600" dirty="0" smtClean="0"/>
              <a:t>un </a:t>
            </a:r>
            <a:r>
              <a:rPr lang="fr-FR" sz="3600" dirty="0" smtClean="0"/>
              <a:t>EPCI ou le Pôle métropolitain ?</a:t>
            </a:r>
            <a:endParaRPr lang="fr-FR" sz="3200" i="1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="" xmlns:a16="http://schemas.microsoft.com/office/drawing/2014/main" id="{1B0ACD7B-EFF4-475C-8439-76F4C9C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111" y="6535088"/>
            <a:ext cx="10588752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Cycle des hautes études « territoires et mobilités », Atelier territorial du Grand Amiénois - 8, 9 et 10 septembre 2020 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53" y="-4762"/>
            <a:ext cx="11317553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Le réseau </a:t>
            </a:r>
            <a:r>
              <a:rPr lang="fr-FR" sz="3600" dirty="0" smtClean="0">
                <a:solidFill>
                  <a:srgbClr val="FF0000"/>
                </a:solidFill>
              </a:rPr>
              <a:t>trans’80 au sein du Pôle métropolitain</a:t>
            </a:r>
            <a:endParaRPr lang="fr-FR" sz="2600" dirty="0">
              <a:solidFill>
                <a:srgbClr val="FF0000"/>
              </a:solidFill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84" y="594748"/>
            <a:ext cx="9476305" cy="60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Transfert de compétence « Service de transport scolaire »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827088"/>
            <a:ext cx="10682661" cy="565882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11886"/>
              </p:ext>
            </p:extLst>
          </p:nvPr>
        </p:nvGraphicFramePr>
        <p:xfrm>
          <a:off x="484188" y="1036718"/>
          <a:ext cx="11231564" cy="5006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2682"/>
                <a:gridCol w="3182748"/>
                <a:gridCol w="3706134"/>
              </a:tblGrid>
              <a:tr h="5344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Activités 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liées à la compétence </a:t>
                      </a:r>
                      <a:endParaRPr lang="fr-FR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"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Transport scolaire"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Transfert financier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Commentaires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/>
                    </a:solidFill>
                  </a:tcPr>
                </a:tc>
              </a:tr>
              <a:tr h="7605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L’organisation et la mise en œuvre des services de transport scolaire par autocar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Lié au BPU du marché actuel </a:t>
                      </a:r>
                      <a:endParaRPr lang="fr-FR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+ </a:t>
                      </a:r>
                      <a:r>
                        <a:rPr lang="fr-FR" sz="1400" u="none" strike="noStrike" dirty="0">
                          <a:effectLst/>
                        </a:rPr>
                        <a:t>% </a:t>
                      </a:r>
                      <a:r>
                        <a:rPr lang="fr-FR" sz="1400" u="none" strike="noStrike" dirty="0" smtClean="0">
                          <a:effectLst/>
                        </a:rPr>
                        <a:t>ressources humaines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et</a:t>
                      </a:r>
                      <a:r>
                        <a:rPr lang="fr-FR" sz="1400" u="none" strike="noStrike" dirty="0" smtClean="0">
                          <a:effectLst/>
                        </a:rPr>
                        <a:t> logiciels dédiés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Nécessité de prendre en considération la date d’échéance du marché existant, à savoir le 31/08/2027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93499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L’organisation et la mise en œuvre des services de transport scolaire par petits </a:t>
                      </a:r>
                      <a:r>
                        <a:rPr lang="fr-FR" sz="1400" u="none" strike="noStrike" dirty="0" smtClean="0">
                          <a:effectLst/>
                        </a:rPr>
                        <a:t>véhicules </a:t>
                      </a:r>
                      <a:r>
                        <a:rPr lang="fr-FR" sz="1400" u="none" strike="noStrike" dirty="0">
                          <a:effectLst/>
                        </a:rPr>
                        <a:t>pour les élèves en classe </a:t>
                      </a:r>
                      <a:r>
                        <a:rPr lang="fr-FR" sz="1400" u="none" strike="noStrike" dirty="0" smtClean="0">
                          <a:effectLst/>
                        </a:rPr>
                        <a:t>spécialisée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Basé sur </a:t>
                      </a:r>
                      <a:r>
                        <a:rPr lang="fr-FR" sz="1400" u="none" strike="noStrike" dirty="0" smtClean="0">
                          <a:effectLst/>
                        </a:rPr>
                        <a:t>le coût des transports des marchés subséquents existants</a:t>
                      </a:r>
                    </a:p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+ </a:t>
                      </a:r>
                      <a:r>
                        <a:rPr lang="fr-FR" sz="1400" u="none" strike="noStrike" dirty="0" smtClean="0">
                          <a:effectLst/>
                        </a:rPr>
                        <a:t>% ressources humaines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et</a:t>
                      </a:r>
                      <a:r>
                        <a:rPr lang="fr-FR" sz="1400" u="none" strike="noStrike" dirty="0" smtClean="0">
                          <a:effectLst/>
                        </a:rPr>
                        <a:t> logiciels dédiés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Nécessité de passer </a:t>
                      </a:r>
                      <a:r>
                        <a:rPr lang="fr-FR" sz="1400" u="none" strike="noStrike" dirty="0" smtClean="0">
                          <a:effectLst/>
                        </a:rPr>
                        <a:t>des marchés </a:t>
                      </a:r>
                      <a:r>
                        <a:rPr lang="fr-FR" sz="1400" u="none" strike="noStrike" dirty="0">
                          <a:effectLst/>
                        </a:rPr>
                        <a:t>en conséquence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44271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Le recensement des élèves transportés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% ressources humaines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et</a:t>
                      </a:r>
                      <a:r>
                        <a:rPr lang="fr-FR" sz="1400" u="none" strike="noStrike" dirty="0" smtClean="0">
                          <a:effectLst/>
                        </a:rPr>
                        <a:t> logiciels dédiés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Nécessité d'acquérir les outils nécessaires à hauteur de 100% du coût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5116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L'édition et la distribution des cartes de transport scolaire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029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La relation usagers et l'information horaire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911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La 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gestion de l’indiscipline et la sensibilisation à la sécurité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% ressources humaines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 Libre arbitre de l’AO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70277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La prise en charge des abonnements ferroviaires des élèves transportés par train sur le ressort territorial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non concerné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Actuellement, coût supporté globalement dans la Convention pluriannuelle SNCF/Région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Transfert de compétence « Service régulier de transport public »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827088"/>
            <a:ext cx="10682661" cy="565882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35004"/>
              </p:ext>
            </p:extLst>
          </p:nvPr>
        </p:nvGraphicFramePr>
        <p:xfrm>
          <a:off x="779287" y="1738184"/>
          <a:ext cx="10611138" cy="3712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2437"/>
                <a:gridCol w="3737293"/>
                <a:gridCol w="3501408"/>
              </a:tblGrid>
              <a:tr h="64770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Activités</a:t>
                      </a:r>
                      <a:r>
                        <a:rPr lang="fr-FR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liées 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à la compétence </a:t>
                      </a:r>
                      <a:endParaRPr lang="fr-FR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"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Transport interurbain"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Transfert financier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Commentaires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/>
                    </a:solidFill>
                  </a:tcPr>
                </a:tc>
              </a:tr>
              <a:tr h="81944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L’organisation et la mise en œuvre des </a:t>
                      </a:r>
                      <a:r>
                        <a:rPr lang="fr-FR" sz="1400" u="none" strike="noStrike" dirty="0" smtClean="0">
                          <a:effectLst/>
                        </a:rPr>
                        <a:t>lignes de transport public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Lié au BPU du marché actuel + </a:t>
                      </a:r>
                      <a:r>
                        <a:rPr lang="fr-FR" sz="1400" u="none" strike="noStrike" dirty="0" smtClean="0">
                          <a:effectLst/>
                        </a:rPr>
                        <a:t>% ressources humaines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 dédiées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Nécessité de prendre en considération la date d’échéance du marché existant, à savoir le 31/08/2027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69838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L'information </a:t>
                      </a:r>
                      <a:r>
                        <a:rPr lang="fr-FR" sz="1400" u="none" strike="noStrike" dirty="0" smtClean="0">
                          <a:effectLst/>
                        </a:rPr>
                        <a:t>voyageurs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smtClean="0">
                          <a:effectLst/>
                        </a:rPr>
                        <a:t>% ressources humaines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et</a:t>
                      </a:r>
                      <a:r>
                        <a:rPr lang="fr-FR" sz="1400" u="none" strike="noStrike" dirty="0" smtClean="0">
                          <a:effectLst/>
                        </a:rPr>
                        <a:t> logiciels dédiés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+ </a:t>
                      </a:r>
                      <a:r>
                        <a:rPr lang="fr-FR" sz="1400" u="none" strike="noStrike" dirty="0">
                          <a:effectLst/>
                        </a:rPr>
                        <a:t>transfert des poteaux </a:t>
                      </a:r>
                      <a:r>
                        <a:rPr lang="fr-FR" sz="1400" u="none" strike="noStrike" dirty="0" smtClean="0">
                          <a:effectLst/>
                        </a:rPr>
                        <a:t>d’arrêts existants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Nécessité de créer un site internet et/ou application + pose et entretien des poteaux aux arrêts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48604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La relation usagers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 smtClean="0">
                          <a:effectLst/>
                        </a:rPr>
                        <a:t>% ressources humaines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dédiées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  <a:tr h="10610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u="none" strike="noStrike" dirty="0" smtClean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smtClean="0">
                          <a:effectLst/>
                        </a:rPr>
                        <a:t>La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effectLst/>
                        </a:rPr>
                        <a:t>mise en accessibilité du réseau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  <a:p>
                      <a:pPr algn="l" rtl="0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u="none" strike="noStrike" dirty="0" smtClean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Aujourd’hui, nul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déterminé précisément à la date de transfert effective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  <a:p>
                      <a:pPr algn="l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620" marR="5620" marT="5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Le transfert des services réguliers de transport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827088"/>
            <a:ext cx="10682661" cy="565882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85572"/>
              </p:ext>
            </p:extLst>
          </p:nvPr>
        </p:nvGraphicFramePr>
        <p:xfrm>
          <a:off x="451236" y="1499288"/>
          <a:ext cx="11231563" cy="3904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331"/>
                <a:gridCol w="2652584"/>
                <a:gridCol w="2693773"/>
                <a:gridCol w="4688875"/>
              </a:tblGrid>
              <a:tr h="3941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 de figure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Transfert financier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Commentaires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/>
                    </a:solidFill>
                  </a:tcPr>
                </a:tc>
              </a:tr>
              <a:tr h="87760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>
                          <a:effectLst/>
                        </a:rPr>
                        <a:t>Services intégralement inclus dans le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ressort territorial de la nouvelle AOM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100% du prix affiché au BPU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Nécessité de prendre en considération la date d’échéance du marché existant, à savoir le 31/08/2027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</a:tr>
              <a:tr h="877601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>
                          <a:effectLst/>
                        </a:rPr>
                        <a:t>Services « mixtes » 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Option 1 : la CC veut réaliser uniquement les dessertes internes à son périmètre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% du prix BPU du service initial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2 cars sortis</a:t>
                      </a:r>
                      <a:br>
                        <a:rPr lang="fr-FR" sz="1400" u="none" strike="noStrike">
                          <a:effectLst/>
                        </a:rPr>
                      </a:br>
                      <a:r>
                        <a:rPr lang="fr-FR" sz="1400" u="none" strike="noStrike">
                          <a:effectLst/>
                        </a:rPr>
                        <a:t>&gt; surcoût global pour la Collectivité au sens large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</a:tr>
              <a:tr h="8776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Option 2 : la Région continue d'organiser ce service dans son intégralité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non concerné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Convention Région/CC avec autorisation de trafic local (lignes) ou délégation de services (transport scolaire)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</a:tr>
              <a:tr h="8776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Option 3 : la CC assure le service initial dans son intégralité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100% du prix affiché au BPU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Convention Région/CC avec autorisation de trafic local (lignes) ou délégation de services (transport scolaire)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5231" marR="5231" marT="52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Points de vigilance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827088"/>
            <a:ext cx="10682661" cy="565882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34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717232" y="930736"/>
            <a:ext cx="10682661" cy="534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multiplication des AO aboutit à une « démutualisation » des moyens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Conséquence directe : Chaque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devra payer plus pour maintenir l’offre à niveau constant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contrainte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liée à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durée des contrats actuels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nouvelle AO devra voter son règlement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transport scolaire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tarifications scolaires et commerciales de la Région sont plus avantageuses que celles d’Amiens métropole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Pourrait avoir un impact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DSP AMETIS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actuelle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Virage 34"/>
          <p:cNvSpPr/>
          <p:nvPr/>
        </p:nvSpPr>
        <p:spPr>
          <a:xfrm flipV="1">
            <a:off x="1301589" y="2177604"/>
            <a:ext cx="346719" cy="308772"/>
          </a:xfrm>
          <a:prstGeom prst="bentArrow">
            <a:avLst>
              <a:gd name="adj1" fmla="val 25000"/>
              <a:gd name="adj2" fmla="val 36783"/>
              <a:gd name="adj3" fmla="val 44209"/>
              <a:gd name="adj4" fmla="val 6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Virage 35"/>
          <p:cNvSpPr/>
          <p:nvPr/>
        </p:nvSpPr>
        <p:spPr>
          <a:xfrm flipV="1">
            <a:off x="1276351" y="5363764"/>
            <a:ext cx="346719" cy="308772"/>
          </a:xfrm>
          <a:prstGeom prst="bentArrow">
            <a:avLst>
              <a:gd name="adj1" fmla="val 25000"/>
              <a:gd name="adj2" fmla="val 36783"/>
              <a:gd name="adj3" fmla="val 44209"/>
              <a:gd name="adj4" fmla="val 6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9108E9-0DD4-4942-920A-CED28048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1" y="2349925"/>
            <a:ext cx="3698449" cy="24564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L’offre</a:t>
            </a:r>
            <a:r>
              <a:rPr lang="en-US" dirty="0"/>
              <a:t> trans’80 </a:t>
            </a:r>
            <a:br>
              <a:rPr lang="en-US" dirty="0"/>
            </a:br>
            <a:r>
              <a:rPr lang="en-US" dirty="0"/>
              <a:t>du </a:t>
            </a:r>
            <a:r>
              <a:rPr lang="en-US" dirty="0" err="1"/>
              <a:t>Conseil</a:t>
            </a:r>
            <a:r>
              <a:rPr lang="en-US" dirty="0"/>
              <a:t> </a:t>
            </a:r>
            <a:r>
              <a:rPr lang="en-US" dirty="0" err="1"/>
              <a:t>Régional</a:t>
            </a:r>
            <a:r>
              <a:rPr lang="en-US" dirty="0"/>
              <a:t> des </a:t>
            </a:r>
            <a:r>
              <a:rPr lang="en-US" dirty="0" err="1"/>
              <a:t>Hauts</a:t>
            </a:r>
            <a:r>
              <a:rPr lang="en-US" dirty="0"/>
              <a:t>-de-France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131AC35-851A-4848-82D0-82661D3640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33966" y="2979658"/>
            <a:ext cx="5413375" cy="1196975"/>
          </a:xfrm>
        </p:spPr>
        <p:txBody>
          <a:bodyPr vert="horz" lIns="91440" tIns="0" rIns="91440" bIns="45720" rtlCol="0">
            <a:noAutofit/>
          </a:bodyPr>
          <a:lstStyle/>
          <a:p>
            <a:r>
              <a:rPr lang="fr-FR" sz="3000" dirty="0" smtClean="0"/>
              <a:t>ECHANGES</a:t>
            </a:r>
            <a:endParaRPr lang="fr-FR" sz="3000" i="1" dirty="0"/>
          </a:p>
        </p:txBody>
      </p:sp>
      <p:sp>
        <p:nvSpPr>
          <p:cNvPr id="40" name="Espace réservé du pied de page 12">
            <a:extLst>
              <a:ext uri="{FF2B5EF4-FFF2-40B4-BE49-F238E27FC236}">
                <a16:creationId xmlns="" xmlns:a16="http://schemas.microsoft.com/office/drawing/2014/main" id="{8E476952-6BCB-444E-BB93-C15A8635D937}"/>
              </a:ext>
            </a:extLst>
          </p:cNvPr>
          <p:cNvSpPr txBox="1">
            <a:spLocks/>
          </p:cNvSpPr>
          <p:nvPr/>
        </p:nvSpPr>
        <p:spPr>
          <a:xfrm>
            <a:off x="782111" y="6545248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Cycle des </a:t>
            </a:r>
            <a:r>
              <a:rPr lang="en-US" dirty="0" err="1"/>
              <a:t>hautes</a:t>
            </a:r>
            <a:r>
              <a:rPr lang="en-US" dirty="0"/>
              <a:t> études « </a:t>
            </a:r>
            <a:r>
              <a:rPr lang="en-US" dirty="0" err="1"/>
              <a:t>territoires</a:t>
            </a:r>
            <a:r>
              <a:rPr lang="en-US" dirty="0"/>
              <a:t> et </a:t>
            </a:r>
            <a:r>
              <a:rPr lang="en-US" dirty="0" err="1"/>
              <a:t>mobilités</a:t>
            </a:r>
            <a:r>
              <a:rPr lang="en-US" dirty="0"/>
              <a:t> », Atelier territorial du Grand </a:t>
            </a:r>
            <a:r>
              <a:rPr lang="en-US" dirty="0" err="1"/>
              <a:t>Amiénois</a:t>
            </a:r>
            <a:r>
              <a:rPr lang="en-US" dirty="0"/>
              <a:t> - 8, 9 et 10 </a:t>
            </a:r>
            <a:r>
              <a:rPr lang="en-US" dirty="0" err="1"/>
              <a:t>septembre</a:t>
            </a:r>
            <a:r>
              <a:rPr lang="en-US" dirty="0"/>
              <a:t> 2020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3319887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>
                <a:solidFill>
                  <a:schemeClr val="accent1"/>
                </a:solidFill>
              </a:rPr>
              <a:t>Propos introductifs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315375"/>
            <a:ext cx="10682661" cy="6037521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réseau trans’80 est le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Service régulier de transport public »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organisé par la Région dans la Somme.</a:t>
            </a:r>
          </a:p>
          <a:p>
            <a:pPr algn="just">
              <a:lnSpc>
                <a:spcPct val="150000"/>
              </a:lnSpc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contexte de cet atelier, il ne peut s’appréhender seul.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La compétence « Service régulier de transport public » est interconnectée à la 			compétence « Service de transport scolaire », à la Région comme dans le cadre du 		projet du Pôle métropolitain</a:t>
            </a: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flipV="1">
            <a:off x="1737647" y="4333726"/>
            <a:ext cx="590163" cy="557511"/>
          </a:xfrm>
          <a:prstGeom prst="bentArrow">
            <a:avLst>
              <a:gd name="adj1" fmla="val 25000"/>
              <a:gd name="adj2" fmla="val 36783"/>
              <a:gd name="adj3" fmla="val 44209"/>
              <a:gd name="adj4" fmla="val 6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BDBA639-2A71-4A60-A71A-FF1836F546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E208A8B-5EBD-4532-BE72-26414FA7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15D09196-B338-4AB5-A71B-CFD5FFCA6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F50B4463-128A-4677-A285-C017E6C54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1D9B95CD-F023-4DFA-9678-1E02713F74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="" xmlns:a16="http://schemas.microsoft.com/office/drawing/2014/main" id="{1DDF47A8-BE7B-43F3-A500-F5A4656D83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2DD394DE-76FB-42F8-85F2-FD436F4232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="" xmlns:a16="http://schemas.microsoft.com/office/drawing/2014/main" id="{B95F2EFB-87E6-4400-AAF3-7EB8B4F15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1D463476-2BC7-418C-9D6F-51444B11A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24011122-2495-478A-81BF-ABBDEA1DA8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C79E87C5-E5B3-476B-B539-FC9CF4A33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956029CA-2B38-434D-9044-5FF3A1ECD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9514CFB6-E8DB-43DC-B1CD-9CC2D4B2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="" xmlns:a16="http://schemas.microsoft.com/office/drawing/2014/main" id="{BD8C1FC8-E550-45BE-9F30-822BAB378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D1646B5D-A7B7-41EC-9591-0E0C0F4F94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E2118E93-481E-4843-987E-378187AA3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="" xmlns:a16="http://schemas.microsoft.com/office/drawing/2014/main" id="{77038464-F4E2-47EC-A87F-18469191E3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="" xmlns:a16="http://schemas.microsoft.com/office/drawing/2014/main" id="{FB3BBEB1-E146-408F-95B7-EE2F269DE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="" xmlns:a16="http://schemas.microsoft.com/office/drawing/2014/main" id="{C765B285-56EC-47FC-B116-274EBBD61A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CB4A6191-6913-42EA-905E-8A174AE2C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8ADEEF92-F481-475A-845C-5E940F0D5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D9C506D7-84CB-4057-A44A-465313E78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="" xmlns:a16="http://schemas.microsoft.com/office/drawing/2014/main" id="{7842FC68-61FD-4700-8A22-BB8B07188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131AC35-851A-4848-82D0-82661D364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9202" y="2691790"/>
            <a:ext cx="5414125" cy="1196717"/>
          </a:xfrm>
        </p:spPr>
        <p:txBody>
          <a:bodyPr vert="horz" lIns="91440" tIns="0" rIns="91440" bIns="45720" rtlCol="0">
            <a:noAutofit/>
          </a:bodyPr>
          <a:lstStyle/>
          <a:p>
            <a:r>
              <a:rPr lang="fr-FR" sz="3600" dirty="0" smtClean="0"/>
              <a:t>Le transport scolaire et interurbain dans la Somme</a:t>
            </a:r>
            <a:endParaRPr lang="fr-FR" sz="3200" i="1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="" xmlns:a16="http://schemas.microsoft.com/office/drawing/2014/main" id="{1B0ACD7B-EFF4-475C-8439-76F4C9C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111" y="6535088"/>
            <a:ext cx="10588752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Cycle des hautes études « territoires et mobilités », Atelier territorial du Grand Amiénois - 8, 9 et 10 septembre 2020 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9106410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La compétence « Transport scolaire et interurbain »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930736"/>
            <a:ext cx="10682661" cy="5555178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 portée par la Région depuis 2017. Auparavant assumée par le Département.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Transfert de compétence (avec transfert du personnel dédié)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une logique d’efficience budgétaire, les « lignes interurbaines » et les « circuits scolaires » font l’objet d’un même marché sur un secteur donné.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Mutualisation des moyens humains et matériels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34" name="Virage 33"/>
          <p:cNvSpPr/>
          <p:nvPr/>
        </p:nvSpPr>
        <p:spPr>
          <a:xfrm flipV="1">
            <a:off x="2028824" y="2928246"/>
            <a:ext cx="491439" cy="383359"/>
          </a:xfrm>
          <a:prstGeom prst="bentArrow">
            <a:avLst>
              <a:gd name="adj1" fmla="val 25000"/>
              <a:gd name="adj2" fmla="val 36783"/>
              <a:gd name="adj3" fmla="val 44209"/>
              <a:gd name="adj4" fmla="val 6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Virage 34"/>
          <p:cNvSpPr/>
          <p:nvPr/>
        </p:nvSpPr>
        <p:spPr>
          <a:xfrm flipV="1">
            <a:off x="2028824" y="5408613"/>
            <a:ext cx="491439" cy="383359"/>
          </a:xfrm>
          <a:prstGeom prst="bentArrow">
            <a:avLst>
              <a:gd name="adj1" fmla="val 25000"/>
              <a:gd name="adj2" fmla="val 36783"/>
              <a:gd name="adj3" fmla="val 44209"/>
              <a:gd name="adj4" fmla="val 6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53" y="-4762"/>
            <a:ext cx="11317553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Le réseau interurbain régional : </a:t>
            </a:r>
            <a:r>
              <a:rPr lang="fr-FR" sz="3600" dirty="0" smtClean="0">
                <a:solidFill>
                  <a:srgbClr val="FF0000"/>
                </a:solidFill>
              </a:rPr>
              <a:t>trans’80</a:t>
            </a:r>
            <a:endParaRPr lang="fr-FR" sz="2600" dirty="0">
              <a:solidFill>
                <a:srgbClr val="FF0000"/>
              </a:solidFill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30DF4C4-3366-455C-83DB-047EA224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9" y="644723"/>
            <a:ext cx="9656534" cy="580343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34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837" y="422469"/>
            <a:ext cx="2185988" cy="603752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lignes, dont 33 sur le Pôle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Convergeant essentiellement les pôles urbains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Offre très différente selon les lignes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Tarification unique à 1 €</a:t>
            </a:r>
          </a:p>
        </p:txBody>
      </p:sp>
    </p:spTree>
    <p:extLst>
      <p:ext uri="{BB962C8B-B14F-4D97-AF65-F5344CB8AC3E}">
        <p14:creationId xmlns:p14="http://schemas.microsoft.com/office/powerpoint/2010/main" val="26289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53" y="-4762"/>
            <a:ext cx="11317553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>
                <a:solidFill>
                  <a:schemeClr val="accent1"/>
                </a:solidFill>
              </a:rPr>
              <a:t>Focus sur le périmètre du Pôle métropolitain </a:t>
            </a:r>
            <a:r>
              <a:rPr lang="fr-FR" sz="3600" dirty="0" smtClean="0">
                <a:solidFill>
                  <a:schemeClr val="accent1"/>
                </a:solidFill>
              </a:rPr>
              <a:t>/ L’offre</a:t>
            </a:r>
            <a:r>
              <a:rPr lang="fr-FR" sz="3600" dirty="0" smtClean="0">
                <a:solidFill>
                  <a:srgbClr val="FF0000"/>
                </a:solidFill>
              </a:rPr>
              <a:t> vers Amiens</a:t>
            </a:r>
            <a:endParaRPr lang="fr-FR" sz="2600" dirty="0">
              <a:solidFill>
                <a:srgbClr val="FF0000"/>
              </a:solidFill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30DF4C4-3366-455C-83DB-047EA2242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9" t="17929" r="17130"/>
          <a:stretch/>
        </p:blipFill>
        <p:spPr>
          <a:xfrm>
            <a:off x="1035838" y="813732"/>
            <a:ext cx="7249325" cy="558859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34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100" y="955676"/>
            <a:ext cx="3691725" cy="544664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lignes vers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Amiens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Majorité de scolaires transportée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du territoire 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Longue distance parcourue parfois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complémentaire au train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correspondances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communes rurales desservies pour le compte d’Amiens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métropole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Focus sur le périmètre du Pôle métropolitain / Caractéristiques de l’offre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827088"/>
            <a:ext cx="10682661" cy="565882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="" xmlns:a16="http://schemas.microsoft.com/office/drawing/2014/main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10944"/>
              </p:ext>
            </p:extLst>
          </p:nvPr>
        </p:nvGraphicFramePr>
        <p:xfrm>
          <a:off x="1233963" y="2788583"/>
          <a:ext cx="9649197" cy="316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472"/>
                <a:gridCol w="1620345"/>
                <a:gridCol w="1621345"/>
                <a:gridCol w="1621345"/>
                <a:gridCol w="1621345"/>
                <a:gridCol w="1621345"/>
              </a:tblGrid>
              <a:tr h="5922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Scolaire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Scolaire </a:t>
                      </a:r>
                      <a:r>
                        <a:rPr lang="fr-FR" sz="1100" dirty="0">
                          <a:effectLst/>
                        </a:rPr>
                        <a:t>améliorée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Offre </a:t>
                      </a:r>
                      <a:r>
                        <a:rPr lang="fr-FR" sz="1100" dirty="0">
                          <a:effectLst/>
                        </a:rPr>
                        <a:t>renforcée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Offre </a:t>
                      </a:r>
                      <a:r>
                        <a:rPr lang="fr-FR" sz="1100" dirty="0">
                          <a:effectLst/>
                        </a:rPr>
                        <a:t>scolaire et touristique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Lignes </a:t>
                      </a:r>
                      <a:r>
                        <a:rPr lang="fr-FR" sz="1100" dirty="0">
                          <a:effectLst/>
                        </a:rPr>
                        <a:t>de marché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</a:tr>
              <a:tr h="2163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</a:rPr>
                        <a:t>Caractéristiques </a:t>
                      </a:r>
                      <a:r>
                        <a:rPr lang="fr-FR" sz="1050" dirty="0">
                          <a:effectLst/>
                        </a:rPr>
                        <a:t>de l’offre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 </a:t>
                      </a:r>
                      <a:r>
                        <a:rPr lang="fr-FR" sz="1100" dirty="0">
                          <a:effectLst/>
                        </a:rPr>
                        <a:t>aller le matin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+ 1 à 2 retour(s) le </a:t>
                      </a:r>
                      <a:r>
                        <a:rPr lang="fr-FR" sz="1100" dirty="0" smtClean="0">
                          <a:effectLst/>
                        </a:rPr>
                        <a:t>soir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+ généralement, 1 aller </a:t>
                      </a:r>
                      <a:r>
                        <a:rPr lang="fr-FR" sz="1100" dirty="0" smtClean="0">
                          <a:effectLst/>
                        </a:rPr>
                        <a:t>supplémentaire </a:t>
                      </a:r>
                      <a:r>
                        <a:rPr lang="fr-FR" sz="1100" dirty="0">
                          <a:effectLst/>
                        </a:rPr>
                        <a:t>les mercredis et samedis en début d’après-midi</a:t>
                      </a:r>
                      <a:r>
                        <a:rPr lang="fr-FR" sz="1100" dirty="0" smtClean="0">
                          <a:effectLst/>
                        </a:rPr>
                        <a:t>.</a:t>
                      </a:r>
                      <a:endParaRPr lang="fr-FR" sz="1600" dirty="0">
                        <a:effectLst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 </a:t>
                      </a:r>
                      <a:r>
                        <a:rPr lang="fr-FR" sz="1100" dirty="0">
                          <a:effectLst/>
                        </a:rPr>
                        <a:t>aller le matin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+ 1 à 2 retour(s) le soir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+ toute la semaine, </a:t>
                      </a:r>
                      <a:r>
                        <a:rPr lang="fr-FR" sz="1100" dirty="0" smtClean="0">
                          <a:effectLst/>
                        </a:rPr>
                        <a:t>1 à 2 aller(s)-retour(s)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supplémentaire(s) </a:t>
                      </a:r>
                      <a:r>
                        <a:rPr lang="fr-FR" sz="1100" dirty="0">
                          <a:effectLst/>
                        </a:rPr>
                        <a:t>dans la journée.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Offre en « miroir », dans les 2 sens de circulation.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Plusieurs allers-retours par jour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Offre </a:t>
                      </a:r>
                      <a:r>
                        <a:rPr lang="fr-FR" sz="1100" dirty="0">
                          <a:effectLst/>
                        </a:rPr>
                        <a:t>scolaire classique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+ services à contre-sens, vers les stations balnéaires, en correspondance avec les trains. </a:t>
                      </a:r>
                      <a:endParaRPr lang="fr-FR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Seules lignes du réseau proposant des services le dimanche.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Services </a:t>
                      </a:r>
                      <a:r>
                        <a:rPr lang="fr-FR" sz="1100" dirty="0">
                          <a:effectLst/>
                        </a:rPr>
                        <a:t>strictement commerciaux, proposant 1 aller-retour en journée vers </a:t>
                      </a:r>
                      <a:r>
                        <a:rPr lang="fr-FR" sz="1100" dirty="0" smtClean="0">
                          <a:effectLst/>
                        </a:rPr>
                        <a:t>un </a:t>
                      </a:r>
                      <a:r>
                        <a:rPr lang="fr-FR" sz="1100" dirty="0">
                          <a:effectLst/>
                        </a:rPr>
                        <a:t>pôle commercial.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/>
                </a:tc>
              </a:tr>
              <a:tr h="413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Nombre de lignes concernées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/>
                </a:tc>
              </a:tr>
            </a:tbl>
          </a:graphicData>
        </a:graphic>
      </p:graphicFrame>
      <p:sp>
        <p:nvSpPr>
          <p:cNvPr id="34" name="Espace réservé du contenu 2">
            <a:extLst>
              <a:ext uri="{FF2B5EF4-FFF2-40B4-BE49-F238E27FC236}">
                <a16:creationId xmlns="" xmlns:a16="http://schemas.microsoft.com/office/drawing/2014/main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717232" y="930736"/>
            <a:ext cx="10682661" cy="555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majorité des cas, l’offre de base est en adéquation avec les horaires des scolaires.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cette offre, s’ajoute un nombre variable de services supplémentaires :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DB4298B-514D-4087-BFCF-5E0B7C9A9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250D78-05C1-41CC-8744-FF3612962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88B658F-163C-450C-B32C-2385E374B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5AE85F6C-45F9-4F00-8AA8-52BD51059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4B0E90C3-F098-46CE-B1D9-44EDE9C6E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FFF59D4E-9109-4D0A-8064-9C534CCFB9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94B8AAA4-1840-48B9-A1E7-8CE75F873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5A87B14D-183F-429F-849A-A6DC957B0B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1C261938-CF78-4843-9295-A20FD1591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70557A9F-9800-4BDA-8EA5-312FBB056F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55443555-50A7-490F-A7BD-C3761876BE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0E25D709-0236-44C4-9AD0-23C27FFB6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52D3488E-C376-4058-9B14-3E67ECCF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29C0577D-AE94-4E3E-AFE9-87D6F505C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628A3D14-A3AE-415B-81C0-10DABBD63C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07722035-1059-41F4-801E-F6C3F43831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8275878-64ED-413C-B1B9-654EE17C5D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BE90BD7-1A14-43A3-8CD4-8D181EE630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8609B6EC-0BA4-4C45-B9CA-311B34B83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BA3962A2-D76B-4346-9535-356648073A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28CBAD67-783A-4EFF-852A-40CD9D58C3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780BC275-9329-40AA-849F-7B258245E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55DA4B63-E5E4-49C5-BC03-E5A312146F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 smtClean="0">
                <a:solidFill>
                  <a:schemeClr val="accent1"/>
                </a:solidFill>
              </a:rPr>
              <a:t>L’exercice de la compétence scolaire régionale sur le Pôle métropolitain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:a16="http://schemas.microsoft.com/office/drawing/2014/main" xmlns="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xmlns="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261938" y="622347"/>
            <a:ext cx="11238360" cy="116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buNone/>
            </a:pPr>
            <a:r>
              <a:rPr lang="fr-FR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desserte du Pôle métropolitain</a:t>
            </a:r>
          </a:p>
          <a:p>
            <a:pPr marL="0" lvl="1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transports scolaires à destination des établissements du pôle sont assurés 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train, lignes interurbaines, circuits scolaires et petits véhicules.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xmlns="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337002" y="4570950"/>
            <a:ext cx="10682661" cy="69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buNone/>
            </a:pPr>
            <a:r>
              <a:rPr lang="fr-FR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nombre d’élèves transportés par mode de transport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xmlns="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246409" y="1754517"/>
            <a:ext cx="11238360" cy="6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buNone/>
            </a:pPr>
            <a:r>
              <a:rPr lang="fr-FR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établissements desservis et le nombre d’élèves transportés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8" y="2360066"/>
            <a:ext cx="6379709" cy="2244094"/>
          </a:xfrm>
          <a:prstGeom prst="rect">
            <a:avLst/>
          </a:prstGeom>
        </p:spPr>
      </p:pic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xmlns="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8161338" y="2230877"/>
            <a:ext cx="3822115" cy="39119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buFontTx/>
              <a:buChar char="-"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Recensement et traitement des demandes de transport</a:t>
            </a:r>
          </a:p>
          <a:p>
            <a:pPr marL="342900" lvl="1" indent="-342900" algn="just">
              <a:lnSpc>
                <a:spcPct val="100000"/>
              </a:lnSpc>
              <a:buFontTx/>
              <a:buChar char="-"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 marchés et d’accords-cadres pour l’organisation des transports par autocar et par petits véhicules</a:t>
            </a:r>
          </a:p>
          <a:p>
            <a:pPr marL="342900" lvl="1" indent="-342900" algn="just">
              <a:lnSpc>
                <a:spcPct val="100000"/>
              </a:lnSpc>
              <a:buFontTx/>
              <a:buChar char="-"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 avec la SNCF pour la délivrance des abonnements ferroviaires</a:t>
            </a:r>
          </a:p>
        </p:txBody>
      </p:sp>
      <p:sp>
        <p:nvSpPr>
          <p:cNvPr id="38" name="Flèche droite 37"/>
          <p:cNvSpPr/>
          <p:nvPr/>
        </p:nvSpPr>
        <p:spPr>
          <a:xfrm>
            <a:off x="6987097" y="4362403"/>
            <a:ext cx="1021841" cy="665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50" y="5116624"/>
            <a:ext cx="6441997" cy="8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DB4298B-514D-4087-BFCF-5E0B7C9A9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250D78-05C1-41CC-8744-FF3612962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88B658F-163C-450C-B32C-2385E374B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5AE85F6C-45F9-4F00-8AA8-52BD51059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4B0E90C3-F098-46CE-B1D9-44EDE9C6E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FFF59D4E-9109-4D0A-8064-9C534CCFB9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94B8AAA4-1840-48B9-A1E7-8CE75F873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5A87B14D-183F-429F-849A-A6DC957B0B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1C261938-CF78-4843-9295-A20FD1591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70557A9F-9800-4BDA-8EA5-312FBB056F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55443555-50A7-490F-A7BD-C3761876BE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0E25D709-0236-44C4-9AD0-23C27FFB6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52D3488E-C376-4058-9B14-3E67ECCF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29C0577D-AE94-4E3E-AFE9-87D6F505C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628A3D14-A3AE-415B-81C0-10DABBD63C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07722035-1059-41F4-801E-F6C3F43831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8275878-64ED-413C-B1B9-654EE17C5D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BE90BD7-1A14-43A3-8CD4-8D181EE630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8609B6EC-0BA4-4C45-B9CA-311B34B83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BA3962A2-D76B-4346-9535-356648073A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28CBAD67-783A-4EFF-852A-40CD9D58C3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780BC275-9329-40AA-849F-7B258245E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55DA4B63-E5E4-49C5-BC03-E5A312146F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CBBC04-783D-4F47-ABE8-B6F2B370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9" y="9525"/>
            <a:ext cx="11403492" cy="827088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3600" dirty="0">
                <a:solidFill>
                  <a:schemeClr val="accent1"/>
                </a:solidFill>
              </a:rPr>
              <a:t>Les principaux points du règlement régional des transports scolaires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C26DD35-C062-4F05-9853-00ED0A25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32" y="1098550"/>
            <a:ext cx="10682661" cy="5387363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Espace réservé du pied de page 12">
            <a:extLst>
              <a:ext uri="{FF2B5EF4-FFF2-40B4-BE49-F238E27FC236}">
                <a16:creationId xmlns:a16="http://schemas.microsoft.com/office/drawing/2014/main" xmlns="" id="{E3E46D13-FD16-4B71-8BB0-E319F10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077" y="6500201"/>
            <a:ext cx="9226507" cy="34351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Cycle des hautes études « territoires et mobilités », Atelier territorial du Grand Amiénois - 8, 9 et 10 septembre 2020 </a:t>
            </a:r>
            <a:endParaRPr lang="en-US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98" y="6197575"/>
            <a:ext cx="602356" cy="605252"/>
          </a:xfrm>
          <a:prstGeom prst="rect">
            <a:avLst/>
          </a:prstGeom>
        </p:spPr>
      </p:pic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xmlns="" id="{EC26DD35-C062-4F05-9853-00ED0A2583FE}"/>
              </a:ext>
            </a:extLst>
          </p:cNvPr>
          <p:cNvSpPr txBox="1">
            <a:spLocks/>
          </p:cNvSpPr>
          <p:nvPr/>
        </p:nvSpPr>
        <p:spPr>
          <a:xfrm>
            <a:off x="484188" y="1619466"/>
            <a:ext cx="10682661" cy="411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ts val="2300"/>
              </a:lnSpc>
              <a:spcBef>
                <a:spcPts val="1200"/>
              </a:spcBef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gratuité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transport pour l’ensemble des élèves de la maternelle jusqu’au baccalauréat, demi-pensionnaires, externes ou internes, scolarisés dans un établissement sous contrat avec l’Etat</a:t>
            </a:r>
          </a:p>
          <a:p>
            <a:pPr lvl="1" algn="just">
              <a:lnSpc>
                <a:spcPts val="2300"/>
              </a:lnSpc>
            </a:pPr>
            <a:endParaRPr lang="fr-FR" sz="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2300"/>
              </a:lnSpc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transport adapté en petit véhicule pour les élèves scolarisés en ULIS ou SEGPA et ne disposant pas d’une desserte adaptée en transport collectif</a:t>
            </a:r>
          </a:p>
          <a:p>
            <a:pPr lvl="1" algn="just">
              <a:lnSpc>
                <a:spcPts val="2300"/>
              </a:lnSpc>
            </a:pPr>
            <a:endParaRPr lang="fr-FR" sz="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2300"/>
              </a:lnSpc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versement d’une allocation individuelle de transport pour rapprochement d’un point d’arrêt en cas d’impossibilité de desserte par un transport collectif ou pour les internes ne pouvant pas utiliser un transport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collectif</a:t>
            </a:r>
          </a:p>
        </p:txBody>
      </p:sp>
    </p:spTree>
    <p:extLst>
      <p:ext uri="{BB962C8B-B14F-4D97-AF65-F5344CB8AC3E}">
        <p14:creationId xmlns:p14="http://schemas.microsoft.com/office/powerpoint/2010/main" val="1605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963</TotalTime>
  <Words>1289</Words>
  <Application>Microsoft Office PowerPoint</Application>
  <PresentationFormat>Grand écran</PresentationFormat>
  <Paragraphs>199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Rockwell</vt:lpstr>
      <vt:lpstr>Times New Roman</vt:lpstr>
      <vt:lpstr>Wingdings</vt:lpstr>
      <vt:lpstr>Atlas</vt:lpstr>
      <vt:lpstr>Présentation PowerPoint</vt:lpstr>
      <vt:lpstr>Propos introductifs</vt:lpstr>
      <vt:lpstr>Présentation PowerPoint</vt:lpstr>
      <vt:lpstr>La compétence « Transport scolaire et interurbain »</vt:lpstr>
      <vt:lpstr>Le réseau interurbain régional : trans’80</vt:lpstr>
      <vt:lpstr>Focus sur le périmètre du Pôle métropolitain / L’offre vers Amiens</vt:lpstr>
      <vt:lpstr>Focus sur le périmètre du Pôle métropolitain / Caractéristiques de l’offre</vt:lpstr>
      <vt:lpstr>L’exercice de la compétence scolaire régionale sur le Pôle métropolitain</vt:lpstr>
      <vt:lpstr>Les principaux points du règlement régional des transports scolaires</vt:lpstr>
      <vt:lpstr>Présentation PowerPoint</vt:lpstr>
      <vt:lpstr>Le réseau trans’80 au sein du Pôle métropolitain</vt:lpstr>
      <vt:lpstr>Transfert de compétence « Service de transport scolaire »</vt:lpstr>
      <vt:lpstr>Transfert de compétence « Service régulier de transport public »</vt:lpstr>
      <vt:lpstr>Le transfert des services réguliers de transport</vt:lpstr>
      <vt:lpstr>Points de vigilance</vt:lpstr>
      <vt:lpstr>L’offre trans’80  du Conseil Régional des Hauts-de-France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 introductifs</dc:title>
  <dc:creator>Antoine Mazé</dc:creator>
  <cp:lastModifiedBy>D'HALLUIN Marine</cp:lastModifiedBy>
  <cp:revision>130</cp:revision>
  <cp:lastPrinted>2020-09-09T09:33:12Z</cp:lastPrinted>
  <dcterms:created xsi:type="dcterms:W3CDTF">2020-08-31T07:34:36Z</dcterms:created>
  <dcterms:modified xsi:type="dcterms:W3CDTF">2020-09-09T17:29:58Z</dcterms:modified>
</cp:coreProperties>
</file>