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8" r:id="rId3"/>
    <p:sldId id="257" r:id="rId4"/>
    <p:sldId id="259" r:id="rId5"/>
    <p:sldId id="1060" r:id="rId6"/>
    <p:sldId id="261" r:id="rId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2"/>
    <p:restoredTop sz="93112"/>
  </p:normalViewPr>
  <p:slideViewPr>
    <p:cSldViewPr snapToGrid="0" snapToObjects="1" showGuides="1">
      <p:cViewPr varScale="1">
        <p:scale>
          <a:sx n="78" d="100"/>
          <a:sy n="78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B808A-D1A5-D846-9A45-43A434CB06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2826E-5A3F-C446-8C80-A0B6F8DE6B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40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baseline="0" dirty="0">
                <a:latin typeface="Times New Roman" charset="0"/>
                <a:ea typeface="ＭＳ Ｐゴシック" charset="-128"/>
              </a:rPr>
              <a:t>Il existe la certification des Nations Unis mais trop cher pour un territoire. </a:t>
            </a:r>
          </a:p>
          <a:p>
            <a:r>
              <a:rPr lang="fr-FR" altLang="fr-FR" baseline="0" dirty="0">
                <a:latin typeface="Times New Roman" charset="0"/>
                <a:ea typeface="ＭＳ Ｐゴシック" charset="-128"/>
              </a:rPr>
              <a:t>Ce qui coute cher c’est de vérifier toutes les </a:t>
            </a:r>
            <a:r>
              <a:rPr lang="fr-FR" altLang="fr-FR" baseline="0" dirty="0" err="1">
                <a:latin typeface="Times New Roman" charset="0"/>
                <a:ea typeface="ＭＳ Ｐゴシック" charset="-128"/>
              </a:rPr>
              <a:t>etapes</a:t>
            </a:r>
            <a:r>
              <a:rPr lang="fr-FR" altLang="fr-FR" baseline="0" dirty="0">
                <a:latin typeface="Times New Roman" charset="0"/>
                <a:ea typeface="ＭＳ Ｐゴシック" charset="-128"/>
              </a:rPr>
              <a:t> </a:t>
            </a:r>
          </a:p>
          <a:p>
            <a:r>
              <a:rPr lang="fr-FR" altLang="fr-FR" baseline="0" dirty="0">
                <a:latin typeface="Times New Roman" charset="0"/>
                <a:ea typeface="ＭＳ Ｐゴシック" charset="-128"/>
              </a:rPr>
              <a:t>Essayer de mettre ne œuvre une méthodologie pour les petits projets de compensation </a:t>
            </a:r>
            <a:r>
              <a:rPr lang="fr-FR" altLang="fr-FR" baseline="0" dirty="0" err="1">
                <a:latin typeface="Times New Roman" charset="0"/>
                <a:ea typeface="ＭＳ Ｐゴシック" charset="-128"/>
              </a:rPr>
              <a:t>caborne</a:t>
            </a:r>
            <a:r>
              <a:rPr lang="fr-FR" altLang="fr-FR" baseline="0" dirty="0">
                <a:latin typeface="Times New Roman" charset="0"/>
                <a:ea typeface="ＭＳ Ｐゴシック" charset="-128"/>
              </a:rPr>
              <a:t> </a:t>
            </a:r>
          </a:p>
        </p:txBody>
      </p:sp>
      <p:sp>
        <p:nvSpPr>
          <p:cNvPr id="49155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3775" algn="l"/>
                <a:tab pos="2716213" algn="l"/>
                <a:tab pos="3170238" algn="l"/>
                <a:tab pos="3622675" algn="l"/>
                <a:tab pos="4076700" algn="l"/>
                <a:tab pos="4529138" algn="l"/>
                <a:tab pos="4983163" algn="l"/>
                <a:tab pos="5435600" algn="l"/>
                <a:tab pos="5888038" algn="l"/>
                <a:tab pos="6342063" algn="l"/>
                <a:tab pos="6794500" algn="l"/>
                <a:tab pos="7248525" algn="l"/>
                <a:tab pos="7700963" algn="l"/>
                <a:tab pos="8154988" algn="l"/>
                <a:tab pos="8607425" algn="l"/>
                <a:tab pos="90614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3775" algn="l"/>
                <a:tab pos="2716213" algn="l"/>
                <a:tab pos="3170238" algn="l"/>
                <a:tab pos="3622675" algn="l"/>
                <a:tab pos="4076700" algn="l"/>
                <a:tab pos="4529138" algn="l"/>
                <a:tab pos="4983163" algn="l"/>
                <a:tab pos="5435600" algn="l"/>
                <a:tab pos="5888038" algn="l"/>
                <a:tab pos="6342063" algn="l"/>
                <a:tab pos="6794500" algn="l"/>
                <a:tab pos="7248525" algn="l"/>
                <a:tab pos="7700963" algn="l"/>
                <a:tab pos="8154988" algn="l"/>
                <a:tab pos="8607425" algn="l"/>
                <a:tab pos="90614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3775" algn="l"/>
                <a:tab pos="2716213" algn="l"/>
                <a:tab pos="3170238" algn="l"/>
                <a:tab pos="3622675" algn="l"/>
                <a:tab pos="4076700" algn="l"/>
                <a:tab pos="4529138" algn="l"/>
                <a:tab pos="4983163" algn="l"/>
                <a:tab pos="5435600" algn="l"/>
                <a:tab pos="5888038" algn="l"/>
                <a:tab pos="6342063" algn="l"/>
                <a:tab pos="6794500" algn="l"/>
                <a:tab pos="7248525" algn="l"/>
                <a:tab pos="7700963" algn="l"/>
                <a:tab pos="8154988" algn="l"/>
                <a:tab pos="8607425" algn="l"/>
                <a:tab pos="90614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3775" algn="l"/>
                <a:tab pos="2716213" algn="l"/>
                <a:tab pos="3170238" algn="l"/>
                <a:tab pos="3622675" algn="l"/>
                <a:tab pos="4076700" algn="l"/>
                <a:tab pos="4529138" algn="l"/>
                <a:tab pos="4983163" algn="l"/>
                <a:tab pos="5435600" algn="l"/>
                <a:tab pos="5888038" algn="l"/>
                <a:tab pos="6342063" algn="l"/>
                <a:tab pos="6794500" algn="l"/>
                <a:tab pos="7248525" algn="l"/>
                <a:tab pos="7700963" algn="l"/>
                <a:tab pos="8154988" algn="l"/>
                <a:tab pos="8607425" algn="l"/>
                <a:tab pos="90614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3775" algn="l"/>
                <a:tab pos="2716213" algn="l"/>
                <a:tab pos="3170238" algn="l"/>
                <a:tab pos="3622675" algn="l"/>
                <a:tab pos="4076700" algn="l"/>
                <a:tab pos="4529138" algn="l"/>
                <a:tab pos="4983163" algn="l"/>
                <a:tab pos="5435600" algn="l"/>
                <a:tab pos="5888038" algn="l"/>
                <a:tab pos="6342063" algn="l"/>
                <a:tab pos="6794500" algn="l"/>
                <a:tab pos="7248525" algn="l"/>
                <a:tab pos="7700963" algn="l"/>
                <a:tab pos="8154988" algn="l"/>
                <a:tab pos="8607425" algn="l"/>
                <a:tab pos="90614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3775" algn="l"/>
                <a:tab pos="2716213" algn="l"/>
                <a:tab pos="3170238" algn="l"/>
                <a:tab pos="3622675" algn="l"/>
                <a:tab pos="4076700" algn="l"/>
                <a:tab pos="4529138" algn="l"/>
                <a:tab pos="4983163" algn="l"/>
                <a:tab pos="5435600" algn="l"/>
                <a:tab pos="5888038" algn="l"/>
                <a:tab pos="6342063" algn="l"/>
                <a:tab pos="6794500" algn="l"/>
                <a:tab pos="7248525" algn="l"/>
                <a:tab pos="7700963" algn="l"/>
                <a:tab pos="8154988" algn="l"/>
                <a:tab pos="8607425" algn="l"/>
                <a:tab pos="90614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3775" algn="l"/>
                <a:tab pos="2716213" algn="l"/>
                <a:tab pos="3170238" algn="l"/>
                <a:tab pos="3622675" algn="l"/>
                <a:tab pos="4076700" algn="l"/>
                <a:tab pos="4529138" algn="l"/>
                <a:tab pos="4983163" algn="l"/>
                <a:tab pos="5435600" algn="l"/>
                <a:tab pos="5888038" algn="l"/>
                <a:tab pos="6342063" algn="l"/>
                <a:tab pos="6794500" algn="l"/>
                <a:tab pos="7248525" algn="l"/>
                <a:tab pos="7700963" algn="l"/>
                <a:tab pos="8154988" algn="l"/>
                <a:tab pos="8607425" algn="l"/>
                <a:tab pos="90614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3775" algn="l"/>
                <a:tab pos="2716213" algn="l"/>
                <a:tab pos="3170238" algn="l"/>
                <a:tab pos="3622675" algn="l"/>
                <a:tab pos="4076700" algn="l"/>
                <a:tab pos="4529138" algn="l"/>
                <a:tab pos="4983163" algn="l"/>
                <a:tab pos="5435600" algn="l"/>
                <a:tab pos="5888038" algn="l"/>
                <a:tab pos="6342063" algn="l"/>
                <a:tab pos="6794500" algn="l"/>
                <a:tab pos="7248525" algn="l"/>
                <a:tab pos="7700963" algn="l"/>
                <a:tab pos="8154988" algn="l"/>
                <a:tab pos="8607425" algn="l"/>
                <a:tab pos="90614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0850" algn="l"/>
                <a:tab pos="903288" algn="l"/>
                <a:tab pos="1357313" algn="l"/>
                <a:tab pos="1809750" algn="l"/>
                <a:tab pos="2263775" algn="l"/>
                <a:tab pos="2716213" algn="l"/>
                <a:tab pos="3170238" algn="l"/>
                <a:tab pos="3622675" algn="l"/>
                <a:tab pos="4076700" algn="l"/>
                <a:tab pos="4529138" algn="l"/>
                <a:tab pos="4983163" algn="l"/>
                <a:tab pos="5435600" algn="l"/>
                <a:tab pos="5888038" algn="l"/>
                <a:tab pos="6342063" algn="l"/>
                <a:tab pos="6794500" algn="l"/>
                <a:tab pos="7248525" algn="l"/>
                <a:tab pos="7700963" algn="l"/>
                <a:tab pos="8154988" algn="l"/>
                <a:tab pos="8607425" algn="l"/>
                <a:tab pos="90614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9DF1E4C-A424-414D-B9A5-359E84E377B3}" type="slidenum">
              <a:rPr lang="fr-FR" altLang="fr-FR" sz="1300">
                <a:solidFill>
                  <a:srgbClr val="000000"/>
                </a:solidFill>
                <a:latin typeface="Times New Roman" charset="0"/>
                <a:ea typeface="SimSun" charset="-122"/>
              </a:rPr>
              <a:pPr/>
              <a:t>5</a:t>
            </a:fld>
            <a:endParaRPr lang="fr-FR" altLang="fr-FR" sz="1300">
              <a:solidFill>
                <a:srgbClr val="000000"/>
              </a:solidFill>
              <a:latin typeface="Times New Roman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654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5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35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35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36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02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45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56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06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10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77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71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D71-B2D2-8C47-AE20-2CAF0284300B}" type="datetimeFigureOut">
              <a:rPr lang="fr-FR" smtClean="0"/>
              <a:t>23/01/2020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B93A-41D8-E94C-AEB5-DB4D7151FD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38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E9991A2-7F05-FF44-A73C-57D7418FF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" y="2224745"/>
            <a:ext cx="9144000" cy="50163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EB1FA34-1A83-DD43-BE84-CF0F205239B9}"/>
              </a:ext>
            </a:extLst>
          </p:cNvPr>
          <p:cNvSpPr txBox="1"/>
          <p:nvPr/>
        </p:nvSpPr>
        <p:spPr>
          <a:xfrm>
            <a:off x="151150" y="340123"/>
            <a:ext cx="8891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Le Sud-Ouest Francilien, laboratoire vivant pour de nouvelles synergies entre Ville et Agriculture</a:t>
            </a:r>
          </a:p>
        </p:txBody>
      </p:sp>
    </p:spTree>
    <p:extLst>
      <p:ext uri="{BB962C8B-B14F-4D97-AF65-F5344CB8AC3E}">
        <p14:creationId xmlns:p14="http://schemas.microsoft.com/office/powerpoint/2010/main" val="1451743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jpg" descr="Macintosh HD:Users:nicolastinet:Downloads:Carto_LC_V2 (1).jpg">
            <a:extLst>
              <a:ext uri="{FF2B5EF4-FFF2-40B4-BE49-F238E27FC236}">
                <a16:creationId xmlns:a16="http://schemas.microsoft.com/office/drawing/2014/main" xmlns="" id="{A6DF26DC-51E7-4641-AB38-12640884E38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67439" y="-1209526"/>
            <a:ext cx="8376557" cy="8134022"/>
          </a:xfrm>
          <a:prstGeom prst="rect">
            <a:avLst/>
          </a:prstGeom>
          <a:ln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784D365-073F-A145-B81A-5846D47D4EA2}"/>
              </a:ext>
            </a:extLst>
          </p:cNvPr>
          <p:cNvSpPr txBox="1"/>
          <p:nvPr/>
        </p:nvSpPr>
        <p:spPr>
          <a:xfrm rot="16200000">
            <a:off x="-1861458" y="4285898"/>
            <a:ext cx="4490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CONTEXTE TERRITORIAL</a:t>
            </a:r>
          </a:p>
        </p:txBody>
      </p:sp>
    </p:spTree>
    <p:extLst>
      <p:ext uri="{BB962C8B-B14F-4D97-AF65-F5344CB8AC3E}">
        <p14:creationId xmlns:p14="http://schemas.microsoft.com/office/powerpoint/2010/main" val="377899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>
            <a:extLst>
              <a:ext uri="{FF2B5EF4-FFF2-40B4-BE49-F238E27FC236}">
                <a16:creationId xmlns:a16="http://schemas.microsoft.com/office/drawing/2014/main" xmlns="" id="{D76FF457-0D55-2649-ABFD-58C5D09FA33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28267" y="-473529"/>
            <a:ext cx="7615733" cy="7615733"/>
          </a:xfrm>
          <a:prstGeom prst="rect">
            <a:avLst/>
          </a:prstGeom>
          <a:ln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60AF6AE-DD78-3247-9F64-B9F6CAA51C4D}"/>
              </a:ext>
            </a:extLst>
          </p:cNvPr>
          <p:cNvSpPr txBox="1"/>
          <p:nvPr/>
        </p:nvSpPr>
        <p:spPr>
          <a:xfrm rot="16200000">
            <a:off x="-1804309" y="4228749"/>
            <a:ext cx="4376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ECHELLES DE TRAVAIL</a:t>
            </a:r>
          </a:p>
        </p:txBody>
      </p:sp>
    </p:spTree>
    <p:extLst>
      <p:ext uri="{BB962C8B-B14F-4D97-AF65-F5344CB8AC3E}">
        <p14:creationId xmlns:p14="http://schemas.microsoft.com/office/powerpoint/2010/main" val="381778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nicolastinet:Desktop:La Fabrique du lieu :Projets:LIVING LAB:Rapport:Cartes et schémas:SCHEMAS_V5.pdf">
            <a:extLst>
              <a:ext uri="{FF2B5EF4-FFF2-40B4-BE49-F238E27FC236}">
                <a16:creationId xmlns:a16="http://schemas.microsoft.com/office/drawing/2014/main" xmlns="" id="{256CA7F5-0B2A-6446-B937-479EDA8240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4" y="146957"/>
            <a:ext cx="8744427" cy="65640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777E58D-F1D3-A64F-A366-25CFF93AD288}"/>
              </a:ext>
            </a:extLst>
          </p:cNvPr>
          <p:cNvSpPr/>
          <p:nvPr/>
        </p:nvSpPr>
        <p:spPr>
          <a:xfrm>
            <a:off x="4572000" y="-212271"/>
            <a:ext cx="4833257" cy="10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B3E3451-5A86-F74A-958C-8E22A8789373}"/>
              </a:ext>
            </a:extLst>
          </p:cNvPr>
          <p:cNvSpPr txBox="1"/>
          <p:nvPr/>
        </p:nvSpPr>
        <p:spPr>
          <a:xfrm rot="16200000">
            <a:off x="-2522766" y="3510290"/>
            <a:ext cx="581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NATURE DES LIENS ENTRE ACTEURS</a:t>
            </a:r>
          </a:p>
        </p:txBody>
      </p:sp>
    </p:spTree>
    <p:extLst>
      <p:ext uri="{BB962C8B-B14F-4D97-AF65-F5344CB8AC3E}">
        <p14:creationId xmlns:p14="http://schemas.microsoft.com/office/powerpoint/2010/main" val="2464355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ZoneTexte 30"/>
          <p:cNvSpPr txBox="1">
            <a:spLocks noChangeArrowheads="1"/>
          </p:cNvSpPr>
          <p:nvPr/>
        </p:nvSpPr>
        <p:spPr bwMode="auto">
          <a:xfrm>
            <a:off x="1309816" y="986345"/>
            <a:ext cx="7562335" cy="355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09" rIns="91421" bIns="45709">
            <a:spAutoFit/>
          </a:bodyPr>
          <a:lstStyle/>
          <a:p>
            <a:pPr algn="just" eaLnBrk="1" hangingPunct="1"/>
            <a:r>
              <a:rPr lang="fr-FR" altLang="fr-FR" sz="2177" dirty="0">
                <a:solidFill>
                  <a:schemeClr val="bg1"/>
                </a:solidFill>
                <a:latin typeface="Helvetica" charset="0"/>
              </a:rPr>
              <a:t>COMPENSATION CARBONE – GIEC </a:t>
            </a:r>
          </a:p>
          <a:p>
            <a:pPr marL="259188" indent="-259188" algn="just">
              <a:buFont typeface="Arial" charset="0"/>
              <a:buChar char="•"/>
            </a:pPr>
            <a:endParaRPr lang="fr-FR" altLang="fr-FR" sz="1451" dirty="0">
              <a:solidFill>
                <a:srgbClr val="595959"/>
              </a:solidFill>
              <a:latin typeface="Helvetica" charset="0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  <a:p>
            <a:pPr marL="259188" indent="-259188" algn="just">
              <a:buFont typeface="Arial" charset="0"/>
              <a:buChar char="•"/>
            </a:pPr>
            <a:endParaRPr lang="fr-FR" altLang="fr-FR" sz="1451" dirty="0">
              <a:solidFill>
                <a:srgbClr val="595959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1040" name="Picture 16" descr="https://lh4.googleusercontent.com/YIJKmFZyv_22IArrV6FPDXCxaFvfyYTcvqhbZW9I9uVYE9QkJmcuGrgyxEKkn2H0jStS9k3WEAyltYD2VobET5W8T2MaXGn5BQA0_XvHGcsONhXvk2MB6x41edFkk0J5bjZ-E_K2g5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5247" y="2943030"/>
            <a:ext cx="795446" cy="7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s://lh4.googleusercontent.com/m4gGCamPqus7Eg9azphFujJlCPXsRIZ16JPpu66FD9-H-DaFC-zh3_2Z4hbPMWeBpJOe9Knh3qgU8w6wS3im7wjKZf1Qd26cQOBZAnxty-g8VJkU3TL6coQZj-63CWHM_3XDx-VV96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255" y="1766849"/>
            <a:ext cx="695571" cy="8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J4TcVE9aoUsHA2ldeVb3ykBNM09gxJO4olQt8zuK5eDgxxkSIeNNsXQvxt5papmvlity2PVe7Ky0SMAYCSor45NVhHqaY1SP8Fzisjm5LwRyBZAU0uspXfy3jYd9Su3Ix5J06t-Vs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167" y="2041703"/>
            <a:ext cx="1370051" cy="56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s://lh4.googleusercontent.com/r38AaG634eLGASiOs5Xad5FiIUDAQcqtqkpecvxlfTQuskTTMoMyvL4ihb-fsFYGetSHLTpqouiiDNcPQjg7mnTiDLCjtrMSpbUKh76r0E0znAq0KZKDGwsIfMJ62gThnKTFa6-V4g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2086" y="937724"/>
            <a:ext cx="966214" cy="6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Y7YOm6wTPKlL6uKWJ99lhe8A88JKYPm2ggOGu1pxcDaO9z-b80-Vg-V7z8IEzjD1Mn74pdEhLsXiW7Np67SLGMmJA5eKkLUZ53pSz0qHF3CH-MHE6ZPfYvPi-wNQ3Hh0naEDVety4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9929" y="2893514"/>
            <a:ext cx="752986" cy="75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-hi4CFVBjgHQQhjEl24hAOtlNy78-OwR9iwgdj-CZkg1bWSk3Ad0JhtlIfG75tFtF9vA4-X1hsVPkhf75-jywNbQ960wafk1tna86hX65BWRR5sWK0k8zjMJjAs_PfTIp0S5Qvo2rUU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694" y="1318895"/>
            <a:ext cx="1571907" cy="61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https://lh4.googleusercontent.com/j7AgbDoZmQqRQOu7aXGph_YMuoQaMP3mhj-cKXl9scRF6Ql3MHm8UUfAlIDl4pzD4lUnpr8xNa5xOawpID87-X5jG09B_Va3V5VBuANRd8hnqrh6OCSWpEH3gZaxuts6H6V4lZg0MZQ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133" y="713887"/>
            <a:ext cx="814117" cy="53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lh6.googleusercontent.com/bTZPaqsgPdMHmkFAgblgG4AIw1TvTkH2k7w_lwOiBZ80BlsMGhRGnmfxR6_ZjnL1dR_BIeBa9MT2NBmhiiZwZBBLz0oMtyli32cdbcTpqnLSBZZLXxTRsWwntUbfC5aeiKnvK69AFAo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73" r="8801"/>
          <a:stretch/>
        </p:blipFill>
        <p:spPr bwMode="auto">
          <a:xfrm>
            <a:off x="1341688" y="961834"/>
            <a:ext cx="1930142" cy="279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62073" y="3261494"/>
            <a:ext cx="229550" cy="287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69" dirty="0">
                <a:latin typeface="Helvetica Neue Regular" panose="02000503000000020004" pitchFamily="2" charset="0"/>
              </a:rPr>
              <a:t> </a:t>
            </a:r>
            <a:endParaRPr lang="fr-FR" sz="1269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B2A386E7-FF0E-D545-A5B5-444FBDF4A398}" type="slidenum">
              <a:rPr lang="fr-FR" altLang="x-none" smtClean="0"/>
              <a:pPr>
                <a:defRPr/>
              </a:pPr>
              <a:t>5</a:t>
            </a:fld>
            <a:endParaRPr lang="fr-FR" altLang="x-non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13F1E12-203B-224A-9D39-457838C6DF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9643" y="986346"/>
            <a:ext cx="2299617" cy="28794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C395018-1F4C-BC4B-8656-2B405B7CB439}"/>
              </a:ext>
            </a:extLst>
          </p:cNvPr>
          <p:cNvSpPr/>
          <p:nvPr/>
        </p:nvSpPr>
        <p:spPr>
          <a:xfrm>
            <a:off x="1309816" y="3878221"/>
            <a:ext cx="75623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188" indent="-259188" algn="just">
              <a:buFont typeface="Arial" charset="0"/>
              <a:buChar char="•"/>
            </a:pPr>
            <a:r>
              <a:rPr lang="fr-FR" sz="2000" dirty="0">
                <a:latin typeface="Helvetica Neue"/>
                <a:ea typeface="Helvetica Neue"/>
                <a:cs typeface="Helvetica Neue"/>
              </a:rPr>
              <a:t>Demande de Valérie Masson-Delmotte</a:t>
            </a:r>
          </a:p>
          <a:p>
            <a:pPr marL="259188" indent="-259188" algn="just">
              <a:buFont typeface="Arial" charset="0"/>
              <a:buChar char="•"/>
            </a:pPr>
            <a:r>
              <a:rPr lang="fr-FR" sz="2000" dirty="0">
                <a:latin typeface="Helvetica Neue"/>
                <a:ea typeface="Helvetica Neue"/>
                <a:cs typeface="Helvetica Neue"/>
              </a:rPr>
              <a:t>Compensation carbone en stockant le carbone (changement de pratique agricoles, la plantation de haies, </a:t>
            </a:r>
            <a:r>
              <a:rPr lang="fr-FR" sz="2000" dirty="0" err="1">
                <a:latin typeface="Helvetica Neue"/>
                <a:ea typeface="Helvetica Neue"/>
                <a:cs typeface="Helvetica Neue"/>
              </a:rPr>
              <a:t>etc</a:t>
            </a:r>
            <a:r>
              <a:rPr lang="fr-FR" sz="2000" dirty="0">
                <a:latin typeface="Helvetica Neue"/>
                <a:ea typeface="Helvetica Neue"/>
                <a:cs typeface="Helvetica Neue"/>
              </a:rPr>
              <a:t>) </a:t>
            </a:r>
          </a:p>
          <a:p>
            <a:pPr marL="259188" indent="-259188" algn="just">
              <a:buFont typeface="Arial" charset="0"/>
              <a:buChar char="•"/>
            </a:pPr>
            <a:r>
              <a:rPr lang="fr-FR" sz="2000" dirty="0">
                <a:latin typeface="Helvetica Neue"/>
                <a:ea typeface="Helvetica Neue"/>
                <a:cs typeface="Helvetica Neue"/>
              </a:rPr>
              <a:t>Participation aux groupes de travail pour la mise en place de méthodologies de compensation carbone</a:t>
            </a:r>
          </a:p>
          <a:p>
            <a:pPr marL="259188" indent="-259188" algn="just">
              <a:buFont typeface="Arial" charset="0"/>
              <a:buChar char="•"/>
            </a:pPr>
            <a:r>
              <a:rPr lang="fr-FR" sz="2000" dirty="0">
                <a:latin typeface="Helvetica Neue"/>
                <a:ea typeface="Helvetica Neue"/>
                <a:cs typeface="Helvetica Neue"/>
              </a:rPr>
              <a:t>Première étude de faisabilité appliquée </a:t>
            </a:r>
          </a:p>
          <a:p>
            <a:pPr marL="259188" indent="-259188" algn="just">
              <a:buFont typeface="Arial" charset="0"/>
              <a:buChar char="•"/>
            </a:pPr>
            <a:r>
              <a:rPr lang="fr-FR" sz="2000" dirty="0">
                <a:latin typeface="Helvetica Neue"/>
                <a:ea typeface="Helvetica Neue"/>
                <a:cs typeface="Helvetica Neue"/>
              </a:rPr>
              <a:t>Articulation avec 3 autres territoires (- 40 000 ha)</a:t>
            </a:r>
          </a:p>
          <a:p>
            <a:pPr marL="259188" indent="-259188" algn="just">
              <a:buFont typeface="Arial" charset="0"/>
              <a:buChar char="•"/>
            </a:pPr>
            <a:endParaRPr lang="fr-FR" sz="2000" dirty="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9C70D87-E6A2-7B42-A714-6C60A5B484C4}"/>
              </a:ext>
            </a:extLst>
          </p:cNvPr>
          <p:cNvSpPr txBox="1"/>
          <p:nvPr/>
        </p:nvSpPr>
        <p:spPr>
          <a:xfrm rot="16200000">
            <a:off x="-2522766" y="3510290"/>
            <a:ext cx="581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COMPENSATION CARBONE</a:t>
            </a:r>
          </a:p>
        </p:txBody>
      </p:sp>
    </p:spTree>
    <p:extLst>
      <p:ext uri="{BB962C8B-B14F-4D97-AF65-F5344CB8AC3E}">
        <p14:creationId xmlns:p14="http://schemas.microsoft.com/office/powerpoint/2010/main" val="172648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777E58D-F1D3-A64F-A366-25CFF93AD288}"/>
              </a:ext>
            </a:extLst>
          </p:cNvPr>
          <p:cNvSpPr/>
          <p:nvPr/>
        </p:nvSpPr>
        <p:spPr>
          <a:xfrm>
            <a:off x="4572000" y="-212271"/>
            <a:ext cx="4833257" cy="10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B3E3451-5A86-F74A-958C-8E22A8789373}"/>
              </a:ext>
            </a:extLst>
          </p:cNvPr>
          <p:cNvSpPr txBox="1"/>
          <p:nvPr/>
        </p:nvSpPr>
        <p:spPr>
          <a:xfrm rot="16200000">
            <a:off x="-2522766" y="3510290"/>
            <a:ext cx="581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DEMARCHE VIVRE ENSEMBLE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9105DF8-014F-6F44-85BB-38F0E6DB5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"/>
          <a:stretch/>
        </p:blipFill>
        <p:spPr>
          <a:xfrm>
            <a:off x="6235406" y="979953"/>
            <a:ext cx="2636740" cy="56395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EFCC056-06BF-D14B-98F6-FBA384872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858" y="974102"/>
            <a:ext cx="2689471" cy="56395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9FBD7C4-6A55-4944-8745-4C726EED2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79" y="974103"/>
            <a:ext cx="2708083" cy="56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032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126</Words>
  <Application>Microsoft Office PowerPoint</Application>
  <PresentationFormat>Affichage à l'écran (4:3)</PresentationFormat>
  <Paragraphs>30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6" baseType="lpstr">
      <vt:lpstr>ＭＳ Ｐゴシック</vt:lpstr>
      <vt:lpstr>SimSun</vt:lpstr>
      <vt:lpstr>Arial</vt:lpstr>
      <vt:lpstr>Calibri</vt:lpstr>
      <vt:lpstr>Calibri Light</vt:lpstr>
      <vt:lpstr>Helvetica</vt:lpstr>
      <vt:lpstr>Helvetica Neue</vt:lpstr>
      <vt:lpstr>Helvetica Neue 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Dorian Spaak</dc:creator>
  <cp:lastModifiedBy>Anne MATTIOLI</cp:lastModifiedBy>
  <cp:revision>4</cp:revision>
  <dcterms:created xsi:type="dcterms:W3CDTF">2020-01-16T09:28:50Z</dcterms:created>
  <dcterms:modified xsi:type="dcterms:W3CDTF">2020-01-23T08:44:25Z</dcterms:modified>
</cp:coreProperties>
</file>