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5" r:id="rId6"/>
    <p:sldId id="267" r:id="rId7"/>
    <p:sldId id="266" r:id="rId8"/>
    <p:sldId id="268" r:id="rId9"/>
    <p:sldId id="277" r:id="rId10"/>
    <p:sldId id="270" r:id="rId11"/>
    <p:sldId id="271" r:id="rId12"/>
    <p:sldId id="260" r:id="rId13"/>
    <p:sldId id="261" r:id="rId14"/>
    <p:sldId id="272" r:id="rId15"/>
    <p:sldId id="273" r:id="rId16"/>
    <p:sldId id="274" r:id="rId17"/>
    <p:sldId id="276" r:id="rId18"/>
    <p:sldId id="275"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5384BE42-2944-462A-97A4-81B4E7DA2EFB}" type="datetimeFigureOut">
              <a:rPr lang="fr-FR" smtClean="0"/>
              <a:t>13/10/2021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0F6589-A1B9-4115-AFA8-3DDF632E8C3A}"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14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384BE42-2944-462A-97A4-81B4E7DA2EFB}" type="datetimeFigureOut">
              <a:rPr lang="fr-FR" smtClean="0"/>
              <a:t>13/10/2021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0F6589-A1B9-4115-AFA8-3DDF632E8C3A}" type="slidenum">
              <a:rPr lang="fr-FR" smtClean="0"/>
              <a:t>‹N°›</a:t>
            </a:fld>
            <a:endParaRPr lang="fr-FR"/>
          </a:p>
        </p:txBody>
      </p:sp>
    </p:spTree>
    <p:extLst>
      <p:ext uri="{BB962C8B-B14F-4D97-AF65-F5344CB8AC3E}">
        <p14:creationId xmlns:p14="http://schemas.microsoft.com/office/powerpoint/2010/main" val="69628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384BE42-2944-462A-97A4-81B4E7DA2EFB}" type="datetimeFigureOut">
              <a:rPr lang="fr-FR" smtClean="0"/>
              <a:t>13/10/2021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0F6589-A1B9-4115-AFA8-3DDF632E8C3A}" type="slidenum">
              <a:rPr lang="fr-FR" smtClean="0"/>
              <a:t>‹N°›</a:t>
            </a:fld>
            <a:endParaRPr lang="fr-FR"/>
          </a:p>
        </p:txBody>
      </p:sp>
    </p:spTree>
    <p:extLst>
      <p:ext uri="{BB962C8B-B14F-4D97-AF65-F5344CB8AC3E}">
        <p14:creationId xmlns:p14="http://schemas.microsoft.com/office/powerpoint/2010/main" val="397483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384BE42-2944-462A-97A4-81B4E7DA2EFB}" type="datetimeFigureOut">
              <a:rPr lang="fr-FR" smtClean="0"/>
              <a:t>13/10/2021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0F6589-A1B9-4115-AFA8-3DDF632E8C3A}" type="slidenum">
              <a:rPr lang="fr-FR" smtClean="0"/>
              <a:t>‹N°›</a:t>
            </a:fld>
            <a:endParaRPr lang="fr-FR"/>
          </a:p>
        </p:txBody>
      </p:sp>
    </p:spTree>
    <p:extLst>
      <p:ext uri="{BB962C8B-B14F-4D97-AF65-F5344CB8AC3E}">
        <p14:creationId xmlns:p14="http://schemas.microsoft.com/office/powerpoint/2010/main" val="404530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384BE42-2944-462A-97A4-81B4E7DA2EFB}" type="datetimeFigureOut">
              <a:rPr lang="fr-FR" smtClean="0"/>
              <a:t>13/10/2021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0F6589-A1B9-4115-AFA8-3DDF632E8C3A}"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14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384BE42-2944-462A-97A4-81B4E7DA2EFB}" type="datetimeFigureOut">
              <a:rPr lang="fr-FR" smtClean="0"/>
              <a:t>13/10/2021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20F6589-A1B9-4115-AFA8-3DDF632E8C3A}" type="slidenum">
              <a:rPr lang="fr-FR" smtClean="0"/>
              <a:t>‹N°›</a:t>
            </a:fld>
            <a:endParaRPr lang="fr-FR"/>
          </a:p>
        </p:txBody>
      </p:sp>
    </p:spTree>
    <p:extLst>
      <p:ext uri="{BB962C8B-B14F-4D97-AF65-F5344CB8AC3E}">
        <p14:creationId xmlns:p14="http://schemas.microsoft.com/office/powerpoint/2010/main" val="73238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384BE42-2944-462A-97A4-81B4E7DA2EFB}" type="datetimeFigureOut">
              <a:rPr lang="fr-FR" smtClean="0"/>
              <a:t>13/10/2021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20F6589-A1B9-4115-AFA8-3DDF632E8C3A}" type="slidenum">
              <a:rPr lang="fr-FR" smtClean="0"/>
              <a:t>‹N°›</a:t>
            </a:fld>
            <a:endParaRPr lang="fr-FR"/>
          </a:p>
        </p:txBody>
      </p:sp>
    </p:spTree>
    <p:extLst>
      <p:ext uri="{BB962C8B-B14F-4D97-AF65-F5344CB8AC3E}">
        <p14:creationId xmlns:p14="http://schemas.microsoft.com/office/powerpoint/2010/main" val="292245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384BE42-2944-462A-97A4-81B4E7DA2EFB}" type="datetimeFigureOut">
              <a:rPr lang="fr-FR" smtClean="0"/>
              <a:t>13/10/2021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20F6589-A1B9-4115-AFA8-3DDF632E8C3A}" type="slidenum">
              <a:rPr lang="fr-FR" smtClean="0"/>
              <a:t>‹N°›</a:t>
            </a:fld>
            <a:endParaRPr lang="fr-FR"/>
          </a:p>
        </p:txBody>
      </p:sp>
    </p:spTree>
    <p:extLst>
      <p:ext uri="{BB962C8B-B14F-4D97-AF65-F5344CB8AC3E}">
        <p14:creationId xmlns:p14="http://schemas.microsoft.com/office/powerpoint/2010/main" val="31358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384BE42-2944-462A-97A4-81B4E7DA2EFB}" type="datetimeFigureOut">
              <a:rPr lang="fr-FR" smtClean="0"/>
              <a:t>13/10/2021</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C20F6589-A1B9-4115-AFA8-3DDF632E8C3A}" type="slidenum">
              <a:rPr lang="fr-FR" smtClean="0"/>
              <a:t>‹N°›</a:t>
            </a:fld>
            <a:endParaRPr lang="fr-FR"/>
          </a:p>
        </p:txBody>
      </p:sp>
    </p:spTree>
    <p:extLst>
      <p:ext uri="{BB962C8B-B14F-4D97-AF65-F5344CB8AC3E}">
        <p14:creationId xmlns:p14="http://schemas.microsoft.com/office/powerpoint/2010/main" val="83441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384BE42-2944-462A-97A4-81B4E7DA2EFB}" type="datetimeFigureOut">
              <a:rPr lang="fr-FR" smtClean="0"/>
              <a:t>13/10/2021</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0F6589-A1B9-4115-AFA8-3DDF632E8C3A}" type="slidenum">
              <a:rPr lang="fr-FR" smtClean="0"/>
              <a:t>‹N°›</a:t>
            </a:fld>
            <a:endParaRPr lang="fr-FR"/>
          </a:p>
        </p:txBody>
      </p:sp>
    </p:spTree>
    <p:extLst>
      <p:ext uri="{BB962C8B-B14F-4D97-AF65-F5344CB8AC3E}">
        <p14:creationId xmlns:p14="http://schemas.microsoft.com/office/powerpoint/2010/main" val="145903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384BE42-2944-462A-97A4-81B4E7DA2EFB}" type="datetimeFigureOut">
              <a:rPr lang="fr-FR" smtClean="0"/>
              <a:t>13/10/2021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20F6589-A1B9-4115-AFA8-3DDF632E8C3A}" type="slidenum">
              <a:rPr lang="fr-FR" smtClean="0"/>
              <a:t>‹N°›</a:t>
            </a:fld>
            <a:endParaRPr lang="fr-FR"/>
          </a:p>
        </p:txBody>
      </p:sp>
    </p:spTree>
    <p:extLst>
      <p:ext uri="{BB962C8B-B14F-4D97-AF65-F5344CB8AC3E}">
        <p14:creationId xmlns:p14="http://schemas.microsoft.com/office/powerpoint/2010/main" val="336768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384BE42-2944-462A-97A4-81B4E7DA2EFB}" type="datetimeFigureOut">
              <a:rPr lang="fr-FR" smtClean="0"/>
              <a:t>13/10/2021</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0F6589-A1B9-4115-AFA8-3DDF632E8C3A}"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565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Protéger la qualité </a:t>
            </a:r>
            <a:br>
              <a:rPr lang="fr-FR" dirty="0" smtClean="0"/>
            </a:br>
            <a:r>
              <a:rPr lang="fr-FR" dirty="0" smtClean="0"/>
              <a:t>des sols</a:t>
            </a:r>
            <a:endParaRPr lang="fr-FR" dirty="0"/>
          </a:p>
        </p:txBody>
      </p:sp>
      <p:sp>
        <p:nvSpPr>
          <p:cNvPr id="3" name="Sous-titre 2"/>
          <p:cNvSpPr>
            <a:spLocks noGrp="1"/>
          </p:cNvSpPr>
          <p:nvPr>
            <p:ph type="subTitle" idx="1"/>
          </p:nvPr>
        </p:nvSpPr>
        <p:spPr/>
        <p:txBody>
          <a:bodyPr>
            <a:normAutofit/>
          </a:bodyPr>
          <a:lstStyle/>
          <a:p>
            <a:r>
              <a:rPr lang="fr-FR" dirty="0" smtClean="0"/>
              <a:t>Maylis Desrousseaux, ESGT-CNAM</a:t>
            </a:r>
          </a:p>
          <a:p>
            <a:r>
              <a:rPr lang="fr-FR" dirty="0" err="1" smtClean="0"/>
              <a:t>ihedate</a:t>
            </a:r>
            <a:r>
              <a:rPr lang="fr-FR" dirty="0" smtClean="0"/>
              <a:t>, 15 octobre 2021</a:t>
            </a:r>
            <a:endParaRPr lang="fr-FR" dirty="0"/>
          </a:p>
        </p:txBody>
      </p:sp>
    </p:spTree>
    <p:extLst>
      <p:ext uri="{BB962C8B-B14F-4D97-AF65-F5344CB8AC3E}">
        <p14:creationId xmlns:p14="http://schemas.microsoft.com/office/powerpoint/2010/main" val="174793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4A858-0A7B-4B48-AF82-BC1142886651}"/>
              </a:ext>
            </a:extLst>
          </p:cNvPr>
          <p:cNvSpPr>
            <a:spLocks noGrp="1"/>
          </p:cNvSpPr>
          <p:nvPr>
            <p:ph type="title"/>
          </p:nvPr>
        </p:nvSpPr>
        <p:spPr/>
        <p:txBody>
          <a:bodyPr/>
          <a:lstStyle/>
          <a:p>
            <a:r>
              <a:rPr lang="fr-FR" dirty="0"/>
              <a:t>Exemples</a:t>
            </a:r>
          </a:p>
        </p:txBody>
      </p:sp>
      <p:sp>
        <p:nvSpPr>
          <p:cNvPr id="3" name="Espace réservé du contenu 2">
            <a:extLst>
              <a:ext uri="{FF2B5EF4-FFF2-40B4-BE49-F238E27FC236}">
                <a16:creationId xmlns:a16="http://schemas.microsoft.com/office/drawing/2014/main" id="{F792AF89-9CC8-45C3-9145-ADF29E384703}"/>
              </a:ext>
            </a:extLst>
          </p:cNvPr>
          <p:cNvSpPr>
            <a:spLocks noGrp="1"/>
          </p:cNvSpPr>
          <p:nvPr>
            <p:ph idx="1"/>
          </p:nvPr>
        </p:nvSpPr>
        <p:spPr/>
        <p:txBody>
          <a:bodyPr/>
          <a:lstStyle/>
          <a:p>
            <a:r>
              <a:rPr lang="fr-FR" dirty="0"/>
              <a:t>La charte européenne des sols de 1972</a:t>
            </a:r>
          </a:p>
          <a:p>
            <a:r>
              <a:rPr lang="fr-FR" dirty="0"/>
              <a:t>La charte mondiale des sols de la FAO 1986</a:t>
            </a:r>
          </a:p>
          <a:p>
            <a:r>
              <a:rPr lang="fr-FR" dirty="0"/>
              <a:t>Les programmes d’action: </a:t>
            </a:r>
            <a:r>
              <a:rPr lang="fr-FR" dirty="0" err="1"/>
              <a:t>Zero</a:t>
            </a:r>
            <a:r>
              <a:rPr lang="fr-FR" dirty="0"/>
              <a:t> net land </a:t>
            </a:r>
            <a:r>
              <a:rPr lang="fr-FR" dirty="0" err="1"/>
              <a:t>degradation</a:t>
            </a:r>
            <a:endParaRPr lang="fr-FR" dirty="0"/>
          </a:p>
          <a:p>
            <a:r>
              <a:rPr lang="fr-FR" dirty="0"/>
              <a:t>ODD 15th </a:t>
            </a:r>
          </a:p>
          <a:p>
            <a:r>
              <a:rPr lang="fr-FR" dirty="0"/>
              <a:t>Vers une stratégie nationale des sols en France?</a:t>
            </a:r>
          </a:p>
          <a:p>
            <a:endParaRPr lang="fr-FR" dirty="0"/>
          </a:p>
        </p:txBody>
      </p:sp>
      <p:pic>
        <p:nvPicPr>
          <p:cNvPr id="5" name="Image 4">
            <a:extLst>
              <a:ext uri="{FF2B5EF4-FFF2-40B4-BE49-F238E27FC236}">
                <a16:creationId xmlns:a16="http://schemas.microsoft.com/office/drawing/2014/main" id="{374EF346-C64F-4E97-9898-AF08E6CD3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0" y="4174457"/>
            <a:ext cx="2107646" cy="2107646"/>
          </a:xfrm>
          <a:prstGeom prst="rect">
            <a:avLst/>
          </a:prstGeom>
        </p:spPr>
      </p:pic>
      <p:pic>
        <p:nvPicPr>
          <p:cNvPr id="9" name="Image 8">
            <a:extLst>
              <a:ext uri="{FF2B5EF4-FFF2-40B4-BE49-F238E27FC236}">
                <a16:creationId xmlns:a16="http://schemas.microsoft.com/office/drawing/2014/main" id="{04214D89-7DD5-4C83-8864-6F3373EF5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4219302"/>
            <a:ext cx="3586230" cy="2017957"/>
          </a:xfrm>
          <a:prstGeom prst="rect">
            <a:avLst/>
          </a:prstGeom>
        </p:spPr>
      </p:pic>
      <p:pic>
        <p:nvPicPr>
          <p:cNvPr id="11" name="Image 10">
            <a:extLst>
              <a:ext uri="{FF2B5EF4-FFF2-40B4-BE49-F238E27FC236}">
                <a16:creationId xmlns:a16="http://schemas.microsoft.com/office/drawing/2014/main" id="{E0A5876D-4C61-4E07-A6B8-997712C90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1079" y="4386992"/>
            <a:ext cx="2971429" cy="1590476"/>
          </a:xfrm>
          <a:prstGeom prst="rect">
            <a:avLst/>
          </a:prstGeom>
        </p:spPr>
      </p:pic>
    </p:spTree>
    <p:extLst>
      <p:ext uri="{BB962C8B-B14F-4D97-AF65-F5344CB8AC3E}">
        <p14:creationId xmlns:p14="http://schemas.microsoft.com/office/powerpoint/2010/main" val="3116159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CC670D7-4AA2-41C4-AB05-30101BC46518}"/>
              </a:ext>
            </a:extLst>
          </p:cNvPr>
          <p:cNvPicPr>
            <a:picLocks noChangeAspect="1"/>
          </p:cNvPicPr>
          <p:nvPr/>
        </p:nvPicPr>
        <p:blipFill rotWithShape="1">
          <a:blip r:embed="rId2"/>
          <a:srcRect l="22865" t="21139" r="36708" b="30244"/>
          <a:stretch/>
        </p:blipFill>
        <p:spPr>
          <a:xfrm>
            <a:off x="1623022" y="207219"/>
            <a:ext cx="8945956" cy="6051675"/>
          </a:xfrm>
          <a:prstGeom prst="rect">
            <a:avLst/>
          </a:prstGeom>
        </p:spPr>
      </p:pic>
    </p:spTree>
    <p:extLst>
      <p:ext uri="{BB962C8B-B14F-4D97-AF65-F5344CB8AC3E}">
        <p14:creationId xmlns:p14="http://schemas.microsoft.com/office/powerpoint/2010/main" val="184819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droit: Une </a:t>
            </a:r>
            <a:r>
              <a:rPr lang="fr-FR" dirty="0" smtClean="0"/>
              <a:t>problématique sur le fil</a:t>
            </a:r>
            <a:endParaRPr lang="fr-FR" dirty="0"/>
          </a:p>
        </p:txBody>
      </p:sp>
      <p:sp>
        <p:nvSpPr>
          <p:cNvPr id="3" name="Espace réservé du contenu 2"/>
          <p:cNvSpPr>
            <a:spLocks noGrp="1"/>
          </p:cNvSpPr>
          <p:nvPr>
            <p:ph idx="1"/>
          </p:nvPr>
        </p:nvSpPr>
        <p:spPr/>
        <p:txBody>
          <a:bodyPr/>
          <a:lstStyle/>
          <a:p>
            <a:r>
              <a:rPr lang="fr-FR" dirty="0" smtClean="0"/>
              <a:t>La mise en place d’une gouvernance mondiale impose de s’entendre sur les termes</a:t>
            </a:r>
          </a:p>
          <a:p>
            <a:r>
              <a:rPr lang="fr-FR" dirty="0" smtClean="0"/>
              <a:t>Les sols ne sont pas les terres</a:t>
            </a:r>
          </a:p>
          <a:p>
            <a:r>
              <a:rPr lang="fr-FR" dirty="0" err="1" smtClean="0"/>
              <a:t>Soil</a:t>
            </a:r>
            <a:r>
              <a:rPr lang="fr-FR" dirty="0" smtClean="0"/>
              <a:t> ≠ Land</a:t>
            </a:r>
          </a:p>
          <a:p>
            <a:r>
              <a:rPr lang="fr-FR" dirty="0" smtClean="0"/>
              <a:t>La Terre ≠ la terre ≠ les terres </a:t>
            </a:r>
          </a:p>
          <a:p>
            <a:r>
              <a:rPr lang="fr-FR" b="1" dirty="0" smtClean="0"/>
              <a:t>Land</a:t>
            </a:r>
            <a:r>
              <a:rPr lang="fr-FR" dirty="0"/>
              <a:t> </a:t>
            </a:r>
            <a:r>
              <a:rPr lang="fr-FR" dirty="0" smtClean="0"/>
              <a:t>traduit par « </a:t>
            </a:r>
            <a:r>
              <a:rPr lang="fr-FR" b="1" dirty="0" smtClean="0"/>
              <a:t>les</a:t>
            </a:r>
            <a:r>
              <a:rPr lang="fr-FR" dirty="0" smtClean="0"/>
              <a:t> </a:t>
            </a:r>
            <a:r>
              <a:rPr lang="fr-FR" b="1" dirty="0" smtClean="0"/>
              <a:t>terres</a:t>
            </a:r>
            <a:r>
              <a:rPr lang="fr-FR" dirty="0" smtClean="0"/>
              <a:t> »</a:t>
            </a:r>
          </a:p>
          <a:p>
            <a:r>
              <a:rPr lang="fr-FR" dirty="0" smtClean="0">
                <a:sym typeface="Wingdings" panose="05000000000000000000" pitchFamily="2" charset="2"/>
              </a:rPr>
              <a:t> </a:t>
            </a:r>
            <a:r>
              <a:rPr lang="fr-FR" u="sng" dirty="0" smtClean="0">
                <a:sym typeface="Wingdings" panose="05000000000000000000" pitchFamily="2" charset="2"/>
              </a:rPr>
              <a:t>Convention désertification</a:t>
            </a:r>
            <a:r>
              <a:rPr lang="fr-FR" dirty="0" smtClean="0">
                <a:sym typeface="Wingdings" panose="05000000000000000000" pitchFamily="2" charset="2"/>
              </a:rPr>
              <a:t>: « </a:t>
            </a:r>
            <a:r>
              <a:rPr lang="fr-FR" dirty="0" smtClean="0"/>
              <a:t>système </a:t>
            </a:r>
            <a:r>
              <a:rPr lang="fr-FR" dirty="0" err="1"/>
              <a:t>bioproductif</a:t>
            </a:r>
            <a:r>
              <a:rPr lang="fr-FR" dirty="0"/>
              <a:t> terrestre qui comprend le sol, les végétaux, les autres êtres vivants et les phénomènes écologiques et hydrologiques qui se produisent à l'intérieur de ce </a:t>
            </a:r>
            <a:r>
              <a:rPr lang="fr-FR" dirty="0" smtClean="0"/>
              <a:t>système »</a:t>
            </a:r>
          </a:p>
          <a:p>
            <a:r>
              <a:rPr lang="fr-FR" b="1" dirty="0" smtClean="0"/>
              <a:t>La terre</a:t>
            </a:r>
            <a:r>
              <a:rPr lang="fr-FR" dirty="0" smtClean="0"/>
              <a:t>: partie meuble et arable du sol, renvoie à l’image des terres agricoles</a:t>
            </a:r>
            <a:endParaRPr lang="fr-FR" dirty="0"/>
          </a:p>
        </p:txBody>
      </p:sp>
      <p:pic>
        <p:nvPicPr>
          <p:cNvPr id="4" name="Picture 2" descr="Résultat de recherche d'images pour &quot;convention désertification&quot;">
            <a:extLst>
              <a:ext uri="{FF2B5EF4-FFF2-40B4-BE49-F238E27FC236}">
                <a16:creationId xmlns:a16="http://schemas.microsoft.com/office/drawing/2014/main" id="{23EB8A82-F8A3-491A-BF7B-BF13E9367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4994" y="2513923"/>
            <a:ext cx="2711840" cy="1156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47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Deux objets juridiques distincts</a:t>
            </a:r>
            <a:endParaRPr lang="fr-FR" dirty="0"/>
          </a:p>
        </p:txBody>
      </p:sp>
      <p:sp>
        <p:nvSpPr>
          <p:cNvPr id="3" name="Espace réservé du contenu 2"/>
          <p:cNvSpPr>
            <a:spLocks noGrp="1"/>
          </p:cNvSpPr>
          <p:nvPr>
            <p:ph idx="1"/>
          </p:nvPr>
        </p:nvSpPr>
        <p:spPr/>
        <p:txBody>
          <a:bodyPr/>
          <a:lstStyle/>
          <a:p>
            <a:r>
              <a:rPr lang="fr-FR" dirty="0" smtClean="0"/>
              <a:t>Une distinction internationale qui se retrouve </a:t>
            </a:r>
            <a:r>
              <a:rPr lang="fr-FR" b="1" dirty="0" smtClean="0"/>
              <a:t>en droit européen</a:t>
            </a:r>
          </a:p>
          <a:p>
            <a:pPr algn="just"/>
            <a:r>
              <a:rPr lang="fr-FR" u="sng" dirty="0" smtClean="0"/>
              <a:t>Vers une Stratégie thématique protection des sols (2002</a:t>
            </a:r>
            <a:r>
              <a:rPr lang="fr-FR" u="sng" dirty="0"/>
              <a:t>): </a:t>
            </a:r>
            <a:r>
              <a:rPr lang="fr-FR" dirty="0"/>
              <a:t>Le sol est la couche supérieure physique de ce qui est généralement </a:t>
            </a:r>
            <a:r>
              <a:rPr lang="fr-FR" dirty="0" smtClean="0"/>
              <a:t>dénommé «terre</a:t>
            </a:r>
            <a:r>
              <a:rPr lang="fr-FR" dirty="0"/>
              <a:t>», le concept de «terre» étant beaucoup plus large et comportant </a:t>
            </a:r>
            <a:r>
              <a:rPr lang="fr-FR" dirty="0" smtClean="0"/>
              <a:t>des dimensions </a:t>
            </a:r>
            <a:r>
              <a:rPr lang="fr-FR" dirty="0"/>
              <a:t>territoriales et spatiales. Il est difficile de séparer le sol de son </a:t>
            </a:r>
            <a:r>
              <a:rPr lang="fr-FR" dirty="0" smtClean="0"/>
              <a:t>contexte terrestre</a:t>
            </a:r>
            <a:r>
              <a:rPr lang="fr-FR" dirty="0"/>
              <a:t>. Néanmoins, la présente communication se concentre sur la nécessité </a:t>
            </a:r>
            <a:r>
              <a:rPr lang="fr-FR" dirty="0" smtClean="0"/>
              <a:t>de protéger </a:t>
            </a:r>
            <a:r>
              <a:rPr lang="fr-FR" dirty="0"/>
              <a:t>la couche du sol en tant que telle, en raison de sa variété unique de </a:t>
            </a:r>
            <a:r>
              <a:rPr lang="fr-FR" dirty="0" smtClean="0"/>
              <a:t>fonctions essentielles </a:t>
            </a:r>
            <a:r>
              <a:rPr lang="fr-FR" dirty="0"/>
              <a:t>à la vie</a:t>
            </a:r>
            <a:endParaRPr lang="fr-FR" dirty="0" smtClean="0"/>
          </a:p>
          <a:p>
            <a:r>
              <a:rPr lang="fr-FR" dirty="0" smtClean="0"/>
              <a:t>Et </a:t>
            </a:r>
            <a:r>
              <a:rPr lang="fr-FR" b="1" dirty="0" smtClean="0"/>
              <a:t>en droit français</a:t>
            </a:r>
          </a:p>
          <a:p>
            <a:r>
              <a:rPr lang="fr-FR" dirty="0" smtClean="0"/>
              <a:t>- Art. L. 122-1, évaluation environnementale prend en compte les effets notables sur</a:t>
            </a:r>
          </a:p>
          <a:p>
            <a:r>
              <a:rPr lang="fr-FR" b="1" dirty="0" smtClean="0"/>
              <a:t>« </a:t>
            </a:r>
            <a:r>
              <a:rPr lang="fr-FR" dirty="0"/>
              <a:t>3° Les </a:t>
            </a:r>
            <a:r>
              <a:rPr lang="fr-FR" dirty="0" smtClean="0"/>
              <a:t>terres</a:t>
            </a:r>
            <a:r>
              <a:rPr lang="fr-FR" dirty="0"/>
              <a:t>, le sol, l'eau, l'air et le climat </a:t>
            </a:r>
            <a:r>
              <a:rPr lang="fr-FR" dirty="0" smtClean="0"/>
              <a:t>; »</a:t>
            </a:r>
            <a:endParaRPr lang="fr-FR" b="1" dirty="0"/>
          </a:p>
        </p:txBody>
      </p:sp>
    </p:spTree>
    <p:extLst>
      <p:ext uri="{BB962C8B-B14F-4D97-AF65-F5344CB8AC3E}">
        <p14:creationId xmlns:p14="http://schemas.microsoft.com/office/powerpoint/2010/main" val="414227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que la qualité des sols?</a:t>
            </a:r>
            <a:endParaRPr lang="fr-FR" dirty="0"/>
          </a:p>
        </p:txBody>
      </p:sp>
      <p:sp>
        <p:nvSpPr>
          <p:cNvPr id="3" name="Espace réservé du contenu 2"/>
          <p:cNvSpPr>
            <a:spLocks noGrp="1"/>
          </p:cNvSpPr>
          <p:nvPr>
            <p:ph idx="1"/>
          </p:nvPr>
        </p:nvSpPr>
        <p:spPr/>
        <p:txBody>
          <a:bodyPr>
            <a:normAutofit/>
          </a:bodyPr>
          <a:lstStyle/>
          <a:p>
            <a:r>
              <a:rPr lang="fr-FR" sz="2800" dirty="0"/>
              <a:t>L</a:t>
            </a:r>
            <a:r>
              <a:rPr lang="fr-FR" sz="2800" dirty="0" smtClean="0"/>
              <a:t>a </a:t>
            </a:r>
            <a:r>
              <a:rPr lang="fr-FR" sz="2800" dirty="0"/>
              <a:t>capacité d'un certain type de sol à fonctionner, dans les limites d'un écosystème naturel ou </a:t>
            </a:r>
            <a:r>
              <a:rPr lang="fr-FR" sz="2800" dirty="0" err="1"/>
              <a:t>anthropisé</a:t>
            </a:r>
            <a:r>
              <a:rPr lang="fr-FR" sz="2800" dirty="0"/>
              <a:t>, pour favoriser la productivité des plantes et animaux, maintenir ou augmenter la qualité de l'air et de l'eau, et améliorer la santé et l'habitat de </a:t>
            </a:r>
            <a:r>
              <a:rPr lang="fr-FR" sz="2800" dirty="0" smtClean="0"/>
              <a:t>l'homme</a:t>
            </a:r>
          </a:p>
          <a:p>
            <a:r>
              <a:rPr lang="fr-FR" sz="2800" dirty="0" smtClean="0"/>
              <a:t>(</a:t>
            </a:r>
            <a:r>
              <a:rPr lang="fr-FR" sz="2800" dirty="0" err="1"/>
              <a:t>Karlen</a:t>
            </a:r>
            <a:r>
              <a:rPr lang="fr-FR" sz="2800" dirty="0"/>
              <a:t> </a:t>
            </a:r>
            <a:r>
              <a:rPr lang="fr-FR" sz="2800" i="1" dirty="0"/>
              <a:t>et al</a:t>
            </a:r>
            <a:r>
              <a:rPr lang="fr-FR" sz="2800" dirty="0"/>
              <a:t>., 1997</a:t>
            </a:r>
            <a:r>
              <a:rPr lang="fr-FR" sz="2800" dirty="0" smtClean="0"/>
              <a:t>)</a:t>
            </a:r>
          </a:p>
          <a:p>
            <a:r>
              <a:rPr lang="fr-FR" sz="2800" dirty="0" smtClean="0">
                <a:sym typeface="Wingdings" panose="05000000000000000000" pitchFamily="2" charset="2"/>
              </a:rPr>
              <a:t> Reconnaît la multifonctionnalité des sols: filtration de l’eau, habitat de biodiversité, stockage de carbone, production de biomasse.</a:t>
            </a:r>
            <a:endParaRPr lang="fr-FR" sz="2800" dirty="0"/>
          </a:p>
        </p:txBody>
      </p:sp>
    </p:spTree>
    <p:extLst>
      <p:ext uri="{BB962C8B-B14F-4D97-AF65-F5344CB8AC3E}">
        <p14:creationId xmlns:p14="http://schemas.microsoft.com/office/powerpoint/2010/main" val="79269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 contraste, qu’est-ce que le droit reconnaît au sol comme qualités?</a:t>
            </a:r>
            <a:endParaRPr lang="fr-FR" dirty="0"/>
          </a:p>
        </p:txBody>
      </p:sp>
      <p:sp>
        <p:nvSpPr>
          <p:cNvPr id="3" name="Espace réservé du contenu 2"/>
          <p:cNvSpPr>
            <a:spLocks noGrp="1"/>
          </p:cNvSpPr>
          <p:nvPr>
            <p:ph idx="1"/>
          </p:nvPr>
        </p:nvSpPr>
        <p:spPr/>
        <p:txBody>
          <a:bodyPr/>
          <a:lstStyle/>
          <a:p>
            <a:pPr marL="457200" indent="-457200">
              <a:buFont typeface="+mj-lt"/>
              <a:buAutoNum type="arabicPeriod"/>
            </a:pPr>
            <a:r>
              <a:rPr lang="fr-FR" dirty="0"/>
              <a:t>V</a:t>
            </a:r>
            <a:r>
              <a:rPr lang="fr-FR" dirty="0" smtClean="0"/>
              <a:t>aleur agronomique, fertilité, potentiel agricole</a:t>
            </a:r>
          </a:p>
          <a:p>
            <a:pPr marL="457200" indent="-457200">
              <a:buFont typeface="+mj-lt"/>
              <a:buAutoNum type="arabicPeriod"/>
            </a:pPr>
            <a:r>
              <a:rPr lang="fr-FR" dirty="0" smtClean="0"/>
              <a:t>Absence de pollution: compatibilité avec un usage futur, neutralisation d’un risque sanitaire ou de pollution d’autres éléments de l’environnement</a:t>
            </a:r>
          </a:p>
          <a:p>
            <a:pPr marL="457200" indent="-457200">
              <a:buFont typeface="+mj-lt"/>
              <a:buAutoNum type="arabicPeriod"/>
            </a:pPr>
            <a:r>
              <a:rPr lang="fr-FR" dirty="0" smtClean="0"/>
              <a:t>Valeur monétaire, immobilière, etc.</a:t>
            </a:r>
          </a:p>
          <a:p>
            <a:pPr marL="457200" indent="-457200">
              <a:buFont typeface="+mj-lt"/>
              <a:buAutoNum type="arabicPeriod"/>
            </a:pPr>
            <a:r>
              <a:rPr lang="fr-FR" dirty="0" smtClean="0"/>
              <a:t>Stabilité physique (sol support)</a:t>
            </a:r>
          </a:p>
          <a:p>
            <a:pPr marL="457200" indent="-457200">
              <a:buFont typeface="+mj-lt"/>
              <a:buAutoNum type="arabicPeriod"/>
            </a:pPr>
            <a:endParaRPr lang="fr-FR" dirty="0"/>
          </a:p>
          <a:p>
            <a:pPr>
              <a:buFont typeface="Wingdings" panose="05000000000000000000" pitchFamily="2" charset="2"/>
              <a:buChar char="à"/>
            </a:pPr>
            <a:r>
              <a:rPr lang="fr-FR" dirty="0" smtClean="0">
                <a:sym typeface="Wingdings" panose="05000000000000000000" pitchFamily="2" charset="2"/>
              </a:rPr>
              <a:t>Entre surface et volume (propriété du sol, du dessus et du dessous).</a:t>
            </a:r>
          </a:p>
          <a:p>
            <a:pPr marL="0" indent="0" algn="ctr">
              <a:buNone/>
            </a:pPr>
            <a:r>
              <a:rPr lang="fr-FR" i="1" dirty="0"/>
              <a:t>cujus est </a:t>
            </a:r>
            <a:r>
              <a:rPr lang="fr-FR" i="1" dirty="0" err="1"/>
              <a:t>solum</a:t>
            </a:r>
            <a:r>
              <a:rPr lang="fr-FR" i="1" dirty="0"/>
              <a:t>, </a:t>
            </a:r>
            <a:r>
              <a:rPr lang="fr-FR" i="1" dirty="0" err="1"/>
              <a:t>ejus</a:t>
            </a:r>
            <a:r>
              <a:rPr lang="fr-FR" i="1" dirty="0"/>
              <a:t> est </a:t>
            </a:r>
            <a:r>
              <a:rPr lang="fr-FR" i="1" dirty="0" err="1"/>
              <a:t>usque</a:t>
            </a:r>
            <a:r>
              <a:rPr lang="fr-FR" i="1" dirty="0"/>
              <a:t> ad </a:t>
            </a:r>
            <a:r>
              <a:rPr lang="fr-FR" i="1" dirty="0" err="1"/>
              <a:t>coelum</a:t>
            </a:r>
            <a:r>
              <a:rPr lang="fr-FR" i="1" dirty="0"/>
              <a:t> et ad </a:t>
            </a:r>
            <a:r>
              <a:rPr lang="fr-FR" i="1" dirty="0" err="1"/>
              <a:t>inferno</a:t>
            </a:r>
            <a:endParaRPr lang="fr-FR" dirty="0" smtClean="0"/>
          </a:p>
          <a:p>
            <a:pPr marL="457200" indent="-457200">
              <a:buFont typeface="+mj-lt"/>
              <a:buAutoNum type="arabicPeriod"/>
            </a:pPr>
            <a:endParaRPr lang="fr-FR" dirty="0" smtClean="0"/>
          </a:p>
          <a:p>
            <a:pPr marL="0" indent="0">
              <a:buNone/>
            </a:pPr>
            <a:endParaRPr lang="fr-FR" dirty="0"/>
          </a:p>
        </p:txBody>
      </p:sp>
    </p:spTree>
    <p:extLst>
      <p:ext uri="{BB962C8B-B14F-4D97-AF65-F5344CB8AC3E}">
        <p14:creationId xmlns:p14="http://schemas.microsoft.com/office/powerpoint/2010/main" val="402662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Après tout, pourquoi la qualité?	</a:t>
            </a:r>
            <a:endParaRPr lang="fr-FR" dirty="0"/>
          </a:p>
        </p:txBody>
      </p:sp>
      <p:sp>
        <p:nvSpPr>
          <p:cNvPr id="3" name="Espace réservé du contenu 2"/>
          <p:cNvSpPr>
            <a:spLocks noGrp="1"/>
          </p:cNvSpPr>
          <p:nvPr>
            <p:ph idx="1"/>
          </p:nvPr>
        </p:nvSpPr>
        <p:spPr/>
        <p:txBody>
          <a:bodyPr/>
          <a:lstStyle/>
          <a:p>
            <a:r>
              <a:rPr lang="fr-FR" dirty="0" smtClean="0"/>
              <a:t>Notion qui a une </a:t>
            </a:r>
            <a:r>
              <a:rPr lang="fr-FR" b="1" dirty="0" smtClean="0"/>
              <a:t>histoire</a:t>
            </a:r>
            <a:r>
              <a:rPr lang="fr-FR" dirty="0" smtClean="0"/>
              <a:t> en droit de l’environnement</a:t>
            </a:r>
          </a:p>
          <a:p>
            <a:r>
              <a:rPr lang="fr-FR" dirty="0" smtClean="0">
                <a:sym typeface="Wingdings" panose="05000000000000000000" pitchFamily="2" charset="2"/>
              </a:rPr>
              <a:t> Du cadre de vie, à la qualité de la vie à la qualité environnementale </a:t>
            </a:r>
          </a:p>
          <a:p>
            <a:r>
              <a:rPr lang="fr-FR" b="1" dirty="0" smtClean="0">
                <a:sym typeface="Wingdings" panose="05000000000000000000" pitchFamily="2" charset="2"/>
              </a:rPr>
              <a:t>Déclinaison par milieu</a:t>
            </a:r>
          </a:p>
          <a:p>
            <a:r>
              <a:rPr lang="fr-FR" dirty="0" smtClean="0">
                <a:sym typeface="Wingdings" panose="05000000000000000000" pitchFamily="2" charset="2"/>
              </a:rPr>
              <a:t> Qualité de l’eau et des milieux aquatiques = potabilité + bon état écologique</a:t>
            </a:r>
          </a:p>
          <a:p>
            <a:r>
              <a:rPr lang="fr-FR" dirty="0" smtClean="0">
                <a:sym typeface="Wingdings" panose="05000000000000000000" pitchFamily="2" charset="2"/>
              </a:rPr>
              <a:t> Qualité de l’air = non dangerosité + maintien en bon état des écosystèmes (climat)</a:t>
            </a:r>
          </a:p>
          <a:p>
            <a:endParaRPr lang="fr-FR" dirty="0" smtClean="0">
              <a:sym typeface="Wingdings" panose="05000000000000000000" pitchFamily="2" charset="2"/>
            </a:endParaRPr>
          </a:p>
          <a:p>
            <a:endParaRPr lang="fr-FR" dirty="0" smtClean="0"/>
          </a:p>
          <a:p>
            <a:pPr marL="0" indent="0">
              <a:buNone/>
            </a:pPr>
            <a:endParaRPr lang="fr-FR" dirty="0"/>
          </a:p>
        </p:txBody>
      </p:sp>
    </p:spTree>
    <p:extLst>
      <p:ext uri="{BB962C8B-B14F-4D97-AF65-F5344CB8AC3E}">
        <p14:creationId xmlns:p14="http://schemas.microsoft.com/office/powerpoint/2010/main" val="266061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 de départ: une définition</a:t>
            </a:r>
            <a:endParaRPr lang="fr-FR" dirty="0"/>
          </a:p>
        </p:txBody>
      </p:sp>
      <p:pic>
        <p:nvPicPr>
          <p:cNvPr id="4" name="Espace réservé du contenu 3"/>
          <p:cNvPicPr>
            <a:picLocks noGrp="1"/>
          </p:cNvPicPr>
          <p:nvPr>
            <p:ph idx="1"/>
          </p:nvPr>
        </p:nvPicPr>
        <p:blipFill rotWithShape="1">
          <a:blip r:embed="rId2">
            <a:extLst>
              <a:ext uri="{28A0092B-C50C-407E-A947-70E740481C1C}">
                <a14:useLocalDpi xmlns:a14="http://schemas.microsoft.com/office/drawing/2010/main" val="0"/>
              </a:ext>
            </a:extLst>
          </a:blip>
          <a:srcRect l="32738" t="27942" r="12203" b="26469"/>
          <a:stretch/>
        </p:blipFill>
        <p:spPr bwMode="auto">
          <a:xfrm>
            <a:off x="1632858" y="1776549"/>
            <a:ext cx="8699862" cy="44936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0837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42F82BF-08E2-405E-A88C-7A4204B39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a:lstStyle/>
          <a:p>
            <a:pPr algn="ctr"/>
            <a:r>
              <a:rPr lang="fr-FR" dirty="0" smtClean="0">
                <a:solidFill>
                  <a:schemeClr val="bg1"/>
                </a:solidFill>
              </a:rPr>
              <a:t>Conséquences d’un statut juridique </a:t>
            </a:r>
            <a:br>
              <a:rPr lang="fr-FR" dirty="0" smtClean="0">
                <a:solidFill>
                  <a:schemeClr val="bg1"/>
                </a:solidFill>
              </a:rPr>
            </a:br>
            <a:r>
              <a:rPr lang="fr-FR" dirty="0" smtClean="0">
                <a:solidFill>
                  <a:schemeClr val="bg1"/>
                </a:solidFill>
              </a:rPr>
              <a:t>de la qualité</a:t>
            </a:r>
            <a:endParaRPr lang="fr-FR" dirty="0">
              <a:solidFill>
                <a:schemeClr val="bg1"/>
              </a:solidFill>
            </a:endParaRPr>
          </a:p>
        </p:txBody>
      </p:sp>
      <p:sp>
        <p:nvSpPr>
          <p:cNvPr id="3" name="Espace réservé du contenu 2"/>
          <p:cNvSpPr>
            <a:spLocks noGrp="1"/>
          </p:cNvSpPr>
          <p:nvPr>
            <p:ph idx="1"/>
          </p:nvPr>
        </p:nvSpPr>
        <p:spPr>
          <a:xfrm>
            <a:off x="3200399" y="3696788"/>
            <a:ext cx="7119257" cy="2120054"/>
          </a:xfrm>
        </p:spPr>
        <p:txBody>
          <a:bodyPr>
            <a:noAutofit/>
          </a:bodyPr>
          <a:lstStyle/>
          <a:p>
            <a:r>
              <a:rPr lang="fr-FR" sz="2400" b="1" dirty="0" smtClean="0">
                <a:solidFill>
                  <a:schemeClr val="bg1"/>
                </a:solidFill>
              </a:rPr>
              <a:t>Agit comme un principe fédérateur</a:t>
            </a:r>
          </a:p>
          <a:p>
            <a:r>
              <a:rPr lang="fr-FR" sz="2400" b="1" dirty="0" smtClean="0">
                <a:solidFill>
                  <a:schemeClr val="bg1"/>
                </a:solidFill>
              </a:rPr>
              <a:t>Responsabilise le propriétaire qui en devient le gardien</a:t>
            </a:r>
          </a:p>
          <a:p>
            <a:r>
              <a:rPr lang="fr-FR" sz="2400" b="1" dirty="0" smtClean="0">
                <a:solidFill>
                  <a:schemeClr val="bg1"/>
                </a:solidFill>
              </a:rPr>
              <a:t>Oriente les politiques publiques</a:t>
            </a:r>
          </a:p>
          <a:p>
            <a:r>
              <a:rPr lang="fr-FR" sz="2400" b="1" dirty="0" smtClean="0">
                <a:solidFill>
                  <a:schemeClr val="bg1"/>
                </a:solidFill>
              </a:rPr>
              <a:t>Met en place un régime de police administrative spéciale</a:t>
            </a:r>
            <a:endParaRPr lang="fr-FR" sz="2400" b="1" dirty="0">
              <a:solidFill>
                <a:schemeClr val="bg1"/>
              </a:solidFill>
            </a:endParaRPr>
          </a:p>
        </p:txBody>
      </p:sp>
    </p:spTree>
    <p:extLst>
      <p:ext uri="{BB962C8B-B14F-4D97-AF65-F5344CB8AC3E}">
        <p14:creationId xmlns:p14="http://schemas.microsoft.com/office/powerpoint/2010/main" val="45260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7606A8-6880-46D8-8E89-AF55C7AF7F3E}"/>
              </a:ext>
            </a:extLst>
          </p:cNvPr>
          <p:cNvSpPr>
            <a:spLocks noGrp="1"/>
          </p:cNvSpPr>
          <p:nvPr>
            <p:ph idx="4294967295"/>
          </p:nvPr>
        </p:nvSpPr>
        <p:spPr>
          <a:xfrm>
            <a:off x="875211" y="1017724"/>
            <a:ext cx="10594975" cy="5106988"/>
          </a:xfrm>
        </p:spPr>
        <p:txBody>
          <a:bodyPr>
            <a:normAutofit/>
          </a:bodyPr>
          <a:lstStyle/>
          <a:p>
            <a:pPr marL="0" indent="0" algn="just">
              <a:lnSpc>
                <a:spcPct val="160000"/>
              </a:lnSpc>
              <a:buNone/>
            </a:pPr>
            <a:r>
              <a:rPr lang="fr-FR" dirty="0"/>
              <a:t>« A qui prend de justes distances, la terre apparaît comme une somme d’espaces stratégiquement disputés et de territoires collectivement organisés.</a:t>
            </a:r>
          </a:p>
          <a:p>
            <a:pPr marL="0" indent="0" algn="just">
              <a:lnSpc>
                <a:spcPct val="160000"/>
              </a:lnSpc>
              <a:buNone/>
            </a:pPr>
            <a:r>
              <a:rPr lang="fr-FR" dirty="0"/>
              <a:t>	Et depuis peu, elle apparaît à qui regarde de plus haut encore comme une unité physique et biologique globalement menacée.</a:t>
            </a:r>
          </a:p>
          <a:p>
            <a:pPr marL="0" indent="0" algn="just">
              <a:lnSpc>
                <a:spcPct val="160000"/>
              </a:lnSpc>
              <a:buNone/>
            </a:pPr>
            <a:r>
              <a:rPr lang="fr-FR" dirty="0"/>
              <a:t>	Elle n’apparaît point comme une somme de parcelles individuellement appropriées. »</a:t>
            </a:r>
          </a:p>
          <a:p>
            <a:pPr marL="0" indent="0" algn="just">
              <a:lnSpc>
                <a:spcPct val="160000"/>
              </a:lnSpc>
              <a:buNone/>
            </a:pPr>
            <a:endParaRPr lang="fr-FR" dirty="0"/>
          </a:p>
          <a:p>
            <a:pPr marL="0" indent="0" algn="r">
              <a:buNone/>
            </a:pPr>
            <a:r>
              <a:rPr lang="fr-FR" sz="2000" dirty="0"/>
              <a:t>E. Pisani</a:t>
            </a:r>
          </a:p>
          <a:p>
            <a:endParaRPr lang="fr-FR" dirty="0"/>
          </a:p>
        </p:txBody>
      </p:sp>
    </p:spTree>
    <p:extLst>
      <p:ext uri="{BB962C8B-B14F-4D97-AF65-F5344CB8AC3E}">
        <p14:creationId xmlns:p14="http://schemas.microsoft.com/office/powerpoint/2010/main" val="2103438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EF83E-F7B0-4966-8286-B8CBBC6A206F}"/>
              </a:ext>
            </a:extLst>
          </p:cNvPr>
          <p:cNvSpPr>
            <a:spLocks noGrp="1"/>
          </p:cNvSpPr>
          <p:nvPr>
            <p:ph type="title"/>
          </p:nvPr>
        </p:nvSpPr>
        <p:spPr/>
        <p:txBody>
          <a:bodyPr/>
          <a:lstStyle/>
          <a:p>
            <a:r>
              <a:rPr lang="fr-FR" dirty="0" smtClean="0"/>
              <a:t>Définition pédologique</a:t>
            </a:r>
            <a:endParaRPr lang="fr-FR" dirty="0"/>
          </a:p>
        </p:txBody>
      </p:sp>
      <p:sp>
        <p:nvSpPr>
          <p:cNvPr id="3" name="Espace réservé du contenu 2">
            <a:extLst>
              <a:ext uri="{FF2B5EF4-FFF2-40B4-BE49-F238E27FC236}">
                <a16:creationId xmlns:a16="http://schemas.microsoft.com/office/drawing/2014/main" id="{7809B95D-9437-4AEF-8774-63245E8F0A5C}"/>
              </a:ext>
            </a:extLst>
          </p:cNvPr>
          <p:cNvSpPr>
            <a:spLocks noGrp="1"/>
          </p:cNvSpPr>
          <p:nvPr>
            <p:ph idx="1"/>
          </p:nvPr>
        </p:nvSpPr>
        <p:spPr/>
        <p:txBody>
          <a:bodyPr>
            <a:normAutofit/>
          </a:bodyPr>
          <a:lstStyle/>
          <a:p>
            <a:pPr marL="0" indent="0" algn="just">
              <a:buNone/>
            </a:pPr>
            <a:r>
              <a:rPr lang="fr-FR" b="1" dirty="0"/>
              <a:t>Système écologique</a:t>
            </a:r>
            <a:r>
              <a:rPr lang="fr-FR" dirty="0"/>
              <a:t> dont la complexité se manifeste par une diversité considérable d’organismes, éminemment variable dans le temps et </a:t>
            </a:r>
            <a:r>
              <a:rPr lang="fr-FR" dirty="0" smtClean="0"/>
              <a:t>l’espace</a:t>
            </a:r>
            <a:r>
              <a:rPr lang="fr-FR" dirty="0"/>
              <a:t> </a:t>
            </a:r>
          </a:p>
          <a:p>
            <a:pPr marL="0" indent="0" algn="just">
              <a:buNone/>
            </a:pPr>
            <a:r>
              <a:rPr lang="fr-FR" dirty="0" smtClean="0">
                <a:sym typeface="Wingdings" panose="05000000000000000000" pitchFamily="2" charset="2"/>
              </a:rPr>
              <a:t> </a:t>
            </a:r>
            <a:r>
              <a:rPr lang="fr-FR" dirty="0" smtClean="0"/>
              <a:t>Résultat </a:t>
            </a:r>
            <a:r>
              <a:rPr lang="fr-FR" dirty="0"/>
              <a:t>de la </a:t>
            </a:r>
            <a:r>
              <a:rPr lang="fr-FR" b="1" dirty="0"/>
              <a:t>pédogénèse</a:t>
            </a:r>
          </a:p>
          <a:p>
            <a:pPr marL="0" indent="0" algn="just">
              <a:buNone/>
            </a:pPr>
            <a:r>
              <a:rPr lang="fr-FR" dirty="0"/>
              <a:t>le produit de l’altération, du remaniement et de l’organisation des couches supérieures de la croûte terrestre sous l’action de la vie, de l’atmosphère et des échanges d’énergie qui s’y manifestent</a:t>
            </a:r>
          </a:p>
        </p:txBody>
      </p:sp>
    </p:spTree>
    <p:extLst>
      <p:ext uri="{BB962C8B-B14F-4D97-AF65-F5344CB8AC3E}">
        <p14:creationId xmlns:p14="http://schemas.microsoft.com/office/powerpoint/2010/main" val="2379559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5F053-86FD-4A17-B0DB-C3EDB39AC4BD}"/>
              </a:ext>
            </a:extLst>
          </p:cNvPr>
          <p:cNvSpPr>
            <a:spLocks noGrp="1"/>
          </p:cNvSpPr>
          <p:nvPr>
            <p:ph type="title"/>
          </p:nvPr>
        </p:nvSpPr>
        <p:spPr/>
        <p:txBody>
          <a:bodyPr/>
          <a:lstStyle/>
          <a:p>
            <a:r>
              <a:rPr lang="fr-FR" dirty="0"/>
              <a:t>Une grande diversité de sols</a:t>
            </a:r>
          </a:p>
        </p:txBody>
      </p:sp>
      <p:sp>
        <p:nvSpPr>
          <p:cNvPr id="3" name="Espace réservé du contenu 2">
            <a:extLst>
              <a:ext uri="{FF2B5EF4-FFF2-40B4-BE49-F238E27FC236}">
                <a16:creationId xmlns:a16="http://schemas.microsoft.com/office/drawing/2014/main" id="{B8A05FA4-5FC7-4591-AD2B-3AE4E42C8EBD}"/>
              </a:ext>
            </a:extLst>
          </p:cNvPr>
          <p:cNvSpPr>
            <a:spLocks noGrp="1"/>
          </p:cNvSpPr>
          <p:nvPr>
            <p:ph idx="1"/>
          </p:nvPr>
        </p:nvSpPr>
        <p:spPr/>
        <p:txBody>
          <a:bodyPr>
            <a:normAutofit/>
          </a:bodyPr>
          <a:lstStyle/>
          <a:p>
            <a:pPr algn="just"/>
            <a:r>
              <a:rPr lang="fr-FR" dirty="0"/>
              <a:t>Les sols sont composés de particules </a:t>
            </a:r>
            <a:r>
              <a:rPr lang="fr-FR" b="1" dirty="0"/>
              <a:t>minérales</a:t>
            </a:r>
            <a:r>
              <a:rPr lang="fr-FR" dirty="0"/>
              <a:t>, de matière </a:t>
            </a:r>
            <a:r>
              <a:rPr lang="fr-FR" b="1" dirty="0"/>
              <a:t>organique</a:t>
            </a:r>
            <a:r>
              <a:rPr lang="fr-FR" dirty="0"/>
              <a:t>, de </a:t>
            </a:r>
            <a:r>
              <a:rPr lang="fr-FR" b="1" dirty="0"/>
              <a:t>gaz et d’eau</a:t>
            </a:r>
            <a:r>
              <a:rPr lang="fr-FR" dirty="0"/>
              <a:t>, et sont donc des milieux réactifs et aux proportions variables. Les facteurs agissant sont directement liés au climat, à la composition des roches et à la durée d’évolution. </a:t>
            </a:r>
          </a:p>
          <a:p>
            <a:pPr algn="just"/>
            <a:r>
              <a:rPr lang="fr-FR" dirty="0" smtClean="0">
                <a:sym typeface="Wingdings" panose="05000000000000000000" pitchFamily="2" charset="2"/>
              </a:rPr>
              <a:t> </a:t>
            </a:r>
            <a:r>
              <a:rPr lang="fr-FR" dirty="0" smtClean="0"/>
              <a:t>Leur </a:t>
            </a:r>
            <a:r>
              <a:rPr lang="fr-FR" dirty="0"/>
              <a:t>texture </a:t>
            </a:r>
            <a:r>
              <a:rPr lang="fr-FR" dirty="0" smtClean="0"/>
              <a:t>dépend </a:t>
            </a:r>
            <a:r>
              <a:rPr lang="fr-FR" dirty="0"/>
              <a:t>de la nature des fragments de la roche-mère ou de </a:t>
            </a:r>
            <a:r>
              <a:rPr lang="fr-FR" dirty="0" smtClean="0"/>
              <a:t>minéraux </a:t>
            </a:r>
          </a:p>
          <a:p>
            <a:pPr algn="just"/>
            <a:r>
              <a:rPr lang="fr-FR" dirty="0" smtClean="0">
                <a:sym typeface="Wingdings" panose="05000000000000000000" pitchFamily="2" charset="2"/>
              </a:rPr>
              <a:t> </a:t>
            </a:r>
            <a:r>
              <a:rPr lang="fr-FR" dirty="0" smtClean="0"/>
              <a:t>Leur formation dépend </a:t>
            </a:r>
            <a:r>
              <a:rPr lang="fr-FR" dirty="0"/>
              <a:t>du lessivage provoqué par les pluies et favorisé par la </a:t>
            </a:r>
            <a:r>
              <a:rPr lang="fr-FR" dirty="0" smtClean="0"/>
              <a:t>topographie</a:t>
            </a:r>
            <a:endParaRPr lang="fr-FR" dirty="0"/>
          </a:p>
          <a:p>
            <a:pPr algn="just"/>
            <a:r>
              <a:rPr lang="fr-FR" dirty="0" smtClean="0">
                <a:sym typeface="Wingdings" panose="05000000000000000000" pitchFamily="2" charset="2"/>
              </a:rPr>
              <a:t> </a:t>
            </a:r>
            <a:r>
              <a:rPr lang="fr-FR" dirty="0" smtClean="0"/>
              <a:t>On recense plus d’une centaine de types de sol en France (</a:t>
            </a:r>
            <a:r>
              <a:rPr lang="fr-FR" dirty="0"/>
              <a:t>Commission de Pédologie et de Cartographie des </a:t>
            </a:r>
            <a:r>
              <a:rPr lang="fr-FR" dirty="0" smtClean="0"/>
              <a:t>sols)</a:t>
            </a:r>
            <a:endParaRPr lang="fr-FR" dirty="0">
              <a:effectLst/>
            </a:endParaRPr>
          </a:p>
          <a:p>
            <a:pPr marL="0" indent="0">
              <a:buNone/>
            </a:pPr>
            <a:r>
              <a:rPr lang="fr-FR" sz="1800" dirty="0" smtClean="0"/>
              <a:t>(</a:t>
            </a:r>
            <a:r>
              <a:rPr lang="fr-FR" sz="1800" dirty="0"/>
              <a:t>CHENU, BRUAND, « Constituants et organisation du sol », </a:t>
            </a:r>
            <a:r>
              <a:rPr lang="fr-FR" sz="1800" i="1" dirty="0"/>
              <a:t>Sol, interface fragile</a:t>
            </a:r>
            <a:r>
              <a:rPr lang="fr-FR" sz="1800" dirty="0"/>
              <a:t>)</a:t>
            </a:r>
          </a:p>
        </p:txBody>
      </p:sp>
    </p:spTree>
    <p:extLst>
      <p:ext uri="{BB962C8B-B14F-4D97-AF65-F5344CB8AC3E}">
        <p14:creationId xmlns:p14="http://schemas.microsoft.com/office/powerpoint/2010/main" val="117491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507AB-58F8-4D70-A478-9D879706C1CA}"/>
              </a:ext>
            </a:extLst>
          </p:cNvPr>
          <p:cNvSpPr>
            <a:spLocks noGrp="1"/>
          </p:cNvSpPr>
          <p:nvPr>
            <p:ph type="title"/>
          </p:nvPr>
        </p:nvSpPr>
        <p:spPr/>
        <p:txBody>
          <a:bodyPr/>
          <a:lstStyle/>
          <a:p>
            <a:r>
              <a:rPr lang="fr-FR" dirty="0" smtClean="0"/>
              <a:t>Le sol a une forte valeur sociétale</a:t>
            </a:r>
            <a:endParaRPr lang="fr-FR" dirty="0"/>
          </a:p>
        </p:txBody>
      </p:sp>
      <p:sp>
        <p:nvSpPr>
          <p:cNvPr id="3" name="Espace réservé du contenu 2">
            <a:extLst>
              <a:ext uri="{FF2B5EF4-FFF2-40B4-BE49-F238E27FC236}">
                <a16:creationId xmlns:a16="http://schemas.microsoft.com/office/drawing/2014/main" id="{4E3A9755-894E-465B-8080-B3981B9BF7F1}"/>
              </a:ext>
            </a:extLst>
          </p:cNvPr>
          <p:cNvSpPr>
            <a:spLocks noGrp="1"/>
          </p:cNvSpPr>
          <p:nvPr>
            <p:ph idx="1"/>
          </p:nvPr>
        </p:nvSpPr>
        <p:spPr>
          <a:xfrm>
            <a:off x="1097280" y="2369634"/>
            <a:ext cx="6465849" cy="2756263"/>
          </a:xfrm>
        </p:spPr>
        <p:txBody>
          <a:bodyPr>
            <a:normAutofit/>
          </a:bodyPr>
          <a:lstStyle/>
          <a:p>
            <a:pPr marL="0" indent="0">
              <a:buNone/>
            </a:pPr>
            <a:r>
              <a:rPr lang="fr-FR" dirty="0" smtClean="0"/>
              <a:t>Présent dans la mythologie </a:t>
            </a:r>
            <a:r>
              <a:rPr lang="fr-FR" dirty="0"/>
              <a:t>grecque et romaine: </a:t>
            </a:r>
          </a:p>
          <a:p>
            <a:pPr marL="0" indent="0" algn="just">
              <a:buNone/>
            </a:pPr>
            <a:r>
              <a:rPr lang="fr-FR" dirty="0"/>
              <a:t>Déméter pour les grecs et Cérès pour les romains, symbolise le rythme des saisons et sont priées par les paysans pour d’abondantes récoltes. </a:t>
            </a:r>
          </a:p>
          <a:p>
            <a:pPr marL="0" indent="0" algn="just">
              <a:buNone/>
            </a:pPr>
            <a:r>
              <a:rPr lang="fr-FR" dirty="0"/>
              <a:t>Gaïa, déesse des semences et de la fertilité représente le symbole d’une terre nourricière.</a:t>
            </a:r>
          </a:p>
        </p:txBody>
      </p:sp>
      <p:pic>
        <p:nvPicPr>
          <p:cNvPr id="5" name="Image 4">
            <a:extLst>
              <a:ext uri="{FF2B5EF4-FFF2-40B4-BE49-F238E27FC236}">
                <a16:creationId xmlns:a16="http://schemas.microsoft.com/office/drawing/2014/main" id="{77BF4147-2913-41FC-82E4-6ACFC3616343}"/>
              </a:ext>
            </a:extLst>
          </p:cNvPr>
          <p:cNvPicPr>
            <a:picLocks noChangeAspect="1"/>
          </p:cNvPicPr>
          <p:nvPr/>
        </p:nvPicPr>
        <p:blipFill rotWithShape="1">
          <a:blip r:embed="rId2">
            <a:extLst>
              <a:ext uri="{28A0092B-C50C-407E-A947-70E740481C1C}">
                <a14:useLocalDpi xmlns:a14="http://schemas.microsoft.com/office/drawing/2010/main" val="0"/>
              </a:ext>
            </a:extLst>
          </a:blip>
          <a:srcRect l="1820" t="2532" r="3938" b="2958"/>
          <a:stretch/>
        </p:blipFill>
        <p:spPr>
          <a:xfrm>
            <a:off x="7740858" y="2509980"/>
            <a:ext cx="3958683" cy="2475570"/>
          </a:xfrm>
          <a:prstGeom prst="rect">
            <a:avLst/>
          </a:prstGeom>
        </p:spPr>
      </p:pic>
    </p:spTree>
    <p:extLst>
      <p:ext uri="{BB962C8B-B14F-4D97-AF65-F5344CB8AC3E}">
        <p14:creationId xmlns:p14="http://schemas.microsoft.com/office/powerpoint/2010/main" val="2692334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 sous différentes approches dans la littérature</a:t>
            </a:r>
            <a:endParaRPr lang="fr-FR" dirty="0"/>
          </a:p>
        </p:txBody>
      </p:sp>
      <p:sp>
        <p:nvSpPr>
          <p:cNvPr id="3" name="Espace réservé du contenu 2">
            <a:extLst>
              <a:ext uri="{FF2B5EF4-FFF2-40B4-BE49-F238E27FC236}">
                <a16:creationId xmlns:a16="http://schemas.microsoft.com/office/drawing/2014/main" id="{9F23DF13-B085-45D1-A8DC-A85A82F0F3BB}"/>
              </a:ext>
            </a:extLst>
          </p:cNvPr>
          <p:cNvSpPr>
            <a:spLocks noGrp="1"/>
          </p:cNvSpPr>
          <p:nvPr>
            <p:ph idx="1"/>
          </p:nvPr>
        </p:nvSpPr>
        <p:spPr>
          <a:xfrm>
            <a:off x="444137" y="1845734"/>
            <a:ext cx="11377749" cy="4489752"/>
          </a:xfrm>
        </p:spPr>
        <p:txBody>
          <a:bodyPr>
            <a:normAutofit fontScale="85000" lnSpcReduction="20000"/>
          </a:bodyPr>
          <a:lstStyle/>
          <a:p>
            <a:pPr marL="0" indent="0">
              <a:buNone/>
            </a:pPr>
            <a:r>
              <a:rPr lang="fr-FR" b="1" dirty="0" smtClean="0"/>
              <a:t>Le </a:t>
            </a:r>
            <a:r>
              <a:rPr lang="fr-FR" b="1" dirty="0"/>
              <a:t>sol est un </a:t>
            </a:r>
            <a:r>
              <a:rPr lang="fr-FR" b="1" dirty="0" smtClean="0"/>
              <a:t>territoire</a:t>
            </a:r>
            <a:r>
              <a:rPr lang="fr-FR" b="1" dirty="0"/>
              <a:t> </a:t>
            </a:r>
            <a:r>
              <a:rPr lang="fr-FR" b="1" dirty="0" smtClean="0"/>
              <a:t>:</a:t>
            </a:r>
            <a:endParaRPr lang="fr-FR" b="1" dirty="0"/>
          </a:p>
          <a:p>
            <a:pPr marL="0" indent="0" algn="just">
              <a:buNone/>
            </a:pPr>
            <a:r>
              <a:rPr lang="fr-FR" dirty="0"/>
              <a:t>« Ici, la terre est rose, les cailloux couleur chair, les matins rouges et couronnés de chants purs. (…) Asile, terre fidèle, c’est ici voyageur qu’il faut revenir, dans la maison où se garde la trace et la mémoire, et ce qui dans l’homme ne meurt pas avec lui mais renaît dans ses fils. », A. CAMUS, </a:t>
            </a:r>
            <a:r>
              <a:rPr lang="fr-FR" i="1" dirty="0"/>
              <a:t>Carnets</a:t>
            </a:r>
            <a:r>
              <a:rPr lang="fr-FR" dirty="0"/>
              <a:t>, Tome III, éd. Gallimard, 1989.</a:t>
            </a:r>
          </a:p>
          <a:p>
            <a:pPr marL="0" indent="0">
              <a:buNone/>
            </a:pPr>
            <a:r>
              <a:rPr lang="fr-FR" b="1" dirty="0"/>
              <a:t>Le sol est un outil de travail: </a:t>
            </a:r>
          </a:p>
          <a:p>
            <a:pPr marL="0" indent="0">
              <a:buNone/>
            </a:pPr>
            <a:r>
              <a:rPr lang="fr-FR" dirty="0"/>
              <a:t>« Combien pourtant elle était indifférente et ingrate, la terre ! On avait beau l’adorer, elle ne s’échauffait pas, ne donnait pas un grain de plus. », E. ZOLA,</a:t>
            </a:r>
            <a:r>
              <a:rPr lang="fr-FR" i="1" dirty="0"/>
              <a:t> </a:t>
            </a:r>
            <a:r>
              <a:rPr lang="fr-FR" dirty="0"/>
              <a:t> </a:t>
            </a:r>
            <a:r>
              <a:rPr lang="fr-FR" i="1" dirty="0"/>
              <a:t>La terre</a:t>
            </a:r>
            <a:r>
              <a:rPr lang="fr-FR" dirty="0"/>
              <a:t> (1887).</a:t>
            </a:r>
          </a:p>
          <a:p>
            <a:pPr marL="0" indent="0">
              <a:buNone/>
            </a:pPr>
            <a:r>
              <a:rPr lang="fr-FR" b="1" dirty="0"/>
              <a:t>Le sol </a:t>
            </a:r>
            <a:r>
              <a:rPr lang="fr-FR" b="1" dirty="0" smtClean="0"/>
              <a:t>est constitutif du paysage:</a:t>
            </a:r>
            <a:endParaRPr lang="fr-FR" b="1" dirty="0"/>
          </a:p>
          <a:p>
            <a:pPr marL="0" indent="0">
              <a:lnSpc>
                <a:spcPct val="120000"/>
              </a:lnSpc>
              <a:buNone/>
            </a:pPr>
            <a:r>
              <a:rPr lang="fr-FR" dirty="0"/>
              <a:t>« Un soleil sans chaleur plane au-dessus six mois,</a:t>
            </a:r>
          </a:p>
          <a:p>
            <a:pPr marL="0" indent="0">
              <a:lnSpc>
                <a:spcPct val="120000"/>
              </a:lnSpc>
              <a:buNone/>
            </a:pPr>
            <a:r>
              <a:rPr lang="fr-FR" dirty="0"/>
              <a:t>Et les six autres mois la nuit couvre la terre ;</a:t>
            </a:r>
          </a:p>
          <a:p>
            <a:pPr marL="0" indent="0">
              <a:lnSpc>
                <a:spcPct val="120000"/>
              </a:lnSpc>
              <a:buNone/>
            </a:pPr>
            <a:r>
              <a:rPr lang="fr-FR" dirty="0"/>
              <a:t>C’est un pays plus nu que la terre polaire ;</a:t>
            </a:r>
          </a:p>
          <a:p>
            <a:pPr marL="0" indent="0">
              <a:lnSpc>
                <a:spcPct val="120000"/>
              </a:lnSpc>
              <a:buNone/>
            </a:pPr>
            <a:r>
              <a:rPr lang="fr-FR" dirty="0"/>
              <a:t>Ni bêtes, ni ruisseaux, ni verdure, ni bois ! »</a:t>
            </a:r>
          </a:p>
          <a:p>
            <a:pPr marL="0" indent="0">
              <a:buNone/>
            </a:pPr>
            <a:r>
              <a:rPr lang="fr-FR" dirty="0"/>
              <a:t>Ch. BAUDELAIRE,</a:t>
            </a:r>
            <a:r>
              <a:rPr lang="fr-FR" i="1" dirty="0"/>
              <a:t> </a:t>
            </a:r>
            <a:r>
              <a:rPr lang="fr-FR" dirty="0"/>
              <a:t>« </a:t>
            </a:r>
            <a:r>
              <a:rPr lang="fr-FR" i="1" dirty="0"/>
              <a:t>De profundis </a:t>
            </a:r>
            <a:r>
              <a:rPr lang="fr-FR" i="1" dirty="0" err="1"/>
              <a:t>clamavi</a:t>
            </a:r>
            <a:r>
              <a:rPr lang="fr-FR" i="1" dirty="0"/>
              <a:t> »</a:t>
            </a:r>
            <a:r>
              <a:rPr lang="fr-FR" dirty="0"/>
              <a:t>, </a:t>
            </a:r>
            <a:r>
              <a:rPr lang="fr-FR" i="1" dirty="0"/>
              <a:t>Les fleurs du mal</a:t>
            </a:r>
            <a:r>
              <a:rPr lang="fr-FR" dirty="0"/>
              <a:t>, éd. Poulet-Malassis et de </a:t>
            </a:r>
            <a:r>
              <a:rPr lang="fr-FR" dirty="0" err="1"/>
              <a:t>Broise</a:t>
            </a:r>
            <a:r>
              <a:rPr lang="fr-FR" dirty="0"/>
              <a:t>, Paris, 1861.</a:t>
            </a:r>
          </a:p>
          <a:p>
            <a:pPr marL="0" indent="0">
              <a:buNone/>
            </a:pPr>
            <a:endParaRPr lang="fr-FR" dirty="0"/>
          </a:p>
        </p:txBody>
      </p:sp>
    </p:spTree>
    <p:extLst>
      <p:ext uri="{BB962C8B-B14F-4D97-AF65-F5344CB8AC3E}">
        <p14:creationId xmlns:p14="http://schemas.microsoft.com/office/powerpoint/2010/main" val="3531414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Mais insuffisamment protégé</a:t>
            </a:r>
            <a:endParaRPr lang="fr-FR" dirty="0"/>
          </a:p>
        </p:txBody>
      </p:sp>
      <p:sp>
        <p:nvSpPr>
          <p:cNvPr id="3" name="Espace réservé du contenu 2"/>
          <p:cNvSpPr>
            <a:spLocks noGrp="1"/>
          </p:cNvSpPr>
          <p:nvPr>
            <p:ph idx="1"/>
          </p:nvPr>
        </p:nvSpPr>
        <p:spPr/>
        <p:txBody>
          <a:bodyPr/>
          <a:lstStyle/>
          <a:p>
            <a:pPr marL="457200" indent="-457200">
              <a:buFont typeface="+mj-lt"/>
              <a:buAutoNum type="arabicPeriod"/>
            </a:pPr>
            <a:r>
              <a:rPr lang="fr-FR" dirty="0" smtClean="0"/>
              <a:t>Il n’est pas défini: chaque branche du droit véhicule sa propre compréhension de l’objet</a:t>
            </a:r>
          </a:p>
          <a:p>
            <a:pPr marL="457200" indent="-457200">
              <a:buFont typeface="+mj-lt"/>
              <a:buAutoNum type="arabicPeriod"/>
            </a:pPr>
            <a:r>
              <a:rPr lang="fr-FR" dirty="0" smtClean="0"/>
              <a:t>Il est confondu avec sa dimension foncière: surface</a:t>
            </a:r>
            <a:r>
              <a:rPr lang="fr-FR" dirty="0"/>
              <a:t>, territoire, </a:t>
            </a:r>
            <a:r>
              <a:rPr lang="fr-FR" dirty="0" smtClean="0"/>
              <a:t>zone, parcelle, etc.</a:t>
            </a:r>
          </a:p>
          <a:p>
            <a:pPr marL="457200" indent="-457200">
              <a:buFont typeface="+mj-lt"/>
              <a:buAutoNum type="arabicPeriod"/>
            </a:pPr>
            <a:r>
              <a:rPr lang="fr-FR" dirty="0" smtClean="0"/>
              <a:t>Son statut </a:t>
            </a:r>
            <a:r>
              <a:rPr lang="fr-FR" dirty="0"/>
              <a:t>juridique </a:t>
            </a:r>
            <a:r>
              <a:rPr lang="fr-FR" dirty="0" smtClean="0"/>
              <a:t>est donc épars</a:t>
            </a:r>
            <a:r>
              <a:rPr lang="fr-FR" dirty="0"/>
              <a:t>, </a:t>
            </a:r>
            <a:r>
              <a:rPr lang="fr-FR" dirty="0" smtClean="0"/>
              <a:t>tourné vers sont exploitation économique en tant que ressource et son « amélioration »</a:t>
            </a:r>
          </a:p>
          <a:p>
            <a:pPr marL="457200" indent="-457200">
              <a:buFont typeface="+mj-lt"/>
              <a:buAutoNum type="arabicPeriod"/>
            </a:pPr>
            <a:r>
              <a:rPr lang="fr-FR" dirty="0" smtClean="0"/>
              <a:t>Il n’est pas considéré comme une ressource non renouvelable à l’échelle humaine </a:t>
            </a:r>
          </a:p>
          <a:p>
            <a:endParaRPr lang="fr-FR" dirty="0"/>
          </a:p>
        </p:txBody>
      </p:sp>
      <p:pic>
        <p:nvPicPr>
          <p:cNvPr id="4" name="Image 3">
            <a:extLst>
              <a:ext uri="{FF2B5EF4-FFF2-40B4-BE49-F238E27FC236}">
                <a16:creationId xmlns:a16="http://schemas.microsoft.com/office/drawing/2014/main" id="{352FCA03-3414-4EAA-A907-9FA2DFAA1983}"/>
              </a:ext>
            </a:extLst>
          </p:cNvPr>
          <p:cNvPicPr>
            <a:picLocks noChangeAspect="1"/>
          </p:cNvPicPr>
          <p:nvPr/>
        </p:nvPicPr>
        <p:blipFill rotWithShape="1">
          <a:blip r:embed="rId2">
            <a:extLst>
              <a:ext uri="{28A0092B-C50C-407E-A947-70E740481C1C}">
                <a14:useLocalDpi xmlns:a14="http://schemas.microsoft.com/office/drawing/2010/main" val="0"/>
              </a:ext>
            </a:extLst>
          </a:blip>
          <a:srcRect l="3624" r="3384" b="4078"/>
          <a:stretch/>
        </p:blipFill>
        <p:spPr>
          <a:xfrm>
            <a:off x="3840480" y="4019845"/>
            <a:ext cx="3807984" cy="1957623"/>
          </a:xfrm>
          <a:prstGeom prst="rect">
            <a:avLst/>
          </a:prstGeom>
        </p:spPr>
      </p:pic>
    </p:spTree>
    <p:extLst>
      <p:ext uri="{BB962C8B-B14F-4D97-AF65-F5344CB8AC3E}">
        <p14:creationId xmlns:p14="http://schemas.microsoft.com/office/powerpoint/2010/main" val="146341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 protection est confrontée à des principes juridiques</a:t>
            </a:r>
            <a:endParaRPr lang="fr-FR" dirty="0"/>
          </a:p>
        </p:txBody>
      </p:sp>
      <p:sp>
        <p:nvSpPr>
          <p:cNvPr id="3" name="Espace réservé du contenu 2"/>
          <p:cNvSpPr>
            <a:spLocks noGrp="1"/>
          </p:cNvSpPr>
          <p:nvPr>
            <p:ph idx="1"/>
          </p:nvPr>
        </p:nvSpPr>
        <p:spPr/>
        <p:txBody>
          <a:bodyPr/>
          <a:lstStyle/>
          <a:p>
            <a:r>
              <a:rPr lang="fr-FR" dirty="0" smtClean="0"/>
              <a:t>En droit international</a:t>
            </a:r>
          </a:p>
          <a:p>
            <a:r>
              <a:rPr lang="fr-FR" dirty="0" smtClean="0">
                <a:sym typeface="Wingdings" panose="05000000000000000000" pitchFamily="2" charset="2"/>
              </a:rPr>
              <a:t> Principe de souveraineté</a:t>
            </a:r>
            <a:endParaRPr lang="fr-FR" dirty="0" smtClean="0"/>
          </a:p>
          <a:p>
            <a:r>
              <a:rPr lang="fr-FR" dirty="0" smtClean="0"/>
              <a:t>En droit européen</a:t>
            </a:r>
          </a:p>
          <a:p>
            <a:r>
              <a:rPr lang="fr-FR" dirty="0" smtClean="0">
                <a:sym typeface="Wingdings" panose="05000000000000000000" pitchFamily="2" charset="2"/>
              </a:rPr>
              <a:t> Principe de subsidiarité</a:t>
            </a:r>
            <a:endParaRPr lang="fr-FR" dirty="0" smtClean="0"/>
          </a:p>
          <a:p>
            <a:r>
              <a:rPr lang="fr-FR" dirty="0" smtClean="0"/>
              <a:t>En droit français</a:t>
            </a:r>
          </a:p>
          <a:p>
            <a:r>
              <a:rPr lang="fr-FR" dirty="0" smtClean="0">
                <a:sym typeface="Wingdings" panose="05000000000000000000" pitchFamily="2" charset="2"/>
              </a:rPr>
              <a:t> Droit de propriété privée</a:t>
            </a:r>
          </a:p>
          <a:p>
            <a:pPr marL="0" indent="0" algn="ctr">
              <a:buNone/>
            </a:pPr>
            <a:r>
              <a:rPr lang="fr-FR" b="1" dirty="0"/>
              <a:t>C</a:t>
            </a:r>
            <a:r>
              <a:rPr lang="fr-FR" b="1" dirty="0" smtClean="0"/>
              <a:t>onduit </a:t>
            </a:r>
            <a:r>
              <a:rPr lang="fr-FR" b="1" dirty="0"/>
              <a:t>à une préférence pour du droit non contraignant</a:t>
            </a:r>
          </a:p>
        </p:txBody>
      </p:sp>
      <p:pic>
        <p:nvPicPr>
          <p:cNvPr id="4" name="Image 3">
            <a:extLst>
              <a:ext uri="{FF2B5EF4-FFF2-40B4-BE49-F238E27FC236}">
                <a16:creationId xmlns:a16="http://schemas.microsoft.com/office/drawing/2014/main" id="{18D22F50-0501-49C7-B6D0-14B4CB0A1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386" y="2043658"/>
            <a:ext cx="3048000" cy="2095500"/>
          </a:xfrm>
          <a:prstGeom prst="rect">
            <a:avLst/>
          </a:prstGeom>
        </p:spPr>
      </p:pic>
    </p:spTree>
    <p:extLst>
      <p:ext uri="{BB962C8B-B14F-4D97-AF65-F5344CB8AC3E}">
        <p14:creationId xmlns:p14="http://schemas.microsoft.com/office/powerpoint/2010/main" val="318715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sols « concourent » à la constitution du patrimoine</a:t>
            </a:r>
            <a:endParaRPr lang="fr-FR" dirty="0"/>
          </a:p>
        </p:txBody>
      </p:sp>
      <p:sp>
        <p:nvSpPr>
          <p:cNvPr id="4" name="ZoneTexte 3"/>
          <p:cNvSpPr txBox="1"/>
          <p:nvPr/>
        </p:nvSpPr>
        <p:spPr>
          <a:xfrm rot="20601070">
            <a:off x="30119" y="2145448"/>
            <a:ext cx="6766560" cy="1107996"/>
          </a:xfrm>
          <a:prstGeom prst="rect">
            <a:avLst/>
          </a:prstGeom>
          <a:noFill/>
        </p:spPr>
        <p:txBody>
          <a:bodyPr wrap="square" rtlCol="0">
            <a:spAutoFit/>
          </a:bodyPr>
          <a:lstStyle/>
          <a:p>
            <a:r>
              <a:rPr lang="fr-FR" sz="1600" dirty="0"/>
              <a:t>La commission a retiré les sols du texte et nous aurons un débat sur ce sujet. </a:t>
            </a:r>
            <a:r>
              <a:rPr lang="fr-FR" sz="1600" dirty="0">
                <a:solidFill>
                  <a:srgbClr val="FF0000"/>
                </a:solidFill>
              </a:rPr>
              <a:t>Des inquiétudes </a:t>
            </a:r>
            <a:r>
              <a:rPr lang="fr-FR" sz="1600" dirty="0"/>
              <a:t>se sont manifestées pour ce qui concerne le droit de propriété et les activités </a:t>
            </a:r>
            <a:r>
              <a:rPr lang="fr-FR" sz="1600" dirty="0" smtClean="0"/>
              <a:t>agricoles (S. Royal)</a:t>
            </a:r>
            <a:endParaRPr lang="fr-FR" sz="1600" dirty="0"/>
          </a:p>
          <a:p>
            <a:endParaRPr lang="fr-FR" dirty="0"/>
          </a:p>
        </p:txBody>
      </p:sp>
      <p:sp>
        <p:nvSpPr>
          <p:cNvPr id="5" name="Rectangle 4"/>
          <p:cNvSpPr/>
          <p:nvPr/>
        </p:nvSpPr>
        <p:spPr>
          <a:xfrm rot="799231">
            <a:off x="6111843" y="2518384"/>
            <a:ext cx="6096000" cy="584775"/>
          </a:xfrm>
          <a:prstGeom prst="rect">
            <a:avLst/>
          </a:prstGeom>
        </p:spPr>
        <p:txBody>
          <a:bodyPr>
            <a:spAutoFit/>
          </a:bodyPr>
          <a:lstStyle/>
          <a:p>
            <a:r>
              <a:rPr lang="fr-FR" sz="1600" dirty="0">
                <a:latin typeface="Calibri" panose="020F0502020204030204" pitchFamily="34" charset="0"/>
                <a:ea typeface="Calibri" panose="020F0502020204030204" pitchFamily="34" charset="0"/>
                <a:cs typeface="Times New Roman" panose="02020603050405020304" pitchFamily="18" charset="0"/>
              </a:rPr>
              <a:t>Nous ne contestons pas l’intérêt des sols, mais la </a:t>
            </a:r>
            <a:r>
              <a:rPr lang="fr-FR" sz="1600" dirty="0" err="1">
                <a:latin typeface="Calibri" panose="020F0502020204030204" pitchFamily="34" charset="0"/>
                <a:ea typeface="Calibri" panose="020F0502020204030204" pitchFamily="34" charset="0"/>
                <a:cs typeface="Times New Roman" panose="02020603050405020304" pitchFamily="18" charset="0"/>
              </a:rPr>
              <a:t>géodiversité</a:t>
            </a:r>
            <a:r>
              <a:rPr lang="fr-FR" sz="1600" dirty="0">
                <a:latin typeface="Calibri" panose="020F0502020204030204" pitchFamily="34" charset="0"/>
                <a:ea typeface="Calibri" panose="020F0502020204030204" pitchFamily="34" charset="0"/>
                <a:cs typeface="Times New Roman" panose="02020603050405020304" pitchFamily="18" charset="0"/>
              </a:rPr>
              <a:t> qui est visée dans le texte inclut les sols. </a:t>
            </a:r>
            <a:r>
              <a:rPr lang="fr-FR" sz="1600" dirty="0" smtClean="0">
                <a:latin typeface="Calibri" panose="020F0502020204030204" pitchFamily="34" charset="0"/>
                <a:ea typeface="Calibri" panose="020F0502020204030204" pitchFamily="34" charset="0"/>
                <a:cs typeface="Times New Roman" panose="02020603050405020304" pitchFamily="18" charset="0"/>
              </a:rPr>
              <a:t>(J. Bignon)</a:t>
            </a:r>
            <a:endParaRPr lang="fr-FR" sz="1600" dirty="0"/>
          </a:p>
        </p:txBody>
      </p:sp>
      <p:sp>
        <p:nvSpPr>
          <p:cNvPr id="6" name="Rectangle 5"/>
          <p:cNvSpPr/>
          <p:nvPr/>
        </p:nvSpPr>
        <p:spPr>
          <a:xfrm>
            <a:off x="966650" y="3726556"/>
            <a:ext cx="6096000" cy="1077218"/>
          </a:xfrm>
          <a:prstGeom prst="rect">
            <a:avLst/>
          </a:prstGeom>
        </p:spPr>
        <p:txBody>
          <a:bodyPr>
            <a:spAutoFit/>
          </a:bodyPr>
          <a:lstStyle/>
          <a:p>
            <a:r>
              <a:rPr lang="fr-FR" sz="1600" dirty="0">
                <a:latin typeface="Calibri" panose="020F0502020204030204" pitchFamily="34" charset="0"/>
                <a:ea typeface="Calibri" panose="020F0502020204030204" pitchFamily="34" charset="0"/>
                <a:cs typeface="Times New Roman" panose="02020603050405020304" pitchFamily="18" charset="0"/>
              </a:rPr>
              <a:t>Un tel discours me gêne, car </a:t>
            </a:r>
            <a:r>
              <a:rPr lang="fr-FR"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il est déshonorant </a:t>
            </a:r>
            <a:r>
              <a:rPr lang="fr-FR" sz="1600" dirty="0">
                <a:latin typeface="Calibri" panose="020F0502020204030204" pitchFamily="34" charset="0"/>
                <a:ea typeface="Calibri" panose="020F0502020204030204" pitchFamily="34" charset="0"/>
                <a:cs typeface="Times New Roman" panose="02020603050405020304" pitchFamily="18" charset="0"/>
              </a:rPr>
              <a:t>pour les agriculteurs. Il est injuste de les accuser de ne pas connaître le fonctionnement d’un sol, de ne pas respecter le sol qu’ils vont transmettre à leurs enfants</a:t>
            </a:r>
            <a:r>
              <a:rPr lang="fr-FR" sz="1600" dirty="0" smtClean="0">
                <a:latin typeface="Calibri" panose="020F0502020204030204" pitchFamily="34" charset="0"/>
                <a:ea typeface="Calibri" panose="020F0502020204030204" pitchFamily="34" charset="0"/>
                <a:cs typeface="Times New Roman" panose="02020603050405020304" pitchFamily="18" charset="0"/>
              </a:rPr>
              <a:t>. (M. Raison)</a:t>
            </a:r>
            <a:endParaRPr lang="fr-FR" sz="1600" dirty="0"/>
          </a:p>
        </p:txBody>
      </p:sp>
      <p:sp>
        <p:nvSpPr>
          <p:cNvPr id="7" name="Rectangle 6"/>
          <p:cNvSpPr/>
          <p:nvPr/>
        </p:nvSpPr>
        <p:spPr>
          <a:xfrm>
            <a:off x="6096000" y="4578534"/>
            <a:ext cx="6096000" cy="941796"/>
          </a:xfrm>
          <a:prstGeom prst="rect">
            <a:avLst/>
          </a:prstGeom>
        </p:spPr>
        <p:txBody>
          <a:bodyPr>
            <a:spAutoFit/>
          </a:bodyPr>
          <a:lstStyle/>
          <a:p>
            <a:pPr algn="just">
              <a:lnSpc>
                <a:spcPct val="115000"/>
              </a:lnSpc>
              <a:spcAft>
                <a:spcPts val="1000"/>
              </a:spcAft>
            </a:pPr>
            <a:r>
              <a:rPr lang="fr-FR" sz="1600" dirty="0">
                <a:latin typeface="Calibri" panose="020F0502020204030204" pitchFamily="34" charset="0"/>
                <a:ea typeface="Calibri" panose="020F0502020204030204" pitchFamily="34" charset="0"/>
                <a:cs typeface="Times New Roman" panose="02020603050405020304" pitchFamily="18" charset="0"/>
              </a:rPr>
              <a:t>F</a:t>
            </a:r>
            <a:r>
              <a:rPr lang="fr-FR" sz="1600" dirty="0" smtClean="0">
                <a:latin typeface="Calibri" panose="020F0502020204030204" pitchFamily="34" charset="0"/>
                <a:ea typeface="Calibri" panose="020F0502020204030204" pitchFamily="34" charset="0"/>
                <a:cs typeface="Times New Roman" panose="02020603050405020304" pitchFamily="18" charset="0"/>
              </a:rPr>
              <a:t>ranchement</a:t>
            </a:r>
            <a:r>
              <a:rPr lang="fr-FR" sz="1600" dirty="0">
                <a:latin typeface="Calibri" panose="020F0502020204030204" pitchFamily="34" charset="0"/>
                <a:ea typeface="Calibri" panose="020F0502020204030204" pitchFamily="34" charset="0"/>
                <a:cs typeface="Times New Roman" panose="02020603050405020304" pitchFamily="18" charset="0"/>
              </a:rPr>
              <a:t>, je ne vois pas en quoi le fait de reconnaître en France la composante des sols comme faisant partie du patrimoine de la nation </a:t>
            </a:r>
            <a:r>
              <a:rPr lang="fr-FR"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serait contraire aux intérêts des agriculteurs</a:t>
            </a:r>
            <a:r>
              <a:rPr lang="fr-FR" sz="1600" dirty="0">
                <a:latin typeface="Calibri" panose="020F0502020204030204" pitchFamily="34" charset="0"/>
                <a:ea typeface="Calibri" panose="020F0502020204030204" pitchFamily="34" charset="0"/>
                <a:cs typeface="Times New Roman" panose="02020603050405020304" pitchFamily="18" charset="0"/>
              </a:rPr>
              <a:t> ! </a:t>
            </a:r>
            <a:r>
              <a:rPr lang="fr-FR" sz="1600" dirty="0" smtClean="0">
                <a:latin typeface="Calibri" panose="020F0502020204030204" pitchFamily="34" charset="0"/>
                <a:ea typeface="Calibri" panose="020F0502020204030204" pitchFamily="34" charset="0"/>
                <a:cs typeface="Times New Roman" panose="02020603050405020304" pitchFamily="18" charset="0"/>
              </a:rPr>
              <a:t>(</a:t>
            </a:r>
            <a:r>
              <a:rPr lang="fr-FR" sz="1600" dirty="0" err="1" smtClean="0">
                <a:latin typeface="Calibri" panose="020F0502020204030204" pitchFamily="34" charset="0"/>
                <a:ea typeface="Calibri" panose="020F0502020204030204" pitchFamily="34" charset="0"/>
                <a:cs typeface="Times New Roman" panose="02020603050405020304" pitchFamily="18" charset="0"/>
              </a:rPr>
              <a:t>Courteau</a:t>
            </a:r>
            <a:r>
              <a:rPr lang="fr-FR" sz="1600" dirty="0" smtClean="0">
                <a:latin typeface="Calibri" panose="020F0502020204030204" pitchFamily="34" charset="0"/>
                <a:ea typeface="Calibri" panose="020F0502020204030204" pitchFamily="34" charset="0"/>
                <a:cs typeface="Times New Roman" panose="02020603050405020304" pitchFamily="18" charset="0"/>
              </a:rPr>
              <a:t>)</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3227" y="5245962"/>
            <a:ext cx="5734594" cy="584775"/>
          </a:xfrm>
          <a:prstGeom prst="rect">
            <a:avLst/>
          </a:prstGeom>
        </p:spPr>
        <p:txBody>
          <a:bodyPr wrap="square">
            <a:spAutoFit/>
          </a:bodyPr>
          <a:lstStyle/>
          <a:p>
            <a:r>
              <a:rPr lang="fr-FR"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Ce dont nous avons peur</a:t>
            </a:r>
            <a:r>
              <a:rPr lang="fr-FR" sz="1600" dirty="0">
                <a:latin typeface="Calibri" panose="020F0502020204030204" pitchFamily="34" charset="0"/>
                <a:ea typeface="Calibri" panose="020F0502020204030204" pitchFamily="34" charset="0"/>
                <a:cs typeface="Times New Roman" panose="02020603050405020304" pitchFamily="18" charset="0"/>
              </a:rPr>
              <a:t>, c’est que, demain, on interdise aux agriculteurs de labourer ou de retourner la terre. </a:t>
            </a:r>
            <a:r>
              <a:rPr lang="fr-FR" sz="1600" dirty="0" smtClean="0">
                <a:latin typeface="Calibri" panose="020F0502020204030204" pitchFamily="34" charset="0"/>
                <a:ea typeface="Calibri" panose="020F0502020204030204" pitchFamily="34" charset="0"/>
                <a:cs typeface="Times New Roman" panose="02020603050405020304" pitchFamily="18" charset="0"/>
              </a:rPr>
              <a:t>(G. Bailly)</a:t>
            </a:r>
            <a:endParaRPr lang="fr-FR" sz="1600" dirty="0"/>
          </a:p>
        </p:txBody>
      </p:sp>
      <p:sp>
        <p:nvSpPr>
          <p:cNvPr id="9" name="Rectangle 8"/>
          <p:cNvSpPr/>
          <p:nvPr/>
        </p:nvSpPr>
        <p:spPr>
          <a:xfrm>
            <a:off x="3048000" y="3064285"/>
            <a:ext cx="6096000" cy="658642"/>
          </a:xfrm>
          <a:prstGeom prst="rect">
            <a:avLst/>
          </a:prstGeom>
        </p:spPr>
        <p:txBody>
          <a:bodyPr>
            <a:spAutoFit/>
          </a:bodyPr>
          <a:lstStyle/>
          <a:p>
            <a:pPr algn="just">
              <a:lnSpc>
                <a:spcPct val="115000"/>
              </a:lnSpc>
              <a:spcAft>
                <a:spcPts val="1000"/>
              </a:spcAft>
            </a:pPr>
            <a:r>
              <a:rPr lang="fr-FR" sz="1600" dirty="0">
                <a:latin typeface="Calibri" panose="020F0502020204030204" pitchFamily="34" charset="0"/>
                <a:ea typeface="Calibri" panose="020F0502020204030204" pitchFamily="34" charset="0"/>
                <a:cs typeface="Times New Roman" panose="02020603050405020304" pitchFamily="18" charset="0"/>
              </a:rPr>
              <a:t>Enfin, la référence au sol, </a:t>
            </a:r>
            <a:r>
              <a:rPr lang="fr-FR"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matière inerte par définition</a:t>
            </a:r>
            <a:r>
              <a:rPr lang="fr-FR"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n’a pas sa place dans une loi sur la biodiversité</a:t>
            </a:r>
            <a:r>
              <a:rPr lang="fr-FR"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(M. </a:t>
            </a:r>
            <a:r>
              <a:rPr lang="fr-FR" sz="16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Saddier</a:t>
            </a:r>
            <a:r>
              <a:rPr lang="fr-FR"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fr-FR"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477692" y="5670130"/>
            <a:ext cx="6096000" cy="584775"/>
          </a:xfrm>
          <a:prstGeom prst="rect">
            <a:avLst/>
          </a:prstGeom>
        </p:spPr>
        <p:txBody>
          <a:bodyPr>
            <a:spAutoFit/>
          </a:bodyPr>
          <a:lstStyle/>
          <a:p>
            <a:r>
              <a:rPr lang="fr-FR" sz="1600" dirty="0">
                <a:latin typeface="Calibri" panose="020F0502020204030204" pitchFamily="34" charset="0"/>
                <a:ea typeface="Calibri" panose="020F0502020204030204" pitchFamily="34" charset="0"/>
                <a:cs typeface="Times New Roman" panose="02020603050405020304" pitchFamily="18" charset="0"/>
              </a:rPr>
              <a:t>Ce texte </a:t>
            </a:r>
            <a:r>
              <a:rPr lang="fr-FR"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confond la biodiversité des sols et le sol en tant qu’il est soumis au droit de propriété</a:t>
            </a:r>
            <a:r>
              <a:rPr lang="fr-FR" sz="1600" dirty="0" smtClean="0">
                <a:latin typeface="Calibri" panose="020F0502020204030204" pitchFamily="34" charset="0"/>
                <a:ea typeface="Calibri" panose="020F0502020204030204" pitchFamily="34" charset="0"/>
                <a:cs typeface="Times New Roman" panose="02020603050405020304" pitchFamily="18" charset="0"/>
              </a:rPr>
              <a:t>. (M. Heinrich)</a:t>
            </a:r>
            <a:endParaRPr lang="fr-FR" sz="1600" dirty="0"/>
          </a:p>
        </p:txBody>
      </p:sp>
    </p:spTree>
    <p:extLst>
      <p:ext uri="{BB962C8B-B14F-4D97-AF65-F5344CB8AC3E}">
        <p14:creationId xmlns:p14="http://schemas.microsoft.com/office/powerpoint/2010/main" val="1123560004"/>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1485</TotalTime>
  <Words>1008</Words>
  <Application>Microsoft Office PowerPoint</Application>
  <PresentationFormat>Grand écran</PresentationFormat>
  <Paragraphs>99</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Calibri</vt:lpstr>
      <vt:lpstr>Calibri Light</vt:lpstr>
      <vt:lpstr>Times New Roman</vt:lpstr>
      <vt:lpstr>Wingdings</vt:lpstr>
      <vt:lpstr>Rétrospective</vt:lpstr>
      <vt:lpstr>Protéger la qualité  des sols</vt:lpstr>
      <vt:lpstr>Présentation PowerPoint</vt:lpstr>
      <vt:lpstr>Définition pédologique</vt:lpstr>
      <vt:lpstr>Une grande diversité de sols</vt:lpstr>
      <vt:lpstr>Le sol a une forte valeur sociétale</vt:lpstr>
      <vt:lpstr>Présent sous différentes approches dans la littérature</vt:lpstr>
      <vt:lpstr>Mais insuffisamment protégé</vt:lpstr>
      <vt:lpstr>Sa protection est confrontée à des principes juridiques</vt:lpstr>
      <vt:lpstr>Les sols « concourent » à la constitution du patrimoine</vt:lpstr>
      <vt:lpstr>Exemples</vt:lpstr>
      <vt:lpstr>Présentation PowerPoint</vt:lpstr>
      <vt:lpstr>En droit: Une problématique sur le fil</vt:lpstr>
      <vt:lpstr>Deux objets juridiques distincts</vt:lpstr>
      <vt:lpstr>Qu’est-ce que la qualité des sols?</vt:lpstr>
      <vt:lpstr>Par contraste, qu’est-ce que le droit reconnaît au sol comme qualités?</vt:lpstr>
      <vt:lpstr>Après tout, pourquoi la qualité? </vt:lpstr>
      <vt:lpstr>Point de départ: une définition</vt:lpstr>
      <vt:lpstr>Conséquences d’un statut juridique  de la qualité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Protéger la qualité  des sols</dc:title>
  <dc:creator>DESROUSSEAUX Maylis</dc:creator>
  <cp:lastModifiedBy>DESROUSSEAUX Maylis</cp:lastModifiedBy>
  <cp:revision>12</cp:revision>
  <dcterms:created xsi:type="dcterms:W3CDTF">2021-10-13T15:00:16Z</dcterms:created>
  <dcterms:modified xsi:type="dcterms:W3CDTF">2021-10-14T15:45:40Z</dcterms:modified>
</cp:coreProperties>
</file>