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3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3004800" cy="9753600"/>
  <p:notesSz cx="6797675" cy="9926638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utive" pitchFamily="2" charset="0"/>
      <p:regular r:id="rId22"/>
    </p:embeddedFont>
    <p:embeddedFont>
      <p:font typeface="Merriweather Sans" pitchFamily="2" charset="77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jFCKQVP9mNQt6RNBYPdoWtRnMf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0"/>
  </p:normalViewPr>
  <p:slideViewPr>
    <p:cSldViewPr snapToGrid="0">
      <p:cViewPr varScale="1">
        <p:scale>
          <a:sx n="75" d="100"/>
          <a:sy n="75" d="100"/>
        </p:scale>
        <p:origin x="1768" y="16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46400" cy="496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5" tIns="45500" rIns="91025" bIns="455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9" y="0"/>
            <a:ext cx="2946400" cy="496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5" tIns="45500" rIns="91025" bIns="455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3" y="4715710"/>
            <a:ext cx="5438775" cy="446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5" tIns="45500" rIns="91025" bIns="45500" anchor="t" anchorCtr="0">
            <a:norm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428243"/>
            <a:ext cx="2946400" cy="496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5" tIns="45500" rIns="91025" bIns="455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9" y="9428243"/>
            <a:ext cx="2946400" cy="496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5" tIns="45500" rIns="91025" bIns="45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rPr>
              <a:t>‹N°›</a:t>
            </a:fld>
            <a:endParaRPr sz="1200" b="0" i="0" u="none" strike="noStrike" cap="none">
              <a:solidFill>
                <a:srgbClr val="FFFFFF"/>
              </a:solidFill>
              <a:latin typeface="Cutive"/>
              <a:ea typeface="Cutive"/>
              <a:cs typeface="Cutive"/>
              <a:sym typeface="Cutiv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79453" y="4715710"/>
            <a:ext cx="5438775" cy="446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5" tIns="45500" rIns="91025" bIns="455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49689" y="9428243"/>
            <a:ext cx="2946400" cy="496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5" tIns="45500" rIns="91025" bIns="45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 txBox="1">
            <a:spLocks noGrp="1"/>
          </p:cNvSpPr>
          <p:nvPr>
            <p:ph type="body" idx="1"/>
          </p:nvPr>
        </p:nvSpPr>
        <p:spPr>
          <a:xfrm>
            <a:off x="679453" y="4715710"/>
            <a:ext cx="5438775" cy="4466512"/>
          </a:xfrm>
          <a:prstGeom prst="rect">
            <a:avLst/>
          </a:prstGeom>
        </p:spPr>
        <p:txBody>
          <a:bodyPr spcFirstLastPara="1" wrap="square" lIns="91025" tIns="45500" rIns="91025" bIns="45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 txBox="1">
            <a:spLocks noGrp="1"/>
          </p:cNvSpPr>
          <p:nvPr>
            <p:ph type="body" idx="1"/>
          </p:nvPr>
        </p:nvSpPr>
        <p:spPr>
          <a:xfrm>
            <a:off x="679453" y="4715710"/>
            <a:ext cx="5438775" cy="4466512"/>
          </a:xfrm>
          <a:prstGeom prst="rect">
            <a:avLst/>
          </a:prstGeom>
        </p:spPr>
        <p:txBody>
          <a:bodyPr spcFirstLastPara="1" wrap="square" lIns="91025" tIns="45500" rIns="91025" bIns="45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:notes"/>
          <p:cNvSpPr txBox="1">
            <a:spLocks noGrp="1"/>
          </p:cNvSpPr>
          <p:nvPr>
            <p:ph type="body" idx="1"/>
          </p:nvPr>
        </p:nvSpPr>
        <p:spPr>
          <a:xfrm>
            <a:off x="679453" y="4715710"/>
            <a:ext cx="5438775" cy="4466512"/>
          </a:xfrm>
          <a:prstGeom prst="rect">
            <a:avLst/>
          </a:prstGeom>
        </p:spPr>
        <p:txBody>
          <a:bodyPr spcFirstLastPara="1" wrap="square" lIns="91025" tIns="45500" rIns="91025" bIns="45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3:notes"/>
          <p:cNvSpPr txBox="1">
            <a:spLocks noGrp="1"/>
          </p:cNvSpPr>
          <p:nvPr>
            <p:ph type="body" idx="1"/>
          </p:nvPr>
        </p:nvSpPr>
        <p:spPr>
          <a:xfrm>
            <a:off x="679453" y="4715710"/>
            <a:ext cx="5438775" cy="4466512"/>
          </a:xfrm>
          <a:prstGeom prst="rect">
            <a:avLst/>
          </a:prstGeom>
        </p:spPr>
        <p:txBody>
          <a:bodyPr spcFirstLastPara="1" wrap="square" lIns="91025" tIns="45500" rIns="91025" bIns="45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:notes"/>
          <p:cNvSpPr txBox="1">
            <a:spLocks noGrp="1"/>
          </p:cNvSpPr>
          <p:nvPr>
            <p:ph type="body" idx="1"/>
          </p:nvPr>
        </p:nvSpPr>
        <p:spPr>
          <a:xfrm>
            <a:off x="679453" y="4715710"/>
            <a:ext cx="5438775" cy="4466512"/>
          </a:xfrm>
          <a:prstGeom prst="rect">
            <a:avLst/>
          </a:prstGeom>
        </p:spPr>
        <p:txBody>
          <a:bodyPr spcFirstLastPara="1" wrap="square" lIns="91025" tIns="45500" rIns="91025" bIns="45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79453" y="4715710"/>
            <a:ext cx="5438775" cy="4466512"/>
          </a:xfrm>
          <a:prstGeom prst="rect">
            <a:avLst/>
          </a:prstGeom>
        </p:spPr>
        <p:txBody>
          <a:bodyPr spcFirstLastPara="1" wrap="square" lIns="91025" tIns="45500" rIns="91025" bIns="45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79453" y="4715710"/>
            <a:ext cx="5438775" cy="4466512"/>
          </a:xfrm>
          <a:prstGeom prst="rect">
            <a:avLst/>
          </a:prstGeom>
        </p:spPr>
        <p:txBody>
          <a:bodyPr spcFirstLastPara="1" wrap="square" lIns="91025" tIns="45500" rIns="91025" bIns="45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79453" y="4715710"/>
            <a:ext cx="5438775" cy="4466512"/>
          </a:xfrm>
          <a:prstGeom prst="rect">
            <a:avLst/>
          </a:prstGeom>
        </p:spPr>
        <p:txBody>
          <a:bodyPr spcFirstLastPara="1" wrap="square" lIns="91025" tIns="45500" rIns="91025" bIns="45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>
            <a:spLocks noGrp="1"/>
          </p:cNvSpPr>
          <p:nvPr>
            <p:ph type="body" idx="1"/>
          </p:nvPr>
        </p:nvSpPr>
        <p:spPr>
          <a:xfrm>
            <a:off x="679453" y="4715710"/>
            <a:ext cx="5438775" cy="4466512"/>
          </a:xfrm>
          <a:prstGeom prst="rect">
            <a:avLst/>
          </a:prstGeom>
        </p:spPr>
        <p:txBody>
          <a:bodyPr spcFirstLastPara="1" wrap="square" lIns="91025" tIns="45500" rIns="91025" bIns="45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79453" y="4715710"/>
            <a:ext cx="5438775" cy="4466512"/>
          </a:xfrm>
          <a:prstGeom prst="rect">
            <a:avLst/>
          </a:prstGeom>
        </p:spPr>
        <p:txBody>
          <a:bodyPr spcFirstLastPara="1" wrap="square" lIns="91025" tIns="45500" rIns="91025" bIns="45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 txBox="1">
            <a:spLocks noGrp="1"/>
          </p:cNvSpPr>
          <p:nvPr>
            <p:ph type="body" idx="1"/>
          </p:nvPr>
        </p:nvSpPr>
        <p:spPr>
          <a:xfrm>
            <a:off x="679453" y="4715710"/>
            <a:ext cx="5438775" cy="4466512"/>
          </a:xfrm>
          <a:prstGeom prst="rect">
            <a:avLst/>
          </a:prstGeom>
        </p:spPr>
        <p:txBody>
          <a:bodyPr spcFirstLastPara="1" wrap="square" lIns="91025" tIns="45500" rIns="91025" bIns="45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:notes"/>
          <p:cNvSpPr txBox="1">
            <a:spLocks noGrp="1"/>
          </p:cNvSpPr>
          <p:nvPr>
            <p:ph type="body" idx="1"/>
          </p:nvPr>
        </p:nvSpPr>
        <p:spPr>
          <a:xfrm>
            <a:off x="679453" y="4715710"/>
            <a:ext cx="5438775" cy="4466512"/>
          </a:xfrm>
          <a:prstGeom prst="rect">
            <a:avLst/>
          </a:prstGeom>
        </p:spPr>
        <p:txBody>
          <a:bodyPr spcFirstLastPara="1" wrap="square" lIns="91025" tIns="45500" rIns="91025" bIns="45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 txBox="1">
            <a:spLocks noGrp="1"/>
          </p:cNvSpPr>
          <p:nvPr>
            <p:ph type="body" idx="1"/>
          </p:nvPr>
        </p:nvSpPr>
        <p:spPr>
          <a:xfrm>
            <a:off x="679453" y="4715710"/>
            <a:ext cx="5438775" cy="4466512"/>
          </a:xfrm>
          <a:prstGeom prst="rect">
            <a:avLst/>
          </a:prstGeom>
        </p:spPr>
        <p:txBody>
          <a:bodyPr spcFirstLastPara="1" wrap="square" lIns="91025" tIns="45500" rIns="91025" bIns="45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1 zonder opsomming">
  <p:cSld name="Opening 1 zonder opsomming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title"/>
          </p:nvPr>
        </p:nvSpPr>
        <p:spPr>
          <a:xfrm>
            <a:off x="900113" y="1692275"/>
            <a:ext cx="11430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body" idx="1"/>
          </p:nvPr>
        </p:nvSpPr>
        <p:spPr>
          <a:xfrm>
            <a:off x="900113" y="2771775"/>
            <a:ext cx="11430000" cy="5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  <a:defRPr sz="2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  <a:defRPr sz="2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  <a:defRPr sz="2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  <a:defRPr sz="2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kolom met afbeelding">
  <p:cSld name="1 kolom met afbeelding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900113" y="990600"/>
            <a:ext cx="11049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900000" y="2070000"/>
            <a:ext cx="5328000" cy="6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None/>
              <a:defRPr sz="25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None/>
              <a:defRPr sz="2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None/>
              <a:defRPr sz="25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None/>
              <a:defRPr sz="25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None/>
              <a:defRPr sz="25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26"/>
          <p:cNvSpPr>
            <a:spLocks noGrp="1"/>
          </p:cNvSpPr>
          <p:nvPr>
            <p:ph type="pic" idx="2"/>
          </p:nvPr>
        </p:nvSpPr>
        <p:spPr>
          <a:xfrm>
            <a:off x="6577200" y="2133600"/>
            <a:ext cx="5328000" cy="367964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kolom opsomming met afbeelding">
  <p:cSld name="1 kolom opsomming met afbeelding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900113" y="990600"/>
            <a:ext cx="11049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900000" y="2070000"/>
            <a:ext cx="5328000" cy="6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38735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  <a:defRPr sz="2500">
                <a:latin typeface="Arial"/>
                <a:ea typeface="Arial"/>
                <a:cs typeface="Arial"/>
                <a:sym typeface="Arial"/>
              </a:defRPr>
            </a:lvl1pPr>
            <a:lvl2pPr marL="914400" lvl="1" indent="-36195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100"/>
              <a:buFont typeface="Merriweather Sans"/>
              <a:buChar char="-"/>
              <a:defRPr sz="21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6195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100"/>
              <a:buFont typeface="Merriweather Sans"/>
              <a:buChar char="-"/>
              <a:defRPr sz="21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6195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100"/>
              <a:buFont typeface="Merriweather Sans"/>
              <a:buChar char="-"/>
              <a:defRPr sz="21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6195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100"/>
              <a:buFont typeface="Merriweather Sans"/>
              <a:buChar char="-"/>
              <a:defRPr sz="21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27"/>
          <p:cNvSpPr>
            <a:spLocks noGrp="1"/>
          </p:cNvSpPr>
          <p:nvPr>
            <p:ph type="pic" idx="2"/>
          </p:nvPr>
        </p:nvSpPr>
        <p:spPr>
          <a:xfrm>
            <a:off x="6577200" y="2133600"/>
            <a:ext cx="5328000" cy="367964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>
  <p:cSld name="Afbeelding met bijschrif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/>
          <p:nvPr/>
        </p:nvSpPr>
        <p:spPr>
          <a:xfrm>
            <a:off x="10056813" y="5289550"/>
            <a:ext cx="8791575" cy="6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42900" marR="0" lvl="0" indent="-2095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utive"/>
              <a:buNone/>
            </a:pPr>
            <a:endParaRPr sz="2100" b="0" i="0" u="none" strike="noStrike" cap="none">
              <a:solidFill>
                <a:srgbClr val="14131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8"/>
          <p:cNvSpPr>
            <a:spLocks noGrp="1"/>
          </p:cNvSpPr>
          <p:nvPr>
            <p:ph type="pic" idx="2"/>
          </p:nvPr>
        </p:nvSpPr>
        <p:spPr>
          <a:xfrm>
            <a:off x="2132012" y="806079"/>
            <a:ext cx="8789988" cy="659204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</p:sp>
      <p:sp>
        <p:nvSpPr>
          <p:cNvPr id="65" name="Google Shape;65;p28"/>
          <p:cNvSpPr txBox="1">
            <a:spLocks noGrp="1"/>
          </p:cNvSpPr>
          <p:nvPr>
            <p:ph type="body" idx="1"/>
          </p:nvPr>
        </p:nvSpPr>
        <p:spPr>
          <a:xfrm>
            <a:off x="2159000" y="7543799"/>
            <a:ext cx="8763000" cy="53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1800"/>
              <a:buFont typeface="Arial"/>
              <a:buNone/>
              <a:defRPr sz="180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4x">
  <p:cSld name="Afbeelding 4x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9"/>
          <p:cNvSpPr/>
          <p:nvPr/>
        </p:nvSpPr>
        <p:spPr>
          <a:xfrm>
            <a:off x="10056813" y="5289550"/>
            <a:ext cx="8791575" cy="6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42900" marR="0" lvl="0" indent="-2095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utive"/>
              <a:buNone/>
            </a:pPr>
            <a:endParaRPr sz="2100" b="0" i="0" u="none" strike="noStrike" cap="none">
              <a:solidFill>
                <a:srgbClr val="14131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9"/>
          <p:cNvSpPr>
            <a:spLocks noGrp="1"/>
          </p:cNvSpPr>
          <p:nvPr>
            <p:ph type="pic" idx="2"/>
          </p:nvPr>
        </p:nvSpPr>
        <p:spPr>
          <a:xfrm>
            <a:off x="0" y="0"/>
            <a:ext cx="6502400" cy="424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29"/>
          <p:cNvSpPr>
            <a:spLocks noGrp="1"/>
          </p:cNvSpPr>
          <p:nvPr>
            <p:ph type="pic" idx="3"/>
          </p:nvPr>
        </p:nvSpPr>
        <p:spPr>
          <a:xfrm>
            <a:off x="6502400" y="0"/>
            <a:ext cx="6502400" cy="4248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29"/>
          <p:cNvSpPr>
            <a:spLocks noGrp="1"/>
          </p:cNvSpPr>
          <p:nvPr>
            <p:ph type="pic" idx="4"/>
          </p:nvPr>
        </p:nvSpPr>
        <p:spPr>
          <a:xfrm>
            <a:off x="0" y="4240800"/>
            <a:ext cx="6502400" cy="4212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29"/>
          <p:cNvSpPr>
            <a:spLocks noGrp="1"/>
          </p:cNvSpPr>
          <p:nvPr>
            <p:ph type="pic" idx="5"/>
          </p:nvPr>
        </p:nvSpPr>
        <p:spPr>
          <a:xfrm>
            <a:off x="6502400" y="4240800"/>
            <a:ext cx="6502400" cy="4212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titel en bijschrift">
  <p:cSld name="Afbeelding met titel en bijschrif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/>
          <p:nvPr/>
        </p:nvSpPr>
        <p:spPr>
          <a:xfrm>
            <a:off x="10056813" y="5289550"/>
            <a:ext cx="8791575" cy="6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42900" marR="0" lvl="0" indent="-2095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utive"/>
              <a:buNone/>
            </a:pPr>
            <a:endParaRPr sz="2100" b="0" i="0" u="none" strike="noStrike" cap="none">
              <a:solidFill>
                <a:srgbClr val="14131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30"/>
          <p:cNvSpPr>
            <a:spLocks noGrp="1"/>
          </p:cNvSpPr>
          <p:nvPr>
            <p:ph type="pic" idx="2"/>
          </p:nvPr>
        </p:nvSpPr>
        <p:spPr>
          <a:xfrm>
            <a:off x="0" y="1676400"/>
            <a:ext cx="13003200" cy="57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5" name="Google Shape;75;p30"/>
          <p:cNvSpPr txBox="1">
            <a:spLocks noGrp="1"/>
          </p:cNvSpPr>
          <p:nvPr>
            <p:ph type="title"/>
          </p:nvPr>
        </p:nvSpPr>
        <p:spPr>
          <a:xfrm>
            <a:off x="900113" y="990600"/>
            <a:ext cx="11049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body" idx="1"/>
          </p:nvPr>
        </p:nvSpPr>
        <p:spPr>
          <a:xfrm>
            <a:off x="2159000" y="7543799"/>
            <a:ext cx="8763000" cy="53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1800"/>
              <a:buFont typeface="Arial"/>
              <a:buNone/>
              <a:defRPr sz="180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1 met opsomming">
  <p:cSld name="Opening 1 met opsomming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0"/>
          <p:cNvSpPr txBox="1">
            <a:spLocks noGrp="1"/>
          </p:cNvSpPr>
          <p:nvPr>
            <p:ph type="title"/>
          </p:nvPr>
        </p:nvSpPr>
        <p:spPr>
          <a:xfrm>
            <a:off x="900113" y="1692275"/>
            <a:ext cx="11430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body" idx="1"/>
          </p:nvPr>
        </p:nvSpPr>
        <p:spPr>
          <a:xfrm>
            <a:off x="900113" y="2771775"/>
            <a:ext cx="11430000" cy="5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38735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 sz="2500">
                <a:latin typeface="Arial"/>
                <a:ea typeface="Arial"/>
                <a:cs typeface="Arial"/>
                <a:sym typeface="Arial"/>
              </a:defRPr>
            </a:lvl1pPr>
            <a:lvl2pPr marL="914400" lvl="1" indent="-36195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erriweather Sans"/>
              <a:buChar char="-"/>
              <a:defRPr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6195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erriweather Sans"/>
              <a:buChar char="-"/>
              <a:defRPr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6195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erriweather Sans"/>
              <a:buChar char="-"/>
              <a:defRPr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6195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erriweather Sans"/>
              <a:buChar char="-"/>
              <a:defRPr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2 met opsomming">
  <p:cSld name="Opening 2 met opsomming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900113" y="1692275"/>
            <a:ext cx="11430000" cy="10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900113" y="2772000"/>
            <a:ext cx="5284800" cy="51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38735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 sz="2500">
                <a:latin typeface="Arial"/>
                <a:ea typeface="Arial"/>
                <a:cs typeface="Arial"/>
                <a:sym typeface="Arial"/>
              </a:defRPr>
            </a:lvl1pPr>
            <a:lvl2pPr marL="914400" lvl="1" indent="-36195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erriweather Sans"/>
              <a:buChar char="-"/>
              <a:defRPr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6195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erriweather Sans"/>
              <a:buChar char="-"/>
              <a:defRPr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6195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erriweather Sans"/>
              <a:buChar char="-"/>
              <a:defRPr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6195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erriweather Sans"/>
              <a:buChar char="-"/>
              <a:defRPr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>
            <a:spLocks noGrp="1"/>
          </p:cNvSpPr>
          <p:nvPr>
            <p:ph type="pic" idx="2"/>
          </p:nvPr>
        </p:nvSpPr>
        <p:spPr>
          <a:xfrm rot="240000">
            <a:off x="6785903" y="3124973"/>
            <a:ext cx="5760000" cy="3960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</p:sp>
      <p:sp>
        <p:nvSpPr>
          <p:cNvPr id="25" name="Google Shape;25;p21"/>
          <p:cNvSpPr>
            <a:spLocks noGrp="1"/>
          </p:cNvSpPr>
          <p:nvPr>
            <p:ph type="pic" idx="3"/>
          </p:nvPr>
        </p:nvSpPr>
        <p:spPr>
          <a:xfrm rot="-180000">
            <a:off x="6525879" y="3232016"/>
            <a:ext cx="5760000" cy="3960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</p:sp>
      <p:sp>
        <p:nvSpPr>
          <p:cNvPr id="26" name="Google Shape;26;p21"/>
          <p:cNvSpPr>
            <a:spLocks noGrp="1"/>
          </p:cNvSpPr>
          <p:nvPr>
            <p:ph type="pic" idx="4"/>
          </p:nvPr>
        </p:nvSpPr>
        <p:spPr>
          <a:xfrm>
            <a:off x="6731000" y="3126600"/>
            <a:ext cx="5760000" cy="3960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Opening 2 zonder opsomming">
  <p:cSld name="4_Opening 2 zonder opsomming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>
            <a:spLocks noGrp="1"/>
          </p:cNvSpPr>
          <p:nvPr>
            <p:ph type="pic" idx="2"/>
          </p:nvPr>
        </p:nvSpPr>
        <p:spPr>
          <a:xfrm rot="240000">
            <a:off x="6785903" y="3124973"/>
            <a:ext cx="5760000" cy="3960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</p:sp>
      <p:sp>
        <p:nvSpPr>
          <p:cNvPr id="29" name="Google Shape;29;p22"/>
          <p:cNvSpPr>
            <a:spLocks noGrp="1"/>
          </p:cNvSpPr>
          <p:nvPr>
            <p:ph type="pic" idx="3"/>
          </p:nvPr>
        </p:nvSpPr>
        <p:spPr>
          <a:xfrm rot="-180000">
            <a:off x="6525879" y="3232016"/>
            <a:ext cx="5760000" cy="3960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</p:sp>
      <p:sp>
        <p:nvSpPr>
          <p:cNvPr id="30" name="Google Shape;30;p22"/>
          <p:cNvSpPr txBox="1">
            <a:spLocks noGrp="1"/>
          </p:cNvSpPr>
          <p:nvPr>
            <p:ph type="title"/>
          </p:nvPr>
        </p:nvSpPr>
        <p:spPr>
          <a:xfrm>
            <a:off x="900113" y="1692275"/>
            <a:ext cx="11430000" cy="10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body" idx="1"/>
          </p:nvPr>
        </p:nvSpPr>
        <p:spPr>
          <a:xfrm>
            <a:off x="900113" y="2772000"/>
            <a:ext cx="5284800" cy="51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None/>
              <a:defRPr sz="2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None/>
              <a:defRPr sz="25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None/>
              <a:defRPr sz="25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None/>
              <a:defRPr sz="25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>
            <a:spLocks noGrp="1"/>
          </p:cNvSpPr>
          <p:nvPr>
            <p:ph type="pic" idx="4"/>
          </p:nvPr>
        </p:nvSpPr>
        <p:spPr>
          <a:xfrm>
            <a:off x="6731000" y="3126600"/>
            <a:ext cx="5760000" cy="3960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kolom opsomming" type="obj">
  <p:cSld name="OBJEC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8"/>
          <p:cNvSpPr txBox="1">
            <a:spLocks noGrp="1"/>
          </p:cNvSpPr>
          <p:nvPr>
            <p:ph type="title"/>
          </p:nvPr>
        </p:nvSpPr>
        <p:spPr>
          <a:xfrm>
            <a:off x="900113" y="990600"/>
            <a:ext cx="11049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body" idx="1"/>
          </p:nvPr>
        </p:nvSpPr>
        <p:spPr>
          <a:xfrm>
            <a:off x="900113" y="2070100"/>
            <a:ext cx="11049000" cy="6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38735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  <a:defRPr sz="2500">
                <a:latin typeface="Arial"/>
                <a:ea typeface="Arial"/>
                <a:cs typeface="Arial"/>
                <a:sym typeface="Arial"/>
              </a:defRPr>
            </a:lvl1pPr>
            <a:lvl2pPr marL="914400" lvl="1" indent="-36195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100"/>
              <a:buFont typeface="Merriweather Sans"/>
              <a:buChar char="-"/>
              <a:defRPr sz="21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6195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100"/>
              <a:buFont typeface="Merriweather Sans"/>
              <a:buChar char="-"/>
              <a:defRPr sz="21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6195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100"/>
              <a:buFont typeface="Merriweather Sans"/>
              <a:buChar char="-"/>
              <a:defRPr sz="21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6195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100"/>
              <a:buFont typeface="Merriweather Sans"/>
              <a:buChar char="-"/>
              <a:defRPr sz="21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">
  <p:cSld name="Afbeelding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9"/>
          <p:cNvSpPr/>
          <p:nvPr/>
        </p:nvSpPr>
        <p:spPr>
          <a:xfrm>
            <a:off x="10056813" y="5289550"/>
            <a:ext cx="8791575" cy="6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42900" marR="0" lvl="0" indent="-2095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utive"/>
              <a:buNone/>
            </a:pPr>
            <a:endParaRPr sz="2100" b="0" i="0" u="none" strike="noStrike" cap="none">
              <a:solidFill>
                <a:srgbClr val="14131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9"/>
          <p:cNvSpPr>
            <a:spLocks noGrp="1"/>
          </p:cNvSpPr>
          <p:nvPr>
            <p:ph type="pic" idx="2"/>
          </p:nvPr>
        </p:nvSpPr>
        <p:spPr>
          <a:xfrm>
            <a:off x="0" y="0"/>
            <a:ext cx="13004800" cy="8460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kolom">
  <p:cSld name="1 kolom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>
            <a:off x="900113" y="990600"/>
            <a:ext cx="11049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1"/>
          </p:nvPr>
        </p:nvSpPr>
        <p:spPr>
          <a:xfrm>
            <a:off x="900113" y="2070100"/>
            <a:ext cx="11049000" cy="6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None/>
              <a:defRPr sz="25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Merriweather Sans"/>
              <a:buNone/>
              <a:defRPr sz="2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Merriweather Sans"/>
              <a:buNone/>
              <a:defRPr sz="25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Merriweather Sans"/>
              <a:buNone/>
              <a:defRPr sz="25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Merriweather Sans"/>
              <a:buNone/>
              <a:defRPr sz="25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kolommen">
  <p:cSld name="2 kolomme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>
            <a:spLocks noGrp="1"/>
          </p:cNvSpPr>
          <p:nvPr>
            <p:ph type="title"/>
          </p:nvPr>
        </p:nvSpPr>
        <p:spPr>
          <a:xfrm>
            <a:off x="900113" y="990600"/>
            <a:ext cx="11049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body" idx="1"/>
          </p:nvPr>
        </p:nvSpPr>
        <p:spPr>
          <a:xfrm>
            <a:off x="900113" y="2070100"/>
            <a:ext cx="11049000" cy="6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None/>
              <a:defRPr sz="25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Merriweather Sans"/>
              <a:buNone/>
              <a:defRPr sz="2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Merriweather Sans"/>
              <a:buNone/>
              <a:defRPr sz="25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Merriweather Sans"/>
              <a:buNone/>
              <a:defRPr sz="25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Merriweather Sans"/>
              <a:buNone/>
              <a:defRPr sz="25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kolommen opsomming">
  <p:cSld name="2 kolommen opsomming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5"/>
          <p:cNvSpPr txBox="1">
            <a:spLocks noGrp="1"/>
          </p:cNvSpPr>
          <p:nvPr>
            <p:ph type="title"/>
          </p:nvPr>
        </p:nvSpPr>
        <p:spPr>
          <a:xfrm>
            <a:off x="900113" y="990600"/>
            <a:ext cx="11049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body" idx="1"/>
          </p:nvPr>
        </p:nvSpPr>
        <p:spPr>
          <a:xfrm>
            <a:off x="900113" y="2070100"/>
            <a:ext cx="11049000" cy="6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38735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  <a:defRPr sz="2500">
                <a:latin typeface="Arial"/>
                <a:ea typeface="Arial"/>
                <a:cs typeface="Arial"/>
                <a:sym typeface="Arial"/>
              </a:defRPr>
            </a:lvl1pPr>
            <a:lvl2pPr marL="914400" lvl="1" indent="-36195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100"/>
              <a:buFont typeface="Merriweather Sans"/>
              <a:buChar char="-"/>
              <a:defRPr sz="21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6195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100"/>
              <a:buFont typeface="Merriweather Sans"/>
              <a:buChar char="-"/>
              <a:defRPr sz="21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6195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100"/>
              <a:buFont typeface="Merriweather Sans"/>
              <a:buChar char="-"/>
              <a:defRPr sz="21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61950" algn="l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100"/>
              <a:buFont typeface="Merriweather Sans"/>
              <a:buChar char="-"/>
              <a:defRPr sz="21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3.jp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900113" y="1692275"/>
            <a:ext cx="11430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900113" y="2771775"/>
            <a:ext cx="11430000" cy="5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387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191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3000"/>
              <a:buFont typeface="Arial"/>
              <a:buChar char="–"/>
              <a:defRPr sz="30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191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191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3000"/>
              <a:buFont typeface="Arial"/>
              <a:buChar char="–"/>
              <a:defRPr sz="30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191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3000"/>
              <a:buFont typeface="Arial"/>
              <a:buChar char="»"/>
              <a:defRPr sz="30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2" name="Google Shape;12;p15"/>
          <p:cNvCxnSpPr/>
          <p:nvPr/>
        </p:nvCxnSpPr>
        <p:spPr>
          <a:xfrm>
            <a:off x="0" y="8483600"/>
            <a:ext cx="13003213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" name="Google Shape;13;p15"/>
          <p:cNvSpPr txBox="1"/>
          <p:nvPr/>
        </p:nvSpPr>
        <p:spPr>
          <a:xfrm>
            <a:off x="1066800" y="2921000"/>
            <a:ext cx="11430000" cy="5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42900" marR="0" lvl="0" indent="-1524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14131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15" descr="logo_RU_NL_A4_wit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94738" y="8802688"/>
            <a:ext cx="3805237" cy="63658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900113" y="990600"/>
            <a:ext cx="11049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BE311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BE311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BE311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BE311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BE311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901F1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901F1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901F1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rgbClr val="901F1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900113" y="2070100"/>
            <a:ext cx="11049000" cy="6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38735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191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3000"/>
              <a:buFont typeface="Arial"/>
              <a:buChar char="–"/>
              <a:defRPr sz="30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191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191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3000"/>
              <a:buFont typeface="Arial"/>
              <a:buChar char="–"/>
              <a:defRPr sz="30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191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3000"/>
              <a:buFont typeface="Arial"/>
              <a:buChar char="»"/>
              <a:defRPr sz="30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6" name="Google Shape;36;p17"/>
          <p:cNvCxnSpPr/>
          <p:nvPr/>
        </p:nvCxnSpPr>
        <p:spPr>
          <a:xfrm>
            <a:off x="0" y="8483600"/>
            <a:ext cx="13003213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" name="Google Shape;37;p17"/>
          <p:cNvCxnSpPr/>
          <p:nvPr/>
        </p:nvCxnSpPr>
        <p:spPr>
          <a:xfrm>
            <a:off x="0" y="8483600"/>
            <a:ext cx="13003213" cy="0"/>
          </a:xfrm>
          <a:prstGeom prst="straightConnector1">
            <a:avLst/>
          </a:prstGeom>
          <a:noFill/>
          <a:ln w="25400" cap="flat" cmpd="sng">
            <a:solidFill>
              <a:srgbClr val="BE311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8" name="Google Shape;38;p17" descr="logo_RU_NL_A4_CMYK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694738" y="8802688"/>
            <a:ext cx="3805237" cy="63658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"/>
          <p:cNvSpPr txBox="1">
            <a:spLocks noGrp="1"/>
          </p:cNvSpPr>
          <p:nvPr>
            <p:ph type="title"/>
          </p:nvPr>
        </p:nvSpPr>
        <p:spPr>
          <a:xfrm>
            <a:off x="885825" y="1276350"/>
            <a:ext cx="11430000" cy="2736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6000">
                <a:latin typeface="Arial"/>
                <a:ea typeface="Arial"/>
                <a:cs typeface="Arial"/>
                <a:sym typeface="Arial"/>
              </a:rPr>
              <a:t>ihédate</a:t>
            </a:r>
            <a:br>
              <a:rPr lang="nl-NL" sz="4400">
                <a:latin typeface="Arial"/>
                <a:ea typeface="Arial"/>
                <a:cs typeface="Arial"/>
                <a:sym typeface="Arial"/>
              </a:rPr>
            </a:br>
            <a:br>
              <a:rPr lang="nl-NL" sz="4400">
                <a:latin typeface="Arial"/>
                <a:ea typeface="Arial"/>
                <a:cs typeface="Arial"/>
                <a:sym typeface="Arial"/>
              </a:rPr>
            </a:br>
            <a:br>
              <a:rPr lang="nl-NL" sz="4400">
                <a:latin typeface="Arial"/>
                <a:ea typeface="Arial"/>
                <a:cs typeface="Arial"/>
                <a:sym typeface="Arial"/>
              </a:rPr>
            </a:br>
            <a:r>
              <a:rPr lang="nl-NL" sz="4400">
                <a:latin typeface="Arial"/>
                <a:ea typeface="Arial"/>
                <a:cs typeface="Arial"/>
                <a:sym typeface="Arial"/>
              </a:rPr>
              <a:t>Public interest versus private property</a:t>
            </a:r>
            <a:br>
              <a:rPr lang="nl-NL" sz="4400">
                <a:latin typeface="Arial"/>
                <a:ea typeface="Arial"/>
                <a:cs typeface="Arial"/>
                <a:sym typeface="Arial"/>
              </a:rPr>
            </a:br>
            <a:r>
              <a:rPr lang="nl-NL" sz="4400">
                <a:latin typeface="Arial"/>
                <a:ea typeface="Arial"/>
                <a:cs typeface="Arial"/>
                <a:sym typeface="Arial"/>
              </a:rPr>
              <a:t> in The Netherlands</a:t>
            </a:r>
            <a:br>
              <a:rPr lang="nl-NL" sz="4400">
                <a:latin typeface="Arial"/>
                <a:ea typeface="Arial"/>
                <a:cs typeface="Arial"/>
                <a:sym typeface="Arial"/>
              </a:rPr>
            </a:br>
            <a:br>
              <a:rPr lang="nl-NL" sz="4400">
                <a:latin typeface="Arial"/>
                <a:ea typeface="Arial"/>
                <a:cs typeface="Arial"/>
                <a:sym typeface="Arial"/>
              </a:rPr>
            </a:br>
            <a:br>
              <a:rPr lang="nl-NL" sz="4400">
                <a:latin typeface="Arial"/>
                <a:ea typeface="Arial"/>
                <a:cs typeface="Arial"/>
                <a:sym typeface="Arial"/>
              </a:rPr>
            </a:br>
            <a:br>
              <a:rPr lang="nl-NL" sz="4400">
                <a:latin typeface="Arial"/>
                <a:ea typeface="Arial"/>
                <a:cs typeface="Arial"/>
                <a:sym typeface="Arial"/>
              </a:rPr>
            </a:br>
            <a:r>
              <a:rPr lang="nl-NL" sz="4400">
                <a:latin typeface="Arial"/>
                <a:ea typeface="Arial"/>
                <a:cs typeface="Arial"/>
                <a:sym typeface="Arial"/>
              </a:rPr>
              <a:t>prof. mr. Jacques Sluysmans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091" r="12049"/>
          <a:stretch/>
        </p:blipFill>
        <p:spPr>
          <a:xfrm>
            <a:off x="20" y="10"/>
            <a:ext cx="13004780" cy="845999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"/>
          <p:cNvSpPr txBox="1">
            <a:spLocks noGrp="1"/>
          </p:cNvSpPr>
          <p:nvPr>
            <p:ph type="title"/>
          </p:nvPr>
        </p:nvSpPr>
        <p:spPr>
          <a:xfrm>
            <a:off x="900113" y="990600"/>
            <a:ext cx="11049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Public easement</a:t>
            </a:r>
            <a:endParaRPr/>
          </a:p>
        </p:txBody>
      </p:sp>
      <p:sp>
        <p:nvSpPr>
          <p:cNvPr id="145" name="Google Shape;145;p11"/>
          <p:cNvSpPr txBox="1">
            <a:spLocks noGrp="1"/>
          </p:cNvSpPr>
          <p:nvPr>
            <p:ph type="body" idx="1"/>
          </p:nvPr>
        </p:nvSpPr>
        <p:spPr>
          <a:xfrm>
            <a:off x="900113" y="2070100"/>
            <a:ext cx="11049000" cy="6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Open for public authorities and private parties (usually for pipelines and cables)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Decision by minister, possibility of appeal in court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Also: entitlement to full compensation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Important tool for energy transition (expansion of the electricity grid, new pipeline corridors for hydrogen)</a:t>
            </a:r>
            <a:endParaRPr/>
          </a:p>
        </p:txBody>
      </p:sp>
      <p:pic>
        <p:nvPicPr>
          <p:cNvPr id="146" name="Google Shape;14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2040" y="4876801"/>
            <a:ext cx="7632848" cy="3456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"/>
          <p:cNvSpPr txBox="1">
            <a:spLocks noGrp="1"/>
          </p:cNvSpPr>
          <p:nvPr>
            <p:ph type="title"/>
          </p:nvPr>
        </p:nvSpPr>
        <p:spPr>
          <a:xfrm>
            <a:off x="900113" y="990600"/>
            <a:ext cx="11049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Energy crisis/transition</a:t>
            </a:r>
            <a:endParaRPr/>
          </a:p>
        </p:txBody>
      </p:sp>
      <p:sp>
        <p:nvSpPr>
          <p:cNvPr id="152" name="Google Shape;152;p12"/>
          <p:cNvSpPr txBox="1">
            <a:spLocks noGrp="1"/>
          </p:cNvSpPr>
          <p:nvPr>
            <p:ph type="body" idx="1"/>
          </p:nvPr>
        </p:nvSpPr>
        <p:spPr>
          <a:xfrm>
            <a:off x="900113" y="2070100"/>
            <a:ext cx="11049000" cy="6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Expansion of electricity grid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New pipelines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100"/>
              <a:buChar char="-"/>
            </a:pPr>
            <a:r>
              <a:rPr lang="nl-NL"/>
              <a:t>Delta Corridor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Re-use of pipelines 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100"/>
              <a:buChar char="-"/>
            </a:pPr>
            <a:r>
              <a:rPr lang="nl-NL"/>
              <a:t>Groningengas to hydrogen)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Public easements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100"/>
              <a:buChar char="-"/>
            </a:pPr>
            <a:r>
              <a:rPr lang="nl-NL"/>
              <a:t>law is outdated and complicated (1927)</a:t>
            </a:r>
            <a:endParaRPr/>
          </a:p>
        </p:txBody>
      </p:sp>
      <p:pic>
        <p:nvPicPr>
          <p:cNvPr id="153" name="Google Shape;15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1931" y="1132384"/>
            <a:ext cx="6336704" cy="6322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"/>
          <p:cNvSpPr txBox="1">
            <a:spLocks noGrp="1"/>
          </p:cNvSpPr>
          <p:nvPr>
            <p:ph type="title"/>
          </p:nvPr>
        </p:nvSpPr>
        <p:spPr>
          <a:xfrm>
            <a:off x="900113" y="990600"/>
            <a:ext cx="11049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Farmers crisis</a:t>
            </a:r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body" idx="1"/>
          </p:nvPr>
        </p:nvSpPr>
        <p:spPr>
          <a:xfrm>
            <a:off x="900113" y="2070100"/>
            <a:ext cx="11049000" cy="6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Too many farmers (livestock farming)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Problems with nitrogen and water quality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Thousands of farmers have to stop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100"/>
              <a:buChar char="-"/>
            </a:pPr>
            <a:r>
              <a:rPr lang="nl-NL"/>
              <a:t>Buy out by State/province 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100"/>
              <a:buChar char="-"/>
            </a:pPr>
            <a:r>
              <a:rPr lang="nl-NL"/>
              <a:t>Change/withdrawal of environmental permits?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100"/>
              <a:buChar char="-"/>
            </a:pPr>
            <a:r>
              <a:rPr lang="nl-NL"/>
              <a:t>Expropriation?</a:t>
            </a:r>
            <a:endParaRPr/>
          </a:p>
        </p:txBody>
      </p:sp>
      <p:pic>
        <p:nvPicPr>
          <p:cNvPr id="160" name="Google Shape;1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4088" y="4372744"/>
            <a:ext cx="8818341" cy="3974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7728" y="0"/>
            <a:ext cx="11709344" cy="8460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6" name="Google Shape;16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4568" y="5812904"/>
            <a:ext cx="409575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5899423" cy="3548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"/>
          <p:cNvSpPr txBox="1">
            <a:spLocks noGrp="1"/>
          </p:cNvSpPr>
          <p:nvPr>
            <p:ph type="title"/>
          </p:nvPr>
        </p:nvSpPr>
        <p:spPr>
          <a:xfrm>
            <a:off x="900113" y="990600"/>
            <a:ext cx="11049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" name="Google Shape;88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3688" y="114337"/>
            <a:ext cx="9035356" cy="60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1840" y="4634177"/>
            <a:ext cx="9315450" cy="381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4618" y="628328"/>
            <a:ext cx="4308922" cy="381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"/>
          <p:cNvSpPr txBox="1">
            <a:spLocks noGrp="1"/>
          </p:cNvSpPr>
          <p:nvPr>
            <p:ph type="title"/>
          </p:nvPr>
        </p:nvSpPr>
        <p:spPr>
          <a:xfrm>
            <a:off x="900113" y="990600"/>
            <a:ext cx="11049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Property rights</a:t>
            </a:r>
            <a:endParaRPr/>
          </a:p>
        </p:txBody>
      </p:sp>
      <p:sp>
        <p:nvSpPr>
          <p:cNvPr id="96" name="Google Shape;96;p3"/>
          <p:cNvSpPr txBox="1">
            <a:spLocks noGrp="1"/>
          </p:cNvSpPr>
          <p:nvPr>
            <p:ph type="body" idx="1"/>
          </p:nvPr>
        </p:nvSpPr>
        <p:spPr>
          <a:xfrm>
            <a:off x="900113" y="2070100"/>
            <a:ext cx="11049000" cy="6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Guaranteed by Constitution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But: no Constitutonal Court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Important: art. 1 FP ECHR</a:t>
            </a:r>
            <a:endParaRPr/>
          </a:p>
        </p:txBody>
      </p:sp>
      <p:pic>
        <p:nvPicPr>
          <p:cNvPr id="97" name="Google Shape;9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4488" y="1276400"/>
            <a:ext cx="2592288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687" y="3884031"/>
            <a:ext cx="5715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>
            <a:spLocks noGrp="1"/>
          </p:cNvSpPr>
          <p:nvPr>
            <p:ph type="title"/>
          </p:nvPr>
        </p:nvSpPr>
        <p:spPr>
          <a:xfrm>
            <a:off x="900113" y="990600"/>
            <a:ext cx="11049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Infringement on property in public interest</a:t>
            </a:r>
            <a:endParaRPr/>
          </a:p>
        </p:txBody>
      </p:sp>
      <p:sp>
        <p:nvSpPr>
          <p:cNvPr id="104" name="Google Shape;104;p4"/>
          <p:cNvSpPr txBox="1">
            <a:spLocks noGrp="1"/>
          </p:cNvSpPr>
          <p:nvPr>
            <p:ph type="body" idx="1"/>
          </p:nvPr>
        </p:nvSpPr>
        <p:spPr>
          <a:xfrm>
            <a:off x="900113" y="2070100"/>
            <a:ext cx="11049000" cy="6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Preferential rights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Expropriation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Public easements</a:t>
            </a:r>
            <a:endParaRPr/>
          </a:p>
          <a:p>
            <a:pPr marL="342900" lvl="0" indent="-18415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None/>
            </a:pPr>
            <a:endParaRPr/>
          </a:p>
        </p:txBody>
      </p:sp>
      <p:pic>
        <p:nvPicPr>
          <p:cNvPr id="105" name="Google Shape;10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0152" y="2644552"/>
            <a:ext cx="8662640" cy="5744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"/>
          <p:cNvSpPr txBox="1">
            <a:spLocks noGrp="1"/>
          </p:cNvSpPr>
          <p:nvPr>
            <p:ph type="title"/>
          </p:nvPr>
        </p:nvSpPr>
        <p:spPr>
          <a:xfrm>
            <a:off x="900113" y="990600"/>
            <a:ext cx="11049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Preferential rights</a:t>
            </a:r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body" idx="1"/>
          </p:nvPr>
        </p:nvSpPr>
        <p:spPr>
          <a:xfrm>
            <a:off x="900113" y="2070100"/>
            <a:ext cx="11049000" cy="6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Only for public authorities (muncipality, province, State)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Right of first refusal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Price fixing procedure (experts, court)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No obligation for property owner to sell at fixed price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If property is really needed: expropriation</a:t>
            </a:r>
            <a:endParaRPr/>
          </a:p>
        </p:txBody>
      </p:sp>
      <p:pic>
        <p:nvPicPr>
          <p:cNvPr id="112" name="Google Shape;11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8144" y="4228728"/>
            <a:ext cx="7906543" cy="4141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5321" y="0"/>
            <a:ext cx="12674157" cy="8460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 txBox="1">
            <a:spLocks noGrp="1"/>
          </p:cNvSpPr>
          <p:nvPr>
            <p:ph type="title"/>
          </p:nvPr>
        </p:nvSpPr>
        <p:spPr>
          <a:xfrm>
            <a:off x="900113" y="990600"/>
            <a:ext cx="11049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Expropriation</a:t>
            </a:r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body" idx="1"/>
          </p:nvPr>
        </p:nvSpPr>
        <p:spPr>
          <a:xfrm>
            <a:off x="900113" y="2070100"/>
            <a:ext cx="11049000" cy="6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Most often: for the development of a zoning plan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Royal Decree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District Court: expropriation/compensation (experts)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Full compensation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76"/>
          <a:stretch/>
        </p:blipFill>
        <p:spPr>
          <a:xfrm>
            <a:off x="20" y="10"/>
            <a:ext cx="13004780" cy="845999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"/>
          <p:cNvSpPr txBox="1">
            <a:spLocks noGrp="1"/>
          </p:cNvSpPr>
          <p:nvPr>
            <p:ph type="title"/>
          </p:nvPr>
        </p:nvSpPr>
        <p:spPr>
          <a:xfrm>
            <a:off x="900113" y="990600"/>
            <a:ext cx="110490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Full compensation</a:t>
            </a:r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body" idx="1"/>
          </p:nvPr>
        </p:nvSpPr>
        <p:spPr>
          <a:xfrm>
            <a:off x="900113" y="2070100"/>
            <a:ext cx="11049000" cy="6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All the damages that are caused by the expropriation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100"/>
              <a:buChar char="-"/>
            </a:pPr>
            <a:r>
              <a:rPr lang="nl-NL"/>
              <a:t>Value of the expropriated property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100"/>
              <a:buChar char="-"/>
            </a:pPr>
            <a:r>
              <a:rPr lang="nl-NL"/>
              <a:t>Decrease in value of the remaining property (if applicable)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100"/>
              <a:buChar char="-"/>
            </a:pPr>
            <a:r>
              <a:rPr lang="nl-NL"/>
              <a:t>All other damages (relocation costs, loss of income etc.)</a:t>
            </a:r>
            <a:endParaRPr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100"/>
              <a:buNone/>
            </a:pP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500"/>
              <a:buFont typeface="Arial"/>
              <a:buChar char="•"/>
            </a:pPr>
            <a:r>
              <a:rPr lang="nl-NL"/>
              <a:t>Value is (generally) based on the zoning plan underlying expropriation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100"/>
              <a:buChar char="-"/>
            </a:pPr>
            <a:r>
              <a:rPr lang="nl-NL"/>
              <a:t>Expropriation of farm land in order to develop a residential area causes a windfall profit for the property owner/farmer!</a:t>
            </a:r>
            <a:endParaRPr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Clr>
                <a:srgbClr val="141313"/>
              </a:buClr>
              <a:buSzPts val="2100"/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pening dia's">
  <a:themeElements>
    <a:clrScheme name="RU 20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E311A"/>
      </a:accent1>
      <a:accent2>
        <a:srgbClr val="636463"/>
      </a:accent2>
      <a:accent3>
        <a:srgbClr val="A3AAA1"/>
      </a:accent3>
      <a:accent4>
        <a:srgbClr val="DADADA"/>
      </a:accent4>
      <a:accent5>
        <a:srgbClr val="C6ABAB"/>
      </a:accent5>
      <a:accent6>
        <a:srgbClr val="8A2509"/>
      </a:accent6>
      <a:hlink>
        <a:srgbClr val="0089B9"/>
      </a:hlink>
      <a:folHlink>
        <a:srgbClr val="0089B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asis pagina">
  <a:themeElements>
    <a:clrScheme name="RU 20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E311A"/>
      </a:accent1>
      <a:accent2>
        <a:srgbClr val="636463"/>
      </a:accent2>
      <a:accent3>
        <a:srgbClr val="A3AAA1"/>
      </a:accent3>
      <a:accent4>
        <a:srgbClr val="DADADA"/>
      </a:accent4>
      <a:accent5>
        <a:srgbClr val="C6ABAB"/>
      </a:accent5>
      <a:accent6>
        <a:srgbClr val="8A2509"/>
      </a:accent6>
      <a:hlink>
        <a:srgbClr val="BE311A"/>
      </a:hlink>
      <a:folHlink>
        <a:srgbClr val="BE311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306</Words>
  <Application>Microsoft Macintosh PowerPoint</Application>
  <PresentationFormat>Personnalisé</PresentationFormat>
  <Paragraphs>49</Paragraphs>
  <Slides>14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Merriweather Sans</vt:lpstr>
      <vt:lpstr>Calibri</vt:lpstr>
      <vt:lpstr>Cutive</vt:lpstr>
      <vt:lpstr>Opening dia's</vt:lpstr>
      <vt:lpstr>1_Basis pagina</vt:lpstr>
      <vt:lpstr>ihédate   Public interest versus private property  in The Netherlands    prof. mr. Jacques Sluysmans</vt:lpstr>
      <vt:lpstr>Présentation PowerPoint</vt:lpstr>
      <vt:lpstr>Property rights</vt:lpstr>
      <vt:lpstr>Infringement on property in public interest</vt:lpstr>
      <vt:lpstr>Preferential rights</vt:lpstr>
      <vt:lpstr>Présentation PowerPoint</vt:lpstr>
      <vt:lpstr>Expropriation</vt:lpstr>
      <vt:lpstr>Présentation PowerPoint</vt:lpstr>
      <vt:lpstr>Full compensation</vt:lpstr>
      <vt:lpstr>Présentation PowerPoint</vt:lpstr>
      <vt:lpstr>Public easement</vt:lpstr>
      <vt:lpstr>Energy crisis/transition</vt:lpstr>
      <vt:lpstr>Farmers crisis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ihédate   Public interest versus private property  in The Netherlands    prof. mr. Jacques Sluysmans</dc:title>
  <dc:creator>Bloem, Leonora</dc:creator>
  <cp:lastModifiedBy>Anne MATTIOLI</cp:lastModifiedBy>
  <cp:revision>1</cp:revision>
  <dcterms:created xsi:type="dcterms:W3CDTF">2010-10-05T13:34:04Z</dcterms:created>
  <dcterms:modified xsi:type="dcterms:W3CDTF">2023-04-07T10:46:06Z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0x010100BB6614F3D31D1247A965B1069F189219004C4861325031BE4EA24CB76F9E18BB39</vt:lpwstr>
  </property>
  <property fmtid="{D5CDD505-2E9C-101B-9397-08002B2CF9AE}" pid="3" name="ContentType">
    <vt:lpwstr>DMS Document</vt:lpwstr>
  </property>
  <property fmtid="{D5CDD505-2E9C-101B-9397-08002B2CF9AE}" pid="4" name="_dlc_DocIdItemGuid">
    <vt:lpwstr>3a0ec0bd-92fa-41af-abd0-6c5e855d7af8</vt:lpwstr>
  </property>
  <property fmtid="{D5CDD505-2E9C-101B-9397-08002B2CF9AE}" pid="5" name="Sender name">
    <vt:lpwstr>Leonora Bloem (Van der Feltz advocaten)</vt:lpwstr>
  </property>
  <property fmtid="{D5CDD505-2E9C-101B-9397-08002B2CF9AE}" pid="6" name="Sent representing e-mail address">
    <vt:lpwstr>/o=First Organization/ou=Exchange Administrative Group (FYDIBOHF23SPDLT)/cn=Recipients/cn=f1d8c850ba1e416dafc7f28309d4e83c-Bloem</vt:lpwstr>
  </property>
  <property fmtid="{D5CDD505-2E9C-101B-9397-08002B2CF9AE}" pid="7" name="Topic">
    <vt:lpwstr>college2019.pptx</vt:lpwstr>
  </property>
  <property fmtid="{D5CDD505-2E9C-101B-9397-08002B2CF9AE}" pid="8" name="Conversation topic">
    <vt:lpwstr>college2019.pptx</vt:lpwstr>
  </property>
  <property fmtid="{D5CDD505-2E9C-101B-9397-08002B2CF9AE}" pid="9" name="Message delivery time">
    <vt:filetime>2019-08-01T08:23:32Z</vt:filetime>
  </property>
  <property fmtid="{D5CDD505-2E9C-101B-9397-08002B2CF9AE}" pid="10" name="Transport message headers">
    <vt:lpwstr/>
  </property>
  <property fmtid="{D5CDD505-2E9C-101B-9397-08002B2CF9AE}" pid="11" name="BCC">
    <vt:lpwstr/>
  </property>
  <property fmtid="{D5CDD505-2E9C-101B-9397-08002B2CF9AE}" pid="12" name="SMTPCC">
    <vt:lpwstr/>
  </property>
  <property fmtid="{D5CDD505-2E9C-101B-9397-08002B2CF9AE}" pid="13" name="Received by address type">
    <vt:lpwstr/>
  </property>
  <property fmtid="{D5CDD505-2E9C-101B-9397-08002B2CF9AE}" pid="14" name="SMTPTo">
    <vt:lpwstr/>
  </property>
  <property fmtid="{D5CDD505-2E9C-101B-9397-08002B2CF9AE}" pid="15" name="Received by name">
    <vt:lpwstr/>
  </property>
  <property fmtid="{D5CDD505-2E9C-101B-9397-08002B2CF9AE}" pid="16" name="CC">
    <vt:lpwstr/>
  </property>
  <property fmtid="{D5CDD505-2E9C-101B-9397-08002B2CF9AE}" pid="17" name="Internet message id">
    <vt:lpwstr/>
  </property>
  <property fmtid="{D5CDD505-2E9C-101B-9397-08002B2CF9AE}" pid="18" name="Sender address type">
    <vt:lpwstr>EX</vt:lpwstr>
  </property>
  <property fmtid="{D5CDD505-2E9C-101B-9397-08002B2CF9AE}" pid="19" name="Has attachment">
    <vt:bool>true</vt:bool>
  </property>
  <property fmtid="{D5CDD505-2E9C-101B-9397-08002B2CF9AE}" pid="20" name="Received representing name">
    <vt:lpwstr/>
  </property>
  <property fmtid="{D5CDD505-2E9C-101B-9397-08002B2CF9AE}" pid="21" name="To">
    <vt:lpwstr/>
  </property>
  <property fmtid="{D5CDD505-2E9C-101B-9397-08002B2CF9AE}" pid="22" name="Received by e-mail address">
    <vt:lpwstr/>
  </property>
  <property fmtid="{D5CDD505-2E9C-101B-9397-08002B2CF9AE}" pid="23" name="Message class">
    <vt:lpwstr>IPM.Document.PowerPoint.Show.12</vt:lpwstr>
  </property>
  <property fmtid="{D5CDD505-2E9C-101B-9397-08002B2CF9AE}" pid="24" name="Sender e-mail address">
    <vt:lpwstr>/o=First Organization/ou=Exchange Administrative Group (FYDIBOHF23SPDLT)/cn=Recipients/cn=f1d8c850ba1e416dafc7f28309d4e83c-Bloem</vt:lpwstr>
  </property>
  <property fmtid="{D5CDD505-2E9C-101B-9397-08002B2CF9AE}" pid="25" name="SMTPFrom">
    <vt:lpwstr>bloem@feltz.nl;</vt:lpwstr>
  </property>
  <property fmtid="{D5CDD505-2E9C-101B-9397-08002B2CF9AE}" pid="26" name="Client submit time">
    <vt:filetime>2019-08-01T08:23:32Z</vt:filetime>
  </property>
  <property fmtid="{D5CDD505-2E9C-101B-9397-08002B2CF9AE}" pid="27" name="Creation time">
    <vt:filetime>2019-08-01T08:23:32Z</vt:filetime>
  </property>
  <property fmtid="{D5CDD505-2E9C-101B-9397-08002B2CF9AE}" pid="28" name="Received representing e-mail address">
    <vt:lpwstr/>
  </property>
  <property fmtid="{D5CDD505-2E9C-101B-9397-08002B2CF9AE}" pid="29" name="Importance">
    <vt:r8>0</vt:r8>
  </property>
  <property fmtid="{D5CDD505-2E9C-101B-9397-08002B2CF9AE}" pid="30" name="Message size">
    <vt:r8>17824256</vt:r8>
  </property>
  <property fmtid="{D5CDD505-2E9C-101B-9397-08002B2CF9AE}" pid="31" name="Received representing address type">
    <vt:lpwstr/>
  </property>
  <property fmtid="{D5CDD505-2E9C-101B-9397-08002B2CF9AE}" pid="32" name="Sent representing name">
    <vt:lpwstr>Leonora Bloem (Van der Feltz advocaten)</vt:lpwstr>
  </property>
  <property fmtid="{D5CDD505-2E9C-101B-9397-08002B2CF9AE}" pid="33" name="Sent representing address type">
    <vt:lpwstr>EX</vt:lpwstr>
  </property>
  <property fmtid="{D5CDD505-2E9C-101B-9397-08002B2CF9AE}" pid="34" name="SMTPBCC">
    <vt:lpwstr/>
  </property>
  <property fmtid="{D5CDD505-2E9C-101B-9397-08002B2CF9AE}" pid="35" name="Sensitivity">
    <vt:r8>0</vt:r8>
  </property>
  <property fmtid="{D5CDD505-2E9C-101B-9397-08002B2CF9AE}" pid="36" name="Title">
    <vt:lpwstr>Radboud University Nijmegen</vt:lpwstr>
  </property>
  <property fmtid="{D5CDD505-2E9C-101B-9397-08002B2CF9AE}" pid="37" name="ClientCode">
    <vt:lpwstr>2697</vt:lpwstr>
  </property>
  <property fmtid="{D5CDD505-2E9C-101B-9397-08002B2CF9AE}" pid="38" name="ClientName">
    <vt:lpwstr>Radboud Universiteit Nijmegen/CPO</vt:lpwstr>
  </property>
  <property fmtid="{D5CDD505-2E9C-101B-9397-08002B2CF9AE}" pid="39" name="MatterCode">
    <vt:lpwstr>2207</vt:lpwstr>
  </property>
  <property fmtid="{D5CDD505-2E9C-101B-9397-08002B2CF9AE}" pid="40" name="MatterName">
    <vt:lpwstr>Jacques - powerpoint presentaties</vt:lpwstr>
  </property>
  <property fmtid="{D5CDD505-2E9C-101B-9397-08002B2CF9AE}" pid="41" name="Created">
    <vt:lpwstr>2010-10-05T13:34:04+00:00</vt:lpwstr>
  </property>
  <property fmtid="{D5CDD505-2E9C-101B-9397-08002B2CF9AE}" pid="42" name="Modified">
    <vt:lpwstr>2023-02-06T09:49:43+00:00</vt:lpwstr>
  </property>
</Properties>
</file>