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57" r:id="rId2"/>
    <p:sldId id="627" r:id="rId3"/>
    <p:sldId id="299" r:id="rId4"/>
    <p:sldId id="300" r:id="rId5"/>
    <p:sldId id="301" r:id="rId6"/>
    <p:sldId id="604" r:id="rId7"/>
    <p:sldId id="577" r:id="rId8"/>
    <p:sldId id="579" r:id="rId9"/>
    <p:sldId id="605" r:id="rId10"/>
    <p:sldId id="559" r:id="rId11"/>
    <p:sldId id="629" r:id="rId12"/>
    <p:sldId id="569" r:id="rId13"/>
    <p:sldId id="256" r:id="rId14"/>
    <p:sldId id="609" r:id="rId15"/>
    <p:sldId id="611" r:id="rId16"/>
    <p:sldId id="613" r:id="rId17"/>
    <p:sldId id="612" r:id="rId18"/>
    <p:sldId id="304" r:id="rId19"/>
    <p:sldId id="593" r:id="rId20"/>
    <p:sldId id="594" r:id="rId21"/>
    <p:sldId id="595" r:id="rId22"/>
    <p:sldId id="597" r:id="rId23"/>
    <p:sldId id="618" r:id="rId24"/>
    <p:sldId id="614" r:id="rId25"/>
    <p:sldId id="615" r:id="rId26"/>
    <p:sldId id="616" r:id="rId27"/>
    <p:sldId id="626" r:id="rId28"/>
    <p:sldId id="617" r:id="rId29"/>
    <p:sldId id="625" r:id="rId30"/>
    <p:sldId id="619" r:id="rId31"/>
    <p:sldId id="628" r:id="rId32"/>
    <p:sldId id="624" r:id="rId33"/>
    <p:sldId id="620" r:id="rId34"/>
    <p:sldId id="621" r:id="rId35"/>
    <p:sldId id="578" r:id="rId36"/>
    <p:sldId id="298" r:id="rId37"/>
    <p:sldId id="395" r:id="rId38"/>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C3F554E-984F-4B8D-B57C-E267988C1376}">
          <p14:sldIdLst>
            <p14:sldId id="257"/>
            <p14:sldId id="627"/>
            <p14:sldId id="299"/>
            <p14:sldId id="300"/>
            <p14:sldId id="301"/>
            <p14:sldId id="604"/>
            <p14:sldId id="577"/>
            <p14:sldId id="579"/>
            <p14:sldId id="605"/>
            <p14:sldId id="559"/>
            <p14:sldId id="629"/>
            <p14:sldId id="569"/>
            <p14:sldId id="256"/>
            <p14:sldId id="609"/>
            <p14:sldId id="611"/>
            <p14:sldId id="613"/>
            <p14:sldId id="612"/>
            <p14:sldId id="304"/>
            <p14:sldId id="593"/>
            <p14:sldId id="594"/>
            <p14:sldId id="595"/>
            <p14:sldId id="597"/>
            <p14:sldId id="618"/>
            <p14:sldId id="614"/>
            <p14:sldId id="615"/>
            <p14:sldId id="616"/>
            <p14:sldId id="626"/>
            <p14:sldId id="617"/>
            <p14:sldId id="625"/>
            <p14:sldId id="619"/>
            <p14:sldId id="628"/>
            <p14:sldId id="624"/>
            <p14:sldId id="620"/>
            <p14:sldId id="621"/>
            <p14:sldId id="578"/>
            <p14:sldId id="298"/>
            <p14:sldId id="39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BDD7EE"/>
    <a:srgbClr val="FF0000"/>
    <a:srgbClr val="7030A0"/>
    <a:srgbClr val="FFC000"/>
    <a:srgbClr val="70AD47"/>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7" autoAdjust="0"/>
    <p:restoredTop sz="93420" autoAdjust="0"/>
  </p:normalViewPr>
  <p:slideViewPr>
    <p:cSldViewPr snapToGrid="0">
      <p:cViewPr varScale="1">
        <p:scale>
          <a:sx n="106" d="100"/>
          <a:sy n="106" d="100"/>
        </p:scale>
        <p:origin x="125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8055"/>
          </a:xfrm>
          <a:prstGeom prst="rect">
            <a:avLst/>
          </a:prstGeom>
        </p:spPr>
        <p:txBody>
          <a:bodyPr vert="horz" lIns="95548" tIns="47774" rIns="95548" bIns="47774" rtlCol="0"/>
          <a:lstStyle>
            <a:lvl1pPr algn="l">
              <a:defRPr sz="1300"/>
            </a:lvl1pPr>
          </a:lstStyle>
          <a:p>
            <a:endParaRPr lang="fr-CH"/>
          </a:p>
        </p:txBody>
      </p:sp>
      <p:sp>
        <p:nvSpPr>
          <p:cNvPr id="3" name="Espace réservé de la date 2"/>
          <p:cNvSpPr>
            <a:spLocks noGrp="1"/>
          </p:cNvSpPr>
          <p:nvPr>
            <p:ph type="dt" sz="quarter" idx="1"/>
          </p:nvPr>
        </p:nvSpPr>
        <p:spPr>
          <a:xfrm>
            <a:off x="3850444" y="1"/>
            <a:ext cx="2945659" cy="498055"/>
          </a:xfrm>
          <a:prstGeom prst="rect">
            <a:avLst/>
          </a:prstGeom>
        </p:spPr>
        <p:txBody>
          <a:bodyPr vert="horz" lIns="95548" tIns="47774" rIns="95548" bIns="47774" rtlCol="0"/>
          <a:lstStyle>
            <a:lvl1pPr algn="r">
              <a:defRPr sz="1300"/>
            </a:lvl1pPr>
          </a:lstStyle>
          <a:p>
            <a:fld id="{84182AD4-8C42-4BF2-8EB0-A3A4E7C62929}" type="datetime1">
              <a:rPr lang="fr-FR" smtClean="0"/>
              <a:t>02/04/2025</a:t>
            </a:fld>
            <a:endParaRPr lang="fr-CH"/>
          </a:p>
        </p:txBody>
      </p:sp>
      <p:sp>
        <p:nvSpPr>
          <p:cNvPr id="4" name="Espace réservé du pied de page 3"/>
          <p:cNvSpPr>
            <a:spLocks noGrp="1"/>
          </p:cNvSpPr>
          <p:nvPr>
            <p:ph type="ftr" sz="quarter" idx="2"/>
          </p:nvPr>
        </p:nvSpPr>
        <p:spPr>
          <a:xfrm>
            <a:off x="1" y="9428586"/>
            <a:ext cx="2945659" cy="498054"/>
          </a:xfrm>
          <a:prstGeom prst="rect">
            <a:avLst/>
          </a:prstGeom>
        </p:spPr>
        <p:txBody>
          <a:bodyPr vert="horz" lIns="95548" tIns="47774" rIns="95548" bIns="47774" rtlCol="0" anchor="b"/>
          <a:lstStyle>
            <a:lvl1pPr algn="l">
              <a:defRPr sz="1300"/>
            </a:lvl1pPr>
          </a:lstStyle>
          <a:p>
            <a:endParaRPr lang="fr-CH"/>
          </a:p>
        </p:txBody>
      </p:sp>
      <p:sp>
        <p:nvSpPr>
          <p:cNvPr id="5" name="Espace réservé du numéro de diapositive 4"/>
          <p:cNvSpPr>
            <a:spLocks noGrp="1"/>
          </p:cNvSpPr>
          <p:nvPr>
            <p:ph type="sldNum" sz="quarter" idx="3"/>
          </p:nvPr>
        </p:nvSpPr>
        <p:spPr>
          <a:xfrm>
            <a:off x="3850444" y="9428586"/>
            <a:ext cx="2945659" cy="498054"/>
          </a:xfrm>
          <a:prstGeom prst="rect">
            <a:avLst/>
          </a:prstGeom>
        </p:spPr>
        <p:txBody>
          <a:bodyPr vert="horz" lIns="95548" tIns="47774" rIns="95548" bIns="47774" rtlCol="0" anchor="b"/>
          <a:lstStyle>
            <a:lvl1pPr algn="r">
              <a:defRPr sz="1300"/>
            </a:lvl1pPr>
          </a:lstStyle>
          <a:p>
            <a:fld id="{DAFFC87F-942B-400D-81CC-4EF4EE6DC6C7}" type="slidenum">
              <a:rPr lang="fr-CH" smtClean="0"/>
              <a:t>‹N°›</a:t>
            </a:fld>
            <a:endParaRPr lang="fr-CH"/>
          </a:p>
        </p:txBody>
      </p:sp>
    </p:spTree>
    <p:extLst>
      <p:ext uri="{BB962C8B-B14F-4D97-AF65-F5344CB8AC3E}">
        <p14:creationId xmlns:p14="http://schemas.microsoft.com/office/powerpoint/2010/main" val="302336085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8055"/>
          </a:xfrm>
          <a:prstGeom prst="rect">
            <a:avLst/>
          </a:prstGeom>
        </p:spPr>
        <p:txBody>
          <a:bodyPr vert="horz" lIns="95548" tIns="47774" rIns="95548" bIns="47774" rtlCol="0"/>
          <a:lstStyle>
            <a:lvl1pPr algn="l">
              <a:defRPr sz="1300"/>
            </a:lvl1pPr>
          </a:lstStyle>
          <a:p>
            <a:endParaRPr lang="fr-CH"/>
          </a:p>
        </p:txBody>
      </p:sp>
      <p:sp>
        <p:nvSpPr>
          <p:cNvPr id="3" name="Espace réservé de la date 2"/>
          <p:cNvSpPr>
            <a:spLocks noGrp="1"/>
          </p:cNvSpPr>
          <p:nvPr>
            <p:ph type="dt" idx="1"/>
          </p:nvPr>
        </p:nvSpPr>
        <p:spPr>
          <a:xfrm>
            <a:off x="3850444" y="1"/>
            <a:ext cx="2945659" cy="498055"/>
          </a:xfrm>
          <a:prstGeom prst="rect">
            <a:avLst/>
          </a:prstGeom>
        </p:spPr>
        <p:txBody>
          <a:bodyPr vert="horz" lIns="95548" tIns="47774" rIns="95548" bIns="47774" rtlCol="0"/>
          <a:lstStyle>
            <a:lvl1pPr algn="r">
              <a:defRPr sz="1300"/>
            </a:lvl1pPr>
          </a:lstStyle>
          <a:p>
            <a:fld id="{BB6E83BF-13AC-4147-A097-B6F5176624E1}" type="datetime1">
              <a:rPr lang="fr-FR" smtClean="0"/>
              <a:t>02/04/2025</a:t>
            </a:fld>
            <a:endParaRPr lang="fr-CH"/>
          </a:p>
        </p:txBody>
      </p:sp>
      <p:sp>
        <p:nvSpPr>
          <p:cNvPr id="4" name="Espace réservé de l'image des diapositives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5548" tIns="47774" rIns="95548" bIns="47774" rtlCol="0" anchor="ctr"/>
          <a:lstStyle/>
          <a:p>
            <a:endParaRPr lang="fr-CH"/>
          </a:p>
        </p:txBody>
      </p:sp>
      <p:sp>
        <p:nvSpPr>
          <p:cNvPr id="5" name="Espace réservé des commentaires 4"/>
          <p:cNvSpPr>
            <a:spLocks noGrp="1"/>
          </p:cNvSpPr>
          <p:nvPr>
            <p:ph type="body" sz="quarter" idx="3"/>
          </p:nvPr>
        </p:nvSpPr>
        <p:spPr>
          <a:xfrm>
            <a:off x="679768" y="4777195"/>
            <a:ext cx="5438140" cy="3908613"/>
          </a:xfrm>
          <a:prstGeom prst="rect">
            <a:avLst/>
          </a:prstGeom>
        </p:spPr>
        <p:txBody>
          <a:bodyPr vert="horz" lIns="95548" tIns="47774" rIns="95548" bIns="4777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1" y="9428586"/>
            <a:ext cx="2945659" cy="498054"/>
          </a:xfrm>
          <a:prstGeom prst="rect">
            <a:avLst/>
          </a:prstGeom>
        </p:spPr>
        <p:txBody>
          <a:bodyPr vert="horz" lIns="95548" tIns="47774" rIns="95548" bIns="47774" rtlCol="0" anchor="b"/>
          <a:lstStyle>
            <a:lvl1pPr algn="l">
              <a:defRPr sz="1300"/>
            </a:lvl1pPr>
          </a:lstStyle>
          <a:p>
            <a:endParaRPr lang="fr-CH"/>
          </a:p>
        </p:txBody>
      </p:sp>
      <p:sp>
        <p:nvSpPr>
          <p:cNvPr id="7" name="Espace réservé du numéro de diapositive 6"/>
          <p:cNvSpPr>
            <a:spLocks noGrp="1"/>
          </p:cNvSpPr>
          <p:nvPr>
            <p:ph type="sldNum" sz="quarter" idx="5"/>
          </p:nvPr>
        </p:nvSpPr>
        <p:spPr>
          <a:xfrm>
            <a:off x="3850444" y="9428586"/>
            <a:ext cx="2945659" cy="498054"/>
          </a:xfrm>
          <a:prstGeom prst="rect">
            <a:avLst/>
          </a:prstGeom>
        </p:spPr>
        <p:txBody>
          <a:bodyPr vert="horz" lIns="95548" tIns="47774" rIns="95548" bIns="47774" rtlCol="0" anchor="b"/>
          <a:lstStyle>
            <a:lvl1pPr algn="r">
              <a:defRPr sz="1300"/>
            </a:lvl1pPr>
          </a:lstStyle>
          <a:p>
            <a:fld id="{A4F815A0-7FD2-45E6-950D-80A017009E79}" type="slidenum">
              <a:rPr lang="fr-CH" smtClean="0"/>
              <a:t>‹N°›</a:t>
            </a:fld>
            <a:endParaRPr lang="fr-CH"/>
          </a:p>
        </p:txBody>
      </p:sp>
    </p:spTree>
    <p:extLst>
      <p:ext uri="{BB962C8B-B14F-4D97-AF65-F5344CB8AC3E}">
        <p14:creationId xmlns:p14="http://schemas.microsoft.com/office/powerpoint/2010/main" val="2731102269"/>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A4F815A0-7FD2-45E6-950D-80A017009E79}" type="slidenum">
              <a:rPr lang="fr-CH" smtClean="0"/>
              <a:t>1</a:t>
            </a:fld>
            <a:endParaRPr lang="fr-CH"/>
          </a:p>
        </p:txBody>
      </p:sp>
      <p:sp>
        <p:nvSpPr>
          <p:cNvPr id="6" name="Espace réservé de la date 5"/>
          <p:cNvSpPr>
            <a:spLocks noGrp="1"/>
          </p:cNvSpPr>
          <p:nvPr>
            <p:ph type="dt" idx="11"/>
          </p:nvPr>
        </p:nvSpPr>
        <p:spPr/>
        <p:txBody>
          <a:bodyPr/>
          <a:lstStyle/>
          <a:p>
            <a:fld id="{19E96A47-1C6F-44C2-B91E-10EC6C32799E}" type="datetime1">
              <a:rPr lang="fr-FR" smtClean="0"/>
              <a:t>02/04/2025</a:t>
            </a:fld>
            <a:endParaRPr lang="fr-CH"/>
          </a:p>
        </p:txBody>
      </p:sp>
      <p:sp>
        <p:nvSpPr>
          <p:cNvPr id="7" name="Espace réservé de l'en-tête 6"/>
          <p:cNvSpPr>
            <a:spLocks noGrp="1"/>
          </p:cNvSpPr>
          <p:nvPr>
            <p:ph type="hdr" sz="quarter" idx="12"/>
          </p:nvPr>
        </p:nvSpPr>
        <p:spPr/>
        <p:txBody>
          <a:bodyPr/>
          <a:lstStyle/>
          <a:p>
            <a:endParaRPr lang="fr-CH"/>
          </a:p>
        </p:txBody>
      </p:sp>
    </p:spTree>
    <p:extLst>
      <p:ext uri="{BB962C8B-B14F-4D97-AF65-F5344CB8AC3E}">
        <p14:creationId xmlns:p14="http://schemas.microsoft.com/office/powerpoint/2010/main" val="36648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e l'en-tête 3"/>
          <p:cNvSpPr>
            <a:spLocks noGrp="1"/>
          </p:cNvSpPr>
          <p:nvPr>
            <p:ph type="hdr" sz="quarter"/>
          </p:nvPr>
        </p:nvSpPr>
        <p:spPr/>
        <p:txBody>
          <a:bodyPr/>
          <a:lstStyle/>
          <a:p>
            <a:endParaRPr lang="fr-CH" dirty="0"/>
          </a:p>
        </p:txBody>
      </p:sp>
      <p:sp>
        <p:nvSpPr>
          <p:cNvPr id="5" name="Espace réservé de la date 4"/>
          <p:cNvSpPr>
            <a:spLocks noGrp="1"/>
          </p:cNvSpPr>
          <p:nvPr>
            <p:ph type="dt" idx="1"/>
          </p:nvPr>
        </p:nvSpPr>
        <p:spPr/>
        <p:txBody>
          <a:bodyPr/>
          <a:lstStyle/>
          <a:p>
            <a:r>
              <a:rPr lang="fr-CH"/>
              <a:t>11.04.2018</a:t>
            </a:r>
            <a:endParaRPr lang="fr-CH" dirty="0"/>
          </a:p>
        </p:txBody>
      </p:sp>
      <p:sp>
        <p:nvSpPr>
          <p:cNvPr id="6" name="Espace réservé du numéro de diapositive 5"/>
          <p:cNvSpPr>
            <a:spLocks noGrp="1"/>
          </p:cNvSpPr>
          <p:nvPr>
            <p:ph type="sldNum" sz="quarter" idx="5"/>
          </p:nvPr>
        </p:nvSpPr>
        <p:spPr/>
        <p:txBody>
          <a:bodyPr/>
          <a:lstStyle/>
          <a:p>
            <a:fld id="{A4F815A0-7FD2-45E6-950D-80A017009E79}" type="slidenum">
              <a:rPr lang="fr-CH" smtClean="0"/>
              <a:t>17</a:t>
            </a:fld>
            <a:endParaRPr lang="fr-CH" dirty="0"/>
          </a:p>
        </p:txBody>
      </p:sp>
    </p:spTree>
    <p:extLst>
      <p:ext uri="{BB962C8B-B14F-4D97-AF65-F5344CB8AC3E}">
        <p14:creationId xmlns:p14="http://schemas.microsoft.com/office/powerpoint/2010/main" val="887710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e l'en-tête 3"/>
          <p:cNvSpPr>
            <a:spLocks noGrp="1"/>
          </p:cNvSpPr>
          <p:nvPr>
            <p:ph type="hdr" sz="quarter"/>
          </p:nvPr>
        </p:nvSpPr>
        <p:spPr/>
        <p:txBody>
          <a:bodyPr/>
          <a:lstStyle/>
          <a:p>
            <a:endParaRPr lang="fr-CH"/>
          </a:p>
        </p:txBody>
      </p:sp>
      <p:sp>
        <p:nvSpPr>
          <p:cNvPr id="5" name="Espace réservé de la date 4"/>
          <p:cNvSpPr>
            <a:spLocks noGrp="1"/>
          </p:cNvSpPr>
          <p:nvPr>
            <p:ph type="dt" idx="1"/>
          </p:nvPr>
        </p:nvSpPr>
        <p:spPr/>
        <p:txBody>
          <a:bodyPr/>
          <a:lstStyle/>
          <a:p>
            <a:fld id="{BB6E83BF-13AC-4147-A097-B6F5176624E1}" type="datetime1">
              <a:rPr lang="fr-FR" smtClean="0"/>
              <a:t>02/04/2025</a:t>
            </a:fld>
            <a:endParaRPr lang="fr-CH"/>
          </a:p>
        </p:txBody>
      </p:sp>
      <p:sp>
        <p:nvSpPr>
          <p:cNvPr id="6" name="Espace réservé du numéro de diapositive 5"/>
          <p:cNvSpPr>
            <a:spLocks noGrp="1"/>
          </p:cNvSpPr>
          <p:nvPr>
            <p:ph type="sldNum" sz="quarter" idx="5"/>
          </p:nvPr>
        </p:nvSpPr>
        <p:spPr/>
        <p:txBody>
          <a:bodyPr/>
          <a:lstStyle/>
          <a:p>
            <a:fld id="{A4F815A0-7FD2-45E6-950D-80A017009E79}" type="slidenum">
              <a:rPr lang="fr-CH" smtClean="0"/>
              <a:t>32</a:t>
            </a:fld>
            <a:endParaRPr lang="fr-CH"/>
          </a:p>
        </p:txBody>
      </p:sp>
    </p:spTree>
    <p:extLst>
      <p:ext uri="{BB962C8B-B14F-4D97-AF65-F5344CB8AC3E}">
        <p14:creationId xmlns:p14="http://schemas.microsoft.com/office/powerpoint/2010/main" val="3777129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fr-CH" sz="1800" dirty="0">
                <a:latin typeface="Calibri" panose="020F0502020204030204" pitchFamily="34" charset="0"/>
                <a:ea typeface="Calibri" panose="020F0502020204030204" pitchFamily="34" charset="0"/>
                <a:cs typeface="Times New Roman" panose="02020603050405020304" pitchFamily="18" charset="0"/>
              </a:rPr>
              <a:t>L’espace réservé au Rhône prévu dans le projet R3 permet d’une part de répondre à l’objectif sécuritaire primordial de protection de la plaine contre les inondations mais aussi de redonner l’espace nécessaire aux fonctions écologiques de fleuve. Ce nouvel espace doit constituer la colonne vertébrale de la plaine et du réseau des infrastructures écologiques. Ceci passe par un développement coordonné des projets, une réflexion transversale et la collaboration entre les nombreux acteurs. </a:t>
            </a:r>
            <a:endParaRPr lang="fr-FR" sz="1800" dirty="0"/>
          </a:p>
          <a:p>
            <a:pPr defTabSz="911980">
              <a:defRPr/>
            </a:pPr>
            <a:r>
              <a:rPr lang="fr-FR" sz="1800" dirty="0">
                <a:latin typeface="Century Gothic" panose="020B0502020202020204" pitchFamily="34" charset="0"/>
                <a:ea typeface="Times New Roman" panose="02020603050405020304" pitchFamily="18" charset="0"/>
                <a:cs typeface="Verdana" panose="020B0604030504040204" pitchFamily="34" charset="0"/>
              </a:rPr>
              <a:t>L’espace futur dédié au Rhône est multifonctionnel, garantissant la gestion de crues, les fonctions écologiques et également un nouvel espace public de proximité, avec de l’eau vive et un couvert végétal répondant aux défis du changement climatique.</a:t>
            </a:r>
            <a:endParaRPr lang="fr-CH" sz="1800" dirty="0">
              <a:latin typeface="Calibri" panose="020F0502020204030204" pitchFamily="34" charset="0"/>
              <a:ea typeface="Calibri" panose="020F0502020204030204" pitchFamily="34" charset="0"/>
              <a:cs typeface="Times New Roman" panose="02020603050405020304" pitchFamily="18" charset="0"/>
            </a:endParaRPr>
          </a:p>
          <a:p>
            <a:endParaRPr lang="fr-CH" dirty="0"/>
          </a:p>
        </p:txBody>
      </p:sp>
      <p:sp>
        <p:nvSpPr>
          <p:cNvPr id="4" name="Espace réservé de l'en-tête 3"/>
          <p:cNvSpPr>
            <a:spLocks noGrp="1"/>
          </p:cNvSpPr>
          <p:nvPr>
            <p:ph type="hdr" sz="quarter"/>
          </p:nvPr>
        </p:nvSpPr>
        <p:spPr/>
        <p:txBody>
          <a:bodyPr/>
          <a:lstStyle/>
          <a:p>
            <a:endParaRPr lang="fr-CH" dirty="0"/>
          </a:p>
        </p:txBody>
      </p:sp>
      <p:sp>
        <p:nvSpPr>
          <p:cNvPr id="5" name="Espace réservé de la date 4"/>
          <p:cNvSpPr>
            <a:spLocks noGrp="1"/>
          </p:cNvSpPr>
          <p:nvPr>
            <p:ph type="dt" idx="1"/>
          </p:nvPr>
        </p:nvSpPr>
        <p:spPr/>
        <p:txBody>
          <a:bodyPr/>
          <a:lstStyle/>
          <a:p>
            <a:r>
              <a:rPr lang="fr-CH"/>
              <a:t>11.04.2018</a:t>
            </a:r>
            <a:endParaRPr lang="fr-CH" dirty="0"/>
          </a:p>
        </p:txBody>
      </p:sp>
      <p:sp>
        <p:nvSpPr>
          <p:cNvPr id="6" name="Espace réservé du numéro de diapositive 5"/>
          <p:cNvSpPr>
            <a:spLocks noGrp="1"/>
          </p:cNvSpPr>
          <p:nvPr>
            <p:ph type="sldNum" sz="quarter" idx="5"/>
          </p:nvPr>
        </p:nvSpPr>
        <p:spPr/>
        <p:txBody>
          <a:bodyPr/>
          <a:lstStyle/>
          <a:p>
            <a:fld id="{A4F815A0-7FD2-45E6-950D-80A017009E79}" type="slidenum">
              <a:rPr lang="fr-CH" smtClean="0"/>
              <a:t>35</a:t>
            </a:fld>
            <a:endParaRPr lang="fr-CH" dirty="0"/>
          </a:p>
        </p:txBody>
      </p:sp>
    </p:spTree>
    <p:extLst>
      <p:ext uri="{BB962C8B-B14F-4D97-AF65-F5344CB8AC3E}">
        <p14:creationId xmlns:p14="http://schemas.microsoft.com/office/powerpoint/2010/main" val="2069654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Déficits</a:t>
            </a:r>
          </a:p>
          <a:p>
            <a:pPr marL="342248" indent="-342248">
              <a:buClr>
                <a:srgbClr val="FF0000"/>
              </a:buClr>
              <a:buFont typeface="Wingdings" panose="05000000000000000000" pitchFamily="2" charset="2"/>
              <a:buChar char="ü"/>
            </a:pPr>
            <a:r>
              <a:rPr lang="fr-CH" dirty="0">
                <a:highlight>
                  <a:srgbClr val="FFFF00"/>
                </a:highlight>
              </a:rPr>
              <a:t>Sécuritaires: sous capacité, état des digues, risque d’inondation avéré</a:t>
            </a:r>
          </a:p>
          <a:p>
            <a:pPr marL="342248" indent="-342248">
              <a:buClr>
                <a:srgbClr val="FF0000"/>
              </a:buClr>
              <a:buFont typeface="Wingdings" panose="05000000000000000000" pitchFamily="2" charset="2"/>
              <a:buChar char="ü"/>
            </a:pPr>
            <a:r>
              <a:rPr lang="fr-CH" dirty="0">
                <a:highlight>
                  <a:srgbClr val="FFFF00"/>
                </a:highlight>
              </a:rPr>
              <a:t>Valeurs naturelles: peu de connectivité, peu de dynamique, canalisé peu de biodiversité</a:t>
            </a:r>
          </a:p>
          <a:p>
            <a:pPr marL="342248" indent="-342248">
              <a:buClr>
                <a:srgbClr val="FF0000"/>
              </a:buClr>
              <a:buFont typeface="Wingdings" panose="05000000000000000000" pitchFamily="2" charset="2"/>
              <a:buChar char="ü"/>
            </a:pPr>
            <a:r>
              <a:rPr lang="fr-CH" dirty="0">
                <a:highlight>
                  <a:srgbClr val="FFFF00"/>
                </a:highlight>
              </a:rPr>
              <a:t>Rôle paysager et social: monotone, pas d’accès, endigué, oublié du public</a:t>
            </a:r>
          </a:p>
          <a:p>
            <a:endParaRPr lang="fr-CH" dirty="0"/>
          </a:p>
        </p:txBody>
      </p:sp>
      <p:sp>
        <p:nvSpPr>
          <p:cNvPr id="4" name="Espace réservé de l'en-tête 3"/>
          <p:cNvSpPr>
            <a:spLocks noGrp="1"/>
          </p:cNvSpPr>
          <p:nvPr>
            <p:ph type="hdr" sz="quarter"/>
          </p:nvPr>
        </p:nvSpPr>
        <p:spPr/>
        <p:txBody>
          <a:bodyPr/>
          <a:lstStyle/>
          <a:p>
            <a:endParaRPr lang="fr-CH"/>
          </a:p>
        </p:txBody>
      </p:sp>
      <p:sp>
        <p:nvSpPr>
          <p:cNvPr id="5" name="Espace réservé de la date 4"/>
          <p:cNvSpPr>
            <a:spLocks noGrp="1"/>
          </p:cNvSpPr>
          <p:nvPr>
            <p:ph type="dt" idx="1"/>
          </p:nvPr>
        </p:nvSpPr>
        <p:spPr/>
        <p:txBody>
          <a:bodyPr/>
          <a:lstStyle/>
          <a:p>
            <a:fld id="{BB6E83BF-13AC-4147-A097-B6F5176624E1}" type="datetime1">
              <a:rPr lang="fr-FR" smtClean="0"/>
              <a:t>02/04/2025</a:t>
            </a:fld>
            <a:endParaRPr lang="fr-CH"/>
          </a:p>
        </p:txBody>
      </p:sp>
      <p:sp>
        <p:nvSpPr>
          <p:cNvPr id="6" name="Espace réservé du numéro de diapositive 5"/>
          <p:cNvSpPr>
            <a:spLocks noGrp="1"/>
          </p:cNvSpPr>
          <p:nvPr>
            <p:ph type="sldNum" sz="quarter" idx="5"/>
          </p:nvPr>
        </p:nvSpPr>
        <p:spPr/>
        <p:txBody>
          <a:bodyPr/>
          <a:lstStyle/>
          <a:p>
            <a:fld id="{A4F815A0-7FD2-45E6-950D-80A017009E79}" type="slidenum">
              <a:rPr lang="fr-CH" smtClean="0"/>
              <a:t>5</a:t>
            </a:fld>
            <a:endParaRPr lang="fr-CH"/>
          </a:p>
        </p:txBody>
      </p:sp>
    </p:spTree>
    <p:extLst>
      <p:ext uri="{BB962C8B-B14F-4D97-AF65-F5344CB8AC3E}">
        <p14:creationId xmlns:p14="http://schemas.microsoft.com/office/powerpoint/2010/main" val="265230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1980">
              <a:defRPr/>
            </a:pPr>
            <a:r>
              <a:rPr lang="fr-CH" sz="1800" dirty="0">
                <a:latin typeface="Century Gothic" panose="020B0502020202020204" pitchFamily="34" charset="0"/>
                <a:ea typeface="Times New Roman" panose="02020603050405020304" pitchFamily="18" charset="0"/>
                <a:cs typeface="Verdana" panose="020B0604030504040204" pitchFamily="34" charset="0"/>
              </a:rPr>
              <a:t>Gains écologiques : lit mineur -&gt; bancs de gravier, dynamique alluviale passe de 60 mètres à 90 mètres</a:t>
            </a:r>
          </a:p>
          <a:p>
            <a:pPr defTabSz="911980">
              <a:defRPr/>
            </a:pPr>
            <a:r>
              <a:rPr lang="fr-CH" sz="1800" dirty="0">
                <a:latin typeface="Century Gothic" panose="020B0502020202020204" pitchFamily="34" charset="0"/>
                <a:ea typeface="Times New Roman" panose="02020603050405020304" pitchFamily="18" charset="0"/>
                <a:cs typeface="Verdana" panose="020B0604030504040204" pitchFamily="34" charset="0"/>
              </a:rPr>
              <a:t>Berges : pente douce et développement sans contraintes sécuritaires de la végétation</a:t>
            </a:r>
          </a:p>
          <a:p>
            <a:pPr defTabSz="911980">
              <a:defRPr/>
            </a:pPr>
            <a:r>
              <a:rPr lang="fr-CH" sz="1800" dirty="0">
                <a:latin typeface="Century Gothic" panose="020B0502020202020204" pitchFamily="34" charset="0"/>
                <a:ea typeface="Times New Roman" panose="02020603050405020304" pitchFamily="18" charset="0"/>
                <a:cs typeface="Verdana" panose="020B0604030504040204" pitchFamily="34" charset="0"/>
              </a:rPr>
              <a:t>Grand élargissement : toutes les strates végétales</a:t>
            </a:r>
            <a:endParaRPr lang="fr-CH" sz="1800" dirty="0">
              <a:latin typeface="Verdana" panose="020B0604030504040204" pitchFamily="34" charset="0"/>
              <a:ea typeface="Times New Roman" panose="02020603050405020304" pitchFamily="18" charset="0"/>
              <a:cs typeface="Verdana" panose="020B0604030504040204" pitchFamily="34" charset="0"/>
            </a:endParaRPr>
          </a:p>
          <a:p>
            <a:endParaRPr lang="fr-CH" dirty="0"/>
          </a:p>
        </p:txBody>
      </p:sp>
      <p:sp>
        <p:nvSpPr>
          <p:cNvPr id="4" name="Espace réservé de l'en-tête 3"/>
          <p:cNvSpPr>
            <a:spLocks noGrp="1"/>
          </p:cNvSpPr>
          <p:nvPr>
            <p:ph type="hdr" sz="quarter"/>
          </p:nvPr>
        </p:nvSpPr>
        <p:spPr/>
        <p:txBody>
          <a:bodyPr/>
          <a:lstStyle/>
          <a:p>
            <a:endParaRPr lang="fr-CH" dirty="0"/>
          </a:p>
        </p:txBody>
      </p:sp>
      <p:sp>
        <p:nvSpPr>
          <p:cNvPr id="5" name="Espace réservé de la date 4"/>
          <p:cNvSpPr>
            <a:spLocks noGrp="1"/>
          </p:cNvSpPr>
          <p:nvPr>
            <p:ph type="dt" idx="1"/>
          </p:nvPr>
        </p:nvSpPr>
        <p:spPr/>
        <p:txBody>
          <a:bodyPr/>
          <a:lstStyle/>
          <a:p>
            <a:r>
              <a:rPr lang="fr-CH"/>
              <a:t>11.04.2018</a:t>
            </a:r>
            <a:endParaRPr lang="fr-CH" dirty="0"/>
          </a:p>
        </p:txBody>
      </p:sp>
      <p:sp>
        <p:nvSpPr>
          <p:cNvPr id="6" name="Espace réservé du numéro de diapositive 5"/>
          <p:cNvSpPr>
            <a:spLocks noGrp="1"/>
          </p:cNvSpPr>
          <p:nvPr>
            <p:ph type="sldNum" sz="quarter" idx="5"/>
          </p:nvPr>
        </p:nvSpPr>
        <p:spPr/>
        <p:txBody>
          <a:bodyPr/>
          <a:lstStyle/>
          <a:p>
            <a:fld id="{A4F815A0-7FD2-45E6-950D-80A017009E79}" type="slidenum">
              <a:rPr lang="fr-CH" smtClean="0"/>
              <a:t>8</a:t>
            </a:fld>
            <a:endParaRPr lang="fr-CH" dirty="0"/>
          </a:p>
        </p:txBody>
      </p:sp>
    </p:spTree>
    <p:extLst>
      <p:ext uri="{BB962C8B-B14F-4D97-AF65-F5344CB8AC3E}">
        <p14:creationId xmlns:p14="http://schemas.microsoft.com/office/powerpoint/2010/main" val="237728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On élargit, l’espace est surtout donné au cours d’eau. La digue est le seul endroit qu’on bâtit, c’est notre «terrain de jeu». Un nouvel espace où on peut mettre en place tous les objectifs du projet.</a:t>
            </a:r>
          </a:p>
          <a:p>
            <a:r>
              <a:rPr lang="fr-CH" dirty="0"/>
              <a:t>Voici comment on travaille de façon transversale, mais on travaille aussi de façon longitudinale.</a:t>
            </a:r>
          </a:p>
        </p:txBody>
      </p:sp>
      <p:sp>
        <p:nvSpPr>
          <p:cNvPr id="4" name="Espace réservé de l'en-tête 3"/>
          <p:cNvSpPr>
            <a:spLocks noGrp="1"/>
          </p:cNvSpPr>
          <p:nvPr>
            <p:ph type="hdr" sz="quarter"/>
          </p:nvPr>
        </p:nvSpPr>
        <p:spPr/>
        <p:txBody>
          <a:bodyPr/>
          <a:lstStyle/>
          <a:p>
            <a:endParaRPr lang="fr-CH" dirty="0"/>
          </a:p>
        </p:txBody>
      </p:sp>
      <p:sp>
        <p:nvSpPr>
          <p:cNvPr id="5" name="Espace réservé de la date 4"/>
          <p:cNvSpPr>
            <a:spLocks noGrp="1"/>
          </p:cNvSpPr>
          <p:nvPr>
            <p:ph type="dt" idx="1"/>
          </p:nvPr>
        </p:nvSpPr>
        <p:spPr/>
        <p:txBody>
          <a:bodyPr/>
          <a:lstStyle/>
          <a:p>
            <a:r>
              <a:rPr lang="fr-CH"/>
              <a:t>11.04.2018</a:t>
            </a:r>
            <a:endParaRPr lang="fr-CH" dirty="0"/>
          </a:p>
        </p:txBody>
      </p:sp>
      <p:sp>
        <p:nvSpPr>
          <p:cNvPr id="6" name="Espace réservé du numéro de diapositive 5"/>
          <p:cNvSpPr>
            <a:spLocks noGrp="1"/>
          </p:cNvSpPr>
          <p:nvPr>
            <p:ph type="sldNum" sz="quarter" idx="5"/>
          </p:nvPr>
        </p:nvSpPr>
        <p:spPr/>
        <p:txBody>
          <a:bodyPr/>
          <a:lstStyle/>
          <a:p>
            <a:fld id="{A4F815A0-7FD2-45E6-950D-80A017009E79}" type="slidenum">
              <a:rPr lang="fr-CH" smtClean="0"/>
              <a:t>9</a:t>
            </a:fld>
            <a:endParaRPr lang="fr-CH" dirty="0"/>
          </a:p>
        </p:txBody>
      </p:sp>
    </p:spTree>
    <p:extLst>
      <p:ext uri="{BB962C8B-B14F-4D97-AF65-F5344CB8AC3E}">
        <p14:creationId xmlns:p14="http://schemas.microsoft.com/office/powerpoint/2010/main" val="111063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398463" y="704850"/>
            <a:ext cx="6248400" cy="3514725"/>
          </a:xfrm>
          <a:ln/>
        </p:spPr>
      </p:sp>
      <p:sp>
        <p:nvSpPr>
          <p:cNvPr id="122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fr-FR" sz="1800" dirty="0">
                <a:latin typeface="Century Gothic" panose="020B0502020202020204" pitchFamily="34" charset="0"/>
                <a:ea typeface="Times New Roman" panose="02020603050405020304" pitchFamily="18" charset="0"/>
                <a:cs typeface="Times New Roman" panose="02020603050405020304" pitchFamily="18" charset="0"/>
              </a:rPr>
              <a:t>Le Rhône dans le Chablais est aujourd’hui canalisé et constitue une frontière entre les cantons de Vaud et du Valais. Son linéaire monotone n’offre que peu de connectivité longitudinale et latérale. Largement endigué, sans biodiversité marquée, les riverains ne lui prêtent attention que lors des évènements de crue, l’oubliant dans leur paysage quotidien.</a:t>
            </a:r>
            <a:endParaRPr lang="fr-FR" dirty="0"/>
          </a:p>
          <a:p>
            <a:pPr eaLnBrk="1" hangingPunct="1"/>
            <a:endParaRPr lang="fr-FR" dirty="0"/>
          </a:p>
          <a:p>
            <a:pPr eaLnBrk="1" hangingPunct="1"/>
            <a:endParaRPr lang="fr-FR" dirty="0"/>
          </a:p>
        </p:txBody>
      </p:sp>
    </p:spTree>
    <p:extLst>
      <p:ext uri="{BB962C8B-B14F-4D97-AF65-F5344CB8AC3E}">
        <p14:creationId xmlns:p14="http://schemas.microsoft.com/office/powerpoint/2010/main" val="2624233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398463" y="704850"/>
            <a:ext cx="6248400" cy="3514725"/>
          </a:xfrm>
          <a:ln/>
        </p:spPr>
      </p:sp>
      <p:sp>
        <p:nvSpPr>
          <p:cNvPr id="122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fr-FR" dirty="0"/>
              <a:t>R3 </a:t>
            </a:r>
            <a:r>
              <a:rPr lang="fr-FR" dirty="0">
                <a:latin typeface="Century Gothic" panose="020B0502020202020204" pitchFamily="34" charset="0"/>
                <a:ea typeface="Times New Roman" panose="02020603050405020304" pitchFamily="18" charset="0"/>
                <a:cs typeface="Times New Roman" panose="02020603050405020304" pitchFamily="18" charset="0"/>
              </a:rPr>
              <a:t>permettra de recréer les connectivités écologiques et les fonctions naturelles du fleuve</a:t>
            </a:r>
            <a:endParaRPr lang="fr-FR" dirty="0"/>
          </a:p>
          <a:p>
            <a:pPr eaLnBrk="1" hangingPunct="1"/>
            <a:endParaRPr lang="fr-FR" dirty="0"/>
          </a:p>
          <a:p>
            <a:pPr eaLnBrk="1" hangingPunct="1"/>
            <a:endParaRPr lang="fr-FR" dirty="0"/>
          </a:p>
        </p:txBody>
      </p:sp>
    </p:spTree>
    <p:extLst>
      <p:ext uri="{BB962C8B-B14F-4D97-AF65-F5344CB8AC3E}">
        <p14:creationId xmlns:p14="http://schemas.microsoft.com/office/powerpoint/2010/main" val="141200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398463" y="704850"/>
            <a:ext cx="6248400" cy="3514725"/>
          </a:xfrm>
          <a:ln/>
        </p:spPr>
      </p:sp>
      <p:sp>
        <p:nvSpPr>
          <p:cNvPr id="122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fr-FR" dirty="0"/>
              <a:t>R3 </a:t>
            </a:r>
            <a:r>
              <a:rPr lang="fr-FR" dirty="0">
                <a:latin typeface="Century Gothic" panose="020B0502020202020204" pitchFamily="34" charset="0"/>
                <a:ea typeface="Times New Roman" panose="02020603050405020304" pitchFamily="18" charset="0"/>
                <a:cs typeface="Times New Roman" panose="02020603050405020304" pitchFamily="18" charset="0"/>
              </a:rPr>
              <a:t>permettra de recréer les connectivités écologiques et les fonctions naturelles du fleuve</a:t>
            </a:r>
            <a:endParaRPr lang="fr-FR" dirty="0"/>
          </a:p>
          <a:p>
            <a:pPr eaLnBrk="1" hangingPunct="1"/>
            <a:endParaRPr lang="fr-FR" dirty="0"/>
          </a:p>
          <a:p>
            <a:pPr eaLnBrk="1" hangingPunct="1"/>
            <a:endParaRPr lang="fr-FR" dirty="0"/>
          </a:p>
        </p:txBody>
      </p:sp>
    </p:spTree>
    <p:extLst>
      <p:ext uri="{BB962C8B-B14F-4D97-AF65-F5344CB8AC3E}">
        <p14:creationId xmlns:p14="http://schemas.microsoft.com/office/powerpoint/2010/main" val="211831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E68D798F-19E3-473E-A1D9-319CEE1704F3}" type="slidenum">
              <a:rPr lang="fr-CH" smtClean="0"/>
              <a:t>13</a:t>
            </a:fld>
            <a:endParaRPr lang="fr-CH"/>
          </a:p>
        </p:txBody>
      </p:sp>
    </p:spTree>
    <p:extLst>
      <p:ext uri="{BB962C8B-B14F-4D97-AF65-F5344CB8AC3E}">
        <p14:creationId xmlns:p14="http://schemas.microsoft.com/office/powerpoint/2010/main" val="89459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Rhône canalisé</a:t>
            </a:r>
          </a:p>
          <a:p>
            <a:r>
              <a:rPr lang="fr-CH" dirty="0"/>
              <a:t>Zone alluviale d’importance nationale des Iles des Clous déconnectée du Rhône, ne remplit pas les fonctions écologiques d’une ZA</a:t>
            </a:r>
          </a:p>
          <a:p>
            <a:r>
              <a:rPr lang="fr-CH" dirty="0"/>
              <a:t>Surface : 40 ha</a:t>
            </a:r>
          </a:p>
          <a:p>
            <a:r>
              <a:rPr lang="fr-CH" dirty="0"/>
              <a:t>Grand Canal canalisé</a:t>
            </a:r>
          </a:p>
        </p:txBody>
      </p:sp>
      <p:sp>
        <p:nvSpPr>
          <p:cNvPr id="4" name="Espace réservé de l'en-tête 3"/>
          <p:cNvSpPr>
            <a:spLocks noGrp="1"/>
          </p:cNvSpPr>
          <p:nvPr>
            <p:ph type="hdr" sz="quarter"/>
          </p:nvPr>
        </p:nvSpPr>
        <p:spPr/>
        <p:txBody>
          <a:bodyPr/>
          <a:lstStyle/>
          <a:p>
            <a:endParaRPr lang="fr-CH" dirty="0"/>
          </a:p>
        </p:txBody>
      </p:sp>
      <p:sp>
        <p:nvSpPr>
          <p:cNvPr id="5" name="Espace réservé de la date 4"/>
          <p:cNvSpPr>
            <a:spLocks noGrp="1"/>
          </p:cNvSpPr>
          <p:nvPr>
            <p:ph type="dt" idx="1"/>
          </p:nvPr>
        </p:nvSpPr>
        <p:spPr/>
        <p:txBody>
          <a:bodyPr/>
          <a:lstStyle/>
          <a:p>
            <a:r>
              <a:rPr lang="fr-CH"/>
              <a:t>11.04.2018</a:t>
            </a:r>
            <a:endParaRPr lang="fr-CH" dirty="0"/>
          </a:p>
        </p:txBody>
      </p:sp>
      <p:sp>
        <p:nvSpPr>
          <p:cNvPr id="6" name="Espace réservé du numéro de diapositive 5"/>
          <p:cNvSpPr>
            <a:spLocks noGrp="1"/>
          </p:cNvSpPr>
          <p:nvPr>
            <p:ph type="sldNum" sz="quarter" idx="5"/>
          </p:nvPr>
        </p:nvSpPr>
        <p:spPr/>
        <p:txBody>
          <a:bodyPr/>
          <a:lstStyle/>
          <a:p>
            <a:fld id="{A4F815A0-7FD2-45E6-950D-80A017009E79}" type="slidenum">
              <a:rPr lang="fr-CH" smtClean="0"/>
              <a:t>14</a:t>
            </a:fld>
            <a:endParaRPr lang="fr-CH" dirty="0"/>
          </a:p>
        </p:txBody>
      </p:sp>
    </p:spTree>
    <p:extLst>
      <p:ext uri="{BB962C8B-B14F-4D97-AF65-F5344CB8AC3E}">
        <p14:creationId xmlns:p14="http://schemas.microsoft.com/office/powerpoint/2010/main" val="182848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28884C26-1D71-4224-B358-7162C1845A46}" type="datetimeFigureOut">
              <a:rPr lang="fr-CH" smtClean="0"/>
              <a:t>02.04.2025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384769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4000">
                <a:solidFill>
                  <a:schemeClr val="accent5"/>
                </a:solidFill>
              </a:defRPr>
            </a:lvl1pPr>
          </a:lstStyle>
          <a:p>
            <a:r>
              <a:rPr lang="fr-FR" dirty="0"/>
              <a:t>Modifiez le style du titre</a:t>
            </a:r>
            <a:endParaRPr lang="fr-CH" dirty="0"/>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28884C26-1D71-4224-B358-7162C1845A46}" type="datetimeFigureOut">
              <a:rPr lang="fr-CH" smtClean="0"/>
              <a:t>02.04.2025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424551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28884C26-1D71-4224-B358-7162C1845A46}" type="datetimeFigureOut">
              <a:rPr lang="fr-CH" smtClean="0"/>
              <a:t>02.04.2025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103949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4000">
                <a:solidFill>
                  <a:schemeClr val="accent5"/>
                </a:solidFill>
              </a:defRPr>
            </a:lvl1pPr>
          </a:lstStyle>
          <a:p>
            <a:r>
              <a:rPr lang="fr-FR" dirty="0"/>
              <a:t>Modifiez le style du titre</a:t>
            </a:r>
            <a:endParaRPr lang="fr-CH" dirty="0"/>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e la date 3"/>
          <p:cNvSpPr>
            <a:spLocks noGrp="1"/>
          </p:cNvSpPr>
          <p:nvPr>
            <p:ph type="dt" sz="half" idx="10"/>
          </p:nvPr>
        </p:nvSpPr>
        <p:spPr/>
        <p:txBody>
          <a:bodyPr/>
          <a:lstStyle/>
          <a:p>
            <a:fld id="{28884C26-1D71-4224-B358-7162C1845A46}" type="datetimeFigureOut">
              <a:rPr lang="fr-CH" smtClean="0"/>
              <a:t>02.04.2025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408501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8884C26-1D71-4224-B358-7162C1845A46}" type="datetimeFigureOut">
              <a:rPr lang="fr-CH" smtClean="0"/>
              <a:t>02.04.2025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202991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51" y="529027"/>
            <a:ext cx="10515600" cy="1325563"/>
          </a:xfrm>
        </p:spPr>
        <p:txBody>
          <a:bodyPr>
            <a:normAutofit/>
          </a:bodyPr>
          <a:lstStyle>
            <a:lvl1pPr>
              <a:defRPr sz="4000">
                <a:solidFill>
                  <a:srgbClr val="002060"/>
                </a:solidFill>
              </a:defRPr>
            </a:lvl1pPr>
          </a:lstStyle>
          <a:p>
            <a:r>
              <a:rPr lang="fr-FR" dirty="0"/>
              <a:t>Modifiez le style du titre</a:t>
            </a:r>
            <a:endParaRPr lang="fr-CH" dirty="0"/>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28884C26-1D71-4224-B358-7162C1845A46}" type="datetimeFigureOut">
              <a:rPr lang="fr-CH" smtClean="0"/>
              <a:t>02.04.2025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3274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normAutofit/>
          </a:bodyPr>
          <a:lstStyle>
            <a:lvl1pPr>
              <a:defRPr sz="4000">
                <a:solidFill>
                  <a:srgbClr val="002060"/>
                </a:solidFill>
              </a:defRPr>
            </a:lvl1pPr>
          </a:lstStyle>
          <a:p>
            <a:r>
              <a:rPr lang="fr-FR" dirty="0"/>
              <a:t>Modifiez le style du titre</a:t>
            </a:r>
            <a:endParaRPr lang="fr-CH" dirty="0"/>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28884C26-1D71-4224-B358-7162C1845A46}" type="datetimeFigureOut">
              <a:rPr lang="fr-CH" smtClean="0"/>
              <a:t>02.04.2025</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47758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4000">
                <a:solidFill>
                  <a:srgbClr val="002060"/>
                </a:solidFill>
              </a:defRPr>
            </a:lvl1pPr>
          </a:lstStyle>
          <a:p>
            <a:r>
              <a:rPr lang="fr-FR" dirty="0"/>
              <a:t>Modifiez le style du titre</a:t>
            </a:r>
            <a:endParaRPr lang="fr-CH" dirty="0"/>
          </a:p>
        </p:txBody>
      </p:sp>
      <p:sp>
        <p:nvSpPr>
          <p:cNvPr id="3" name="Espace réservé de la date 2"/>
          <p:cNvSpPr>
            <a:spLocks noGrp="1"/>
          </p:cNvSpPr>
          <p:nvPr>
            <p:ph type="dt" sz="half" idx="10"/>
          </p:nvPr>
        </p:nvSpPr>
        <p:spPr/>
        <p:txBody>
          <a:bodyPr/>
          <a:lstStyle/>
          <a:p>
            <a:fld id="{28884C26-1D71-4224-B358-7162C1845A46}" type="datetimeFigureOut">
              <a:rPr lang="fr-CH" smtClean="0"/>
              <a:t>02.04.2025</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283073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8884C26-1D71-4224-B358-7162C1845A46}" type="datetimeFigureOut">
              <a:rPr lang="fr-CH" smtClean="0"/>
              <a:t>02.04.2025</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29063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8884C26-1D71-4224-B358-7162C1845A46}" type="datetimeFigureOut">
              <a:rPr lang="fr-CH" smtClean="0"/>
              <a:t>02.04.2025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56579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8884C26-1D71-4224-B358-7162C1845A46}" type="datetimeFigureOut">
              <a:rPr lang="fr-CH" smtClean="0"/>
              <a:t>02.04.2025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DA888A1-6BBF-46F4-B517-6ACA737E3E8B}" type="slidenum">
              <a:rPr lang="fr-CH" smtClean="0"/>
              <a:t>‹N°›</a:t>
            </a:fld>
            <a:endParaRPr lang="fr-CH"/>
          </a:p>
        </p:txBody>
      </p:sp>
    </p:spTree>
    <p:extLst>
      <p:ext uri="{BB962C8B-B14F-4D97-AF65-F5344CB8AC3E}">
        <p14:creationId xmlns:p14="http://schemas.microsoft.com/office/powerpoint/2010/main" val="366630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51" y="934469"/>
            <a:ext cx="10515600" cy="1325563"/>
          </a:xfrm>
          <a:prstGeom prst="rect">
            <a:avLst/>
          </a:prstGeom>
        </p:spPr>
        <p:txBody>
          <a:bodyPr vert="horz" lIns="91440" tIns="45720" rIns="91440" bIns="45720" rtlCol="0" anchor="ctr">
            <a:normAutofit/>
          </a:bodyPr>
          <a:lstStyle/>
          <a:p>
            <a:r>
              <a:rPr lang="fr-FR" dirty="0"/>
              <a:t>Modifiez le style du titre</a:t>
            </a:r>
            <a:endParaRPr lang="fr-CH" dirty="0"/>
          </a:p>
        </p:txBody>
      </p:sp>
      <p:sp>
        <p:nvSpPr>
          <p:cNvPr id="3" name="Espace réservé du texte 2"/>
          <p:cNvSpPr>
            <a:spLocks noGrp="1"/>
          </p:cNvSpPr>
          <p:nvPr>
            <p:ph type="body" idx="1"/>
          </p:nvPr>
        </p:nvSpPr>
        <p:spPr>
          <a:xfrm>
            <a:off x="838200" y="2389517"/>
            <a:ext cx="10515600" cy="3787446"/>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84C26-1D71-4224-B358-7162C1845A46}" type="datetimeFigureOut">
              <a:rPr lang="fr-CH" smtClean="0"/>
              <a:t>02.04.2025</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888A1-6BBF-46F4-B517-6ACA737E3E8B}" type="slidenum">
              <a:rPr lang="fr-CH" smtClean="0"/>
              <a:t>‹N°›</a:t>
            </a:fld>
            <a:endParaRPr lang="fr-CH"/>
          </a:p>
        </p:txBody>
      </p:sp>
      <p:pic>
        <p:nvPicPr>
          <p:cNvPr id="7" name="Picture 24" descr="vd_logo_pantone-363c_rvb"/>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306389" y="108158"/>
            <a:ext cx="531862" cy="89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829965" y="50800"/>
            <a:ext cx="11334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71326" y="89107"/>
            <a:ext cx="938213"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888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video" Target="https://www.youtube.com/embed/W-DauXsZ_rM?feature=oembed" TargetMode="External"/><Relationship Id="rId6" Type="http://schemas.openxmlformats.org/officeDocument/2006/relationships/image" Target="../media/image42.jpe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5.png"/><Relationship Id="rId5" Type="http://schemas.openxmlformats.org/officeDocument/2006/relationships/image" Target="../media/image67.png"/><Relationship Id="rId10" Type="http://schemas.openxmlformats.org/officeDocument/2006/relationships/image" Target="../media/image4.png"/><Relationship Id="rId4" Type="http://schemas.openxmlformats.org/officeDocument/2006/relationships/image" Target="../media/image66.png"/><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re 11"/>
          <p:cNvSpPr>
            <a:spLocks noGrp="1"/>
          </p:cNvSpPr>
          <p:nvPr>
            <p:ph type="title"/>
          </p:nvPr>
        </p:nvSpPr>
        <p:spPr>
          <a:xfrm>
            <a:off x="838200" y="1882298"/>
            <a:ext cx="10515600" cy="1325563"/>
          </a:xfrm>
        </p:spPr>
        <p:txBody>
          <a:bodyPr>
            <a:normAutofit fontScale="90000"/>
          </a:bodyPr>
          <a:lstStyle/>
          <a:p>
            <a:r>
              <a:rPr lang="fr-CH" sz="6000" b="1" dirty="0">
                <a:solidFill>
                  <a:srgbClr val="002060"/>
                </a:solidFill>
              </a:rPr>
              <a:t>Rhône 3</a:t>
            </a:r>
            <a:br>
              <a:rPr lang="fr-CH" sz="6000" b="1" dirty="0">
                <a:solidFill>
                  <a:srgbClr val="002060"/>
                </a:solidFill>
              </a:rPr>
            </a:br>
            <a:br>
              <a:rPr lang="fr-CH" sz="2800" dirty="0">
                <a:solidFill>
                  <a:srgbClr val="002060"/>
                </a:solidFill>
              </a:rPr>
            </a:br>
            <a:r>
              <a:rPr lang="fr-CH" sz="4800" dirty="0">
                <a:solidFill>
                  <a:srgbClr val="002060"/>
                </a:solidFill>
              </a:rPr>
              <a:t>Un projet de territoire alliant sécurité face aux crues, corridors de biodiversité et espaces publiques</a:t>
            </a:r>
          </a:p>
        </p:txBody>
      </p:sp>
      <p:sp>
        <p:nvSpPr>
          <p:cNvPr id="5" name="Espace réservé du numéro de diapositive 4"/>
          <p:cNvSpPr>
            <a:spLocks noGrp="1"/>
          </p:cNvSpPr>
          <p:nvPr>
            <p:ph type="sldNum" sz="quarter" idx="12"/>
          </p:nvPr>
        </p:nvSpPr>
        <p:spPr/>
        <p:txBody>
          <a:bodyPr/>
          <a:lstStyle/>
          <a:p>
            <a:pPr>
              <a:defRPr/>
            </a:pPr>
            <a:fld id="{3A2A636B-FE48-E949-8152-3126D4B999BD}" type="slidenum">
              <a:rPr lang="fr-CH" smtClean="0"/>
              <a:pPr>
                <a:defRPr/>
              </a:pPr>
              <a:t>1</a:t>
            </a:fld>
            <a:endParaRPr lang="fr-CH"/>
          </a:p>
        </p:txBody>
      </p:sp>
      <p:sp>
        <p:nvSpPr>
          <p:cNvPr id="6" name="Sous-titre 2">
            <a:extLst>
              <a:ext uri="{FF2B5EF4-FFF2-40B4-BE49-F238E27FC236}">
                <a16:creationId xmlns:a16="http://schemas.microsoft.com/office/drawing/2014/main" id="{83C8C8F7-3F4B-6FBA-5E54-63FB1536A698}"/>
              </a:ext>
            </a:extLst>
          </p:cNvPr>
          <p:cNvSpPr txBox="1">
            <a:spLocks/>
          </p:cNvSpPr>
          <p:nvPr/>
        </p:nvSpPr>
        <p:spPr>
          <a:xfrm>
            <a:off x="1524000" y="4312920"/>
            <a:ext cx="9144000" cy="17754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b="1" dirty="0" err="1">
                <a:latin typeface="Century Gothic" panose="020B0502020202020204" pitchFamily="34" charset="0"/>
                <a:ea typeface="Times New Roman" panose="02020603050405020304" pitchFamily="18" charset="0"/>
                <a:cs typeface="Times New Roman" panose="02020603050405020304" pitchFamily="18" charset="0"/>
              </a:rPr>
              <a:t>Ihedate</a:t>
            </a:r>
            <a:r>
              <a:rPr lang="fr-FR" sz="1800" b="1" dirty="0">
                <a:latin typeface="Century Gothic" panose="020B0502020202020204" pitchFamily="34" charset="0"/>
                <a:ea typeface="Times New Roman" panose="02020603050405020304" pitchFamily="18" charset="0"/>
                <a:cs typeface="Times New Roman" panose="02020603050405020304" pitchFamily="18" charset="0"/>
              </a:rPr>
              <a:t> – cycle annuel – adapter les territoires à + 4 °C</a:t>
            </a:r>
          </a:p>
          <a:p>
            <a:pPr marL="0" indent="0" algn="ctr">
              <a:buNone/>
            </a:pPr>
            <a:r>
              <a:rPr lang="fr-FR" sz="1800" b="1" dirty="0">
                <a:latin typeface="Century Gothic" panose="020B0502020202020204" pitchFamily="34" charset="0"/>
                <a:cs typeface="Times New Roman" panose="02020603050405020304" pitchFamily="18" charset="0"/>
              </a:rPr>
              <a:t>2 avril 2025</a:t>
            </a:r>
          </a:p>
          <a:p>
            <a:pPr algn="ctr"/>
            <a:endParaRPr lang="fr-FR" sz="1800" b="1" dirty="0">
              <a:latin typeface="Century Gothic" panose="020B0502020202020204" pitchFamily="34" charset="0"/>
              <a:cs typeface="Times New Roman" panose="02020603050405020304" pitchFamily="18" charset="0"/>
            </a:endParaRPr>
          </a:p>
          <a:p>
            <a:pPr marL="0" indent="0" algn="ctr">
              <a:buNone/>
            </a:pPr>
            <a:r>
              <a:rPr lang="fr-FR" sz="1800" dirty="0">
                <a:latin typeface="Century Gothic" panose="020B0502020202020204" pitchFamily="34" charset="0"/>
                <a:ea typeface="Times New Roman" panose="02020603050405020304" pitchFamily="18" charset="0"/>
                <a:cs typeface="Times New Roman" panose="02020603050405020304" pitchFamily="18" charset="0"/>
              </a:rPr>
              <a:t>Stéphanie ANDRÉ, Marianne GFELLER</a:t>
            </a:r>
          </a:p>
          <a:p>
            <a:pPr marL="0" indent="0" algn="ctr">
              <a:buNone/>
            </a:pPr>
            <a:r>
              <a:rPr lang="fr-FR" sz="1800" dirty="0">
                <a:latin typeface="Century Gothic" panose="020B0502020202020204" pitchFamily="34" charset="0"/>
                <a:cs typeface="Times New Roman" panose="02020603050405020304" pitchFamily="18" charset="0"/>
              </a:rPr>
              <a:t>Canton de Vaud, Direction générale de l’environnement, Division Eau</a:t>
            </a:r>
          </a:p>
        </p:txBody>
      </p:sp>
      <p:pic>
        <p:nvPicPr>
          <p:cNvPr id="7" name="Image 6" descr="logo_BASE_R3_FR LT">
            <a:extLst>
              <a:ext uri="{FF2B5EF4-FFF2-40B4-BE49-F238E27FC236}">
                <a16:creationId xmlns:a16="http://schemas.microsoft.com/office/drawing/2014/main" id="{43894A86-EB0B-A58C-2FAE-BCB30EDD84E7}"/>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8" name="Image 7" descr="logo-g-lettre">
            <a:extLst>
              <a:ext uri="{FF2B5EF4-FFF2-40B4-BE49-F238E27FC236}">
                <a16:creationId xmlns:a16="http://schemas.microsoft.com/office/drawing/2014/main" id="{EF521754-A4EA-DD7A-E2BF-4B025997FF32}"/>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Tree>
    <p:extLst>
      <p:ext uri="{BB962C8B-B14F-4D97-AF65-F5344CB8AC3E}">
        <p14:creationId xmlns:p14="http://schemas.microsoft.com/office/powerpoint/2010/main" val="200874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8B8F8656-B816-62A6-9293-2B939A733E13}"/>
              </a:ext>
            </a:extLst>
          </p:cNvPr>
          <p:cNvSpPr>
            <a:spLocks noGrp="1"/>
          </p:cNvSpPr>
          <p:nvPr>
            <p:ph type="title"/>
          </p:nvPr>
        </p:nvSpPr>
        <p:spPr>
          <a:xfrm>
            <a:off x="1113576" y="99278"/>
            <a:ext cx="9714235" cy="1325563"/>
          </a:xfrm>
        </p:spPr>
        <p:txBody>
          <a:bodyPr>
            <a:normAutofit/>
          </a:bodyPr>
          <a:lstStyle/>
          <a:p>
            <a:r>
              <a:rPr lang="fr-FR" sz="3200" b="1" dirty="0">
                <a:latin typeface="Calibri Light" panose="020F0302020204030204" pitchFamily="34" charset="0"/>
                <a:cs typeface="Calibri Light" panose="020F0302020204030204" pitchFamily="34" charset="0"/>
              </a:rPr>
              <a:t>S’inspirer du territoire pour renforcer les fonctionnalités existantes et créer les nouvelles</a:t>
            </a:r>
          </a:p>
        </p:txBody>
      </p:sp>
      <p:pic>
        <p:nvPicPr>
          <p:cNvPr id="4" name="Image 3">
            <a:extLst>
              <a:ext uri="{FF2B5EF4-FFF2-40B4-BE49-F238E27FC236}">
                <a16:creationId xmlns:a16="http://schemas.microsoft.com/office/drawing/2014/main" id="{FBC4FA46-1426-B0C1-16B7-7C4989DD37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138" y="1594267"/>
            <a:ext cx="12186123" cy="2925530"/>
          </a:xfrm>
          <a:prstGeom prst="rect">
            <a:avLst/>
          </a:prstGeom>
        </p:spPr>
      </p:pic>
      <p:pic>
        <p:nvPicPr>
          <p:cNvPr id="2" name="Image 1" descr="logo_BASE_R3_FR LT">
            <a:extLst>
              <a:ext uri="{FF2B5EF4-FFF2-40B4-BE49-F238E27FC236}">
                <a16:creationId xmlns:a16="http://schemas.microsoft.com/office/drawing/2014/main" id="{0686BE24-95F9-ECFB-CBF5-8DF34AB167C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3" name="Image 2" descr="logo-g-lettre">
            <a:extLst>
              <a:ext uri="{FF2B5EF4-FFF2-40B4-BE49-F238E27FC236}">
                <a16:creationId xmlns:a16="http://schemas.microsoft.com/office/drawing/2014/main" id="{BA859496-7C5A-8823-8E3C-27A60E89F75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Titre 7">
            <a:extLst>
              <a:ext uri="{FF2B5EF4-FFF2-40B4-BE49-F238E27FC236}">
                <a16:creationId xmlns:a16="http://schemas.microsoft.com/office/drawing/2014/main" id="{835B1711-F19B-28EA-4DA8-97605A12278C}"/>
              </a:ext>
            </a:extLst>
          </p:cNvPr>
          <p:cNvSpPr txBox="1">
            <a:spLocks/>
          </p:cNvSpPr>
          <p:nvPr/>
        </p:nvSpPr>
        <p:spPr>
          <a:xfrm>
            <a:off x="1237583" y="5216066"/>
            <a:ext cx="9714235" cy="89086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FR" sz="2400" b="1" dirty="0">
                <a:latin typeface="Calibri Light" panose="020F0302020204030204" pitchFamily="34" charset="0"/>
                <a:cs typeface="Calibri Light" panose="020F0302020204030204" pitchFamily="34" charset="0"/>
              </a:rPr>
              <a:t>Optimiser l’espace multifonctionnel en fonction de son environnement</a:t>
            </a:r>
          </a:p>
        </p:txBody>
      </p:sp>
      <p:sp>
        <p:nvSpPr>
          <p:cNvPr id="6" name="Ellipse 5">
            <a:extLst>
              <a:ext uri="{FF2B5EF4-FFF2-40B4-BE49-F238E27FC236}">
                <a16:creationId xmlns:a16="http://schemas.microsoft.com/office/drawing/2014/main" id="{61D8AFFB-4404-2D35-5B0A-E7539055BF6B}"/>
              </a:ext>
            </a:extLst>
          </p:cNvPr>
          <p:cNvSpPr/>
          <p:nvPr/>
        </p:nvSpPr>
        <p:spPr>
          <a:xfrm>
            <a:off x="431828" y="2113031"/>
            <a:ext cx="944001" cy="94400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Ellipse 8">
            <a:extLst>
              <a:ext uri="{FF2B5EF4-FFF2-40B4-BE49-F238E27FC236}">
                <a16:creationId xmlns:a16="http://schemas.microsoft.com/office/drawing/2014/main" id="{3B0CF8E4-42B6-0367-FA94-9BBFA4CB1B6E}"/>
              </a:ext>
            </a:extLst>
          </p:cNvPr>
          <p:cNvSpPr/>
          <p:nvPr/>
        </p:nvSpPr>
        <p:spPr>
          <a:xfrm>
            <a:off x="7237016" y="2858637"/>
            <a:ext cx="1362267" cy="69505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Ellipse 9">
            <a:extLst>
              <a:ext uri="{FF2B5EF4-FFF2-40B4-BE49-F238E27FC236}">
                <a16:creationId xmlns:a16="http://schemas.microsoft.com/office/drawing/2014/main" id="{D09A512F-BD94-697E-560C-48D548398342}"/>
              </a:ext>
            </a:extLst>
          </p:cNvPr>
          <p:cNvSpPr/>
          <p:nvPr/>
        </p:nvSpPr>
        <p:spPr>
          <a:xfrm rot="2768628">
            <a:off x="1332648" y="2826783"/>
            <a:ext cx="1362267" cy="46049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3" name="Connecteur droit 12">
            <a:extLst>
              <a:ext uri="{FF2B5EF4-FFF2-40B4-BE49-F238E27FC236}">
                <a16:creationId xmlns:a16="http://schemas.microsoft.com/office/drawing/2014/main" id="{05831051-0631-7C37-2E4A-84E8BE098E01}"/>
              </a:ext>
            </a:extLst>
          </p:cNvPr>
          <p:cNvCxnSpPr>
            <a:stCxn id="6" idx="7"/>
          </p:cNvCxnSpPr>
          <p:nvPr/>
        </p:nvCxnSpPr>
        <p:spPr>
          <a:xfrm flipV="1">
            <a:off x="1237583" y="1706517"/>
            <a:ext cx="2270914" cy="54476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B81B239E-A1BA-ABF3-92C2-C47206826E0F}"/>
              </a:ext>
            </a:extLst>
          </p:cNvPr>
          <p:cNvCxnSpPr>
            <a:stCxn id="10" idx="0"/>
            <a:endCxn id="11" idx="1"/>
          </p:cNvCxnSpPr>
          <p:nvPr/>
        </p:nvCxnSpPr>
        <p:spPr>
          <a:xfrm flipV="1">
            <a:off x="2179810" y="1606933"/>
            <a:ext cx="1328687" cy="1290571"/>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20CF34B-5C5B-80A6-10E3-590FEF446B65}"/>
              </a:ext>
            </a:extLst>
          </p:cNvPr>
          <p:cNvCxnSpPr>
            <a:stCxn id="11" idx="2"/>
            <a:endCxn id="7" idx="0"/>
          </p:cNvCxnSpPr>
          <p:nvPr/>
        </p:nvCxnSpPr>
        <p:spPr>
          <a:xfrm flipH="1">
            <a:off x="4189631" y="1868543"/>
            <a:ext cx="236080" cy="716488"/>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Forme libre : forme 19">
            <a:extLst>
              <a:ext uri="{FF2B5EF4-FFF2-40B4-BE49-F238E27FC236}">
                <a16:creationId xmlns:a16="http://schemas.microsoft.com/office/drawing/2014/main" id="{0895BEA5-7BD4-94C0-692A-77A7F4F85ADB}"/>
              </a:ext>
            </a:extLst>
          </p:cNvPr>
          <p:cNvSpPr/>
          <p:nvPr/>
        </p:nvSpPr>
        <p:spPr>
          <a:xfrm>
            <a:off x="4807390" y="1611522"/>
            <a:ext cx="4463359" cy="2888056"/>
          </a:xfrm>
          <a:custGeom>
            <a:avLst/>
            <a:gdLst>
              <a:gd name="connsiteX0" fmla="*/ 0 w 4463359"/>
              <a:gd name="connsiteY0" fmla="*/ 1892174 h 2888056"/>
              <a:gd name="connsiteX1" fmla="*/ 1448555 w 4463359"/>
              <a:gd name="connsiteY1" fmla="*/ 2842788 h 2888056"/>
              <a:gd name="connsiteX2" fmla="*/ 2118511 w 4463359"/>
              <a:gd name="connsiteY2" fmla="*/ 2507810 h 2888056"/>
              <a:gd name="connsiteX3" fmla="*/ 2716040 w 4463359"/>
              <a:gd name="connsiteY3" fmla="*/ 2888056 h 2888056"/>
              <a:gd name="connsiteX4" fmla="*/ 3730028 w 4463359"/>
              <a:gd name="connsiteY4" fmla="*/ 2833735 h 2888056"/>
              <a:gd name="connsiteX5" fmla="*/ 3883937 w 4463359"/>
              <a:gd name="connsiteY5" fmla="*/ 1910281 h 2888056"/>
              <a:gd name="connsiteX6" fmla="*/ 4399984 w 4463359"/>
              <a:gd name="connsiteY6" fmla="*/ 1765426 h 2888056"/>
              <a:gd name="connsiteX7" fmla="*/ 4463359 w 4463359"/>
              <a:gd name="connsiteY7" fmla="*/ 280658 h 2888056"/>
              <a:gd name="connsiteX8" fmla="*/ 4046899 w 4463359"/>
              <a:gd name="connsiteY8" fmla="*/ 307818 h 2888056"/>
              <a:gd name="connsiteX9" fmla="*/ 3558012 w 4463359"/>
              <a:gd name="connsiteY9" fmla="*/ 715224 h 2888056"/>
              <a:gd name="connsiteX10" fmla="*/ 2616452 w 4463359"/>
              <a:gd name="connsiteY10" fmla="*/ 72428 h 2888056"/>
              <a:gd name="connsiteX11" fmla="*/ 1810693 w 4463359"/>
              <a:gd name="connsiteY11" fmla="*/ 0 h 2888056"/>
              <a:gd name="connsiteX12" fmla="*/ 1158844 w 4463359"/>
              <a:gd name="connsiteY12" fmla="*/ 588475 h 2888056"/>
              <a:gd name="connsiteX13" fmla="*/ 814812 w 4463359"/>
              <a:gd name="connsiteY13" fmla="*/ 36214 h 2888056"/>
              <a:gd name="connsiteX14" fmla="*/ 54321 w 4463359"/>
              <a:gd name="connsiteY14" fmla="*/ 63374 h 2888056"/>
              <a:gd name="connsiteX15" fmla="*/ 0 w 4463359"/>
              <a:gd name="connsiteY15" fmla="*/ 1892174 h 288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3359" h="2888056">
                <a:moveTo>
                  <a:pt x="0" y="1892174"/>
                </a:moveTo>
                <a:lnTo>
                  <a:pt x="1448555" y="2842788"/>
                </a:lnTo>
                <a:lnTo>
                  <a:pt x="2118511" y="2507810"/>
                </a:lnTo>
                <a:lnTo>
                  <a:pt x="2716040" y="2888056"/>
                </a:lnTo>
                <a:lnTo>
                  <a:pt x="3730028" y="2833735"/>
                </a:lnTo>
                <a:lnTo>
                  <a:pt x="3883937" y="1910281"/>
                </a:lnTo>
                <a:lnTo>
                  <a:pt x="4399984" y="1765426"/>
                </a:lnTo>
                <a:lnTo>
                  <a:pt x="4463359" y="280658"/>
                </a:lnTo>
                <a:lnTo>
                  <a:pt x="4046899" y="307818"/>
                </a:lnTo>
                <a:lnTo>
                  <a:pt x="3558012" y="715224"/>
                </a:lnTo>
                <a:lnTo>
                  <a:pt x="2616452" y="72428"/>
                </a:lnTo>
                <a:lnTo>
                  <a:pt x="1810693" y="0"/>
                </a:lnTo>
                <a:lnTo>
                  <a:pt x="1158844" y="588475"/>
                </a:lnTo>
                <a:lnTo>
                  <a:pt x="814812" y="36214"/>
                </a:lnTo>
                <a:lnTo>
                  <a:pt x="54321" y="63374"/>
                </a:lnTo>
                <a:lnTo>
                  <a:pt x="0" y="1892174"/>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Ellipse 6">
            <a:extLst>
              <a:ext uri="{FF2B5EF4-FFF2-40B4-BE49-F238E27FC236}">
                <a16:creationId xmlns:a16="http://schemas.microsoft.com/office/drawing/2014/main" id="{BAFE6950-29AA-F410-DCA4-8758080650E2}"/>
              </a:ext>
            </a:extLst>
          </p:cNvPr>
          <p:cNvSpPr/>
          <p:nvPr/>
        </p:nvSpPr>
        <p:spPr>
          <a:xfrm>
            <a:off x="3508497" y="2585031"/>
            <a:ext cx="1362267" cy="69505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ZoneTexte 10">
            <a:extLst>
              <a:ext uri="{FF2B5EF4-FFF2-40B4-BE49-F238E27FC236}">
                <a16:creationId xmlns:a16="http://schemas.microsoft.com/office/drawing/2014/main" id="{F0A98642-8B77-C808-FF93-10F423899E4D}"/>
              </a:ext>
            </a:extLst>
          </p:cNvPr>
          <p:cNvSpPr txBox="1"/>
          <p:nvPr/>
        </p:nvSpPr>
        <p:spPr>
          <a:xfrm>
            <a:off x="3508497" y="1345323"/>
            <a:ext cx="1834428" cy="523220"/>
          </a:xfrm>
          <a:prstGeom prst="rect">
            <a:avLst/>
          </a:prstGeom>
          <a:solidFill>
            <a:schemeClr val="bg1"/>
          </a:solidFill>
          <a:ln w="28575">
            <a:solidFill>
              <a:srgbClr val="7030A0"/>
            </a:solidFill>
          </a:ln>
        </p:spPr>
        <p:txBody>
          <a:bodyPr wrap="square" rtlCol="0">
            <a:spAutoFit/>
          </a:bodyPr>
          <a:lstStyle/>
          <a:p>
            <a:pPr algn="ctr"/>
            <a:r>
              <a:rPr lang="fr-FR" sz="1400" b="1" dirty="0">
                <a:latin typeface="Calibri Light" panose="020F0302020204030204" pitchFamily="34" charset="0"/>
                <a:cs typeface="Calibri Light" panose="020F0302020204030204" pitchFamily="34" charset="0"/>
              </a:rPr>
              <a:t>Principaux massifs forestiers </a:t>
            </a:r>
            <a:endParaRPr lang="fr-FR" sz="1400" dirty="0">
              <a:latin typeface="Calibri Light" panose="020F0302020204030204" pitchFamily="34" charset="0"/>
              <a:cs typeface="Calibri Light" panose="020F0302020204030204" pitchFamily="34" charset="0"/>
            </a:endParaRPr>
          </a:p>
        </p:txBody>
      </p:sp>
      <p:cxnSp>
        <p:nvCxnSpPr>
          <p:cNvPr id="19" name="Connecteur droit 18">
            <a:extLst>
              <a:ext uri="{FF2B5EF4-FFF2-40B4-BE49-F238E27FC236}">
                <a16:creationId xmlns:a16="http://schemas.microsoft.com/office/drawing/2014/main" id="{107229C2-9C2A-2FD7-0380-833E09AEAAA2}"/>
              </a:ext>
            </a:extLst>
          </p:cNvPr>
          <p:cNvCxnSpPr>
            <a:stCxn id="11" idx="3"/>
            <a:endCxn id="9" idx="1"/>
          </p:cNvCxnSpPr>
          <p:nvPr/>
        </p:nvCxnSpPr>
        <p:spPr>
          <a:xfrm>
            <a:off x="5342925" y="1606933"/>
            <a:ext cx="2093590" cy="1353493"/>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0A582F04-037E-4741-95E9-11F35513515C}"/>
              </a:ext>
            </a:extLst>
          </p:cNvPr>
          <p:cNvSpPr txBox="1"/>
          <p:nvPr/>
        </p:nvSpPr>
        <p:spPr>
          <a:xfrm>
            <a:off x="9482270" y="3452135"/>
            <a:ext cx="1834428" cy="523220"/>
          </a:xfrm>
          <a:prstGeom prst="rect">
            <a:avLst/>
          </a:prstGeom>
          <a:solidFill>
            <a:schemeClr val="bg1"/>
          </a:solidFill>
          <a:ln w="28575">
            <a:solidFill>
              <a:srgbClr val="FFFF00"/>
            </a:solidFill>
          </a:ln>
        </p:spPr>
        <p:txBody>
          <a:bodyPr wrap="square" rtlCol="0">
            <a:spAutoFit/>
          </a:bodyPr>
          <a:lstStyle/>
          <a:p>
            <a:pPr algn="ctr"/>
            <a:r>
              <a:rPr lang="fr-FR" sz="1400" b="1" dirty="0">
                <a:latin typeface="Calibri Light" panose="020F0302020204030204" pitchFamily="34" charset="0"/>
                <a:cs typeface="Calibri Light" panose="020F0302020204030204" pitchFamily="34" charset="0"/>
              </a:rPr>
              <a:t>Principal pôle urbain et industriel</a:t>
            </a:r>
            <a:endParaRPr lang="fr-FR" sz="1400" dirty="0">
              <a:latin typeface="Calibri Light" panose="020F0302020204030204" pitchFamily="34" charset="0"/>
              <a:cs typeface="Calibri Light" panose="020F0302020204030204" pitchFamily="34" charset="0"/>
            </a:endParaRPr>
          </a:p>
        </p:txBody>
      </p:sp>
      <p:cxnSp>
        <p:nvCxnSpPr>
          <p:cNvPr id="23" name="Connecteur droit 22">
            <a:extLst>
              <a:ext uri="{FF2B5EF4-FFF2-40B4-BE49-F238E27FC236}">
                <a16:creationId xmlns:a16="http://schemas.microsoft.com/office/drawing/2014/main" id="{1187D709-B820-109D-F72C-37BDBC69FC29}"/>
              </a:ext>
            </a:extLst>
          </p:cNvPr>
          <p:cNvCxnSpPr>
            <a:stCxn id="21" idx="1"/>
            <a:endCxn id="20" idx="5"/>
          </p:cNvCxnSpPr>
          <p:nvPr/>
        </p:nvCxnSpPr>
        <p:spPr>
          <a:xfrm flipH="1" flipV="1">
            <a:off x="8691327" y="3521803"/>
            <a:ext cx="790943" cy="19194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19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20" grpId="0" animBg="1"/>
      <p:bldP spid="7" grpId="0" animBg="1"/>
      <p:bldP spid="11"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C4FA46-1426-B0C1-16B7-7C4989DD37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93" y="1603329"/>
            <a:ext cx="12186106" cy="2925526"/>
          </a:xfrm>
          <a:prstGeom prst="rect">
            <a:avLst/>
          </a:prstGeom>
        </p:spPr>
      </p:pic>
      <p:pic>
        <p:nvPicPr>
          <p:cNvPr id="2" name="Image 1" descr="logo_BASE_R3_FR LT">
            <a:extLst>
              <a:ext uri="{FF2B5EF4-FFF2-40B4-BE49-F238E27FC236}">
                <a16:creationId xmlns:a16="http://schemas.microsoft.com/office/drawing/2014/main" id="{07746A64-5789-6432-D109-ACB8FB1BF4E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3" name="Image 2" descr="logo-g-lettre">
            <a:extLst>
              <a:ext uri="{FF2B5EF4-FFF2-40B4-BE49-F238E27FC236}">
                <a16:creationId xmlns:a16="http://schemas.microsoft.com/office/drawing/2014/main" id="{FB757459-5018-0929-2D1B-DC883931296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Titre 7">
            <a:extLst>
              <a:ext uri="{FF2B5EF4-FFF2-40B4-BE49-F238E27FC236}">
                <a16:creationId xmlns:a16="http://schemas.microsoft.com/office/drawing/2014/main" id="{75983434-5FD8-E4CA-AC5F-0C5E7C865AC8}"/>
              </a:ext>
            </a:extLst>
          </p:cNvPr>
          <p:cNvSpPr txBox="1">
            <a:spLocks/>
          </p:cNvSpPr>
          <p:nvPr/>
        </p:nvSpPr>
        <p:spPr>
          <a:xfrm>
            <a:off x="1113576" y="99278"/>
            <a:ext cx="97142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FR" sz="3200" b="1" dirty="0">
                <a:latin typeface="Calibri Light" panose="020F0302020204030204" pitchFamily="34" charset="0"/>
                <a:cs typeface="Calibri Light" panose="020F0302020204030204" pitchFamily="34" charset="0"/>
              </a:rPr>
              <a:t>S’inspirer du territoire pour renforcer les fonctionnalités existantes et créer les nouvelles</a:t>
            </a:r>
          </a:p>
        </p:txBody>
      </p:sp>
      <p:sp>
        <p:nvSpPr>
          <p:cNvPr id="9" name="Ellipse 8">
            <a:extLst>
              <a:ext uri="{FF2B5EF4-FFF2-40B4-BE49-F238E27FC236}">
                <a16:creationId xmlns:a16="http://schemas.microsoft.com/office/drawing/2014/main" id="{89030C72-2EE0-F893-F02F-B7D9116F4E49}"/>
              </a:ext>
            </a:extLst>
          </p:cNvPr>
          <p:cNvSpPr/>
          <p:nvPr/>
        </p:nvSpPr>
        <p:spPr>
          <a:xfrm>
            <a:off x="143164" y="2266369"/>
            <a:ext cx="944001" cy="94400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Ellipse 9">
            <a:extLst>
              <a:ext uri="{FF2B5EF4-FFF2-40B4-BE49-F238E27FC236}">
                <a16:creationId xmlns:a16="http://schemas.microsoft.com/office/drawing/2014/main" id="{D347F1D6-DEF7-5E97-A67A-554549FDC27B}"/>
              </a:ext>
            </a:extLst>
          </p:cNvPr>
          <p:cNvSpPr/>
          <p:nvPr/>
        </p:nvSpPr>
        <p:spPr>
          <a:xfrm>
            <a:off x="7237016" y="2867699"/>
            <a:ext cx="1362267" cy="69505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2" name="Connecteur droit 11">
            <a:extLst>
              <a:ext uri="{FF2B5EF4-FFF2-40B4-BE49-F238E27FC236}">
                <a16:creationId xmlns:a16="http://schemas.microsoft.com/office/drawing/2014/main" id="{11127967-C7BD-30DE-0A78-BFA968993F28}"/>
              </a:ext>
            </a:extLst>
          </p:cNvPr>
          <p:cNvCxnSpPr>
            <a:cxnSpLocks/>
            <a:stCxn id="9" idx="7"/>
            <a:endCxn id="17" idx="1"/>
          </p:cNvCxnSpPr>
          <p:nvPr/>
        </p:nvCxnSpPr>
        <p:spPr>
          <a:xfrm flipV="1">
            <a:off x="948919" y="1723717"/>
            <a:ext cx="1893869" cy="680898"/>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D8BA235-D517-EB7B-62AC-9F4AE268A61D}"/>
              </a:ext>
            </a:extLst>
          </p:cNvPr>
          <p:cNvCxnSpPr>
            <a:cxnSpLocks/>
            <a:stCxn id="17" idx="2"/>
            <a:endCxn id="16" idx="0"/>
          </p:cNvCxnSpPr>
          <p:nvPr/>
        </p:nvCxnSpPr>
        <p:spPr>
          <a:xfrm flipH="1">
            <a:off x="4189631" y="2093049"/>
            <a:ext cx="236080" cy="501044"/>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FCDD1B0E-DD91-5BAC-6627-03846A5373B1}"/>
              </a:ext>
            </a:extLst>
          </p:cNvPr>
          <p:cNvSpPr/>
          <p:nvPr/>
        </p:nvSpPr>
        <p:spPr>
          <a:xfrm>
            <a:off x="3508497" y="2594093"/>
            <a:ext cx="1362267" cy="69505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ZoneTexte 16">
            <a:extLst>
              <a:ext uri="{FF2B5EF4-FFF2-40B4-BE49-F238E27FC236}">
                <a16:creationId xmlns:a16="http://schemas.microsoft.com/office/drawing/2014/main" id="{D490C3ED-D227-1628-5C6A-52F2FB80C4B1}"/>
              </a:ext>
            </a:extLst>
          </p:cNvPr>
          <p:cNvSpPr txBox="1"/>
          <p:nvPr/>
        </p:nvSpPr>
        <p:spPr>
          <a:xfrm>
            <a:off x="2842788" y="1354385"/>
            <a:ext cx="3165846" cy="738664"/>
          </a:xfrm>
          <a:prstGeom prst="rect">
            <a:avLst/>
          </a:prstGeom>
          <a:solidFill>
            <a:schemeClr val="bg1"/>
          </a:solidFill>
          <a:ln w="28575">
            <a:solidFill>
              <a:srgbClr val="7030A0"/>
            </a:solidFill>
          </a:ln>
        </p:spPr>
        <p:txBody>
          <a:bodyPr wrap="square" rtlCol="0">
            <a:spAutoFit/>
          </a:bodyPr>
          <a:lstStyle/>
          <a:p>
            <a:pPr algn="ctr"/>
            <a:r>
              <a:rPr lang="fr-FR" sz="1400" b="1" dirty="0">
                <a:latin typeface="Calibri Light" panose="020F0302020204030204" pitchFamily="34" charset="0"/>
                <a:cs typeface="Calibri Light" panose="020F0302020204030204" pitchFamily="34" charset="0"/>
              </a:rPr>
              <a:t>Grands élargissements</a:t>
            </a:r>
          </a:p>
          <a:p>
            <a:pPr algn="ctr"/>
            <a:r>
              <a:rPr lang="fr-FR" sz="1400" b="1" dirty="0">
                <a:latin typeface="Calibri Light" panose="020F0302020204030204" pitchFamily="34" charset="0"/>
                <a:cs typeface="Calibri Light" panose="020F0302020204030204" pitchFamily="34" charset="0"/>
              </a:rPr>
              <a:t>Espaces prioritaires pour la restauration des fonctions naturelles</a:t>
            </a:r>
            <a:endParaRPr lang="fr-FR" sz="1400" dirty="0">
              <a:latin typeface="Calibri Light" panose="020F0302020204030204" pitchFamily="34" charset="0"/>
              <a:cs typeface="Calibri Light" panose="020F0302020204030204" pitchFamily="34" charset="0"/>
            </a:endParaRPr>
          </a:p>
        </p:txBody>
      </p:sp>
      <p:cxnSp>
        <p:nvCxnSpPr>
          <p:cNvPr id="18" name="Connecteur droit 17">
            <a:extLst>
              <a:ext uri="{FF2B5EF4-FFF2-40B4-BE49-F238E27FC236}">
                <a16:creationId xmlns:a16="http://schemas.microsoft.com/office/drawing/2014/main" id="{D818841C-65CD-2C1E-51EC-A03DCA998817}"/>
              </a:ext>
            </a:extLst>
          </p:cNvPr>
          <p:cNvCxnSpPr>
            <a:cxnSpLocks/>
            <a:stCxn id="17" idx="3"/>
            <a:endCxn id="10" idx="1"/>
          </p:cNvCxnSpPr>
          <p:nvPr/>
        </p:nvCxnSpPr>
        <p:spPr>
          <a:xfrm>
            <a:off x="6008634" y="1723717"/>
            <a:ext cx="1427881" cy="1245771"/>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1F98326-44B4-61E1-7B0D-823F35B68403}"/>
              </a:ext>
            </a:extLst>
          </p:cNvPr>
          <p:cNvSpPr txBox="1"/>
          <p:nvPr/>
        </p:nvSpPr>
        <p:spPr>
          <a:xfrm>
            <a:off x="9482269" y="3461197"/>
            <a:ext cx="2541979" cy="738664"/>
          </a:xfrm>
          <a:prstGeom prst="rect">
            <a:avLst/>
          </a:prstGeom>
          <a:solidFill>
            <a:schemeClr val="bg1"/>
          </a:solidFill>
          <a:ln w="28575">
            <a:solidFill>
              <a:srgbClr val="FFFF00"/>
            </a:solidFill>
          </a:ln>
        </p:spPr>
        <p:txBody>
          <a:bodyPr wrap="square" rtlCol="0">
            <a:spAutoFit/>
          </a:bodyPr>
          <a:lstStyle/>
          <a:p>
            <a:pPr algn="ctr"/>
            <a:r>
              <a:rPr lang="fr-FR" sz="1400" b="1" dirty="0">
                <a:latin typeface="Calibri Light" panose="020F0302020204030204" pitchFamily="34" charset="0"/>
                <a:cs typeface="Calibri Light" panose="020F0302020204030204" pitchFamily="34" charset="0"/>
              </a:rPr>
              <a:t>Une sécurité accrue</a:t>
            </a:r>
          </a:p>
          <a:p>
            <a:pPr algn="ctr"/>
            <a:r>
              <a:rPr lang="fr-FR" sz="1400" b="1" dirty="0">
                <a:latin typeface="Calibri Light" panose="020F0302020204030204" pitchFamily="34" charset="0"/>
                <a:cs typeface="Calibri Light" panose="020F0302020204030204" pitchFamily="34" charset="0"/>
              </a:rPr>
              <a:t>Espace privilégié pour les infrastructures de mobilité douce </a:t>
            </a:r>
            <a:endParaRPr lang="fr-FR" sz="1400" dirty="0">
              <a:latin typeface="Calibri Light" panose="020F0302020204030204" pitchFamily="34" charset="0"/>
              <a:cs typeface="Calibri Light" panose="020F0302020204030204" pitchFamily="34" charset="0"/>
            </a:endParaRPr>
          </a:p>
        </p:txBody>
      </p:sp>
      <p:cxnSp>
        <p:nvCxnSpPr>
          <p:cNvPr id="20" name="Connecteur droit 19">
            <a:extLst>
              <a:ext uri="{FF2B5EF4-FFF2-40B4-BE49-F238E27FC236}">
                <a16:creationId xmlns:a16="http://schemas.microsoft.com/office/drawing/2014/main" id="{DEB0C14E-B242-981F-D250-9AC81E8C28AE}"/>
              </a:ext>
            </a:extLst>
          </p:cNvPr>
          <p:cNvCxnSpPr>
            <a:cxnSpLocks/>
            <a:stCxn id="19" idx="1"/>
            <a:endCxn id="21" idx="14"/>
          </p:cNvCxnSpPr>
          <p:nvPr/>
        </p:nvCxnSpPr>
        <p:spPr>
          <a:xfrm flipH="1" flipV="1">
            <a:off x="8872395" y="3277368"/>
            <a:ext cx="609874" cy="55316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Forme libre : forme 20">
            <a:extLst>
              <a:ext uri="{FF2B5EF4-FFF2-40B4-BE49-F238E27FC236}">
                <a16:creationId xmlns:a16="http://schemas.microsoft.com/office/drawing/2014/main" id="{4EDC5D8E-C6F8-BEE7-135A-BAC665B86989}"/>
              </a:ext>
            </a:extLst>
          </p:cNvPr>
          <p:cNvSpPr/>
          <p:nvPr/>
        </p:nvSpPr>
        <p:spPr>
          <a:xfrm>
            <a:off x="4825496" y="2906176"/>
            <a:ext cx="4077031" cy="832919"/>
          </a:xfrm>
          <a:custGeom>
            <a:avLst/>
            <a:gdLst>
              <a:gd name="connsiteX0" fmla="*/ 90535 w 4291343"/>
              <a:gd name="connsiteY0" fmla="*/ 172016 h 832919"/>
              <a:gd name="connsiteX1" fmla="*/ 0 w 4291343"/>
              <a:gd name="connsiteY1" fmla="*/ 407406 h 832919"/>
              <a:gd name="connsiteX2" fmla="*/ 199176 w 4291343"/>
              <a:gd name="connsiteY2" fmla="*/ 561315 h 832919"/>
              <a:gd name="connsiteX3" fmla="*/ 516048 w 4291343"/>
              <a:gd name="connsiteY3" fmla="*/ 642796 h 832919"/>
              <a:gd name="connsiteX4" fmla="*/ 932507 w 4291343"/>
              <a:gd name="connsiteY4" fmla="*/ 832919 h 832919"/>
              <a:gd name="connsiteX5" fmla="*/ 1213164 w 4291343"/>
              <a:gd name="connsiteY5" fmla="*/ 724277 h 832919"/>
              <a:gd name="connsiteX6" fmla="*/ 1358020 w 4291343"/>
              <a:gd name="connsiteY6" fmla="*/ 561315 h 832919"/>
              <a:gd name="connsiteX7" fmla="*/ 1674891 w 4291343"/>
              <a:gd name="connsiteY7" fmla="*/ 470780 h 832919"/>
              <a:gd name="connsiteX8" fmla="*/ 1783533 w 4291343"/>
              <a:gd name="connsiteY8" fmla="*/ 398353 h 832919"/>
              <a:gd name="connsiteX9" fmla="*/ 2046083 w 4291343"/>
              <a:gd name="connsiteY9" fmla="*/ 416460 h 832919"/>
              <a:gd name="connsiteX10" fmla="*/ 2190939 w 4291343"/>
              <a:gd name="connsiteY10" fmla="*/ 516048 h 832919"/>
              <a:gd name="connsiteX11" fmla="*/ 2516863 w 4291343"/>
              <a:gd name="connsiteY11" fmla="*/ 561315 h 832919"/>
              <a:gd name="connsiteX12" fmla="*/ 2743200 w 4291343"/>
              <a:gd name="connsiteY12" fmla="*/ 633743 h 832919"/>
              <a:gd name="connsiteX13" fmla="*/ 3693814 w 4291343"/>
              <a:gd name="connsiteY13" fmla="*/ 289711 h 832919"/>
              <a:gd name="connsiteX14" fmla="*/ 4046899 w 4291343"/>
              <a:gd name="connsiteY14" fmla="*/ 371192 h 832919"/>
              <a:gd name="connsiteX15" fmla="*/ 4291343 w 4291343"/>
              <a:gd name="connsiteY15" fmla="*/ 316872 h 832919"/>
              <a:gd name="connsiteX16" fmla="*/ 4273236 w 4291343"/>
              <a:gd name="connsiteY16" fmla="*/ 63374 h 832919"/>
              <a:gd name="connsiteX17" fmla="*/ 4055953 w 4291343"/>
              <a:gd name="connsiteY17" fmla="*/ 162963 h 832919"/>
              <a:gd name="connsiteX18" fmla="*/ 3856776 w 4291343"/>
              <a:gd name="connsiteY18" fmla="*/ 72428 h 832919"/>
              <a:gd name="connsiteX19" fmla="*/ 3784349 w 4291343"/>
              <a:gd name="connsiteY19" fmla="*/ 0 h 832919"/>
              <a:gd name="connsiteX20" fmla="*/ 3123446 w 4291343"/>
              <a:gd name="connsiteY20" fmla="*/ 162963 h 832919"/>
              <a:gd name="connsiteX21" fmla="*/ 2797521 w 4291343"/>
              <a:gd name="connsiteY21" fmla="*/ 244444 h 832919"/>
              <a:gd name="connsiteX22" fmla="*/ 2372008 w 4291343"/>
              <a:gd name="connsiteY22" fmla="*/ 298765 h 832919"/>
              <a:gd name="connsiteX23" fmla="*/ 1964602 w 4291343"/>
              <a:gd name="connsiteY23" fmla="*/ 72428 h 832919"/>
              <a:gd name="connsiteX24" fmla="*/ 1258432 w 4291343"/>
              <a:gd name="connsiteY24" fmla="*/ 226337 h 832919"/>
              <a:gd name="connsiteX25" fmla="*/ 923453 w 4291343"/>
              <a:gd name="connsiteY25" fmla="*/ 516048 h 832919"/>
              <a:gd name="connsiteX26" fmla="*/ 769545 w 4291343"/>
              <a:gd name="connsiteY26" fmla="*/ 344032 h 832919"/>
              <a:gd name="connsiteX27" fmla="*/ 525101 w 4291343"/>
              <a:gd name="connsiteY27" fmla="*/ 334978 h 832919"/>
              <a:gd name="connsiteX28" fmla="*/ 90535 w 4291343"/>
              <a:gd name="connsiteY28" fmla="*/ 172016 h 832919"/>
              <a:gd name="connsiteX0" fmla="*/ 90535 w 4273236"/>
              <a:gd name="connsiteY0" fmla="*/ 172016 h 832919"/>
              <a:gd name="connsiteX1" fmla="*/ 0 w 4273236"/>
              <a:gd name="connsiteY1" fmla="*/ 407406 h 832919"/>
              <a:gd name="connsiteX2" fmla="*/ 199176 w 4273236"/>
              <a:gd name="connsiteY2" fmla="*/ 561315 h 832919"/>
              <a:gd name="connsiteX3" fmla="*/ 516048 w 4273236"/>
              <a:gd name="connsiteY3" fmla="*/ 642796 h 832919"/>
              <a:gd name="connsiteX4" fmla="*/ 932507 w 4273236"/>
              <a:gd name="connsiteY4" fmla="*/ 832919 h 832919"/>
              <a:gd name="connsiteX5" fmla="*/ 1213164 w 4273236"/>
              <a:gd name="connsiteY5" fmla="*/ 724277 h 832919"/>
              <a:gd name="connsiteX6" fmla="*/ 1358020 w 4273236"/>
              <a:gd name="connsiteY6" fmla="*/ 561315 h 832919"/>
              <a:gd name="connsiteX7" fmla="*/ 1674891 w 4273236"/>
              <a:gd name="connsiteY7" fmla="*/ 470780 h 832919"/>
              <a:gd name="connsiteX8" fmla="*/ 1783533 w 4273236"/>
              <a:gd name="connsiteY8" fmla="*/ 398353 h 832919"/>
              <a:gd name="connsiteX9" fmla="*/ 2046083 w 4273236"/>
              <a:gd name="connsiteY9" fmla="*/ 416460 h 832919"/>
              <a:gd name="connsiteX10" fmla="*/ 2190939 w 4273236"/>
              <a:gd name="connsiteY10" fmla="*/ 516048 h 832919"/>
              <a:gd name="connsiteX11" fmla="*/ 2516863 w 4273236"/>
              <a:gd name="connsiteY11" fmla="*/ 561315 h 832919"/>
              <a:gd name="connsiteX12" fmla="*/ 2743200 w 4273236"/>
              <a:gd name="connsiteY12" fmla="*/ 633743 h 832919"/>
              <a:gd name="connsiteX13" fmla="*/ 3693814 w 4273236"/>
              <a:gd name="connsiteY13" fmla="*/ 289711 h 832919"/>
              <a:gd name="connsiteX14" fmla="*/ 4046899 w 4273236"/>
              <a:gd name="connsiteY14" fmla="*/ 371192 h 832919"/>
              <a:gd name="connsiteX15" fmla="*/ 4077031 w 4273236"/>
              <a:gd name="connsiteY15" fmla="*/ 293059 h 832919"/>
              <a:gd name="connsiteX16" fmla="*/ 4273236 w 4273236"/>
              <a:gd name="connsiteY16" fmla="*/ 63374 h 832919"/>
              <a:gd name="connsiteX17" fmla="*/ 4055953 w 4273236"/>
              <a:gd name="connsiteY17" fmla="*/ 162963 h 832919"/>
              <a:gd name="connsiteX18" fmla="*/ 3856776 w 4273236"/>
              <a:gd name="connsiteY18" fmla="*/ 72428 h 832919"/>
              <a:gd name="connsiteX19" fmla="*/ 3784349 w 4273236"/>
              <a:gd name="connsiteY19" fmla="*/ 0 h 832919"/>
              <a:gd name="connsiteX20" fmla="*/ 3123446 w 4273236"/>
              <a:gd name="connsiteY20" fmla="*/ 162963 h 832919"/>
              <a:gd name="connsiteX21" fmla="*/ 2797521 w 4273236"/>
              <a:gd name="connsiteY21" fmla="*/ 244444 h 832919"/>
              <a:gd name="connsiteX22" fmla="*/ 2372008 w 4273236"/>
              <a:gd name="connsiteY22" fmla="*/ 298765 h 832919"/>
              <a:gd name="connsiteX23" fmla="*/ 1964602 w 4273236"/>
              <a:gd name="connsiteY23" fmla="*/ 72428 h 832919"/>
              <a:gd name="connsiteX24" fmla="*/ 1258432 w 4273236"/>
              <a:gd name="connsiteY24" fmla="*/ 226337 h 832919"/>
              <a:gd name="connsiteX25" fmla="*/ 923453 w 4273236"/>
              <a:gd name="connsiteY25" fmla="*/ 516048 h 832919"/>
              <a:gd name="connsiteX26" fmla="*/ 769545 w 4273236"/>
              <a:gd name="connsiteY26" fmla="*/ 344032 h 832919"/>
              <a:gd name="connsiteX27" fmla="*/ 525101 w 4273236"/>
              <a:gd name="connsiteY27" fmla="*/ 334978 h 832919"/>
              <a:gd name="connsiteX28" fmla="*/ 90535 w 4273236"/>
              <a:gd name="connsiteY28" fmla="*/ 172016 h 832919"/>
              <a:gd name="connsiteX0" fmla="*/ 90535 w 4077031"/>
              <a:gd name="connsiteY0" fmla="*/ 172016 h 832919"/>
              <a:gd name="connsiteX1" fmla="*/ 0 w 4077031"/>
              <a:gd name="connsiteY1" fmla="*/ 407406 h 832919"/>
              <a:gd name="connsiteX2" fmla="*/ 199176 w 4077031"/>
              <a:gd name="connsiteY2" fmla="*/ 561315 h 832919"/>
              <a:gd name="connsiteX3" fmla="*/ 516048 w 4077031"/>
              <a:gd name="connsiteY3" fmla="*/ 642796 h 832919"/>
              <a:gd name="connsiteX4" fmla="*/ 932507 w 4077031"/>
              <a:gd name="connsiteY4" fmla="*/ 832919 h 832919"/>
              <a:gd name="connsiteX5" fmla="*/ 1213164 w 4077031"/>
              <a:gd name="connsiteY5" fmla="*/ 724277 h 832919"/>
              <a:gd name="connsiteX6" fmla="*/ 1358020 w 4077031"/>
              <a:gd name="connsiteY6" fmla="*/ 561315 h 832919"/>
              <a:gd name="connsiteX7" fmla="*/ 1674891 w 4077031"/>
              <a:gd name="connsiteY7" fmla="*/ 470780 h 832919"/>
              <a:gd name="connsiteX8" fmla="*/ 1783533 w 4077031"/>
              <a:gd name="connsiteY8" fmla="*/ 398353 h 832919"/>
              <a:gd name="connsiteX9" fmla="*/ 2046083 w 4077031"/>
              <a:gd name="connsiteY9" fmla="*/ 416460 h 832919"/>
              <a:gd name="connsiteX10" fmla="*/ 2190939 w 4077031"/>
              <a:gd name="connsiteY10" fmla="*/ 516048 h 832919"/>
              <a:gd name="connsiteX11" fmla="*/ 2516863 w 4077031"/>
              <a:gd name="connsiteY11" fmla="*/ 561315 h 832919"/>
              <a:gd name="connsiteX12" fmla="*/ 2743200 w 4077031"/>
              <a:gd name="connsiteY12" fmla="*/ 633743 h 832919"/>
              <a:gd name="connsiteX13" fmla="*/ 3693814 w 4077031"/>
              <a:gd name="connsiteY13" fmla="*/ 289711 h 832919"/>
              <a:gd name="connsiteX14" fmla="*/ 4046899 w 4077031"/>
              <a:gd name="connsiteY14" fmla="*/ 371192 h 832919"/>
              <a:gd name="connsiteX15" fmla="*/ 4077031 w 4077031"/>
              <a:gd name="connsiteY15" fmla="*/ 293059 h 832919"/>
              <a:gd name="connsiteX16" fmla="*/ 4068449 w 4077031"/>
              <a:gd name="connsiteY16" fmla="*/ 203867 h 832919"/>
              <a:gd name="connsiteX17" fmla="*/ 4055953 w 4077031"/>
              <a:gd name="connsiteY17" fmla="*/ 162963 h 832919"/>
              <a:gd name="connsiteX18" fmla="*/ 3856776 w 4077031"/>
              <a:gd name="connsiteY18" fmla="*/ 72428 h 832919"/>
              <a:gd name="connsiteX19" fmla="*/ 3784349 w 4077031"/>
              <a:gd name="connsiteY19" fmla="*/ 0 h 832919"/>
              <a:gd name="connsiteX20" fmla="*/ 3123446 w 4077031"/>
              <a:gd name="connsiteY20" fmla="*/ 162963 h 832919"/>
              <a:gd name="connsiteX21" fmla="*/ 2797521 w 4077031"/>
              <a:gd name="connsiteY21" fmla="*/ 244444 h 832919"/>
              <a:gd name="connsiteX22" fmla="*/ 2372008 w 4077031"/>
              <a:gd name="connsiteY22" fmla="*/ 298765 h 832919"/>
              <a:gd name="connsiteX23" fmla="*/ 1964602 w 4077031"/>
              <a:gd name="connsiteY23" fmla="*/ 72428 h 832919"/>
              <a:gd name="connsiteX24" fmla="*/ 1258432 w 4077031"/>
              <a:gd name="connsiteY24" fmla="*/ 226337 h 832919"/>
              <a:gd name="connsiteX25" fmla="*/ 923453 w 4077031"/>
              <a:gd name="connsiteY25" fmla="*/ 516048 h 832919"/>
              <a:gd name="connsiteX26" fmla="*/ 769545 w 4077031"/>
              <a:gd name="connsiteY26" fmla="*/ 344032 h 832919"/>
              <a:gd name="connsiteX27" fmla="*/ 525101 w 4077031"/>
              <a:gd name="connsiteY27" fmla="*/ 334978 h 832919"/>
              <a:gd name="connsiteX28" fmla="*/ 90535 w 4077031"/>
              <a:gd name="connsiteY28" fmla="*/ 17201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77031" h="832919">
                <a:moveTo>
                  <a:pt x="90535" y="172016"/>
                </a:moveTo>
                <a:lnTo>
                  <a:pt x="0" y="407406"/>
                </a:lnTo>
                <a:lnTo>
                  <a:pt x="199176" y="561315"/>
                </a:lnTo>
                <a:lnTo>
                  <a:pt x="516048" y="642796"/>
                </a:lnTo>
                <a:lnTo>
                  <a:pt x="932507" y="832919"/>
                </a:lnTo>
                <a:lnTo>
                  <a:pt x="1213164" y="724277"/>
                </a:lnTo>
                <a:lnTo>
                  <a:pt x="1358020" y="561315"/>
                </a:lnTo>
                <a:lnTo>
                  <a:pt x="1674891" y="470780"/>
                </a:lnTo>
                <a:lnTo>
                  <a:pt x="1783533" y="398353"/>
                </a:lnTo>
                <a:lnTo>
                  <a:pt x="2046083" y="416460"/>
                </a:lnTo>
                <a:lnTo>
                  <a:pt x="2190939" y="516048"/>
                </a:lnTo>
                <a:lnTo>
                  <a:pt x="2516863" y="561315"/>
                </a:lnTo>
                <a:lnTo>
                  <a:pt x="2743200" y="633743"/>
                </a:lnTo>
                <a:lnTo>
                  <a:pt x="3693814" y="289711"/>
                </a:lnTo>
                <a:lnTo>
                  <a:pt x="4046899" y="371192"/>
                </a:lnTo>
                <a:lnTo>
                  <a:pt x="4077031" y="293059"/>
                </a:lnTo>
                <a:lnTo>
                  <a:pt x="4068449" y="203867"/>
                </a:lnTo>
                <a:lnTo>
                  <a:pt x="4055953" y="162963"/>
                </a:lnTo>
                <a:lnTo>
                  <a:pt x="3856776" y="72428"/>
                </a:lnTo>
                <a:lnTo>
                  <a:pt x="3784349" y="0"/>
                </a:lnTo>
                <a:lnTo>
                  <a:pt x="3123446" y="162963"/>
                </a:lnTo>
                <a:lnTo>
                  <a:pt x="2797521" y="244444"/>
                </a:lnTo>
                <a:lnTo>
                  <a:pt x="2372008" y="298765"/>
                </a:lnTo>
                <a:lnTo>
                  <a:pt x="1964602" y="72428"/>
                </a:lnTo>
                <a:lnTo>
                  <a:pt x="1258432" y="226337"/>
                </a:lnTo>
                <a:lnTo>
                  <a:pt x="923453" y="516048"/>
                </a:lnTo>
                <a:lnTo>
                  <a:pt x="769545" y="344032"/>
                </a:lnTo>
                <a:lnTo>
                  <a:pt x="525101" y="334978"/>
                </a:lnTo>
                <a:lnTo>
                  <a:pt x="90535" y="172016"/>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4" name="Image 23">
            <a:extLst>
              <a:ext uri="{FF2B5EF4-FFF2-40B4-BE49-F238E27FC236}">
                <a16:creationId xmlns:a16="http://schemas.microsoft.com/office/drawing/2014/main" id="{F4C19EBD-866C-B5DE-14D7-01E67D1CEC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8653" y="4570984"/>
            <a:ext cx="10819158" cy="2187738"/>
          </a:xfrm>
          <a:prstGeom prst="rect">
            <a:avLst/>
          </a:prstGeom>
          <a:ln>
            <a:solidFill>
              <a:schemeClr val="tx1"/>
            </a:solidFill>
          </a:ln>
        </p:spPr>
      </p:pic>
      <p:sp>
        <p:nvSpPr>
          <p:cNvPr id="25" name="Ellipse 24">
            <a:extLst>
              <a:ext uri="{FF2B5EF4-FFF2-40B4-BE49-F238E27FC236}">
                <a16:creationId xmlns:a16="http://schemas.microsoft.com/office/drawing/2014/main" id="{D8CACE64-47A9-F76A-78BF-A134492D46B9}"/>
              </a:ext>
            </a:extLst>
          </p:cNvPr>
          <p:cNvSpPr/>
          <p:nvPr/>
        </p:nvSpPr>
        <p:spPr>
          <a:xfrm rot="2768628">
            <a:off x="1332648" y="2826783"/>
            <a:ext cx="1362267" cy="460499"/>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6" name="Connecteur droit 25">
            <a:extLst>
              <a:ext uri="{FF2B5EF4-FFF2-40B4-BE49-F238E27FC236}">
                <a16:creationId xmlns:a16="http://schemas.microsoft.com/office/drawing/2014/main" id="{7670F290-8B89-FF0C-6939-383B848D0ACA}"/>
              </a:ext>
            </a:extLst>
          </p:cNvPr>
          <p:cNvCxnSpPr>
            <a:cxnSpLocks/>
            <a:stCxn id="25" idx="0"/>
            <a:endCxn id="17" idx="1"/>
          </p:cNvCxnSpPr>
          <p:nvPr/>
        </p:nvCxnSpPr>
        <p:spPr>
          <a:xfrm flipV="1">
            <a:off x="2179810" y="1723717"/>
            <a:ext cx="662978" cy="117378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P spid="19" grpId="0" animBg="1"/>
      <p:bldP spid="21"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C4FA46-1426-B0C1-16B7-7C4989DD37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94" y="2239653"/>
            <a:ext cx="12186106" cy="2925526"/>
          </a:xfrm>
          <a:prstGeom prst="rect">
            <a:avLst/>
          </a:prstGeom>
        </p:spPr>
      </p:pic>
      <p:pic>
        <p:nvPicPr>
          <p:cNvPr id="2" name="Image 1" descr="logo_BASE_R3_FR LT">
            <a:extLst>
              <a:ext uri="{FF2B5EF4-FFF2-40B4-BE49-F238E27FC236}">
                <a16:creationId xmlns:a16="http://schemas.microsoft.com/office/drawing/2014/main" id="{07746A64-5789-6432-D109-ACB8FB1BF4E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3" name="Image 2" descr="logo-g-lettre">
            <a:extLst>
              <a:ext uri="{FF2B5EF4-FFF2-40B4-BE49-F238E27FC236}">
                <a16:creationId xmlns:a16="http://schemas.microsoft.com/office/drawing/2014/main" id="{FB757459-5018-0929-2D1B-DC883931296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Titre 7">
            <a:extLst>
              <a:ext uri="{FF2B5EF4-FFF2-40B4-BE49-F238E27FC236}">
                <a16:creationId xmlns:a16="http://schemas.microsoft.com/office/drawing/2014/main" id="{75983434-5FD8-E4CA-AC5F-0C5E7C865AC8}"/>
              </a:ext>
            </a:extLst>
          </p:cNvPr>
          <p:cNvSpPr txBox="1">
            <a:spLocks/>
          </p:cNvSpPr>
          <p:nvPr/>
        </p:nvSpPr>
        <p:spPr>
          <a:xfrm>
            <a:off x="1113576" y="99278"/>
            <a:ext cx="97142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FR" sz="3200" b="1" dirty="0">
                <a:latin typeface="Calibri Light" panose="020F0302020204030204" pitchFamily="34" charset="0"/>
                <a:cs typeface="Calibri Light" panose="020F0302020204030204" pitchFamily="34" charset="0"/>
              </a:rPr>
              <a:t>Un seul projet porté par deux Cantons</a:t>
            </a:r>
          </a:p>
        </p:txBody>
      </p:sp>
      <p:pic>
        <p:nvPicPr>
          <p:cNvPr id="6" name="Picture 24" descr="vd_logo_pantone-363c_rvb">
            <a:extLst>
              <a:ext uri="{FF2B5EF4-FFF2-40B4-BE49-F238E27FC236}">
                <a16:creationId xmlns:a16="http://schemas.microsoft.com/office/drawing/2014/main" id="{C5213F6D-B20B-1429-E048-6E31BB6F9D9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663651" y="2239653"/>
            <a:ext cx="531862" cy="89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BC4B65D3-1840-B839-289D-7B9D48971F8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47893" y="4292809"/>
            <a:ext cx="938213"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a:extLst>
              <a:ext uri="{FF2B5EF4-FFF2-40B4-BE49-F238E27FC236}">
                <a16:creationId xmlns:a16="http://schemas.microsoft.com/office/drawing/2014/main" id="{7F882AC7-6E94-1FE7-B4A7-78007041BCDB}"/>
              </a:ext>
            </a:extLst>
          </p:cNvPr>
          <p:cNvSpPr txBox="1"/>
          <p:nvPr/>
        </p:nvSpPr>
        <p:spPr>
          <a:xfrm>
            <a:off x="181069" y="5513560"/>
            <a:ext cx="6299417" cy="1477328"/>
          </a:xfrm>
          <a:prstGeom prst="rect">
            <a:avLst/>
          </a:prstGeom>
          <a:noFill/>
        </p:spPr>
        <p:txBody>
          <a:bodyPr wrap="none" rtlCol="0">
            <a:spAutoFit/>
          </a:bodyPr>
          <a:lstStyle/>
          <a:p>
            <a:r>
              <a:rPr lang="fr-CH" dirty="0"/>
              <a:t>Maitre d’ouvrage : Canton de Vaud et Canton du Valais</a:t>
            </a:r>
          </a:p>
          <a:p>
            <a:pPr marL="742950" lvl="1" indent="-285750">
              <a:buFont typeface="Wingdings" panose="05000000000000000000" pitchFamily="2" charset="2"/>
              <a:buChar char="ü"/>
            </a:pPr>
            <a:r>
              <a:rPr lang="fr-FR" dirty="0"/>
              <a:t>Convention intercantonale pour le financement du projet</a:t>
            </a:r>
          </a:p>
          <a:p>
            <a:pPr lvl="1"/>
            <a:endParaRPr lang="fr-CH" dirty="0"/>
          </a:p>
          <a:p>
            <a:r>
              <a:rPr lang="fr-CH" dirty="0"/>
              <a:t>Subventionnement : Confédération Suisse</a:t>
            </a:r>
          </a:p>
          <a:p>
            <a:endParaRPr lang="fr-CH" dirty="0"/>
          </a:p>
        </p:txBody>
      </p:sp>
    </p:spTree>
    <p:extLst>
      <p:ext uri="{BB962C8B-B14F-4D97-AF65-F5344CB8AC3E}">
        <p14:creationId xmlns:p14="http://schemas.microsoft.com/office/powerpoint/2010/main" val="682238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rapèze 46"/>
          <p:cNvSpPr/>
          <p:nvPr/>
        </p:nvSpPr>
        <p:spPr>
          <a:xfrm flipV="1">
            <a:off x="2466777" y="754417"/>
            <a:ext cx="7125174" cy="3748768"/>
          </a:xfrm>
          <a:prstGeom prst="trapezoid">
            <a:avLst>
              <a:gd name="adj" fmla="val 38674"/>
            </a:avLst>
          </a:prstGeom>
          <a:solidFill>
            <a:srgbClr val="F2F2F2">
              <a:alpha val="32000"/>
            </a:srgb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5304" tIns="32652" rIns="65304" bIns="32652" rtlCol="0" anchor="ctr"/>
          <a:lstStyle/>
          <a:p>
            <a:pPr algn="ctr"/>
            <a:endParaRPr lang="fr-CH" sz="1286"/>
          </a:p>
        </p:txBody>
      </p:sp>
      <p:sp>
        <p:nvSpPr>
          <p:cNvPr id="48" name="Trapèze 47"/>
          <p:cNvSpPr/>
          <p:nvPr/>
        </p:nvSpPr>
        <p:spPr>
          <a:xfrm flipV="1">
            <a:off x="3027045" y="1777168"/>
            <a:ext cx="5992254" cy="3187559"/>
          </a:xfrm>
          <a:prstGeom prst="trapezoid">
            <a:avLst>
              <a:gd name="adj" fmla="val 38674"/>
            </a:avLst>
          </a:prstGeom>
          <a:solidFill>
            <a:schemeClr val="bg1">
              <a:lumMod val="9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5304" tIns="32652" rIns="65304" bIns="32652" rtlCol="0" anchor="ctr"/>
          <a:lstStyle/>
          <a:p>
            <a:pPr algn="ctr"/>
            <a:endParaRPr lang="fr-CH" sz="1286"/>
          </a:p>
        </p:txBody>
      </p:sp>
      <p:sp>
        <p:nvSpPr>
          <p:cNvPr id="49" name="Rectangle 48"/>
          <p:cNvSpPr/>
          <p:nvPr/>
        </p:nvSpPr>
        <p:spPr>
          <a:xfrm>
            <a:off x="4549976" y="2893873"/>
            <a:ext cx="2983189" cy="3471096"/>
          </a:xfrm>
          <a:prstGeom prst="rect">
            <a:avLst/>
          </a:prstGeom>
          <a:solidFill>
            <a:schemeClr val="accent1">
              <a:lumMod val="20000"/>
              <a:lumOff val="80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5304" tIns="32652" rIns="65304" bIns="32652" rtlCol="0" anchor="ctr"/>
          <a:lstStyle/>
          <a:p>
            <a:pPr algn="ctr"/>
            <a:endParaRPr lang="fr-CH" sz="1286"/>
          </a:p>
        </p:txBody>
      </p:sp>
      <p:sp>
        <p:nvSpPr>
          <p:cNvPr id="50" name="Rectangle 49"/>
          <p:cNvSpPr/>
          <p:nvPr/>
        </p:nvSpPr>
        <p:spPr>
          <a:xfrm>
            <a:off x="3345327" y="134499"/>
            <a:ext cx="5473694" cy="508393"/>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pPr algn="ctr"/>
            <a:r>
              <a:rPr lang="fr-CH" sz="1200" b="1" dirty="0">
                <a:solidFill>
                  <a:schemeClr val="tx1"/>
                </a:solidFill>
                <a:latin typeface="Arial" panose="020B0604020202020204" pitchFamily="34" charset="0"/>
                <a:cs typeface="Arial" panose="020B0604020202020204" pitchFamily="34" charset="0"/>
              </a:rPr>
              <a:t>R3 – Organigramme Intercantonal du Chablais</a:t>
            </a:r>
          </a:p>
        </p:txBody>
      </p:sp>
      <p:grpSp>
        <p:nvGrpSpPr>
          <p:cNvPr id="51" name="Groupe 50"/>
          <p:cNvGrpSpPr/>
          <p:nvPr/>
        </p:nvGrpSpPr>
        <p:grpSpPr>
          <a:xfrm>
            <a:off x="4678562" y="3843845"/>
            <a:ext cx="2726017" cy="967947"/>
            <a:chOff x="3059832" y="1628800"/>
            <a:chExt cx="3816424" cy="3816424"/>
          </a:xfrm>
        </p:grpSpPr>
        <p:sp>
          <p:nvSpPr>
            <p:cNvPr id="52" name="Rectangle 51"/>
            <p:cNvSpPr/>
            <p:nvPr/>
          </p:nvSpPr>
          <p:spPr>
            <a:xfrm>
              <a:off x="3059832" y="1628800"/>
              <a:ext cx="3816424" cy="3816424"/>
            </a:xfrm>
            <a:prstGeom prst="rect">
              <a:avLst/>
            </a:prstGeom>
            <a:solidFill>
              <a:schemeClr val="accent4">
                <a:lumMod val="20000"/>
                <a:lumOff val="80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286"/>
            </a:p>
          </p:txBody>
        </p:sp>
        <p:sp>
          <p:nvSpPr>
            <p:cNvPr id="53" name="Rectangle 52"/>
            <p:cNvSpPr/>
            <p:nvPr/>
          </p:nvSpPr>
          <p:spPr>
            <a:xfrm>
              <a:off x="3078256" y="1661362"/>
              <a:ext cx="2938098" cy="53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4" rIns="0" bIns="25714" numCol="1" spcCol="0" rtlCol="0" fromWordArt="0" anchor="ctr" anchorCtr="0" forceAA="0" compatLnSpc="1">
              <a:prstTxWarp prst="textNoShape">
                <a:avLst/>
              </a:prstTxWarp>
              <a:noAutofit/>
            </a:bodyPr>
            <a:lstStyle/>
            <a:p>
              <a:r>
                <a:rPr lang="fr-CH" sz="857" b="1" dirty="0">
                  <a:solidFill>
                    <a:schemeClr val="tx1"/>
                  </a:solidFill>
                  <a:latin typeface="Arial" panose="020B0604020202020204" pitchFamily="34" charset="0"/>
                  <a:cs typeface="Arial" panose="020B0604020202020204" pitchFamily="34" charset="0"/>
                </a:rPr>
                <a:t>Direction opérationnelle DIROP</a:t>
              </a:r>
              <a:endParaRPr lang="fr-CH" sz="857" dirty="0">
                <a:solidFill>
                  <a:schemeClr val="tx1"/>
                </a:solidFill>
                <a:latin typeface="Arial" panose="020B0604020202020204" pitchFamily="34" charset="0"/>
                <a:cs typeface="Arial" panose="020B0604020202020204" pitchFamily="34" charset="0"/>
              </a:endParaRPr>
            </a:p>
          </p:txBody>
        </p:sp>
      </p:grpSp>
      <p:sp>
        <p:nvSpPr>
          <p:cNvPr id="54" name="Rectangle à coins arrondis 8"/>
          <p:cNvSpPr/>
          <p:nvPr/>
        </p:nvSpPr>
        <p:spPr>
          <a:xfrm>
            <a:off x="6268891" y="4246018"/>
            <a:ext cx="1080120" cy="381605"/>
          </a:xfrm>
          <a:prstGeom prst="rect">
            <a:avLst/>
          </a:prstGeom>
          <a:solidFill>
            <a:schemeClr val="accent2">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VS - SDANA</a:t>
            </a:r>
          </a:p>
          <a:p>
            <a:r>
              <a:rPr lang="fr-CH" sz="786" dirty="0">
                <a:solidFill>
                  <a:schemeClr val="tx1"/>
                </a:solidFill>
                <a:latin typeface="Arial" panose="020B0604020202020204" pitchFamily="34" charset="0"/>
                <a:cs typeface="Arial" panose="020B0604020202020204" pitchFamily="34" charset="0"/>
              </a:rPr>
              <a:t>Ch. section – F. Aubry</a:t>
            </a:r>
          </a:p>
          <a:p>
            <a:r>
              <a:rPr lang="fr-CH" sz="786" dirty="0">
                <a:solidFill>
                  <a:schemeClr val="tx1"/>
                </a:solidFill>
                <a:latin typeface="Arial" panose="020B0604020202020204" pitchFamily="34" charset="0"/>
                <a:cs typeface="Arial" panose="020B0604020202020204" pitchFamily="34" charset="0"/>
              </a:rPr>
              <a:t>Ch. projet – K. Laribi</a:t>
            </a:r>
          </a:p>
        </p:txBody>
      </p:sp>
      <p:sp>
        <p:nvSpPr>
          <p:cNvPr id="55" name="Rectangle à coins arrondis 22"/>
          <p:cNvSpPr/>
          <p:nvPr/>
        </p:nvSpPr>
        <p:spPr>
          <a:xfrm>
            <a:off x="4725861" y="4246015"/>
            <a:ext cx="1080120" cy="385451"/>
          </a:xfrm>
          <a:prstGeom prst="rect">
            <a:avLst/>
          </a:prstGeom>
          <a:solidFill>
            <a:schemeClr val="accent3">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VD – DGE EAU</a:t>
            </a:r>
          </a:p>
          <a:p>
            <a:r>
              <a:rPr lang="fr-CH" sz="786" dirty="0">
                <a:solidFill>
                  <a:schemeClr val="tx1"/>
                </a:solidFill>
                <a:latin typeface="Arial" panose="020B0604020202020204" pitchFamily="34" charset="0"/>
                <a:cs typeface="Arial" panose="020B0604020202020204" pitchFamily="34" charset="0"/>
              </a:rPr>
              <a:t>Ch. section – M. Gfeller</a:t>
            </a:r>
          </a:p>
          <a:p>
            <a:r>
              <a:rPr lang="fr-CH" sz="786" dirty="0">
                <a:solidFill>
                  <a:schemeClr val="tx1"/>
                </a:solidFill>
                <a:latin typeface="Arial" panose="020B0604020202020204" pitchFamily="34" charset="0"/>
                <a:cs typeface="Arial" panose="020B0604020202020204" pitchFamily="34" charset="0"/>
              </a:rPr>
              <a:t>Ch. projet – P. Bednarz</a:t>
            </a:r>
          </a:p>
        </p:txBody>
      </p:sp>
      <p:cxnSp>
        <p:nvCxnSpPr>
          <p:cNvPr id="56" name="Connecteur droit avec flèche 55"/>
          <p:cNvCxnSpPr/>
          <p:nvPr/>
        </p:nvCxnSpPr>
        <p:spPr>
          <a:xfrm flipH="1">
            <a:off x="5815053" y="4436817"/>
            <a:ext cx="437143"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57" name="Tableau 56"/>
          <p:cNvGraphicFramePr>
            <a:graphicFrameLocks noGrp="1"/>
          </p:cNvGraphicFramePr>
          <p:nvPr/>
        </p:nvGraphicFramePr>
        <p:xfrm>
          <a:off x="5083610" y="5179767"/>
          <a:ext cx="1830544" cy="1138644"/>
        </p:xfrm>
        <a:graphic>
          <a:graphicData uri="http://schemas.openxmlformats.org/drawingml/2006/table">
            <a:tbl>
              <a:tblPr firstRow="1" bandRow="1">
                <a:tableStyleId>{5C22544A-7EE6-4342-B048-85BDC9FD1C3A}</a:tableStyleId>
              </a:tblPr>
              <a:tblGrid>
                <a:gridCol w="956161">
                  <a:extLst>
                    <a:ext uri="{9D8B030D-6E8A-4147-A177-3AD203B41FA5}">
                      <a16:colId xmlns:a16="http://schemas.microsoft.com/office/drawing/2014/main" val="20000"/>
                    </a:ext>
                  </a:extLst>
                </a:gridCol>
                <a:gridCol w="874383">
                  <a:extLst>
                    <a:ext uri="{9D8B030D-6E8A-4147-A177-3AD203B41FA5}">
                      <a16:colId xmlns:a16="http://schemas.microsoft.com/office/drawing/2014/main" val="20001"/>
                    </a:ext>
                  </a:extLst>
                </a:gridCol>
              </a:tblGrid>
              <a:tr h="195943">
                <a:tc gridSpan="2">
                  <a:txBody>
                    <a:bodyPr/>
                    <a:lstStyle/>
                    <a:p>
                      <a:pPr algn="ctr"/>
                      <a:r>
                        <a:rPr lang="fr-CH" sz="900" dirty="0">
                          <a:solidFill>
                            <a:schemeClr val="tx1"/>
                          </a:solidFill>
                          <a:latin typeface="Arial" panose="020B0604020202020204" pitchFamily="34" charset="0"/>
                          <a:cs typeface="Arial" panose="020B0604020202020204" pitchFamily="34" charset="0"/>
                        </a:rPr>
                        <a:t>Mandataires</a:t>
                      </a:r>
                      <a:endParaRPr lang="fr-CH" sz="800" dirty="0">
                        <a:solidFill>
                          <a:schemeClr val="tx1"/>
                        </a:solidFill>
                        <a:latin typeface="Arial" panose="020B0604020202020204" pitchFamily="34" charset="0"/>
                        <a:cs typeface="Arial" panose="020B0604020202020204" pitchFamily="34" charset="0"/>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CH"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5057">
                <a:tc>
                  <a:txBody>
                    <a:bodyPr/>
                    <a:lstStyle/>
                    <a:p>
                      <a:r>
                        <a:rPr lang="fr-CH" sz="800" dirty="0">
                          <a:latin typeface="Arial" panose="020B0604020202020204" pitchFamily="34" charset="0"/>
                          <a:cs typeface="Arial" panose="020B0604020202020204" pitchFamily="34" charset="0"/>
                        </a:rPr>
                        <a:t>MP Chablais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H" sz="700" i="1" dirty="0">
                          <a:latin typeface="Arial" panose="020B0604020202020204" pitchFamily="34" charset="0"/>
                          <a:cs typeface="Arial" panose="020B0604020202020204" pitchFamily="34" charset="0"/>
                        </a:rPr>
                        <a:t>Suivi 1x/ 2 sem.</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5057">
                <a:tc>
                  <a:txBody>
                    <a:bodyPr/>
                    <a:lstStyle/>
                    <a:p>
                      <a:r>
                        <a:rPr lang="fr-CH" sz="800" dirty="0">
                          <a:latin typeface="Arial" panose="020B0604020202020204" pitchFamily="34" charset="0"/>
                          <a:cs typeface="Arial" panose="020B0604020202020204" pitchFamily="34" charset="0"/>
                        </a:rPr>
                        <a:t>MP Delta</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H" sz="700" i="1" dirty="0">
                          <a:latin typeface="Arial" panose="020B0604020202020204" pitchFamily="34" charset="0"/>
                          <a:cs typeface="Arial" panose="020B0604020202020204" pitchFamily="34" charset="0"/>
                        </a:rPr>
                        <a:t>Suivi 1x/ mois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5057">
                <a:tc>
                  <a:txBody>
                    <a:bodyPr/>
                    <a:lstStyle/>
                    <a:p>
                      <a:r>
                        <a:rPr lang="fr-CH" sz="800" dirty="0">
                          <a:latin typeface="Arial" panose="020B0604020202020204" pitchFamily="34" charset="0"/>
                          <a:cs typeface="Arial" panose="020B0604020202020204" pitchFamily="34" charset="0"/>
                        </a:rPr>
                        <a:t>MP </a:t>
                      </a:r>
                      <a:r>
                        <a:rPr lang="fr-CH" sz="800" dirty="0" err="1">
                          <a:latin typeface="Arial" panose="020B0604020202020204" pitchFamily="34" charset="0"/>
                          <a:cs typeface="Arial" panose="020B0604020202020204" pitchFamily="34" charset="0"/>
                        </a:rPr>
                        <a:t>Chessel</a:t>
                      </a:r>
                      <a:r>
                        <a:rPr lang="fr-CH" sz="800" dirty="0">
                          <a:latin typeface="Arial" panose="020B0604020202020204" pitchFamily="34" charset="0"/>
                          <a:cs typeface="Arial" panose="020B0604020202020204" pitchFamily="34" charset="0"/>
                        </a:rPr>
                        <a:t> - PV</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H" sz="800" dirty="0">
                        <a:latin typeface="Arial" panose="020B0604020202020204" pitchFamily="34" charset="0"/>
                        <a:cs typeface="Arial" panose="020B0604020202020204" pitchFamily="34"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5057">
                <a:tc>
                  <a:txBody>
                    <a:bodyPr/>
                    <a:lstStyle/>
                    <a:p>
                      <a:r>
                        <a:rPr lang="fr-CH" sz="800" dirty="0">
                          <a:latin typeface="Arial" panose="020B0604020202020204" pitchFamily="34" charset="0"/>
                          <a:cs typeface="Arial" panose="020B0604020202020204" pitchFamily="34" charset="0"/>
                        </a:rPr>
                        <a:t>Etudes générales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H" sz="800" dirty="0">
                        <a:latin typeface="Arial" panose="020B0604020202020204" pitchFamily="34" charset="0"/>
                        <a:cs typeface="Arial" panose="020B0604020202020204" pitchFamily="34"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5057">
                <a:tc>
                  <a:txBody>
                    <a:bodyPr/>
                    <a:lstStyle/>
                    <a:p>
                      <a:r>
                        <a:rPr lang="fr-CH" sz="800" dirty="0">
                          <a:latin typeface="Arial" panose="020B0604020202020204" pitchFamily="34" charset="0"/>
                          <a:cs typeface="Arial" panose="020B0604020202020204" pitchFamily="34" charset="0"/>
                        </a:rPr>
                        <a:t>Projets</a:t>
                      </a:r>
                      <a:r>
                        <a:rPr lang="fr-CH" sz="800" baseline="0" dirty="0">
                          <a:latin typeface="Arial" panose="020B0604020202020204" pitchFamily="34" charset="0"/>
                          <a:cs typeface="Arial" panose="020B0604020202020204" pitchFamily="34" charset="0"/>
                        </a:rPr>
                        <a:t> de tiers</a:t>
                      </a:r>
                      <a:endParaRPr lang="fr-CH" sz="800" dirty="0">
                        <a:latin typeface="Arial" panose="020B0604020202020204" pitchFamily="34" charset="0"/>
                        <a:cs typeface="Arial" panose="020B0604020202020204" pitchFamily="34"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H" sz="800" dirty="0">
                        <a:latin typeface="Arial" panose="020B0604020202020204" pitchFamily="34" charset="0"/>
                        <a:cs typeface="Arial" panose="020B0604020202020204" pitchFamily="34"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59" name="Connecteur droit avec flèche 58"/>
          <p:cNvCxnSpPr/>
          <p:nvPr/>
        </p:nvCxnSpPr>
        <p:spPr>
          <a:xfrm flipV="1">
            <a:off x="5998881" y="4811792"/>
            <a:ext cx="0" cy="334286"/>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Rectangle à coins arrondis 22"/>
          <p:cNvSpPr/>
          <p:nvPr/>
        </p:nvSpPr>
        <p:spPr>
          <a:xfrm>
            <a:off x="5483426" y="3197594"/>
            <a:ext cx="1080000" cy="437143"/>
          </a:xfrm>
          <a:prstGeom prst="rect">
            <a:avLst/>
          </a:prstGeom>
          <a:solidFill>
            <a:schemeClr val="accent1">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OFEV</a:t>
            </a:r>
          </a:p>
          <a:p>
            <a:pPr algn="ctr"/>
            <a:r>
              <a:rPr lang="fr-CH" sz="857" dirty="0">
                <a:solidFill>
                  <a:schemeClr val="tx1"/>
                </a:solidFill>
                <a:latin typeface="Arial" panose="020B0604020202020204" pitchFamily="34" charset="0"/>
                <a:cs typeface="Arial" panose="020B0604020202020204" pitchFamily="34" charset="0"/>
              </a:rPr>
              <a:t>Inspecteur fédéral </a:t>
            </a:r>
          </a:p>
          <a:p>
            <a:pPr algn="ctr"/>
            <a:r>
              <a:rPr lang="fr-CH" sz="857" dirty="0">
                <a:solidFill>
                  <a:schemeClr val="tx1"/>
                </a:solidFill>
                <a:latin typeface="Arial" panose="020B0604020202020204" pitchFamily="34" charset="0"/>
                <a:cs typeface="Arial" panose="020B0604020202020204" pitchFamily="34" charset="0"/>
              </a:rPr>
              <a:t>A. Magnollay </a:t>
            </a:r>
          </a:p>
        </p:txBody>
      </p:sp>
      <p:sp>
        <p:nvSpPr>
          <p:cNvPr id="61" name="Rectangle à coins arrondis 22"/>
          <p:cNvSpPr/>
          <p:nvPr/>
        </p:nvSpPr>
        <p:spPr>
          <a:xfrm>
            <a:off x="5480994" y="2220924"/>
            <a:ext cx="1080000" cy="436562"/>
          </a:xfrm>
          <a:prstGeom prst="rect">
            <a:avLst/>
          </a:prstGeom>
          <a:solidFill>
            <a:schemeClr val="accent1">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OFEV</a:t>
            </a:r>
          </a:p>
          <a:p>
            <a:pPr algn="ctr"/>
            <a:r>
              <a:rPr lang="fr-CH" sz="857" dirty="0">
                <a:solidFill>
                  <a:schemeClr val="tx1"/>
                </a:solidFill>
                <a:latin typeface="Arial" panose="020B0604020202020204" pitchFamily="34" charset="0"/>
                <a:cs typeface="Arial" panose="020B0604020202020204" pitchFamily="34" charset="0"/>
              </a:rPr>
              <a:t>Ch. section </a:t>
            </a:r>
          </a:p>
          <a:p>
            <a:pPr algn="ctr"/>
            <a:r>
              <a:rPr lang="fr-CH" sz="857" dirty="0">
                <a:solidFill>
                  <a:schemeClr val="tx1"/>
                </a:solidFill>
                <a:latin typeface="Arial" panose="020B0604020202020204" pitchFamily="34" charset="0"/>
                <a:cs typeface="Arial" panose="020B0604020202020204" pitchFamily="34" charset="0"/>
              </a:rPr>
              <a:t>A. Schertenleib</a:t>
            </a:r>
          </a:p>
        </p:txBody>
      </p:sp>
      <p:sp>
        <p:nvSpPr>
          <p:cNvPr id="62" name="Rectangle 61"/>
          <p:cNvSpPr/>
          <p:nvPr/>
        </p:nvSpPr>
        <p:spPr>
          <a:xfrm>
            <a:off x="6927543" y="3847756"/>
            <a:ext cx="552574" cy="13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r>
              <a:rPr lang="fr-CH" sz="714" dirty="0">
                <a:solidFill>
                  <a:schemeClr val="tx1"/>
                </a:solidFill>
                <a:latin typeface="Arial" panose="020B0604020202020204" pitchFamily="34" charset="0"/>
                <a:cs typeface="Arial" panose="020B0604020202020204" pitchFamily="34" charset="0"/>
              </a:rPr>
              <a:t>1x / 2 sem.</a:t>
            </a:r>
          </a:p>
        </p:txBody>
      </p:sp>
      <p:sp>
        <p:nvSpPr>
          <p:cNvPr id="63" name="Rectangle 62"/>
          <p:cNvSpPr/>
          <p:nvPr/>
        </p:nvSpPr>
        <p:spPr>
          <a:xfrm>
            <a:off x="4574465" y="2907597"/>
            <a:ext cx="1491596" cy="13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r>
              <a:rPr lang="fr-CH" sz="857" b="1" dirty="0">
                <a:solidFill>
                  <a:schemeClr val="tx1"/>
                </a:solidFill>
                <a:latin typeface="Arial" panose="020B0604020202020204" pitchFamily="34" charset="0"/>
                <a:cs typeface="Arial" panose="020B0604020202020204" pitchFamily="34" charset="0"/>
              </a:rPr>
              <a:t>Direction de MP</a:t>
            </a:r>
            <a:endParaRPr lang="fr-CH" sz="857" dirty="0">
              <a:solidFill>
                <a:schemeClr val="tx1"/>
              </a:solidFill>
              <a:latin typeface="Arial" panose="020B0604020202020204" pitchFamily="34" charset="0"/>
              <a:cs typeface="Arial" panose="020B0604020202020204" pitchFamily="34" charset="0"/>
            </a:endParaRPr>
          </a:p>
        </p:txBody>
      </p:sp>
      <p:sp>
        <p:nvSpPr>
          <p:cNvPr id="64" name="Rectangle 63"/>
          <p:cNvSpPr/>
          <p:nvPr/>
        </p:nvSpPr>
        <p:spPr>
          <a:xfrm>
            <a:off x="7056063" y="2907598"/>
            <a:ext cx="552574" cy="13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r>
              <a:rPr lang="fr-CH" sz="714" dirty="0">
                <a:solidFill>
                  <a:schemeClr val="tx1"/>
                </a:solidFill>
                <a:latin typeface="Arial" panose="020B0604020202020204" pitchFamily="34" charset="0"/>
                <a:cs typeface="Arial" panose="020B0604020202020204" pitchFamily="34" charset="0"/>
              </a:rPr>
              <a:t>1x / 2 mois</a:t>
            </a:r>
          </a:p>
        </p:txBody>
      </p:sp>
      <p:sp>
        <p:nvSpPr>
          <p:cNvPr id="65" name="Rectangle à coins arrondis 8"/>
          <p:cNvSpPr/>
          <p:nvPr/>
        </p:nvSpPr>
        <p:spPr>
          <a:xfrm>
            <a:off x="7099528" y="2079250"/>
            <a:ext cx="1516752" cy="567625"/>
          </a:xfrm>
          <a:prstGeom prst="rect">
            <a:avLst/>
          </a:prstGeom>
          <a:solidFill>
            <a:schemeClr val="accent2">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VS - SDANA</a:t>
            </a:r>
          </a:p>
          <a:p>
            <a:r>
              <a:rPr lang="fr-CH" sz="786" dirty="0">
                <a:solidFill>
                  <a:schemeClr val="tx1"/>
                </a:solidFill>
                <a:latin typeface="Arial" panose="020B0604020202020204" pitchFamily="34" charset="0"/>
                <a:cs typeface="Arial" panose="020B0604020202020204" pitchFamily="34" charset="0"/>
              </a:rPr>
              <a:t>Ch. Service – R. Mayoraz</a:t>
            </a:r>
          </a:p>
          <a:p>
            <a:r>
              <a:rPr lang="fr-CH" sz="714" i="1" dirty="0">
                <a:solidFill>
                  <a:schemeClr val="tx1"/>
                </a:solidFill>
                <a:latin typeface="Arial" panose="020B0604020202020204" pitchFamily="34" charset="0"/>
                <a:cs typeface="Arial" panose="020B0604020202020204" pitchFamily="34" charset="0"/>
              </a:rPr>
              <a:t>Ch. Section : R. </a:t>
            </a:r>
            <a:r>
              <a:rPr lang="fr-CH" sz="714" i="1" dirty="0" err="1">
                <a:solidFill>
                  <a:schemeClr val="tx1"/>
                </a:solidFill>
                <a:latin typeface="Arial" panose="020B0604020202020204" pitchFamily="34" charset="0"/>
                <a:cs typeface="Arial" panose="020B0604020202020204" pitchFamily="34" charset="0"/>
              </a:rPr>
              <a:t>Pesch</a:t>
            </a:r>
            <a:r>
              <a:rPr lang="fr-CH" sz="714" i="1" dirty="0">
                <a:solidFill>
                  <a:schemeClr val="tx1"/>
                </a:solidFill>
                <a:latin typeface="Arial" panose="020B0604020202020204" pitchFamily="34" charset="0"/>
                <a:cs typeface="Arial" panose="020B0604020202020204" pitchFamily="34" charset="0"/>
              </a:rPr>
              <a:t> </a:t>
            </a:r>
          </a:p>
        </p:txBody>
      </p:sp>
      <p:sp>
        <p:nvSpPr>
          <p:cNvPr id="66" name="Rectangle à coins arrondis 22"/>
          <p:cNvSpPr/>
          <p:nvPr/>
        </p:nvSpPr>
        <p:spPr>
          <a:xfrm>
            <a:off x="3624313" y="2103676"/>
            <a:ext cx="1080120" cy="385451"/>
          </a:xfrm>
          <a:prstGeom prst="rect">
            <a:avLst/>
          </a:prstGeom>
          <a:solidFill>
            <a:schemeClr val="accent3">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VD – DGE EAU</a:t>
            </a:r>
          </a:p>
          <a:p>
            <a:r>
              <a:rPr lang="fr-CH" sz="786" dirty="0">
                <a:solidFill>
                  <a:schemeClr val="tx1"/>
                </a:solidFill>
                <a:latin typeface="Arial" panose="020B0604020202020204" pitchFamily="34" charset="0"/>
                <a:cs typeface="Arial" panose="020B0604020202020204" pitchFamily="34" charset="0"/>
              </a:rPr>
              <a:t>Ch. Division – S. André</a:t>
            </a:r>
          </a:p>
        </p:txBody>
      </p:sp>
      <p:cxnSp>
        <p:nvCxnSpPr>
          <p:cNvPr id="67" name="Connecteur droit 66"/>
          <p:cNvCxnSpPr/>
          <p:nvPr/>
        </p:nvCxnSpPr>
        <p:spPr>
          <a:xfrm>
            <a:off x="4549976" y="4966095"/>
            <a:ext cx="2983189" cy="0"/>
          </a:xfrm>
          <a:prstGeom prst="line">
            <a:avLst/>
          </a:prstGeom>
          <a:solidFill>
            <a:schemeClr val="bg1">
              <a:lumMod val="9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68" name="Rectangle 67"/>
          <p:cNvSpPr/>
          <p:nvPr/>
        </p:nvSpPr>
        <p:spPr>
          <a:xfrm>
            <a:off x="8542735" y="1823264"/>
            <a:ext cx="552574" cy="13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r>
              <a:rPr lang="fr-CH" sz="714" dirty="0">
                <a:solidFill>
                  <a:schemeClr val="tx1"/>
                </a:solidFill>
                <a:latin typeface="Arial" panose="020B0604020202020204" pitchFamily="34" charset="0"/>
                <a:cs typeface="Arial" panose="020B0604020202020204" pitchFamily="34" charset="0"/>
              </a:rPr>
              <a:t>4x / an</a:t>
            </a:r>
          </a:p>
        </p:txBody>
      </p:sp>
      <p:sp>
        <p:nvSpPr>
          <p:cNvPr id="69" name="Rectangle 68"/>
          <p:cNvSpPr/>
          <p:nvPr/>
        </p:nvSpPr>
        <p:spPr>
          <a:xfrm>
            <a:off x="3111231" y="1796669"/>
            <a:ext cx="2469096" cy="13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r>
              <a:rPr lang="fr-CH" sz="857" b="1" dirty="0">
                <a:solidFill>
                  <a:schemeClr val="tx1"/>
                </a:solidFill>
                <a:latin typeface="Arial" panose="020B0604020202020204" pitchFamily="34" charset="0"/>
                <a:cs typeface="Arial" panose="020B0604020202020204" pitchFamily="34" charset="0"/>
              </a:rPr>
              <a:t>Comité intercantonal de coordination - CICO</a:t>
            </a:r>
            <a:endParaRPr lang="fr-CH" sz="857" dirty="0">
              <a:solidFill>
                <a:schemeClr val="tx1"/>
              </a:solidFill>
              <a:latin typeface="Arial" panose="020B0604020202020204" pitchFamily="34" charset="0"/>
              <a:cs typeface="Arial" panose="020B0604020202020204" pitchFamily="34" charset="0"/>
            </a:endParaRPr>
          </a:p>
        </p:txBody>
      </p:sp>
      <p:graphicFrame>
        <p:nvGraphicFramePr>
          <p:cNvPr id="70" name="Tableau 69"/>
          <p:cNvGraphicFramePr>
            <a:graphicFrameLocks noGrp="1"/>
          </p:cNvGraphicFramePr>
          <p:nvPr/>
        </p:nvGraphicFramePr>
        <p:xfrm>
          <a:off x="3316969" y="5243739"/>
          <a:ext cx="1080120" cy="1211752"/>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20000"/>
                    </a:ext>
                  </a:extLst>
                </a:gridCol>
              </a:tblGrid>
              <a:tr h="195943">
                <a:tc>
                  <a:txBody>
                    <a:bodyPr/>
                    <a:lstStyle/>
                    <a:p>
                      <a:pPr algn="ctr"/>
                      <a:r>
                        <a:rPr lang="fr-CH" sz="900" dirty="0">
                          <a:solidFill>
                            <a:schemeClr val="tx1"/>
                          </a:solidFill>
                          <a:latin typeface="Arial" panose="020B0604020202020204" pitchFamily="34" charset="0"/>
                          <a:cs typeface="Arial" panose="020B0604020202020204" pitchFamily="34" charset="0"/>
                        </a:rPr>
                        <a:t>Partenaires</a:t>
                      </a:r>
                      <a:endParaRPr lang="fr-CH" sz="800" dirty="0">
                        <a:solidFill>
                          <a:schemeClr val="tx1"/>
                        </a:solidFill>
                        <a:latin typeface="Arial" panose="020B0604020202020204" pitchFamily="34" charset="0"/>
                        <a:cs typeface="Arial" panose="020B0604020202020204" pitchFamily="34" charset="0"/>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3788">
                <a:tc>
                  <a:txBody>
                    <a:bodyPr/>
                    <a:lstStyle/>
                    <a:p>
                      <a:r>
                        <a:rPr lang="fr-CH" sz="800" dirty="0">
                          <a:latin typeface="Arial" panose="020B0604020202020204" pitchFamily="34" charset="0"/>
                          <a:cs typeface="Arial" panose="020B0604020202020204" pitchFamily="34" charset="0"/>
                        </a:rPr>
                        <a:t>Communes et Agglo</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5057">
                <a:tc>
                  <a:txBody>
                    <a:bodyPr/>
                    <a:lstStyle/>
                    <a:p>
                      <a:r>
                        <a:rPr lang="fr-CH" sz="800" dirty="0">
                          <a:latin typeface="Arial" panose="020B0604020202020204" pitchFamily="34" charset="0"/>
                          <a:cs typeface="Arial" panose="020B0604020202020204" pitchFamily="34" charset="0"/>
                        </a:rPr>
                        <a:t>ONG</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3788">
                <a:tc>
                  <a:txBody>
                    <a:bodyPr/>
                    <a:lstStyle/>
                    <a:p>
                      <a:r>
                        <a:rPr lang="fr-CH" sz="800" dirty="0">
                          <a:latin typeface="Arial" panose="020B0604020202020204" pitchFamily="34" charset="0"/>
                          <a:cs typeface="Arial" panose="020B0604020202020204" pitchFamily="34" charset="0"/>
                        </a:rPr>
                        <a:t>Groupe agricole</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5057">
                <a:tc>
                  <a:txBody>
                    <a:bodyPr/>
                    <a:lstStyle/>
                    <a:p>
                      <a:r>
                        <a:rPr lang="fr-CH" sz="800" dirty="0">
                          <a:latin typeface="Arial" panose="020B0604020202020204" pitchFamily="34" charset="0"/>
                          <a:cs typeface="Arial" panose="020B0604020202020204" pitchFamily="34" charset="0"/>
                        </a:rPr>
                        <a:t>Privés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5057">
                <a:tc>
                  <a:txBody>
                    <a:bodyPr/>
                    <a:lstStyle/>
                    <a:p>
                      <a:r>
                        <a:rPr lang="fr-CH" sz="800" dirty="0">
                          <a:latin typeface="Arial" panose="020B0604020202020204" pitchFamily="34" charset="0"/>
                          <a:cs typeface="Arial" panose="020B0604020202020204" pitchFamily="34" charset="0"/>
                        </a:rPr>
                        <a:t>Experts R3</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1" name="Rectangle à coins arrondis 22"/>
          <p:cNvSpPr/>
          <p:nvPr/>
        </p:nvSpPr>
        <p:spPr>
          <a:xfrm>
            <a:off x="1928243" y="4396568"/>
            <a:ext cx="1080120" cy="385451"/>
          </a:xfrm>
          <a:prstGeom prst="rect">
            <a:avLst/>
          </a:prstGeom>
          <a:solidFill>
            <a:schemeClr val="accent3">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Services VD</a:t>
            </a:r>
          </a:p>
        </p:txBody>
      </p:sp>
      <p:sp>
        <p:nvSpPr>
          <p:cNvPr id="72" name="Rectangle à coins arrondis 8"/>
          <p:cNvSpPr/>
          <p:nvPr/>
        </p:nvSpPr>
        <p:spPr>
          <a:xfrm>
            <a:off x="8307674" y="4396568"/>
            <a:ext cx="1131429" cy="381605"/>
          </a:xfrm>
          <a:prstGeom prst="rect">
            <a:avLst/>
          </a:prstGeom>
          <a:solidFill>
            <a:schemeClr val="accent2">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SDANA (AGIR)</a:t>
            </a:r>
          </a:p>
          <a:p>
            <a:pPr algn="ctr"/>
            <a:r>
              <a:rPr lang="fr-CH" sz="714" dirty="0">
                <a:solidFill>
                  <a:schemeClr val="tx1"/>
                </a:solidFill>
                <a:latin typeface="Arial" panose="020B0604020202020204" pitchFamily="34" charset="0"/>
                <a:cs typeface="Arial" panose="020B0604020202020204" pitchFamily="34" charset="0"/>
              </a:rPr>
              <a:t>Chef AGIR présent selon besoins à la DIR MP</a:t>
            </a:r>
          </a:p>
        </p:txBody>
      </p:sp>
      <p:sp>
        <p:nvSpPr>
          <p:cNvPr id="73" name="Rectangle à coins arrondis 8"/>
          <p:cNvSpPr/>
          <p:nvPr/>
        </p:nvSpPr>
        <p:spPr>
          <a:xfrm>
            <a:off x="8295239" y="3934278"/>
            <a:ext cx="1131428" cy="249473"/>
          </a:xfrm>
          <a:prstGeom prst="rect">
            <a:avLst/>
          </a:prstGeom>
          <a:solidFill>
            <a:schemeClr val="accent2">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Services VS</a:t>
            </a:r>
          </a:p>
        </p:txBody>
      </p:sp>
      <p:cxnSp>
        <p:nvCxnSpPr>
          <p:cNvPr id="74" name="Connecteur droit avec flèche 73"/>
          <p:cNvCxnSpPr/>
          <p:nvPr/>
        </p:nvCxnSpPr>
        <p:spPr>
          <a:xfrm flipH="1">
            <a:off x="7424515" y="4574238"/>
            <a:ext cx="874286"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flipH="1">
            <a:off x="3027045" y="4575499"/>
            <a:ext cx="1645934"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a:xfrm flipH="1">
            <a:off x="4421467" y="4863228"/>
            <a:ext cx="257096" cy="36797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a:cxnSpLocks/>
          </p:cNvCxnSpPr>
          <p:nvPr/>
        </p:nvCxnSpPr>
        <p:spPr>
          <a:xfrm flipH="1">
            <a:off x="7424515" y="4062862"/>
            <a:ext cx="846844"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necteur droit 77"/>
          <p:cNvCxnSpPr/>
          <p:nvPr/>
        </p:nvCxnSpPr>
        <p:spPr>
          <a:xfrm>
            <a:off x="4081608" y="4503186"/>
            <a:ext cx="4011429" cy="0"/>
          </a:xfrm>
          <a:prstGeom prst="line">
            <a:avLst/>
          </a:prstGeom>
          <a:solidFill>
            <a:schemeClr val="bg1">
              <a:lumMod val="9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79" name="Rectangle 78"/>
          <p:cNvSpPr/>
          <p:nvPr/>
        </p:nvSpPr>
        <p:spPr>
          <a:xfrm>
            <a:off x="2545454" y="754419"/>
            <a:ext cx="2469096" cy="13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r>
              <a:rPr lang="fr-CH" sz="857" b="1" dirty="0">
                <a:solidFill>
                  <a:schemeClr val="tx1"/>
                </a:solidFill>
                <a:latin typeface="Arial" panose="020B0604020202020204" pitchFamily="34" charset="0"/>
                <a:cs typeface="Arial" panose="020B0604020202020204" pitchFamily="34" charset="0"/>
              </a:rPr>
              <a:t>Direction Stratégique R3 Chablais - COPIL</a:t>
            </a:r>
            <a:endParaRPr lang="fr-CH" sz="857" dirty="0">
              <a:solidFill>
                <a:schemeClr val="tx1"/>
              </a:solidFill>
              <a:latin typeface="Arial" panose="020B0604020202020204" pitchFamily="34" charset="0"/>
              <a:cs typeface="Arial" panose="020B0604020202020204" pitchFamily="34" charset="0"/>
            </a:endParaRPr>
          </a:p>
        </p:txBody>
      </p:sp>
      <p:sp>
        <p:nvSpPr>
          <p:cNvPr id="80" name="Rectangle à coins arrondis 8"/>
          <p:cNvSpPr/>
          <p:nvPr/>
        </p:nvSpPr>
        <p:spPr>
          <a:xfrm>
            <a:off x="7510710" y="1061580"/>
            <a:ext cx="1206859" cy="381605"/>
          </a:xfrm>
          <a:prstGeom prst="rect">
            <a:avLst/>
          </a:prstGeom>
          <a:solidFill>
            <a:schemeClr val="accent2">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VS - CE</a:t>
            </a:r>
          </a:p>
          <a:p>
            <a:pPr algn="ctr"/>
            <a:r>
              <a:rPr lang="fr-CH" sz="786" dirty="0">
                <a:solidFill>
                  <a:schemeClr val="tx1"/>
                </a:solidFill>
                <a:latin typeface="Arial" panose="020B0604020202020204" pitchFamily="34" charset="0"/>
                <a:cs typeface="Arial" panose="020B0604020202020204" pitchFamily="34" charset="0"/>
              </a:rPr>
              <a:t>F. Ruppen</a:t>
            </a:r>
          </a:p>
        </p:txBody>
      </p:sp>
      <p:sp>
        <p:nvSpPr>
          <p:cNvPr id="81" name="Rectangle à coins arrondis 22"/>
          <p:cNvSpPr/>
          <p:nvPr/>
        </p:nvSpPr>
        <p:spPr>
          <a:xfrm>
            <a:off x="3316969" y="1052680"/>
            <a:ext cx="1080120" cy="385451"/>
          </a:xfrm>
          <a:prstGeom prst="rect">
            <a:avLst/>
          </a:prstGeom>
          <a:solidFill>
            <a:schemeClr val="accent3">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VD – CE</a:t>
            </a:r>
          </a:p>
          <a:p>
            <a:pPr algn="ctr"/>
            <a:r>
              <a:rPr lang="fr-CH" sz="786" dirty="0">
                <a:solidFill>
                  <a:schemeClr val="tx1"/>
                </a:solidFill>
                <a:latin typeface="Arial" panose="020B0604020202020204" pitchFamily="34" charset="0"/>
                <a:cs typeface="Arial" panose="020B0604020202020204" pitchFamily="34" charset="0"/>
              </a:rPr>
              <a:t>V. Venizelos</a:t>
            </a:r>
          </a:p>
        </p:txBody>
      </p:sp>
      <p:sp>
        <p:nvSpPr>
          <p:cNvPr id="82" name="Rectangle à coins arrondis 8"/>
          <p:cNvSpPr/>
          <p:nvPr/>
        </p:nvSpPr>
        <p:spPr>
          <a:xfrm>
            <a:off x="9430239" y="1767265"/>
            <a:ext cx="789884" cy="381605"/>
          </a:xfrm>
          <a:prstGeom prst="rect">
            <a:avLst/>
          </a:prstGeom>
          <a:solidFill>
            <a:schemeClr val="accent2">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COPIL - R3 VS</a:t>
            </a:r>
          </a:p>
          <a:p>
            <a:pPr algn="ctr"/>
            <a:r>
              <a:rPr lang="fr-CH" sz="857" b="1" dirty="0">
                <a:solidFill>
                  <a:schemeClr val="tx1"/>
                </a:solidFill>
                <a:latin typeface="Arial" panose="020B0604020202020204" pitchFamily="34" charset="0"/>
                <a:cs typeface="Arial" panose="020B0604020202020204" pitchFamily="34" charset="0"/>
              </a:rPr>
              <a:t>COPIL AGRI</a:t>
            </a:r>
          </a:p>
        </p:txBody>
      </p:sp>
      <p:sp>
        <p:nvSpPr>
          <p:cNvPr id="83" name="Rectangle à coins arrondis 22"/>
          <p:cNvSpPr/>
          <p:nvPr/>
        </p:nvSpPr>
        <p:spPr>
          <a:xfrm>
            <a:off x="1722589" y="1796669"/>
            <a:ext cx="745714" cy="385451"/>
          </a:xfrm>
          <a:prstGeom prst="rect">
            <a:avLst/>
          </a:prstGeom>
          <a:solidFill>
            <a:schemeClr val="accent3">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CODIR DGE</a:t>
            </a:r>
            <a:endParaRPr lang="fr-CH" sz="786" dirty="0">
              <a:solidFill>
                <a:srgbClr val="FF0000"/>
              </a:solidFill>
              <a:latin typeface="Arial" panose="020B0604020202020204" pitchFamily="34" charset="0"/>
              <a:cs typeface="Arial" panose="020B0604020202020204" pitchFamily="34" charset="0"/>
            </a:endParaRPr>
          </a:p>
        </p:txBody>
      </p:sp>
      <p:cxnSp>
        <p:nvCxnSpPr>
          <p:cNvPr id="84" name="Connecteur droit avec flèche 83"/>
          <p:cNvCxnSpPr>
            <a:stCxn id="66" idx="1"/>
            <a:endCxn id="83" idx="3"/>
          </p:cNvCxnSpPr>
          <p:nvPr/>
        </p:nvCxnSpPr>
        <p:spPr>
          <a:xfrm flipH="1" flipV="1">
            <a:off x="2468303" y="1989394"/>
            <a:ext cx="1156010" cy="307007"/>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a:cxnSpLocks/>
            <a:stCxn id="82" idx="1"/>
            <a:endCxn id="65" idx="3"/>
          </p:cNvCxnSpPr>
          <p:nvPr/>
        </p:nvCxnSpPr>
        <p:spPr>
          <a:xfrm flipH="1">
            <a:off x="8616280" y="1958068"/>
            <a:ext cx="813959" cy="40499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9254836" y="754419"/>
            <a:ext cx="552574" cy="13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1" rIns="0" bIns="25711" numCol="1" spcCol="0" rtlCol="0" fromWordArt="0" anchor="ctr" anchorCtr="0" forceAA="0" compatLnSpc="1">
            <a:prstTxWarp prst="textNoShape">
              <a:avLst/>
            </a:prstTxWarp>
            <a:noAutofit/>
          </a:bodyPr>
          <a:lstStyle/>
          <a:p>
            <a:r>
              <a:rPr lang="fr-CH" sz="714" dirty="0">
                <a:solidFill>
                  <a:schemeClr val="tx1"/>
                </a:solidFill>
                <a:latin typeface="Arial" panose="020B0604020202020204" pitchFamily="34" charset="0"/>
                <a:cs typeface="Arial" panose="020B0604020202020204" pitchFamily="34" charset="0"/>
              </a:rPr>
              <a:t>1x / an</a:t>
            </a:r>
          </a:p>
        </p:txBody>
      </p:sp>
      <p:graphicFrame>
        <p:nvGraphicFramePr>
          <p:cNvPr id="87" name="Tableau 86"/>
          <p:cNvGraphicFramePr>
            <a:graphicFrameLocks noGrp="1"/>
          </p:cNvGraphicFramePr>
          <p:nvPr/>
        </p:nvGraphicFramePr>
        <p:xfrm>
          <a:off x="8307674" y="4784400"/>
          <a:ext cx="1131429" cy="1494167"/>
        </p:xfrm>
        <a:graphic>
          <a:graphicData uri="http://schemas.openxmlformats.org/drawingml/2006/table">
            <a:tbl>
              <a:tblPr firstRow="1" bandRow="1">
                <a:tableStyleId>{8A107856-5554-42FB-B03E-39F5DBC370BA}</a:tableStyleId>
              </a:tblPr>
              <a:tblGrid>
                <a:gridCol w="1131429">
                  <a:extLst>
                    <a:ext uri="{9D8B030D-6E8A-4147-A177-3AD203B41FA5}">
                      <a16:colId xmlns:a16="http://schemas.microsoft.com/office/drawing/2014/main" val="20000"/>
                    </a:ext>
                  </a:extLst>
                </a:gridCol>
              </a:tblGrid>
              <a:tr h="175736">
                <a:tc>
                  <a:txBody>
                    <a:bodyPr/>
                    <a:lstStyle/>
                    <a:p>
                      <a:pPr marL="0" algn="l" defTabSz="1234440" rtl="0" eaLnBrk="1" latinLnBrk="0" hangingPunct="1"/>
                      <a:r>
                        <a:rPr lang="fr-CH" sz="700" b="0" kern="1200" dirty="0">
                          <a:latin typeface="Arial" panose="020B0604020202020204" pitchFamily="34" charset="0"/>
                          <a:cs typeface="Arial" panose="020B0604020202020204" pitchFamily="34" charset="0"/>
                        </a:rPr>
                        <a:t>Amén. territoire</a:t>
                      </a:r>
                      <a:endParaRPr lang="fr-CH" sz="700" b="0" kern="1200" dirty="0">
                        <a:solidFill>
                          <a:schemeClr val="dk1"/>
                        </a:solidFill>
                        <a:latin typeface="Arial" panose="020B0604020202020204" pitchFamily="34" charset="0"/>
                        <a:ea typeface="+mn-ea"/>
                        <a:cs typeface="Arial" panose="020B0604020202020204" pitchFamily="34" charset="0"/>
                      </a:endParaRPr>
                    </a:p>
                  </a:txBody>
                  <a:tcPr marL="65314" marR="65314" marT="32657" marB="32657" anchor="ctr"/>
                </a:tc>
                <a:extLst>
                  <a:ext uri="{0D108BD9-81ED-4DB2-BD59-A6C34878D82A}">
                    <a16:rowId xmlns:a16="http://schemas.microsoft.com/office/drawing/2014/main" val="10000"/>
                  </a:ext>
                </a:extLst>
              </a:tr>
              <a:tr h="223788">
                <a:tc>
                  <a:txBody>
                    <a:bodyPr/>
                    <a:lstStyle/>
                    <a:p>
                      <a:pPr marL="0" algn="l" defTabSz="1234440" rtl="0" eaLnBrk="1" latinLnBrk="0" hangingPunct="1"/>
                      <a:r>
                        <a:rPr lang="fr-CH" sz="700" kern="1200" dirty="0">
                          <a:latin typeface="Arial" panose="020B0604020202020204" pitchFamily="34" charset="0"/>
                          <a:cs typeface="Arial" panose="020B0604020202020204" pitchFamily="34" charset="0"/>
                        </a:rPr>
                        <a:t>Eaux souterraines</a:t>
                      </a:r>
                      <a:endParaRPr lang="fr-CH" sz="700" kern="1200" dirty="0">
                        <a:solidFill>
                          <a:schemeClr val="dk1"/>
                        </a:solidFill>
                        <a:latin typeface="Arial" panose="020B0604020202020204" pitchFamily="34" charset="0"/>
                        <a:ea typeface="+mn-ea"/>
                        <a:cs typeface="Arial" panose="020B0604020202020204" pitchFamily="34" charset="0"/>
                      </a:endParaRPr>
                    </a:p>
                  </a:txBody>
                  <a:tcPr marL="65314" marR="65314" marT="32657" marB="32657"/>
                </a:tc>
                <a:extLst>
                  <a:ext uri="{0D108BD9-81ED-4DB2-BD59-A6C34878D82A}">
                    <a16:rowId xmlns:a16="http://schemas.microsoft.com/office/drawing/2014/main" val="10001"/>
                  </a:ext>
                </a:extLst>
              </a:tr>
              <a:tr h="174171">
                <a:tc>
                  <a:txBody>
                    <a:bodyPr/>
                    <a:lstStyle/>
                    <a:p>
                      <a:r>
                        <a:rPr lang="fr-CH" sz="700" dirty="0">
                          <a:latin typeface="Arial" panose="020B0604020202020204" pitchFamily="34" charset="0"/>
                          <a:cs typeface="Arial" panose="020B0604020202020204" pitchFamily="34" charset="0"/>
                        </a:rPr>
                        <a:t>Géotechnique</a:t>
                      </a:r>
                    </a:p>
                  </a:txBody>
                  <a:tcPr marL="65314" marR="65314" marT="32657" marB="32657"/>
                </a:tc>
                <a:extLst>
                  <a:ext uri="{0D108BD9-81ED-4DB2-BD59-A6C34878D82A}">
                    <a16:rowId xmlns:a16="http://schemas.microsoft.com/office/drawing/2014/main" val="10002"/>
                  </a:ext>
                </a:extLst>
              </a:tr>
              <a:tr h="223788">
                <a:tc>
                  <a:txBody>
                    <a:bodyPr/>
                    <a:lstStyle/>
                    <a:p>
                      <a:r>
                        <a:rPr lang="fr-CH" sz="700" dirty="0">
                          <a:latin typeface="Arial" panose="020B0604020202020204" pitchFamily="34" charset="0"/>
                          <a:cs typeface="Arial" panose="020B0604020202020204" pitchFamily="34" charset="0"/>
                        </a:rPr>
                        <a:t>Sites pollués</a:t>
                      </a:r>
                    </a:p>
                  </a:txBody>
                  <a:tcPr marL="65314" marR="65314" marT="32657" marB="32657"/>
                </a:tc>
                <a:extLst>
                  <a:ext uri="{0D108BD9-81ED-4DB2-BD59-A6C34878D82A}">
                    <a16:rowId xmlns:a16="http://schemas.microsoft.com/office/drawing/2014/main" val="10003"/>
                  </a:ext>
                </a:extLst>
              </a:tr>
              <a:tr h="174171">
                <a:tc>
                  <a:txBody>
                    <a:bodyPr/>
                    <a:lstStyle/>
                    <a:p>
                      <a:r>
                        <a:rPr lang="fr-CH" sz="700" dirty="0">
                          <a:latin typeface="Arial" panose="020B0604020202020204" pitchFamily="34" charset="0"/>
                          <a:cs typeface="Arial" panose="020B0604020202020204" pitchFamily="34" charset="0"/>
                        </a:rPr>
                        <a:t>Nature</a:t>
                      </a:r>
                    </a:p>
                  </a:txBody>
                  <a:tcPr marL="65314" marR="65314" marT="32657" marB="32657"/>
                </a:tc>
                <a:extLst>
                  <a:ext uri="{0D108BD9-81ED-4DB2-BD59-A6C34878D82A}">
                    <a16:rowId xmlns:a16="http://schemas.microsoft.com/office/drawing/2014/main" val="10004"/>
                  </a:ext>
                </a:extLst>
              </a:tr>
              <a:tr h="174171">
                <a:tc>
                  <a:txBody>
                    <a:bodyPr/>
                    <a:lstStyle/>
                    <a:p>
                      <a:r>
                        <a:rPr lang="fr-CH" sz="700" dirty="0">
                          <a:latin typeface="Arial" panose="020B0604020202020204" pitchFamily="34" charset="0"/>
                          <a:cs typeface="Arial" panose="020B0604020202020204" pitchFamily="34" charset="0"/>
                        </a:rPr>
                        <a:t>Forêt</a:t>
                      </a:r>
                    </a:p>
                  </a:txBody>
                  <a:tcPr marL="65314" marR="65314" marT="32657" marB="32657"/>
                </a:tc>
                <a:extLst>
                  <a:ext uri="{0D108BD9-81ED-4DB2-BD59-A6C34878D82A}">
                    <a16:rowId xmlns:a16="http://schemas.microsoft.com/office/drawing/2014/main" val="10005"/>
                  </a:ext>
                </a:extLst>
              </a:tr>
              <a:tr h="174171">
                <a:tc>
                  <a:txBody>
                    <a:bodyPr/>
                    <a:lstStyle/>
                    <a:p>
                      <a:r>
                        <a:rPr lang="fr-CH" sz="700" dirty="0">
                          <a:latin typeface="Arial" panose="020B0604020202020204" pitchFamily="34" charset="0"/>
                          <a:cs typeface="Arial" panose="020B0604020202020204" pitchFamily="34" charset="0"/>
                        </a:rPr>
                        <a:t>Agriculture</a:t>
                      </a:r>
                    </a:p>
                  </a:txBody>
                  <a:tcPr marL="65314" marR="65314" marT="32657" marB="32657"/>
                </a:tc>
                <a:extLst>
                  <a:ext uri="{0D108BD9-81ED-4DB2-BD59-A6C34878D82A}">
                    <a16:rowId xmlns:a16="http://schemas.microsoft.com/office/drawing/2014/main" val="10006"/>
                  </a:ext>
                </a:extLst>
              </a:tr>
              <a:tr h="174171">
                <a:tc>
                  <a:txBody>
                    <a:bodyPr/>
                    <a:lstStyle/>
                    <a:p>
                      <a:r>
                        <a:rPr lang="fr-CH" sz="700" dirty="0">
                          <a:latin typeface="Arial" panose="020B0604020202020204" pitchFamily="34" charset="0"/>
                          <a:cs typeface="Arial" panose="020B0604020202020204" pitchFamily="34" charset="0"/>
                        </a:rPr>
                        <a:t>Acquisition terrains</a:t>
                      </a:r>
                    </a:p>
                  </a:txBody>
                  <a:tcPr marL="65314" marR="65314" marT="32657" marB="32657"/>
                </a:tc>
                <a:extLst>
                  <a:ext uri="{0D108BD9-81ED-4DB2-BD59-A6C34878D82A}">
                    <a16:rowId xmlns:a16="http://schemas.microsoft.com/office/drawing/2014/main" val="10007"/>
                  </a:ext>
                </a:extLst>
              </a:tr>
            </a:tbl>
          </a:graphicData>
        </a:graphic>
      </p:graphicFrame>
      <p:graphicFrame>
        <p:nvGraphicFramePr>
          <p:cNvPr id="88" name="Tableau 87"/>
          <p:cNvGraphicFramePr>
            <a:graphicFrameLocks noGrp="1"/>
          </p:cNvGraphicFramePr>
          <p:nvPr/>
        </p:nvGraphicFramePr>
        <p:xfrm>
          <a:off x="1930855" y="4789450"/>
          <a:ext cx="1080120" cy="1836437"/>
        </p:xfrm>
        <a:graphic>
          <a:graphicData uri="http://schemas.openxmlformats.org/drawingml/2006/table">
            <a:tbl>
              <a:tblPr firstRow="1" bandRow="1">
                <a:tableStyleId>{0505E3EF-67EA-436B-97B2-0124C06EBD24}</a:tableStyleId>
              </a:tblPr>
              <a:tblGrid>
                <a:gridCol w="1080120">
                  <a:extLst>
                    <a:ext uri="{9D8B030D-6E8A-4147-A177-3AD203B41FA5}">
                      <a16:colId xmlns:a16="http://schemas.microsoft.com/office/drawing/2014/main" val="20000"/>
                    </a:ext>
                  </a:extLst>
                </a:gridCol>
              </a:tblGrid>
              <a:tr h="175736">
                <a:tc>
                  <a:txBody>
                    <a:bodyPr/>
                    <a:lstStyle/>
                    <a:p>
                      <a:pPr marL="0" algn="l" defTabSz="1234440" rtl="0" eaLnBrk="1" latinLnBrk="0" hangingPunct="1"/>
                      <a:r>
                        <a:rPr lang="fr-CH" sz="700" b="0" kern="1200" dirty="0">
                          <a:latin typeface="Arial" panose="020B0604020202020204" pitchFamily="34" charset="0"/>
                          <a:cs typeface="Arial" panose="020B0604020202020204" pitchFamily="34" charset="0"/>
                        </a:rPr>
                        <a:t>DGE-EAU, hydraulique</a:t>
                      </a:r>
                      <a:endParaRPr lang="fr-CH" sz="700" b="0" kern="1200" dirty="0">
                        <a:solidFill>
                          <a:schemeClr val="dk1"/>
                        </a:solidFill>
                        <a:latin typeface="Arial" panose="020B0604020202020204" pitchFamily="34" charset="0"/>
                        <a:ea typeface="+mn-ea"/>
                        <a:cs typeface="Arial" panose="020B0604020202020204" pitchFamily="34" charset="0"/>
                      </a:endParaRPr>
                    </a:p>
                  </a:txBody>
                  <a:tcPr marL="65314" marR="65314" marT="32657" marB="32657" anchor="ctr"/>
                </a:tc>
                <a:extLst>
                  <a:ext uri="{0D108BD9-81ED-4DB2-BD59-A6C34878D82A}">
                    <a16:rowId xmlns:a16="http://schemas.microsoft.com/office/drawing/2014/main" val="10000"/>
                  </a:ext>
                </a:extLst>
              </a:tr>
              <a:tr h="283029">
                <a:tc>
                  <a:txBody>
                    <a:bodyPr/>
                    <a:lstStyle/>
                    <a:p>
                      <a:pPr marL="0" algn="l" defTabSz="1234440" rtl="0" eaLnBrk="1" latinLnBrk="0" hangingPunct="1"/>
                      <a:r>
                        <a:rPr lang="fr-CH" sz="700" kern="1200" dirty="0">
                          <a:latin typeface="Arial" panose="020B0604020202020204" pitchFamily="34" charset="0"/>
                          <a:cs typeface="Arial" panose="020B0604020202020204" pitchFamily="34" charset="0"/>
                        </a:rPr>
                        <a:t>DGE-EAU, projets connexes, DP</a:t>
                      </a:r>
                      <a:endParaRPr lang="fr-CH" sz="700" b="0" kern="1200" dirty="0">
                        <a:solidFill>
                          <a:schemeClr val="dk1"/>
                        </a:solidFill>
                        <a:latin typeface="Arial" panose="020B0604020202020204" pitchFamily="34" charset="0"/>
                        <a:ea typeface="+mn-ea"/>
                        <a:cs typeface="Arial" panose="020B0604020202020204" pitchFamily="34" charset="0"/>
                      </a:endParaRPr>
                    </a:p>
                  </a:txBody>
                  <a:tcPr marL="65314" marR="65314" marT="32657" marB="32657"/>
                </a:tc>
                <a:extLst>
                  <a:ext uri="{0D108BD9-81ED-4DB2-BD59-A6C34878D82A}">
                    <a16:rowId xmlns:a16="http://schemas.microsoft.com/office/drawing/2014/main" val="10001"/>
                  </a:ext>
                </a:extLst>
              </a:tr>
              <a:tr h="283029">
                <a:tc>
                  <a:txBody>
                    <a:bodyPr/>
                    <a:lstStyle/>
                    <a:p>
                      <a:pPr marL="0" algn="l" defTabSz="1234440" rtl="0" eaLnBrk="1" latinLnBrk="0" hangingPunct="1"/>
                      <a:r>
                        <a:rPr lang="fr-CH" sz="700" kern="1200" dirty="0">
                          <a:latin typeface="Arial" panose="020B0604020202020204" pitchFamily="34" charset="0"/>
                          <a:cs typeface="Arial" panose="020B0604020202020204" pitchFamily="34" charset="0"/>
                        </a:rPr>
                        <a:t>DGE-EAU, hydrogéologie</a:t>
                      </a:r>
                      <a:endParaRPr lang="fr-CH" sz="700" b="0" kern="1200" dirty="0">
                        <a:solidFill>
                          <a:schemeClr val="dk1"/>
                        </a:solidFill>
                        <a:latin typeface="Arial" panose="020B0604020202020204" pitchFamily="34" charset="0"/>
                        <a:ea typeface="+mn-ea"/>
                        <a:cs typeface="Arial" panose="020B0604020202020204" pitchFamily="34" charset="0"/>
                      </a:endParaRPr>
                    </a:p>
                  </a:txBody>
                  <a:tcPr marL="65314" marR="65314" marT="32657" marB="32657"/>
                </a:tc>
                <a:extLst>
                  <a:ext uri="{0D108BD9-81ED-4DB2-BD59-A6C34878D82A}">
                    <a16:rowId xmlns:a16="http://schemas.microsoft.com/office/drawing/2014/main" val="10002"/>
                  </a:ext>
                </a:extLst>
              </a:tr>
              <a:tr h="223788">
                <a:tc>
                  <a:txBody>
                    <a:bodyPr/>
                    <a:lstStyle/>
                    <a:p>
                      <a:r>
                        <a:rPr lang="fr-CH" sz="700" dirty="0">
                          <a:latin typeface="Arial" panose="020B0604020202020204" pitchFamily="34" charset="0"/>
                          <a:cs typeface="Arial" panose="020B0604020202020204" pitchFamily="34" charset="0"/>
                        </a:rPr>
                        <a:t>DGE Biodiv</a:t>
                      </a:r>
                      <a:endParaRPr lang="fr-CH" sz="700" b="0" dirty="0">
                        <a:latin typeface="Arial" panose="020B0604020202020204" pitchFamily="34" charset="0"/>
                        <a:cs typeface="Arial" panose="020B0604020202020204" pitchFamily="34" charset="0"/>
                      </a:endParaRPr>
                    </a:p>
                  </a:txBody>
                  <a:tcPr marL="65314" marR="65314" marT="32657" marB="32657"/>
                </a:tc>
                <a:extLst>
                  <a:ext uri="{0D108BD9-81ED-4DB2-BD59-A6C34878D82A}">
                    <a16:rowId xmlns:a16="http://schemas.microsoft.com/office/drawing/2014/main" val="10003"/>
                  </a:ext>
                </a:extLst>
              </a:tr>
              <a:tr h="174171">
                <a:tc>
                  <a:txBody>
                    <a:bodyPr/>
                    <a:lstStyle/>
                    <a:p>
                      <a:r>
                        <a:rPr lang="fr-CH" sz="700" dirty="0">
                          <a:latin typeface="Arial" panose="020B0604020202020204" pitchFamily="34" charset="0"/>
                          <a:cs typeface="Arial" panose="020B0604020202020204" pitchFamily="34" charset="0"/>
                        </a:rPr>
                        <a:t>DGE Forêt</a:t>
                      </a:r>
                      <a:endParaRPr lang="fr-CH" sz="700" b="0" dirty="0">
                        <a:latin typeface="Arial" panose="020B0604020202020204" pitchFamily="34" charset="0"/>
                        <a:cs typeface="Arial" panose="020B0604020202020204" pitchFamily="34" charset="0"/>
                      </a:endParaRPr>
                    </a:p>
                  </a:txBody>
                  <a:tcPr marL="65314" marR="65314" marT="32657" marB="32657"/>
                </a:tc>
                <a:extLst>
                  <a:ext uri="{0D108BD9-81ED-4DB2-BD59-A6C34878D82A}">
                    <a16:rowId xmlns:a16="http://schemas.microsoft.com/office/drawing/2014/main" val="10004"/>
                  </a:ext>
                </a:extLst>
              </a:tr>
              <a:tr h="174171">
                <a:tc>
                  <a:txBody>
                    <a:bodyPr/>
                    <a:lstStyle/>
                    <a:p>
                      <a:r>
                        <a:rPr lang="fr-CH" sz="700" dirty="0">
                          <a:latin typeface="Arial" panose="020B0604020202020204" pitchFamily="34" charset="0"/>
                          <a:cs typeface="Arial" panose="020B0604020202020204" pitchFamily="34" charset="0"/>
                        </a:rPr>
                        <a:t>DGE Geode</a:t>
                      </a:r>
                      <a:endParaRPr lang="fr-CH" sz="700" b="0" dirty="0">
                        <a:latin typeface="Arial" panose="020B0604020202020204" pitchFamily="34" charset="0"/>
                        <a:cs typeface="Arial" panose="020B0604020202020204" pitchFamily="34" charset="0"/>
                      </a:endParaRPr>
                    </a:p>
                  </a:txBody>
                  <a:tcPr marL="65314" marR="65314" marT="32657" marB="32657"/>
                </a:tc>
                <a:extLst>
                  <a:ext uri="{0D108BD9-81ED-4DB2-BD59-A6C34878D82A}">
                    <a16:rowId xmlns:a16="http://schemas.microsoft.com/office/drawing/2014/main" val="10005"/>
                  </a:ext>
                </a:extLst>
              </a:tr>
              <a:tr h="174171">
                <a:tc>
                  <a:txBody>
                    <a:bodyPr/>
                    <a:lstStyle/>
                    <a:p>
                      <a:r>
                        <a:rPr lang="fr-CH" sz="700" dirty="0">
                          <a:latin typeface="Arial" panose="020B0604020202020204" pitchFamily="34" charset="0"/>
                          <a:cs typeface="Arial" panose="020B0604020202020204" pitchFamily="34" charset="0"/>
                        </a:rPr>
                        <a:t>SDT</a:t>
                      </a:r>
                      <a:endParaRPr lang="fr-CH" sz="700" b="0" dirty="0">
                        <a:latin typeface="Arial" panose="020B0604020202020204" pitchFamily="34" charset="0"/>
                        <a:cs typeface="Arial" panose="020B0604020202020204" pitchFamily="34" charset="0"/>
                      </a:endParaRPr>
                    </a:p>
                  </a:txBody>
                  <a:tcPr marL="65314" marR="65314" marT="32657" marB="32657"/>
                </a:tc>
                <a:extLst>
                  <a:ext uri="{0D108BD9-81ED-4DB2-BD59-A6C34878D82A}">
                    <a16:rowId xmlns:a16="http://schemas.microsoft.com/office/drawing/2014/main" val="10006"/>
                  </a:ext>
                </a:extLst>
              </a:tr>
              <a:tr h="174171">
                <a:tc>
                  <a:txBody>
                    <a:bodyPr/>
                    <a:lstStyle/>
                    <a:p>
                      <a:r>
                        <a:rPr lang="fr-CH" sz="700" dirty="0">
                          <a:latin typeface="Arial" panose="020B0604020202020204" pitchFamily="34" charset="0"/>
                          <a:cs typeface="Arial" panose="020B0604020202020204" pitchFamily="34" charset="0"/>
                        </a:rPr>
                        <a:t>DGAV</a:t>
                      </a:r>
                      <a:endParaRPr lang="fr-CH" sz="700" b="0" dirty="0">
                        <a:latin typeface="Arial" panose="020B0604020202020204" pitchFamily="34" charset="0"/>
                        <a:cs typeface="Arial" panose="020B0604020202020204" pitchFamily="34" charset="0"/>
                      </a:endParaRPr>
                    </a:p>
                  </a:txBody>
                  <a:tcPr marL="65314" marR="65314" marT="32657" marB="32657"/>
                </a:tc>
                <a:extLst>
                  <a:ext uri="{0D108BD9-81ED-4DB2-BD59-A6C34878D82A}">
                    <a16:rowId xmlns:a16="http://schemas.microsoft.com/office/drawing/2014/main" val="10007"/>
                  </a:ext>
                </a:extLst>
              </a:tr>
              <a:tr h="174171">
                <a:tc>
                  <a:txBody>
                    <a:bodyPr/>
                    <a:lstStyle/>
                    <a:p>
                      <a:r>
                        <a:rPr lang="fr-CH" sz="700" dirty="0">
                          <a:latin typeface="Arial" panose="020B0604020202020204" pitchFamily="34" charset="0"/>
                          <a:cs typeface="Arial" panose="020B0604020202020204" pitchFamily="34" charset="0"/>
                        </a:rPr>
                        <a:t>DGMR</a:t>
                      </a:r>
                      <a:endParaRPr lang="fr-CH" sz="700" b="0" dirty="0">
                        <a:latin typeface="Arial" panose="020B0604020202020204" pitchFamily="34" charset="0"/>
                        <a:cs typeface="Arial" panose="020B0604020202020204" pitchFamily="34" charset="0"/>
                      </a:endParaRPr>
                    </a:p>
                  </a:txBody>
                  <a:tcPr marL="65314" marR="65314" marT="32657" marB="32657"/>
                </a:tc>
                <a:extLst>
                  <a:ext uri="{0D108BD9-81ED-4DB2-BD59-A6C34878D82A}">
                    <a16:rowId xmlns:a16="http://schemas.microsoft.com/office/drawing/2014/main" val="10008"/>
                  </a:ext>
                </a:extLst>
              </a:tr>
            </a:tbl>
          </a:graphicData>
        </a:graphic>
      </p:graphicFrame>
      <p:sp>
        <p:nvSpPr>
          <p:cNvPr id="89" name="Rectangle à coins arrondis 22"/>
          <p:cNvSpPr/>
          <p:nvPr/>
        </p:nvSpPr>
        <p:spPr>
          <a:xfrm>
            <a:off x="5440434" y="1169925"/>
            <a:ext cx="1080000" cy="436562"/>
          </a:xfrm>
          <a:prstGeom prst="rect">
            <a:avLst/>
          </a:prstGeom>
          <a:solidFill>
            <a:schemeClr val="accent1">
              <a:lumMod val="40000"/>
              <a:lumOff val="60000"/>
            </a:schemeClr>
          </a:solidFill>
          <a:ln w="19050" cap="sq"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1" tIns="25711" rIns="0" bIns="25711" numCol="1" spcCol="0" rtlCol="0" fromWordArt="0" anchor="ctr" anchorCtr="0" forceAA="0" compatLnSpc="1">
            <a:prstTxWarp prst="textNoShape">
              <a:avLst/>
            </a:prstTxWarp>
            <a:noAutofit/>
          </a:bodyPr>
          <a:lstStyle/>
          <a:p>
            <a:pPr algn="ctr"/>
            <a:r>
              <a:rPr lang="fr-CH" sz="857" b="1" dirty="0">
                <a:solidFill>
                  <a:schemeClr val="tx1"/>
                </a:solidFill>
                <a:latin typeface="Arial" panose="020B0604020202020204" pitchFamily="34" charset="0"/>
                <a:cs typeface="Arial" panose="020B0604020202020204" pitchFamily="34" charset="0"/>
              </a:rPr>
              <a:t>OFEV</a:t>
            </a:r>
          </a:p>
          <a:p>
            <a:pPr algn="ctr"/>
            <a:r>
              <a:rPr lang="fr-CH" sz="857" dirty="0">
                <a:solidFill>
                  <a:schemeClr val="tx1"/>
                </a:solidFill>
                <a:latin typeface="Arial" panose="020B0604020202020204" pitchFamily="34" charset="0"/>
                <a:cs typeface="Arial" panose="020B0604020202020204" pitchFamily="34" charset="0"/>
              </a:rPr>
              <a:t>Directeur suppléant</a:t>
            </a:r>
          </a:p>
          <a:p>
            <a:pPr algn="ctr"/>
            <a:r>
              <a:rPr lang="fr-CH" sz="857" dirty="0">
                <a:solidFill>
                  <a:schemeClr val="tx1"/>
                </a:solidFill>
                <a:latin typeface="Arial" panose="020B0604020202020204" pitchFamily="34" charset="0"/>
                <a:cs typeface="Arial" panose="020B0604020202020204" pitchFamily="34" charset="0"/>
              </a:rPr>
              <a:t>P. Steffen</a:t>
            </a:r>
          </a:p>
        </p:txBody>
      </p:sp>
    </p:spTree>
    <p:extLst>
      <p:ext uri="{BB962C8B-B14F-4D97-AF65-F5344CB8AC3E}">
        <p14:creationId xmlns:p14="http://schemas.microsoft.com/office/powerpoint/2010/main" val="29136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D0CEE9-43BF-9104-A0B8-1AEA2D96A1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8680" y="1550595"/>
            <a:ext cx="10454640" cy="4918785"/>
          </a:xfrm>
          <a:prstGeom prst="rect">
            <a:avLst/>
          </a:prstGeom>
          <a:ln>
            <a:solidFill>
              <a:schemeClr val="tx1"/>
            </a:solidFill>
          </a:ln>
        </p:spPr>
      </p:pic>
      <p:sp>
        <p:nvSpPr>
          <p:cNvPr id="4" name="Titre 7">
            <a:extLst>
              <a:ext uri="{FF2B5EF4-FFF2-40B4-BE49-F238E27FC236}">
                <a16:creationId xmlns:a16="http://schemas.microsoft.com/office/drawing/2014/main" id="{A08A922F-C944-56B4-B31B-5C7356C50271}"/>
              </a:ext>
            </a:extLst>
          </p:cNvPr>
          <p:cNvSpPr txBox="1">
            <a:spLocks/>
          </p:cNvSpPr>
          <p:nvPr/>
        </p:nvSpPr>
        <p:spPr>
          <a:xfrm>
            <a:off x="1113576" y="99278"/>
            <a:ext cx="97142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FR" sz="3200" b="1" dirty="0">
                <a:latin typeface="Calibri Light" panose="020F0302020204030204" pitchFamily="34" charset="0"/>
                <a:cs typeface="Calibri Light" panose="020F0302020204030204" pitchFamily="34" charset="0"/>
              </a:rPr>
              <a:t>Exemple du secteur des Iles des Clous</a:t>
            </a:r>
          </a:p>
          <a:p>
            <a:r>
              <a:rPr lang="fr-FR" sz="3200" b="1" dirty="0">
                <a:latin typeface="Calibri Light" panose="020F0302020204030204" pitchFamily="34" charset="0"/>
                <a:cs typeface="Calibri Light" panose="020F0302020204030204" pitchFamily="34" charset="0"/>
              </a:rPr>
              <a:t>Un espace multifonctionnel aux multiples synergies</a:t>
            </a:r>
          </a:p>
        </p:txBody>
      </p:sp>
      <p:pic>
        <p:nvPicPr>
          <p:cNvPr id="5" name="Image 4" descr="logo_BASE_R3_FR LT">
            <a:extLst>
              <a:ext uri="{FF2B5EF4-FFF2-40B4-BE49-F238E27FC236}">
                <a16:creationId xmlns:a16="http://schemas.microsoft.com/office/drawing/2014/main" id="{D66DC494-5B67-1DC7-04C8-020092B239AA}"/>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6" name="Image 5" descr="logo-g-lettre">
            <a:extLst>
              <a:ext uri="{FF2B5EF4-FFF2-40B4-BE49-F238E27FC236}">
                <a16:creationId xmlns:a16="http://schemas.microsoft.com/office/drawing/2014/main" id="{A08D11C0-0E1C-CE9C-9E83-304980167E07}"/>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9" name="ZoneTexte 8">
            <a:extLst>
              <a:ext uri="{FF2B5EF4-FFF2-40B4-BE49-F238E27FC236}">
                <a16:creationId xmlns:a16="http://schemas.microsoft.com/office/drawing/2014/main" id="{A4E1A377-952A-1DC6-B193-3F4B40E088A6}"/>
              </a:ext>
            </a:extLst>
          </p:cNvPr>
          <p:cNvSpPr txBox="1"/>
          <p:nvPr/>
        </p:nvSpPr>
        <p:spPr>
          <a:xfrm>
            <a:off x="840435" y="1515549"/>
            <a:ext cx="7920467" cy="464871"/>
          </a:xfrm>
          <a:prstGeom prst="rect">
            <a:avLst/>
          </a:prstGeom>
          <a:noFill/>
        </p:spPr>
        <p:txBody>
          <a:bodyPr wrap="square" rtlCol="0">
            <a:spAutoFit/>
          </a:bodyPr>
          <a:lstStyle/>
          <a:p>
            <a:pPr>
              <a:lnSpc>
                <a:spcPct val="150000"/>
              </a:lnSpc>
            </a:pPr>
            <a:r>
              <a:rPr lang="fr-FR" b="1" dirty="0"/>
              <a:t>Situation actuelle</a:t>
            </a:r>
          </a:p>
        </p:txBody>
      </p:sp>
    </p:spTree>
    <p:extLst>
      <p:ext uri="{BB962C8B-B14F-4D97-AF65-F5344CB8AC3E}">
        <p14:creationId xmlns:p14="http://schemas.microsoft.com/office/powerpoint/2010/main" val="3142131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C5F2D4E-712B-7FC6-C7FB-A19E02D5E384}"/>
              </a:ext>
            </a:extLst>
          </p:cNvPr>
          <p:cNvPicPr>
            <a:picLocks noChangeAspect="1"/>
          </p:cNvPicPr>
          <p:nvPr/>
        </p:nvPicPr>
        <p:blipFill>
          <a:blip r:embed="rId2"/>
          <a:stretch>
            <a:fillRect/>
          </a:stretch>
        </p:blipFill>
        <p:spPr>
          <a:xfrm>
            <a:off x="228238" y="1280936"/>
            <a:ext cx="7151609" cy="3215587"/>
          </a:xfrm>
          <a:prstGeom prst="rect">
            <a:avLst/>
          </a:prstGeom>
        </p:spPr>
      </p:pic>
      <p:pic>
        <p:nvPicPr>
          <p:cNvPr id="5" name="Image 4">
            <a:extLst>
              <a:ext uri="{FF2B5EF4-FFF2-40B4-BE49-F238E27FC236}">
                <a16:creationId xmlns:a16="http://schemas.microsoft.com/office/drawing/2014/main" id="{0465B07E-D4D7-0618-7C9D-872F24FF3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238" y="4709631"/>
            <a:ext cx="8568690" cy="2105680"/>
          </a:xfrm>
          <a:prstGeom prst="rect">
            <a:avLst/>
          </a:prstGeom>
        </p:spPr>
      </p:pic>
      <p:sp>
        <p:nvSpPr>
          <p:cNvPr id="7" name="Titre 7">
            <a:extLst>
              <a:ext uri="{FF2B5EF4-FFF2-40B4-BE49-F238E27FC236}">
                <a16:creationId xmlns:a16="http://schemas.microsoft.com/office/drawing/2014/main" id="{2EABD782-7169-4105-35D3-B7739AE36388}"/>
              </a:ext>
            </a:extLst>
          </p:cNvPr>
          <p:cNvSpPr txBox="1">
            <a:spLocks/>
          </p:cNvSpPr>
          <p:nvPr/>
        </p:nvSpPr>
        <p:spPr>
          <a:xfrm>
            <a:off x="1113576" y="99278"/>
            <a:ext cx="97142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FR" sz="3200" b="1" dirty="0">
                <a:latin typeface="Calibri Light" panose="020F0302020204030204" pitchFamily="34" charset="0"/>
                <a:cs typeface="Calibri Light" panose="020F0302020204030204" pitchFamily="34" charset="0"/>
              </a:rPr>
              <a:t>Grand Elargissement des Iles des Clous</a:t>
            </a:r>
          </a:p>
          <a:p>
            <a:r>
              <a:rPr lang="fr-FR" sz="2400" b="1" dirty="0">
                <a:latin typeface="Calibri Light" panose="020F0302020204030204" pitchFamily="34" charset="0"/>
                <a:cs typeface="Calibri Light" panose="020F0302020204030204" pitchFamily="34" charset="0"/>
              </a:rPr>
              <a:t>Conjuguer les fonctions naturelles entre elles</a:t>
            </a:r>
          </a:p>
        </p:txBody>
      </p:sp>
      <p:pic>
        <p:nvPicPr>
          <p:cNvPr id="8" name="Image 7" descr="logo_BASE_R3_FR LT">
            <a:extLst>
              <a:ext uri="{FF2B5EF4-FFF2-40B4-BE49-F238E27FC236}">
                <a16:creationId xmlns:a16="http://schemas.microsoft.com/office/drawing/2014/main" id="{931CFDDA-632D-7AC3-F689-A8AAB58CFDBE}"/>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9" name="Image 8" descr="logo-g-lettre">
            <a:extLst>
              <a:ext uri="{FF2B5EF4-FFF2-40B4-BE49-F238E27FC236}">
                <a16:creationId xmlns:a16="http://schemas.microsoft.com/office/drawing/2014/main" id="{3AC3F9E2-3A02-47B0-8CF2-8D01E652482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grpSp>
        <p:nvGrpSpPr>
          <p:cNvPr id="11" name="Groupe 10">
            <a:extLst>
              <a:ext uri="{FF2B5EF4-FFF2-40B4-BE49-F238E27FC236}">
                <a16:creationId xmlns:a16="http://schemas.microsoft.com/office/drawing/2014/main" id="{A04A2C97-1648-532D-81B8-EF4D7FE299A5}"/>
              </a:ext>
            </a:extLst>
          </p:cNvPr>
          <p:cNvGrpSpPr/>
          <p:nvPr/>
        </p:nvGrpSpPr>
        <p:grpSpPr>
          <a:xfrm>
            <a:off x="9411964" y="1468584"/>
            <a:ext cx="2131204" cy="3558287"/>
            <a:chOff x="7737953" y="926059"/>
            <a:chExt cx="4366723" cy="6322058"/>
          </a:xfrm>
        </p:grpSpPr>
        <p:sp>
          <p:nvSpPr>
            <p:cNvPr id="12" name="ZoneTexte 11">
              <a:extLst>
                <a:ext uri="{FF2B5EF4-FFF2-40B4-BE49-F238E27FC236}">
                  <a16:creationId xmlns:a16="http://schemas.microsoft.com/office/drawing/2014/main" id="{49E92239-35DF-BD3C-4D51-3C3A0B456BA3}"/>
                </a:ext>
              </a:extLst>
            </p:cNvPr>
            <p:cNvSpPr txBox="1"/>
            <p:nvPr/>
          </p:nvSpPr>
          <p:spPr>
            <a:xfrm>
              <a:off x="8066963" y="6222809"/>
              <a:ext cx="4037713" cy="1025308"/>
            </a:xfrm>
            <a:prstGeom prst="rect">
              <a:avLst/>
            </a:prstGeom>
            <a:noFill/>
          </p:spPr>
          <p:txBody>
            <a:bodyPr wrap="square" rtlCol="0">
              <a:spAutoFit/>
            </a:bodyPr>
            <a:lstStyle/>
            <a:p>
              <a:r>
                <a:rPr lang="fr-FR" sz="1050" i="1" dirty="0">
                  <a:solidFill>
                    <a:schemeClr val="bg1">
                      <a:lumMod val="50000"/>
                    </a:schemeClr>
                  </a:solidFill>
                </a:rPr>
                <a:t>Grand Canal revitalisé </a:t>
              </a:r>
              <a:br>
                <a:rPr lang="fr-FR" sz="1050" i="1" dirty="0">
                  <a:solidFill>
                    <a:schemeClr val="bg1">
                      <a:lumMod val="50000"/>
                    </a:schemeClr>
                  </a:solidFill>
                </a:rPr>
              </a:br>
              <a:r>
                <a:rPr lang="fr-FR" sz="1050" i="1" dirty="0">
                  <a:solidFill>
                    <a:schemeClr val="bg1">
                      <a:lumMod val="50000"/>
                    </a:schemeClr>
                  </a:solidFill>
                </a:rPr>
                <a:t>(photo : travaux déjà réalisés à Yvorne en 2019)</a:t>
              </a:r>
            </a:p>
          </p:txBody>
        </p:sp>
        <p:pic>
          <p:nvPicPr>
            <p:cNvPr id="13" name="Image 12" descr="Une image contenant herbe, extérieur, ciel, nature&#10;&#10;Description générée automatiquement">
              <a:extLst>
                <a:ext uri="{FF2B5EF4-FFF2-40B4-BE49-F238E27FC236}">
                  <a16:creationId xmlns:a16="http://schemas.microsoft.com/office/drawing/2014/main" id="{45DA4DBB-7FC7-C594-0301-AC67CB9865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37953" y="926059"/>
              <a:ext cx="3803148" cy="5274717"/>
            </a:xfrm>
            <a:prstGeom prst="rect">
              <a:avLst/>
            </a:prstGeom>
          </p:spPr>
        </p:pic>
      </p:grpSp>
      <p:cxnSp>
        <p:nvCxnSpPr>
          <p:cNvPr id="15" name="Connecteur droit 14">
            <a:extLst>
              <a:ext uri="{FF2B5EF4-FFF2-40B4-BE49-F238E27FC236}">
                <a16:creationId xmlns:a16="http://schemas.microsoft.com/office/drawing/2014/main" id="{AF008094-B6F3-D1D6-9131-CC2309EC92D8}"/>
              </a:ext>
            </a:extLst>
          </p:cNvPr>
          <p:cNvCxnSpPr>
            <a:cxnSpLocks/>
          </p:cNvCxnSpPr>
          <p:nvPr/>
        </p:nvCxnSpPr>
        <p:spPr>
          <a:xfrm>
            <a:off x="4653481" y="1874067"/>
            <a:ext cx="4753069" cy="100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D4ABFB44-01C3-EAB0-9F3D-BBCCFFD3C43C}"/>
              </a:ext>
            </a:extLst>
          </p:cNvPr>
          <p:cNvPicPr>
            <a:picLocks noChangeAspect="1"/>
          </p:cNvPicPr>
          <p:nvPr/>
        </p:nvPicPr>
        <p:blipFill>
          <a:blip r:embed="rId7"/>
          <a:stretch>
            <a:fillRect/>
          </a:stretch>
        </p:blipFill>
        <p:spPr>
          <a:xfrm>
            <a:off x="222824" y="4566806"/>
            <a:ext cx="6312700" cy="2210152"/>
          </a:xfrm>
          <a:prstGeom prst="rect">
            <a:avLst/>
          </a:prstGeom>
        </p:spPr>
      </p:pic>
      <p:cxnSp>
        <p:nvCxnSpPr>
          <p:cNvPr id="18" name="Connecteur droit 17">
            <a:extLst>
              <a:ext uri="{FF2B5EF4-FFF2-40B4-BE49-F238E27FC236}">
                <a16:creationId xmlns:a16="http://schemas.microsoft.com/office/drawing/2014/main" id="{B9FDD787-330A-F59A-E07B-2285AE86503D}"/>
              </a:ext>
            </a:extLst>
          </p:cNvPr>
          <p:cNvCxnSpPr>
            <a:cxnSpLocks/>
            <a:endCxn id="17" idx="0"/>
          </p:cNvCxnSpPr>
          <p:nvPr/>
        </p:nvCxnSpPr>
        <p:spPr>
          <a:xfrm>
            <a:off x="3186820" y="2291194"/>
            <a:ext cx="192354" cy="2275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83DC27D9-4F39-4AC5-2611-78CAC156C53A}"/>
              </a:ext>
            </a:extLst>
          </p:cNvPr>
          <p:cNvSpPr txBox="1"/>
          <p:nvPr/>
        </p:nvSpPr>
        <p:spPr>
          <a:xfrm>
            <a:off x="8882883" y="5169696"/>
            <a:ext cx="3309117" cy="880369"/>
          </a:xfrm>
          <a:prstGeom prst="rect">
            <a:avLst/>
          </a:prstGeom>
          <a:noFill/>
          <a:ln>
            <a:solidFill>
              <a:schemeClr val="tx1"/>
            </a:solidFill>
          </a:ln>
        </p:spPr>
        <p:txBody>
          <a:bodyPr wrap="square" rtlCol="0">
            <a:spAutoFit/>
          </a:bodyPr>
          <a:lstStyle/>
          <a:p>
            <a:pPr>
              <a:lnSpc>
                <a:spcPct val="150000"/>
              </a:lnSpc>
            </a:pPr>
            <a:r>
              <a:rPr lang="fr-FR" b="1" dirty="0"/>
              <a:t>Revitalisation de l’embouchure de la Grande Eau</a:t>
            </a:r>
            <a:endParaRPr lang="fr-FR" dirty="0"/>
          </a:p>
        </p:txBody>
      </p:sp>
      <p:cxnSp>
        <p:nvCxnSpPr>
          <p:cNvPr id="28" name="Connecteur droit 27">
            <a:extLst>
              <a:ext uri="{FF2B5EF4-FFF2-40B4-BE49-F238E27FC236}">
                <a16:creationId xmlns:a16="http://schemas.microsoft.com/office/drawing/2014/main" id="{120FC6CA-1438-0C0D-CA6C-20C949FDB32A}"/>
              </a:ext>
            </a:extLst>
          </p:cNvPr>
          <p:cNvCxnSpPr>
            <a:cxnSpLocks/>
          </p:cNvCxnSpPr>
          <p:nvPr/>
        </p:nvCxnSpPr>
        <p:spPr>
          <a:xfrm>
            <a:off x="6463626" y="2788467"/>
            <a:ext cx="2577186" cy="2381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21705D45-522B-6E55-A2E9-33D11ACC5ABD}"/>
              </a:ext>
            </a:extLst>
          </p:cNvPr>
          <p:cNvCxnSpPr/>
          <p:nvPr/>
        </p:nvCxnSpPr>
        <p:spPr>
          <a:xfrm flipV="1">
            <a:off x="1028700" y="1724025"/>
            <a:ext cx="666750" cy="6667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5DDD16C2-F0F7-5E2D-1F54-52B257B73D17}"/>
              </a:ext>
            </a:extLst>
          </p:cNvPr>
          <p:cNvCxnSpPr>
            <a:cxnSpLocks/>
          </p:cNvCxnSpPr>
          <p:nvPr/>
        </p:nvCxnSpPr>
        <p:spPr>
          <a:xfrm flipH="1" flipV="1">
            <a:off x="2388472" y="1318372"/>
            <a:ext cx="72317" cy="55569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A98C4749-C69D-B093-1A3D-A18184C2AC38}"/>
              </a:ext>
            </a:extLst>
          </p:cNvPr>
          <p:cNvCxnSpPr>
            <a:cxnSpLocks/>
          </p:cNvCxnSpPr>
          <p:nvPr/>
        </p:nvCxnSpPr>
        <p:spPr>
          <a:xfrm flipV="1">
            <a:off x="6580762" y="2294949"/>
            <a:ext cx="534528" cy="46040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44B8A9D8-5A66-D92D-FA44-42CE939B5035}"/>
              </a:ext>
            </a:extLst>
          </p:cNvPr>
          <p:cNvSpPr txBox="1"/>
          <p:nvPr/>
        </p:nvSpPr>
        <p:spPr>
          <a:xfrm>
            <a:off x="1982864" y="2279550"/>
            <a:ext cx="3309117" cy="880369"/>
          </a:xfrm>
          <a:prstGeom prst="rect">
            <a:avLst/>
          </a:prstGeom>
          <a:solidFill>
            <a:schemeClr val="bg1"/>
          </a:solidFill>
          <a:ln w="28575">
            <a:solidFill>
              <a:srgbClr val="FF0000"/>
            </a:solidFill>
          </a:ln>
        </p:spPr>
        <p:txBody>
          <a:bodyPr wrap="square" rtlCol="0">
            <a:spAutoFit/>
          </a:bodyPr>
          <a:lstStyle/>
          <a:p>
            <a:pPr>
              <a:lnSpc>
                <a:spcPct val="150000"/>
              </a:lnSpc>
            </a:pPr>
            <a:r>
              <a:rPr lang="fr-FR" b="1" dirty="0"/>
              <a:t>Connectivité biologique, des réalisations au-delà de Rhône 3</a:t>
            </a:r>
            <a:endParaRPr lang="fr-FR" dirty="0"/>
          </a:p>
        </p:txBody>
      </p:sp>
    </p:spTree>
    <p:extLst>
      <p:ext uri="{BB962C8B-B14F-4D97-AF65-F5344CB8AC3E}">
        <p14:creationId xmlns:p14="http://schemas.microsoft.com/office/powerpoint/2010/main" val="199677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36FA4AB-933C-9E4D-2129-A7F5CFBD653B}"/>
              </a:ext>
            </a:extLst>
          </p:cNvPr>
          <p:cNvPicPr>
            <a:picLocks noChangeAspect="1"/>
          </p:cNvPicPr>
          <p:nvPr/>
        </p:nvPicPr>
        <p:blipFill>
          <a:blip r:embed="rId2"/>
          <a:stretch>
            <a:fillRect/>
          </a:stretch>
        </p:blipFill>
        <p:spPr>
          <a:xfrm>
            <a:off x="1899726" y="2122386"/>
            <a:ext cx="7546728" cy="4433582"/>
          </a:xfrm>
          <a:prstGeom prst="rect">
            <a:avLst/>
          </a:prstGeom>
          <a:ln>
            <a:solidFill>
              <a:schemeClr val="tx1"/>
            </a:solidFill>
          </a:ln>
        </p:spPr>
      </p:pic>
      <p:pic>
        <p:nvPicPr>
          <p:cNvPr id="4" name="Image 3">
            <a:extLst>
              <a:ext uri="{FF2B5EF4-FFF2-40B4-BE49-F238E27FC236}">
                <a16:creationId xmlns:a16="http://schemas.microsoft.com/office/drawing/2014/main" id="{0AEC97B3-0885-5EA4-2D41-06762AA27879}"/>
              </a:ext>
            </a:extLst>
          </p:cNvPr>
          <p:cNvPicPr>
            <a:picLocks noChangeAspect="1"/>
          </p:cNvPicPr>
          <p:nvPr/>
        </p:nvPicPr>
        <p:blipFill>
          <a:blip r:embed="rId3"/>
          <a:stretch>
            <a:fillRect/>
          </a:stretch>
        </p:blipFill>
        <p:spPr>
          <a:xfrm>
            <a:off x="6788924" y="2122386"/>
            <a:ext cx="3374789" cy="2136494"/>
          </a:xfrm>
          <a:prstGeom prst="rect">
            <a:avLst/>
          </a:prstGeom>
          <a:ln>
            <a:solidFill>
              <a:schemeClr val="tx1"/>
            </a:solidFill>
          </a:ln>
        </p:spPr>
      </p:pic>
      <p:sp>
        <p:nvSpPr>
          <p:cNvPr id="5" name="ZoneTexte 4">
            <a:extLst>
              <a:ext uri="{FF2B5EF4-FFF2-40B4-BE49-F238E27FC236}">
                <a16:creationId xmlns:a16="http://schemas.microsoft.com/office/drawing/2014/main" id="{28140FA4-CD66-EC8F-B5F5-18F6CF59050C}"/>
              </a:ext>
            </a:extLst>
          </p:cNvPr>
          <p:cNvSpPr txBox="1"/>
          <p:nvPr/>
        </p:nvSpPr>
        <p:spPr>
          <a:xfrm>
            <a:off x="1899726" y="1600200"/>
            <a:ext cx="4397614" cy="369332"/>
          </a:xfrm>
          <a:prstGeom prst="rect">
            <a:avLst/>
          </a:prstGeom>
          <a:noFill/>
        </p:spPr>
        <p:txBody>
          <a:bodyPr wrap="none" rtlCol="0">
            <a:spAutoFit/>
          </a:bodyPr>
          <a:lstStyle/>
          <a:p>
            <a:r>
              <a:rPr lang="fr-CH" b="1" dirty="0"/>
              <a:t>Situation actuelle des itinéraires de mobilité</a:t>
            </a:r>
          </a:p>
        </p:txBody>
      </p:sp>
      <p:sp>
        <p:nvSpPr>
          <p:cNvPr id="8" name="Titre 7">
            <a:extLst>
              <a:ext uri="{FF2B5EF4-FFF2-40B4-BE49-F238E27FC236}">
                <a16:creationId xmlns:a16="http://schemas.microsoft.com/office/drawing/2014/main" id="{CF706544-5945-CB67-92D2-3CBE96E1BC10}"/>
              </a:ext>
            </a:extLst>
          </p:cNvPr>
          <p:cNvSpPr txBox="1">
            <a:spLocks/>
          </p:cNvSpPr>
          <p:nvPr/>
        </p:nvSpPr>
        <p:spPr>
          <a:xfrm>
            <a:off x="1113576" y="99278"/>
            <a:ext cx="97142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FR" sz="3200" b="1" dirty="0">
                <a:latin typeface="Calibri Light" panose="020F0302020204030204" pitchFamily="34" charset="0"/>
                <a:cs typeface="Calibri Light" panose="020F0302020204030204" pitchFamily="34" charset="0"/>
              </a:rPr>
              <a:t>1 - Mesure Anticipée des Iles des Clous</a:t>
            </a:r>
          </a:p>
          <a:p>
            <a:r>
              <a:rPr lang="fr-FR" sz="2400" b="1" dirty="0">
                <a:latin typeface="Calibri Light" panose="020F0302020204030204" pitchFamily="34" charset="0"/>
                <a:cs typeface="Calibri Light" panose="020F0302020204030204" pitchFamily="34" charset="0"/>
              </a:rPr>
              <a:t>Conjuguer les fonctions nature avec les attentes des usagers actuels et futurs</a:t>
            </a:r>
          </a:p>
        </p:txBody>
      </p:sp>
      <p:pic>
        <p:nvPicPr>
          <p:cNvPr id="9" name="Image 8" descr="logo_BASE_R3_FR LT">
            <a:extLst>
              <a:ext uri="{FF2B5EF4-FFF2-40B4-BE49-F238E27FC236}">
                <a16:creationId xmlns:a16="http://schemas.microsoft.com/office/drawing/2014/main" id="{B8F21C20-E1CA-B8D2-5C39-948146100FC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10" name="Image 9" descr="logo-g-lettre">
            <a:extLst>
              <a:ext uri="{FF2B5EF4-FFF2-40B4-BE49-F238E27FC236}">
                <a16:creationId xmlns:a16="http://schemas.microsoft.com/office/drawing/2014/main" id="{A690A0DC-1D24-561C-B1A0-B74B64CAEE8E}"/>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Tree>
    <p:extLst>
      <p:ext uri="{BB962C8B-B14F-4D97-AF65-F5344CB8AC3E}">
        <p14:creationId xmlns:p14="http://schemas.microsoft.com/office/powerpoint/2010/main" val="2894933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380652-EC0F-CD14-0B4A-5F6ED06C91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8938" y="1577340"/>
            <a:ext cx="7315200" cy="5143500"/>
          </a:xfrm>
          <a:prstGeom prst="rect">
            <a:avLst/>
          </a:prstGeom>
          <a:ln>
            <a:solidFill>
              <a:schemeClr val="tx1"/>
            </a:solidFill>
          </a:ln>
        </p:spPr>
      </p:pic>
      <p:sp>
        <p:nvSpPr>
          <p:cNvPr id="4" name="ZoneTexte 3">
            <a:extLst>
              <a:ext uri="{FF2B5EF4-FFF2-40B4-BE49-F238E27FC236}">
                <a16:creationId xmlns:a16="http://schemas.microsoft.com/office/drawing/2014/main" id="{7B6A8D6C-3AFF-D0C0-0C79-C131B321474D}"/>
              </a:ext>
            </a:extLst>
          </p:cNvPr>
          <p:cNvSpPr txBox="1"/>
          <p:nvPr/>
        </p:nvSpPr>
        <p:spPr>
          <a:xfrm>
            <a:off x="305080" y="2192169"/>
            <a:ext cx="4073208" cy="2339102"/>
          </a:xfrm>
          <a:prstGeom prst="rect">
            <a:avLst/>
          </a:prstGeom>
          <a:noFill/>
        </p:spPr>
        <p:txBody>
          <a:bodyPr wrap="square" rtlCol="0">
            <a:spAutoFit/>
          </a:bodyPr>
          <a:lstStyle/>
          <a:p>
            <a:r>
              <a:rPr lang="fr-CH" sz="2000" b="1" dirty="0"/>
              <a:t>La mobilité future</a:t>
            </a:r>
          </a:p>
          <a:p>
            <a:endParaRPr lang="fr-CH" dirty="0"/>
          </a:p>
          <a:p>
            <a:pPr marL="342900" indent="-342900">
              <a:buFont typeface="Arial" panose="020B0604020202020204" pitchFamily="34" charset="0"/>
              <a:buChar char="•"/>
            </a:pPr>
            <a:r>
              <a:rPr lang="fr-CH" dirty="0"/>
              <a:t>Zone alluviale : pas d’accès pour diminuer le dérangement de la biodiversité</a:t>
            </a:r>
          </a:p>
          <a:p>
            <a:pPr marL="342900" indent="-342900">
              <a:buFont typeface="Arial" panose="020B0604020202020204" pitchFamily="34" charset="0"/>
              <a:buChar char="•"/>
            </a:pPr>
            <a:r>
              <a:rPr lang="fr-CH" dirty="0"/>
              <a:t>Mobilité concentrée sur les digues</a:t>
            </a:r>
          </a:p>
          <a:p>
            <a:pPr marL="342900" indent="-342900">
              <a:buFont typeface="Arial" panose="020B0604020202020204" pitchFamily="34" charset="0"/>
              <a:buChar char="•"/>
            </a:pPr>
            <a:r>
              <a:rPr lang="fr-CH" dirty="0"/>
              <a:t>Distribution réfléchie des usagers selon type de mobilité</a:t>
            </a:r>
          </a:p>
        </p:txBody>
      </p:sp>
      <p:sp>
        <p:nvSpPr>
          <p:cNvPr id="2" name="Titre 7">
            <a:extLst>
              <a:ext uri="{FF2B5EF4-FFF2-40B4-BE49-F238E27FC236}">
                <a16:creationId xmlns:a16="http://schemas.microsoft.com/office/drawing/2014/main" id="{6BEA58C6-9FD0-070C-2207-3B43A4E089C4}"/>
              </a:ext>
            </a:extLst>
          </p:cNvPr>
          <p:cNvSpPr txBox="1">
            <a:spLocks/>
          </p:cNvSpPr>
          <p:nvPr/>
        </p:nvSpPr>
        <p:spPr>
          <a:xfrm>
            <a:off x="1113576" y="99278"/>
            <a:ext cx="97142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FR" sz="3200" b="1" dirty="0">
                <a:latin typeface="Calibri Light" panose="020F0302020204030204" pitchFamily="34" charset="0"/>
                <a:cs typeface="Calibri Light" panose="020F0302020204030204" pitchFamily="34" charset="0"/>
              </a:rPr>
              <a:t>1 - Mesure Anticipée des Iles des Clous</a:t>
            </a:r>
          </a:p>
          <a:p>
            <a:r>
              <a:rPr lang="fr-FR" sz="2400" b="1" dirty="0">
                <a:latin typeface="Calibri Light" panose="020F0302020204030204" pitchFamily="34" charset="0"/>
                <a:cs typeface="Calibri Light" panose="020F0302020204030204" pitchFamily="34" charset="0"/>
              </a:rPr>
              <a:t>Conjuguer les fonctions nature avec les attentes des usagers actuels et futurs</a:t>
            </a:r>
          </a:p>
        </p:txBody>
      </p:sp>
      <p:pic>
        <p:nvPicPr>
          <p:cNvPr id="6" name="Image 5" descr="logo_BASE_R3_FR LT">
            <a:extLst>
              <a:ext uri="{FF2B5EF4-FFF2-40B4-BE49-F238E27FC236}">
                <a16:creationId xmlns:a16="http://schemas.microsoft.com/office/drawing/2014/main" id="{A2366D08-8B8C-EA05-6529-B384FABF828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9" name="Image 8" descr="logo-g-lettre">
            <a:extLst>
              <a:ext uri="{FF2B5EF4-FFF2-40B4-BE49-F238E27FC236}">
                <a16:creationId xmlns:a16="http://schemas.microsoft.com/office/drawing/2014/main" id="{23199468-174D-1C0E-440A-4CA7A52F7BC8}"/>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10" name="ZoneTexte 9">
            <a:extLst>
              <a:ext uri="{FF2B5EF4-FFF2-40B4-BE49-F238E27FC236}">
                <a16:creationId xmlns:a16="http://schemas.microsoft.com/office/drawing/2014/main" id="{482542CF-3CCA-5984-2FD8-8044BED426F8}"/>
              </a:ext>
            </a:extLst>
          </p:cNvPr>
          <p:cNvSpPr txBox="1"/>
          <p:nvPr/>
        </p:nvSpPr>
        <p:spPr>
          <a:xfrm>
            <a:off x="483275" y="5067519"/>
            <a:ext cx="3156218" cy="1382648"/>
          </a:xfrm>
          <a:prstGeom prst="roundRect">
            <a:avLst/>
          </a:prstGeom>
          <a:solidFill>
            <a:schemeClr val="accent4">
              <a:lumMod val="20000"/>
              <a:lumOff val="80000"/>
            </a:schemeClr>
          </a:solidFill>
          <a:ln>
            <a:solidFill>
              <a:schemeClr val="tx1"/>
            </a:solidFill>
          </a:ln>
        </p:spPr>
        <p:txBody>
          <a:bodyPr wrap="square" tIns="0" rtlCol="0" anchor="ctr">
            <a:spAutoFit/>
          </a:bodyPr>
          <a:lstStyle/>
          <a:p>
            <a:pPr algn="ctr">
              <a:lnSpc>
                <a:spcPct val="150000"/>
              </a:lnSpc>
            </a:pPr>
            <a:r>
              <a:rPr lang="fr-FR" b="1" i="1" dirty="0">
                <a:latin typeface="Calibri Light" panose="020F0302020204030204" pitchFamily="34" charset="0"/>
                <a:cs typeface="Calibri Light" panose="020F0302020204030204" pitchFamily="34" charset="0"/>
              </a:rPr>
              <a:t>Espace multifonctionnel </a:t>
            </a:r>
          </a:p>
          <a:p>
            <a:pPr algn="ctr">
              <a:lnSpc>
                <a:spcPct val="150000"/>
              </a:lnSpc>
            </a:pPr>
            <a:r>
              <a:rPr lang="fr-FR" b="1" i="1" dirty="0">
                <a:latin typeface="Calibri Light" panose="020F0302020204030204" pitchFamily="34" charset="0"/>
                <a:cs typeface="Calibri Light" panose="020F0302020204030204" pitchFamily="34" charset="0"/>
              </a:rPr>
              <a:t>= </a:t>
            </a:r>
          </a:p>
          <a:p>
            <a:pPr algn="ctr">
              <a:lnSpc>
                <a:spcPct val="150000"/>
              </a:lnSpc>
            </a:pPr>
            <a:r>
              <a:rPr lang="fr-FR" b="1" i="1" dirty="0">
                <a:latin typeface="Calibri Light" panose="020F0302020204030204" pitchFamily="34" charset="0"/>
                <a:cs typeface="Calibri Light" panose="020F0302020204030204" pitchFamily="34" charset="0"/>
              </a:rPr>
              <a:t>Espace de conflits !</a:t>
            </a:r>
            <a:endParaRPr lang="fr-FR" b="1" i="1" dirty="0">
              <a:latin typeface="Calibri Light" panose="020F0302020204030204" pitchFamily="34" charset="0"/>
              <a:cs typeface="Calibri Light" panose="020F0302020204030204" pitchFamily="34" charset="0"/>
              <a:sym typeface="Wingdings" panose="05000000000000000000" pitchFamily="2" charset="2"/>
            </a:endParaRPr>
          </a:p>
        </p:txBody>
      </p:sp>
    </p:spTree>
    <p:extLst>
      <p:ext uri="{BB962C8B-B14F-4D97-AF65-F5344CB8AC3E}">
        <p14:creationId xmlns:p14="http://schemas.microsoft.com/office/powerpoint/2010/main" val="3325153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452308C-FB4A-4CA2-BEEC-2160D09F4D49}"/>
              </a:ext>
            </a:extLst>
          </p:cNvPr>
          <p:cNvSpPr txBox="1">
            <a:spLocks/>
          </p:cNvSpPr>
          <p:nvPr/>
        </p:nvSpPr>
        <p:spPr>
          <a:xfrm>
            <a:off x="1579959" y="305351"/>
            <a:ext cx="8723676"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3200" b="1" dirty="0">
                <a:solidFill>
                  <a:srgbClr val="002060"/>
                </a:solidFill>
                <a:latin typeface="Calibri Light" panose="020F0302020204030204" pitchFamily="34" charset="0"/>
                <a:cs typeface="Calibri Light" panose="020F0302020204030204" pitchFamily="34" charset="0"/>
              </a:rPr>
              <a:t>1 - Le Delta du Rhône : un espace naturel à la croisée de tous les usages </a:t>
            </a:r>
          </a:p>
        </p:txBody>
      </p:sp>
      <p:pic>
        <p:nvPicPr>
          <p:cNvPr id="7" name="Picture 2">
            <a:extLst>
              <a:ext uri="{FF2B5EF4-FFF2-40B4-BE49-F238E27FC236}">
                <a16:creationId xmlns:a16="http://schemas.microsoft.com/office/drawing/2014/main" id="{D3E79CBF-0787-4A00-B20F-CB42845E1C4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2757" y="3726824"/>
            <a:ext cx="4050413" cy="27229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7">
            <a:extLst>
              <a:ext uri="{FF2B5EF4-FFF2-40B4-BE49-F238E27FC236}">
                <a16:creationId xmlns:a16="http://schemas.microsoft.com/office/drawing/2014/main" id="{57C90026-A260-4F68-AB80-D01858AC5D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656593" y="1660125"/>
            <a:ext cx="2371833" cy="1611582"/>
          </a:xfrm>
          <a:prstGeom prst="rect">
            <a:avLst/>
          </a:prstGeom>
          <a:ln>
            <a:solidFill>
              <a:schemeClr val="tx1"/>
            </a:solidFill>
          </a:ln>
        </p:spPr>
      </p:pic>
      <p:pic>
        <p:nvPicPr>
          <p:cNvPr id="9" name="Image 8">
            <a:extLst>
              <a:ext uri="{FF2B5EF4-FFF2-40B4-BE49-F238E27FC236}">
                <a16:creationId xmlns:a16="http://schemas.microsoft.com/office/drawing/2014/main" id="{3D565834-BFEF-4FFA-907C-0418B64BA8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63010" y="1845578"/>
            <a:ext cx="5961239" cy="4885780"/>
          </a:xfrm>
          <a:prstGeom prst="rect">
            <a:avLst/>
          </a:prstGeom>
          <a:ln>
            <a:solidFill>
              <a:schemeClr val="tx1"/>
            </a:solidFill>
          </a:ln>
        </p:spPr>
      </p:pic>
      <p:cxnSp>
        <p:nvCxnSpPr>
          <p:cNvPr id="3" name="Connecteur droit avec flèche 2">
            <a:extLst>
              <a:ext uri="{FF2B5EF4-FFF2-40B4-BE49-F238E27FC236}">
                <a16:creationId xmlns:a16="http://schemas.microsoft.com/office/drawing/2014/main" id="{6BDA1A04-D9DB-402D-BD90-E3C441D282D2}"/>
              </a:ext>
            </a:extLst>
          </p:cNvPr>
          <p:cNvCxnSpPr>
            <a:stCxn id="8" idx="2"/>
          </p:cNvCxnSpPr>
          <p:nvPr/>
        </p:nvCxnSpPr>
        <p:spPr>
          <a:xfrm>
            <a:off x="1842509" y="3271707"/>
            <a:ext cx="19847" cy="3942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F6D3FEB-3190-48F1-8C87-4A0D85274286}"/>
              </a:ext>
            </a:extLst>
          </p:cNvPr>
          <p:cNvCxnSpPr>
            <a:cxnSpLocks/>
            <a:endCxn id="9" idx="1"/>
          </p:cNvCxnSpPr>
          <p:nvPr/>
        </p:nvCxnSpPr>
        <p:spPr>
          <a:xfrm flipV="1">
            <a:off x="4689446" y="4288468"/>
            <a:ext cx="1373564" cy="7998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Image 10" descr="logo_BASE_R3_FR LT">
            <a:extLst>
              <a:ext uri="{FF2B5EF4-FFF2-40B4-BE49-F238E27FC236}">
                <a16:creationId xmlns:a16="http://schemas.microsoft.com/office/drawing/2014/main" id="{CA35C6FB-45ED-82C3-8E80-5DB0018F7B9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12" name="Image 11" descr="logo-g-lettre">
            <a:extLst>
              <a:ext uri="{FF2B5EF4-FFF2-40B4-BE49-F238E27FC236}">
                <a16:creationId xmlns:a16="http://schemas.microsoft.com/office/drawing/2014/main" id="{9D840A68-EACC-F152-FF2C-19B5AA2D1D58}"/>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Tree>
    <p:extLst>
      <p:ext uri="{BB962C8B-B14F-4D97-AF65-F5344CB8AC3E}">
        <p14:creationId xmlns:p14="http://schemas.microsoft.com/office/powerpoint/2010/main" val="3797537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DIRNA_EAU\Eaux de surface\Rhône 3\2. MP Delta\3. Séances générales (PV)\Ateliers\Atelier 2 - 10.09.2020\selec atelier\IMG_8201.JPG">
            <a:extLst>
              <a:ext uri="{FF2B5EF4-FFF2-40B4-BE49-F238E27FC236}">
                <a16:creationId xmlns:a16="http://schemas.microsoft.com/office/drawing/2014/main" id="{9987EBD3-3EDC-CF7C-2691-D3E2E4D6ABA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41797" y="2907307"/>
            <a:ext cx="6024702" cy="31695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4C94162-F5A9-53DB-4ECE-CE8D419ED3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993" y="2908059"/>
            <a:ext cx="5093029" cy="3168756"/>
          </a:xfrm>
          <a:prstGeom prst="rect">
            <a:avLst/>
          </a:prstGeom>
          <a:ln>
            <a:solidFill>
              <a:schemeClr val="tx1"/>
            </a:solidFill>
          </a:ln>
        </p:spPr>
      </p:pic>
      <p:pic>
        <p:nvPicPr>
          <p:cNvPr id="5" name="Image 4" descr="logo_BASE_R3_FR LT">
            <a:extLst>
              <a:ext uri="{FF2B5EF4-FFF2-40B4-BE49-F238E27FC236}">
                <a16:creationId xmlns:a16="http://schemas.microsoft.com/office/drawing/2014/main" id="{70281B0B-ABF7-4670-B5EF-32CF8F2F3A8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6" name="Image 5" descr="logo-g-lettre">
            <a:extLst>
              <a:ext uri="{FF2B5EF4-FFF2-40B4-BE49-F238E27FC236}">
                <a16:creationId xmlns:a16="http://schemas.microsoft.com/office/drawing/2014/main" id="{AA4CFC37-C586-A382-1B89-53B85376D443}"/>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9" name="Titre 1">
            <a:extLst>
              <a:ext uri="{FF2B5EF4-FFF2-40B4-BE49-F238E27FC236}">
                <a16:creationId xmlns:a16="http://schemas.microsoft.com/office/drawing/2014/main" id="{83C8E2BB-4924-86FD-5EB2-9E4105F25A52}"/>
              </a:ext>
            </a:extLst>
          </p:cNvPr>
          <p:cNvSpPr txBox="1">
            <a:spLocks/>
          </p:cNvSpPr>
          <p:nvPr/>
        </p:nvSpPr>
        <p:spPr>
          <a:xfrm>
            <a:off x="1579959" y="305351"/>
            <a:ext cx="8723676"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3200" b="1" dirty="0">
                <a:solidFill>
                  <a:srgbClr val="002060"/>
                </a:solidFill>
                <a:latin typeface="Calibri Light" panose="020F0302020204030204" pitchFamily="34" charset="0"/>
                <a:cs typeface="Calibri Light" panose="020F0302020204030204" pitchFamily="34" charset="0"/>
              </a:rPr>
              <a:t>1 - Mesure Prioritaire du Delta</a:t>
            </a:r>
          </a:p>
        </p:txBody>
      </p:sp>
      <p:sp>
        <p:nvSpPr>
          <p:cNvPr id="10" name="ZoneTexte 9">
            <a:extLst>
              <a:ext uri="{FF2B5EF4-FFF2-40B4-BE49-F238E27FC236}">
                <a16:creationId xmlns:a16="http://schemas.microsoft.com/office/drawing/2014/main" id="{8A51C1B2-454C-7616-AE6D-1CF8EC4D4E4C}"/>
              </a:ext>
            </a:extLst>
          </p:cNvPr>
          <p:cNvSpPr txBox="1"/>
          <p:nvPr/>
        </p:nvSpPr>
        <p:spPr>
          <a:xfrm>
            <a:off x="439882" y="1540059"/>
            <a:ext cx="11312235" cy="880369"/>
          </a:xfrm>
          <a:prstGeom prst="rect">
            <a:avLst/>
          </a:prstGeom>
          <a:noFill/>
        </p:spPr>
        <p:txBody>
          <a:bodyPr wrap="square" rtlCol="0">
            <a:spAutoFit/>
          </a:bodyPr>
          <a:lstStyle/>
          <a:p>
            <a:pPr>
              <a:lnSpc>
                <a:spcPct val="150000"/>
              </a:lnSpc>
            </a:pPr>
            <a:r>
              <a:rPr lang="fr-FR" b="1" dirty="0">
                <a:latin typeface="Calibri Light" panose="020F0302020204030204" pitchFamily="34" charset="0"/>
                <a:cs typeface="Calibri Light" panose="020F0302020204030204" pitchFamily="34" charset="0"/>
              </a:rPr>
              <a:t>Le processus de développement de projet fait le grand écart entre plusieurs contraintes fortes : </a:t>
            </a:r>
          </a:p>
          <a:p>
            <a:pPr>
              <a:lnSpc>
                <a:spcPct val="150000"/>
              </a:lnSpc>
            </a:pPr>
            <a:r>
              <a:rPr lang="fr-FR" b="1" dirty="0">
                <a:latin typeface="Calibri Light" panose="020F0302020204030204" pitchFamily="34" charset="0"/>
                <a:cs typeface="Calibri Light" panose="020F0302020204030204" pitchFamily="34" charset="0"/>
              </a:rPr>
              <a:t>un fonctionnement hydraulique pointu et des attentes et des craintes locales très élevées</a:t>
            </a:r>
            <a:endParaRPr lang="fr-F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9695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2AE09-403D-E2FF-6DFE-B36800246743}"/>
              </a:ext>
            </a:extLst>
          </p:cNvPr>
          <p:cNvSpPr/>
          <p:nvPr/>
        </p:nvSpPr>
        <p:spPr>
          <a:xfrm>
            <a:off x="838200" y="0"/>
            <a:ext cx="1277983" cy="113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itre 1">
            <a:extLst>
              <a:ext uri="{FF2B5EF4-FFF2-40B4-BE49-F238E27FC236}">
                <a16:creationId xmlns:a16="http://schemas.microsoft.com/office/drawing/2014/main" id="{FFBC9380-56AB-77B1-6D11-5D5F112F90D1}"/>
              </a:ext>
            </a:extLst>
          </p:cNvPr>
          <p:cNvSpPr txBox="1">
            <a:spLocks/>
          </p:cNvSpPr>
          <p:nvPr/>
        </p:nvSpPr>
        <p:spPr>
          <a:xfrm>
            <a:off x="1576251" y="548582"/>
            <a:ext cx="9447953"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200" b="1" dirty="0">
                <a:solidFill>
                  <a:srgbClr val="002060"/>
                </a:solidFill>
                <a:latin typeface="Calibri Light" panose="020F0302020204030204" pitchFamily="34" charset="0"/>
                <a:cs typeface="Calibri Light" panose="020F0302020204030204" pitchFamily="34" charset="0"/>
              </a:rPr>
              <a:t>Déroulement de la présentation</a:t>
            </a:r>
          </a:p>
        </p:txBody>
      </p:sp>
      <p:pic>
        <p:nvPicPr>
          <p:cNvPr id="4" name="Image 3" descr="logo_BASE_R3_FR LT">
            <a:extLst>
              <a:ext uri="{FF2B5EF4-FFF2-40B4-BE49-F238E27FC236}">
                <a16:creationId xmlns:a16="http://schemas.microsoft.com/office/drawing/2014/main" id="{20282E78-302B-2A2B-4D65-AD3A7D7CFAD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10" name="Image 9" descr="logo-g-lettre">
            <a:extLst>
              <a:ext uri="{FF2B5EF4-FFF2-40B4-BE49-F238E27FC236}">
                <a16:creationId xmlns:a16="http://schemas.microsoft.com/office/drawing/2014/main" id="{C1650A82-3E24-E3E3-EC4C-F530C05E94FD}"/>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ZoneTexte 4">
            <a:extLst>
              <a:ext uri="{FF2B5EF4-FFF2-40B4-BE49-F238E27FC236}">
                <a16:creationId xmlns:a16="http://schemas.microsoft.com/office/drawing/2014/main" id="{211011E2-4524-B788-63FC-7CA621892453}"/>
              </a:ext>
            </a:extLst>
          </p:cNvPr>
          <p:cNvSpPr txBox="1"/>
          <p:nvPr/>
        </p:nvSpPr>
        <p:spPr>
          <a:xfrm>
            <a:off x="838200" y="1417320"/>
            <a:ext cx="8385861" cy="1631216"/>
          </a:xfrm>
          <a:prstGeom prst="rect">
            <a:avLst/>
          </a:prstGeom>
          <a:noFill/>
        </p:spPr>
        <p:txBody>
          <a:bodyPr wrap="square" rtlCol="0">
            <a:spAutoFit/>
          </a:bodyPr>
          <a:lstStyle/>
          <a:p>
            <a:pPr marL="342900" indent="-342900">
              <a:buClr>
                <a:srgbClr val="00B050"/>
              </a:buClr>
              <a:buFont typeface="Wingdings" panose="05000000000000000000" pitchFamily="2" charset="2"/>
              <a:buChar char="q"/>
            </a:pPr>
            <a:r>
              <a:rPr lang="fr-CH" sz="2000" dirty="0"/>
              <a:t>1 - Le projet de la troisième correction du Rhône</a:t>
            </a:r>
          </a:p>
          <a:p>
            <a:pPr>
              <a:buClr>
                <a:srgbClr val="00B050"/>
              </a:buClr>
            </a:pPr>
            <a:endParaRPr lang="fr-CH" sz="2000" dirty="0"/>
          </a:p>
          <a:p>
            <a:pPr marL="342900" indent="-342900">
              <a:buClr>
                <a:srgbClr val="00B050"/>
              </a:buClr>
              <a:buFont typeface="Wingdings" panose="05000000000000000000" pitchFamily="2" charset="2"/>
              <a:buChar char="q"/>
            </a:pPr>
            <a:r>
              <a:rPr lang="fr-CH" sz="2000" dirty="0"/>
              <a:t>2 – Un nouveau palier hydroélectrique sur le Rhône</a:t>
            </a:r>
          </a:p>
          <a:p>
            <a:pPr marL="342900" indent="-342900">
              <a:buClr>
                <a:srgbClr val="00B050"/>
              </a:buClr>
              <a:buFont typeface="Wingdings" panose="05000000000000000000" pitchFamily="2" charset="2"/>
              <a:buChar char="q"/>
            </a:pPr>
            <a:endParaRPr lang="fr-CH" sz="2000" dirty="0"/>
          </a:p>
          <a:p>
            <a:pPr marL="342900" indent="-342900">
              <a:buClr>
                <a:srgbClr val="00B050"/>
              </a:buClr>
              <a:buFont typeface="Wingdings" panose="05000000000000000000" pitchFamily="2" charset="2"/>
              <a:buChar char="q"/>
            </a:pPr>
            <a:r>
              <a:rPr lang="fr-CH" sz="2000" dirty="0"/>
              <a:t>3 – Gestion intégrée des eaux et changement climatique</a:t>
            </a:r>
          </a:p>
        </p:txBody>
      </p:sp>
    </p:spTree>
    <p:extLst>
      <p:ext uri="{BB962C8B-B14F-4D97-AF65-F5344CB8AC3E}">
        <p14:creationId xmlns:p14="http://schemas.microsoft.com/office/powerpoint/2010/main" val="79637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52B68C-2696-BAD1-247B-EA03EBCDBF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 y="2716179"/>
            <a:ext cx="3776005" cy="2123609"/>
          </a:xfrm>
          <a:prstGeom prst="rect">
            <a:avLst/>
          </a:prstGeom>
        </p:spPr>
      </p:pic>
      <p:pic>
        <p:nvPicPr>
          <p:cNvPr id="4" name="Image 3">
            <a:extLst>
              <a:ext uri="{FF2B5EF4-FFF2-40B4-BE49-F238E27FC236}">
                <a16:creationId xmlns:a16="http://schemas.microsoft.com/office/drawing/2014/main" id="{4A6687A1-F359-63D2-2BFE-A82DBE7AD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0876" y="2690701"/>
            <a:ext cx="3866606" cy="2174563"/>
          </a:xfrm>
          <a:prstGeom prst="rect">
            <a:avLst/>
          </a:prstGeom>
        </p:spPr>
      </p:pic>
      <p:pic>
        <p:nvPicPr>
          <p:cNvPr id="5" name="Image 4">
            <a:extLst>
              <a:ext uri="{FF2B5EF4-FFF2-40B4-BE49-F238E27FC236}">
                <a16:creationId xmlns:a16="http://schemas.microsoft.com/office/drawing/2014/main" id="{F98A44CA-ACB2-C0F0-7BC3-5F66A531F5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7779" y="2690701"/>
            <a:ext cx="3866605" cy="2174563"/>
          </a:xfrm>
          <a:prstGeom prst="rect">
            <a:avLst/>
          </a:prstGeom>
        </p:spPr>
      </p:pic>
      <p:pic>
        <p:nvPicPr>
          <p:cNvPr id="6" name="Image 5">
            <a:extLst>
              <a:ext uri="{FF2B5EF4-FFF2-40B4-BE49-F238E27FC236}">
                <a16:creationId xmlns:a16="http://schemas.microsoft.com/office/drawing/2014/main" id="{E4C1394D-D84B-D897-BFD0-1DA28ED37F93}"/>
              </a:ext>
            </a:extLst>
          </p:cNvPr>
          <p:cNvPicPr>
            <a:picLocks noChangeAspect="1"/>
          </p:cNvPicPr>
          <p:nvPr/>
        </p:nvPicPr>
        <p:blipFill>
          <a:blip r:embed="rId5"/>
          <a:stretch>
            <a:fillRect/>
          </a:stretch>
        </p:blipFill>
        <p:spPr>
          <a:xfrm>
            <a:off x="-1524" y="4611577"/>
            <a:ext cx="12192000" cy="456422"/>
          </a:xfrm>
          <a:prstGeom prst="rect">
            <a:avLst/>
          </a:prstGeom>
        </p:spPr>
      </p:pic>
      <p:pic>
        <p:nvPicPr>
          <p:cNvPr id="7" name="Image 6" descr="logo_BASE_R3_FR LT">
            <a:extLst>
              <a:ext uri="{FF2B5EF4-FFF2-40B4-BE49-F238E27FC236}">
                <a16:creationId xmlns:a16="http://schemas.microsoft.com/office/drawing/2014/main" id="{7B140330-4AAD-3FB1-E007-564FFA84A756}"/>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8" name="Image 7" descr="logo-g-lettre">
            <a:extLst>
              <a:ext uri="{FF2B5EF4-FFF2-40B4-BE49-F238E27FC236}">
                <a16:creationId xmlns:a16="http://schemas.microsoft.com/office/drawing/2014/main" id="{CCDEDCCB-35A6-FE66-1872-A5DD976CF701}"/>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9" name="Titre 1">
            <a:extLst>
              <a:ext uri="{FF2B5EF4-FFF2-40B4-BE49-F238E27FC236}">
                <a16:creationId xmlns:a16="http://schemas.microsoft.com/office/drawing/2014/main" id="{AE94E489-85D0-6D6A-4B8A-9771BD8B1505}"/>
              </a:ext>
            </a:extLst>
          </p:cNvPr>
          <p:cNvSpPr txBox="1">
            <a:spLocks/>
          </p:cNvSpPr>
          <p:nvPr/>
        </p:nvSpPr>
        <p:spPr>
          <a:xfrm>
            <a:off x="1579959" y="305351"/>
            <a:ext cx="8723676"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3200" b="1" dirty="0">
                <a:solidFill>
                  <a:srgbClr val="002060"/>
                </a:solidFill>
                <a:latin typeface="Calibri Light" panose="020F0302020204030204" pitchFamily="34" charset="0"/>
                <a:cs typeface="Calibri Light" panose="020F0302020204030204" pitchFamily="34" charset="0"/>
              </a:rPr>
              <a:t>1 - Mesure Prioritaire du Delta</a:t>
            </a:r>
          </a:p>
        </p:txBody>
      </p:sp>
      <p:sp>
        <p:nvSpPr>
          <p:cNvPr id="12" name="ZoneTexte 11">
            <a:extLst>
              <a:ext uri="{FF2B5EF4-FFF2-40B4-BE49-F238E27FC236}">
                <a16:creationId xmlns:a16="http://schemas.microsoft.com/office/drawing/2014/main" id="{01A1C3EF-E407-81AE-0DB5-F6F18C386587}"/>
              </a:ext>
            </a:extLst>
          </p:cNvPr>
          <p:cNvSpPr txBox="1"/>
          <p:nvPr/>
        </p:nvSpPr>
        <p:spPr>
          <a:xfrm>
            <a:off x="238061" y="1803696"/>
            <a:ext cx="11312235" cy="464871"/>
          </a:xfrm>
          <a:prstGeom prst="rect">
            <a:avLst/>
          </a:prstGeom>
          <a:noFill/>
        </p:spPr>
        <p:txBody>
          <a:bodyPr wrap="square" rtlCol="0">
            <a:spAutoFit/>
          </a:bodyPr>
          <a:lstStyle/>
          <a:p>
            <a:pPr>
              <a:lnSpc>
                <a:spcPct val="150000"/>
              </a:lnSpc>
            </a:pPr>
            <a:r>
              <a:rPr lang="fr-FR" b="1" dirty="0">
                <a:latin typeface="Calibri Light" panose="020F0302020204030204" pitchFamily="34" charset="0"/>
                <a:cs typeface="Calibri Light" panose="020F0302020204030204" pitchFamily="34" charset="0"/>
              </a:rPr>
              <a:t>Evolution souhaitée au fil des années</a:t>
            </a:r>
          </a:p>
        </p:txBody>
      </p:sp>
    </p:spTree>
    <p:extLst>
      <p:ext uri="{BB962C8B-B14F-4D97-AF65-F5344CB8AC3E}">
        <p14:creationId xmlns:p14="http://schemas.microsoft.com/office/powerpoint/2010/main" val="1907977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03049C2-D62E-38A9-1FC8-E6818BC3E4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5" t="5428" r="105"/>
          <a:stretch/>
        </p:blipFill>
        <p:spPr>
          <a:xfrm>
            <a:off x="5571888" y="4167988"/>
            <a:ext cx="6286870" cy="2665986"/>
          </a:xfrm>
          <a:prstGeom prst="rect">
            <a:avLst/>
          </a:prstGeom>
        </p:spPr>
      </p:pic>
      <p:pic>
        <p:nvPicPr>
          <p:cNvPr id="8" name="Image 7">
            <a:extLst>
              <a:ext uri="{FF2B5EF4-FFF2-40B4-BE49-F238E27FC236}">
                <a16:creationId xmlns:a16="http://schemas.microsoft.com/office/drawing/2014/main" id="{61FE28CD-BE01-F2E1-2D00-6BE97B592118}"/>
              </a:ext>
            </a:extLst>
          </p:cNvPr>
          <p:cNvPicPr>
            <a:picLocks noChangeAspect="1"/>
          </p:cNvPicPr>
          <p:nvPr/>
        </p:nvPicPr>
        <p:blipFill>
          <a:blip r:embed="rId3"/>
          <a:stretch>
            <a:fillRect/>
          </a:stretch>
        </p:blipFill>
        <p:spPr>
          <a:xfrm>
            <a:off x="5768765" y="1495600"/>
            <a:ext cx="5893116" cy="2766297"/>
          </a:xfrm>
          <a:prstGeom prst="rect">
            <a:avLst/>
          </a:prstGeom>
        </p:spPr>
      </p:pic>
      <p:pic>
        <p:nvPicPr>
          <p:cNvPr id="9" name="Image 8">
            <a:extLst>
              <a:ext uri="{FF2B5EF4-FFF2-40B4-BE49-F238E27FC236}">
                <a16:creationId xmlns:a16="http://schemas.microsoft.com/office/drawing/2014/main" id="{DC614B19-D0E4-65D6-D8C3-1406FD2E6CBC}"/>
              </a:ext>
            </a:extLst>
          </p:cNvPr>
          <p:cNvPicPr>
            <a:picLocks noChangeAspect="1"/>
          </p:cNvPicPr>
          <p:nvPr/>
        </p:nvPicPr>
        <p:blipFill>
          <a:blip r:embed="rId4"/>
          <a:stretch>
            <a:fillRect/>
          </a:stretch>
        </p:blipFill>
        <p:spPr>
          <a:xfrm>
            <a:off x="1" y="1674105"/>
            <a:ext cx="5715000" cy="2511985"/>
          </a:xfrm>
          <a:prstGeom prst="rect">
            <a:avLst/>
          </a:prstGeom>
        </p:spPr>
      </p:pic>
      <p:pic>
        <p:nvPicPr>
          <p:cNvPr id="10" name="Image 9">
            <a:extLst>
              <a:ext uri="{FF2B5EF4-FFF2-40B4-BE49-F238E27FC236}">
                <a16:creationId xmlns:a16="http://schemas.microsoft.com/office/drawing/2014/main" id="{58950D2C-7690-1A18-A8EF-5F83B7508236}"/>
              </a:ext>
            </a:extLst>
          </p:cNvPr>
          <p:cNvPicPr>
            <a:picLocks noChangeAspect="1"/>
          </p:cNvPicPr>
          <p:nvPr/>
        </p:nvPicPr>
        <p:blipFill>
          <a:blip r:embed="rId5"/>
          <a:stretch>
            <a:fillRect/>
          </a:stretch>
        </p:blipFill>
        <p:spPr>
          <a:xfrm>
            <a:off x="487174" y="4067677"/>
            <a:ext cx="3776216" cy="2766297"/>
          </a:xfrm>
          <a:prstGeom prst="rect">
            <a:avLst/>
          </a:prstGeom>
        </p:spPr>
      </p:pic>
      <p:pic>
        <p:nvPicPr>
          <p:cNvPr id="3" name="Image 2" descr="logo_BASE_R3_FR LT">
            <a:extLst>
              <a:ext uri="{FF2B5EF4-FFF2-40B4-BE49-F238E27FC236}">
                <a16:creationId xmlns:a16="http://schemas.microsoft.com/office/drawing/2014/main" id="{432DD6A3-ACC9-F5BD-1B36-B66F5BD93ABE}"/>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F40409CA-47D1-99E4-70D9-97683D820DE3}"/>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11" name="ZoneTexte 10">
            <a:extLst>
              <a:ext uri="{FF2B5EF4-FFF2-40B4-BE49-F238E27FC236}">
                <a16:creationId xmlns:a16="http://schemas.microsoft.com/office/drawing/2014/main" id="{18644763-405F-7E2B-49B5-1C3C1AE01D18}"/>
              </a:ext>
            </a:extLst>
          </p:cNvPr>
          <p:cNvSpPr txBox="1"/>
          <p:nvPr/>
        </p:nvSpPr>
        <p:spPr>
          <a:xfrm>
            <a:off x="178006" y="1205008"/>
            <a:ext cx="11754461" cy="464871"/>
          </a:xfrm>
          <a:prstGeom prst="rect">
            <a:avLst/>
          </a:prstGeom>
          <a:noFill/>
        </p:spPr>
        <p:txBody>
          <a:bodyPr wrap="square" rtlCol="0">
            <a:spAutoFit/>
          </a:bodyPr>
          <a:lstStyle/>
          <a:p>
            <a:pPr>
              <a:lnSpc>
                <a:spcPct val="150000"/>
              </a:lnSpc>
            </a:pPr>
            <a:r>
              <a:rPr lang="fr-FR" b="1" dirty="0">
                <a:latin typeface="Calibri Light" panose="020F0302020204030204" pitchFamily="34" charset="0"/>
                <a:cs typeface="Calibri Light" panose="020F0302020204030204" pitchFamily="34" charset="0"/>
              </a:rPr>
              <a:t>Des infrastructures d’accueil du public qui doivent absorber une fréquentation forte tout en respectant les espaces renaturés</a:t>
            </a:r>
          </a:p>
        </p:txBody>
      </p:sp>
      <p:sp>
        <p:nvSpPr>
          <p:cNvPr id="12" name="Titre 1">
            <a:extLst>
              <a:ext uri="{FF2B5EF4-FFF2-40B4-BE49-F238E27FC236}">
                <a16:creationId xmlns:a16="http://schemas.microsoft.com/office/drawing/2014/main" id="{76EEA93E-65F1-D245-07D6-2A0A6CB479A8}"/>
              </a:ext>
            </a:extLst>
          </p:cNvPr>
          <p:cNvSpPr txBox="1">
            <a:spLocks/>
          </p:cNvSpPr>
          <p:nvPr/>
        </p:nvSpPr>
        <p:spPr>
          <a:xfrm>
            <a:off x="1579959" y="305351"/>
            <a:ext cx="8723676"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3200" b="1" dirty="0">
                <a:solidFill>
                  <a:srgbClr val="002060"/>
                </a:solidFill>
                <a:latin typeface="Calibri Light" panose="020F0302020204030204" pitchFamily="34" charset="0"/>
                <a:cs typeface="Calibri Light" panose="020F0302020204030204" pitchFamily="34" charset="0"/>
              </a:rPr>
              <a:t>1- Mesure Prioritaire du Delta</a:t>
            </a:r>
          </a:p>
        </p:txBody>
      </p:sp>
    </p:spTree>
    <p:extLst>
      <p:ext uri="{BB962C8B-B14F-4D97-AF65-F5344CB8AC3E}">
        <p14:creationId xmlns:p14="http://schemas.microsoft.com/office/powerpoint/2010/main" val="370439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fontScale="90000"/>
          </a:bodyPr>
          <a:lstStyle/>
          <a:p>
            <a:r>
              <a:rPr lang="fr-CH" dirty="0"/>
              <a:t>2 - Synergie force hydraulique et aménagement de cours d’eau</a:t>
            </a:r>
          </a:p>
        </p:txBody>
      </p:sp>
      <p:pic>
        <p:nvPicPr>
          <p:cNvPr id="7" name="Image 6" descr="Une image contenant ciel, plein air, neige, nuage&#10;&#10;Description générée automatiquement">
            <a:extLst>
              <a:ext uri="{FF2B5EF4-FFF2-40B4-BE49-F238E27FC236}">
                <a16:creationId xmlns:a16="http://schemas.microsoft.com/office/drawing/2014/main" id="{71E3590B-560E-AFDC-436B-969A538FD3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05052"/>
            <a:ext cx="12192000" cy="5252948"/>
          </a:xfrm>
          <a:prstGeom prst="rect">
            <a:avLst/>
          </a:prstGeom>
        </p:spPr>
      </p:pic>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Tree>
    <p:extLst>
      <p:ext uri="{BB962C8B-B14F-4D97-AF65-F5344CB8AC3E}">
        <p14:creationId xmlns:p14="http://schemas.microsoft.com/office/powerpoint/2010/main" val="746574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fontScale="90000"/>
          </a:bodyPr>
          <a:lstStyle/>
          <a:p>
            <a:r>
              <a:rPr lang="fr-CH" dirty="0"/>
              <a:t>Synergie force hydraulique et aménagement de cours d’eau</a:t>
            </a:r>
          </a:p>
        </p:txBody>
      </p:sp>
      <p:pic>
        <p:nvPicPr>
          <p:cNvPr id="7" name="Image 6" descr="Une image contenant ciel, plein air, neige, nuage&#10;&#10;Description générée automatiquement">
            <a:extLst>
              <a:ext uri="{FF2B5EF4-FFF2-40B4-BE49-F238E27FC236}">
                <a16:creationId xmlns:a16="http://schemas.microsoft.com/office/drawing/2014/main" id="{71E3590B-560E-AFDC-436B-969A538FD3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05052"/>
            <a:ext cx="12192000" cy="5252948"/>
          </a:xfrm>
          <a:prstGeom prst="rect">
            <a:avLst/>
          </a:prstGeom>
        </p:spPr>
      </p:pic>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6" name="ZoneTexte 5">
            <a:extLst>
              <a:ext uri="{FF2B5EF4-FFF2-40B4-BE49-F238E27FC236}">
                <a16:creationId xmlns:a16="http://schemas.microsoft.com/office/drawing/2014/main" id="{DDAC242C-2F91-0EB9-5F56-0FF9A02D71B8}"/>
              </a:ext>
            </a:extLst>
          </p:cNvPr>
          <p:cNvSpPr txBox="1"/>
          <p:nvPr/>
        </p:nvSpPr>
        <p:spPr>
          <a:xfrm>
            <a:off x="7091128" y="1744912"/>
            <a:ext cx="6160882" cy="369332"/>
          </a:xfrm>
          <a:prstGeom prst="rect">
            <a:avLst/>
          </a:prstGeom>
          <a:noFill/>
        </p:spPr>
        <p:txBody>
          <a:bodyPr wrap="square">
            <a:spAutoFit/>
          </a:bodyPr>
          <a:lstStyle/>
          <a:p>
            <a:r>
              <a:rPr lang="fr-CH" dirty="0"/>
              <a:t>https://palier-mbr.ch/</a:t>
            </a:r>
          </a:p>
        </p:txBody>
      </p:sp>
      <p:pic>
        <p:nvPicPr>
          <p:cNvPr id="8" name="Média en ligne 7" title="Palier Massongex-Bex-Rhône">
            <a:hlinkClick r:id="" action="ppaction://media"/>
            <a:extLst>
              <a:ext uri="{FF2B5EF4-FFF2-40B4-BE49-F238E27FC236}">
                <a16:creationId xmlns:a16="http://schemas.microsoft.com/office/drawing/2014/main" id="{82B5B98D-7935-5A4A-0150-804D8BA36CAE}"/>
              </a:ext>
            </a:extLst>
          </p:cNvPr>
          <p:cNvPicPr>
            <a:picLocks noRot="1" noChangeAspect="1"/>
          </p:cNvPicPr>
          <p:nvPr>
            <a:videoFile r:link="rId1"/>
          </p:nvPr>
        </p:nvPicPr>
        <p:blipFill>
          <a:blip r:embed="rId6"/>
          <a:stretch>
            <a:fillRect/>
          </a:stretch>
        </p:blipFill>
        <p:spPr>
          <a:xfrm>
            <a:off x="26988" y="0"/>
            <a:ext cx="12138025" cy="6858000"/>
          </a:xfrm>
          <a:prstGeom prst="rect">
            <a:avLst/>
          </a:prstGeom>
        </p:spPr>
      </p:pic>
    </p:spTree>
    <p:extLst>
      <p:ext uri="{BB962C8B-B14F-4D97-AF65-F5344CB8AC3E}">
        <p14:creationId xmlns:p14="http://schemas.microsoft.com/office/powerpoint/2010/main" val="317965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r>
              <a:rPr lang="fr-CH" dirty="0"/>
              <a:t>Contexte</a:t>
            </a: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6" name="Image 5">
            <a:extLst>
              <a:ext uri="{FF2B5EF4-FFF2-40B4-BE49-F238E27FC236}">
                <a16:creationId xmlns:a16="http://schemas.microsoft.com/office/drawing/2014/main" id="{64A44AC5-F2FB-9632-849B-6063EB4208C5}"/>
              </a:ext>
            </a:extLst>
          </p:cNvPr>
          <p:cNvPicPr>
            <a:picLocks noChangeAspect="1"/>
          </p:cNvPicPr>
          <p:nvPr/>
        </p:nvPicPr>
        <p:blipFill>
          <a:blip r:embed="rId4"/>
          <a:stretch>
            <a:fillRect/>
          </a:stretch>
        </p:blipFill>
        <p:spPr>
          <a:xfrm>
            <a:off x="1179835" y="1507608"/>
            <a:ext cx="9647976" cy="5048360"/>
          </a:xfrm>
          <a:prstGeom prst="rect">
            <a:avLst/>
          </a:prstGeom>
        </p:spPr>
      </p:pic>
    </p:spTree>
    <p:extLst>
      <p:ext uri="{BB962C8B-B14F-4D97-AF65-F5344CB8AC3E}">
        <p14:creationId xmlns:p14="http://schemas.microsoft.com/office/powerpoint/2010/main" val="3854618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r>
              <a:rPr lang="fr-CH" dirty="0"/>
              <a:t>2 - Le palier hydro-électrique MBR</a:t>
            </a: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7" name="Image 6">
            <a:extLst>
              <a:ext uri="{FF2B5EF4-FFF2-40B4-BE49-F238E27FC236}">
                <a16:creationId xmlns:a16="http://schemas.microsoft.com/office/drawing/2014/main" id="{20B0E325-8524-F598-09C9-562F6F800BBD}"/>
              </a:ext>
            </a:extLst>
          </p:cNvPr>
          <p:cNvPicPr>
            <a:picLocks noChangeAspect="1"/>
          </p:cNvPicPr>
          <p:nvPr/>
        </p:nvPicPr>
        <p:blipFill>
          <a:blip r:embed="rId4"/>
          <a:stretch>
            <a:fillRect/>
          </a:stretch>
        </p:blipFill>
        <p:spPr>
          <a:xfrm>
            <a:off x="80124" y="2053409"/>
            <a:ext cx="8153046" cy="3958092"/>
          </a:xfrm>
          <a:prstGeom prst="rect">
            <a:avLst/>
          </a:prstGeom>
        </p:spPr>
      </p:pic>
      <p:sp>
        <p:nvSpPr>
          <p:cNvPr id="8" name="ZoneTexte 7">
            <a:extLst>
              <a:ext uri="{FF2B5EF4-FFF2-40B4-BE49-F238E27FC236}">
                <a16:creationId xmlns:a16="http://schemas.microsoft.com/office/drawing/2014/main" id="{87ED9FDF-2781-44D8-101B-A928F14ED75C}"/>
              </a:ext>
            </a:extLst>
          </p:cNvPr>
          <p:cNvSpPr txBox="1"/>
          <p:nvPr/>
        </p:nvSpPr>
        <p:spPr>
          <a:xfrm>
            <a:off x="238061" y="1803696"/>
            <a:ext cx="11312235" cy="464871"/>
          </a:xfrm>
          <a:prstGeom prst="rect">
            <a:avLst/>
          </a:prstGeom>
          <a:noFill/>
        </p:spPr>
        <p:txBody>
          <a:bodyPr wrap="square" rtlCol="0">
            <a:spAutoFit/>
          </a:bodyPr>
          <a:lstStyle/>
          <a:p>
            <a:pPr>
              <a:lnSpc>
                <a:spcPct val="150000"/>
              </a:lnSpc>
            </a:pPr>
            <a:r>
              <a:rPr lang="fr-FR" b="1" dirty="0">
                <a:latin typeface="Calibri Light" panose="020F0302020204030204" pitchFamily="34" charset="0"/>
                <a:cs typeface="Calibri Light" panose="020F0302020204030204" pitchFamily="34" charset="0"/>
              </a:rPr>
              <a:t>Une centrale de basse chute du fil de l’eau </a:t>
            </a:r>
          </a:p>
        </p:txBody>
      </p:sp>
      <p:pic>
        <p:nvPicPr>
          <p:cNvPr id="10" name="Image 9">
            <a:extLst>
              <a:ext uri="{FF2B5EF4-FFF2-40B4-BE49-F238E27FC236}">
                <a16:creationId xmlns:a16="http://schemas.microsoft.com/office/drawing/2014/main" id="{95BD20D2-6B11-B104-746B-A0C73B3ACB1B}"/>
              </a:ext>
            </a:extLst>
          </p:cNvPr>
          <p:cNvPicPr>
            <a:picLocks noChangeAspect="1"/>
          </p:cNvPicPr>
          <p:nvPr/>
        </p:nvPicPr>
        <p:blipFill>
          <a:blip r:embed="rId5"/>
          <a:stretch>
            <a:fillRect/>
          </a:stretch>
        </p:blipFill>
        <p:spPr>
          <a:xfrm>
            <a:off x="8233170" y="2878471"/>
            <a:ext cx="3842897" cy="2652030"/>
          </a:xfrm>
          <a:prstGeom prst="rect">
            <a:avLst/>
          </a:prstGeom>
        </p:spPr>
      </p:pic>
    </p:spTree>
    <p:extLst>
      <p:ext uri="{BB962C8B-B14F-4D97-AF65-F5344CB8AC3E}">
        <p14:creationId xmlns:p14="http://schemas.microsoft.com/office/powerpoint/2010/main" val="3326343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r>
              <a:rPr lang="fr-CH" dirty="0"/>
              <a:t>Le palier hydro-électrique MBR</a:t>
            </a: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6" name="Image 5">
            <a:extLst>
              <a:ext uri="{FF2B5EF4-FFF2-40B4-BE49-F238E27FC236}">
                <a16:creationId xmlns:a16="http://schemas.microsoft.com/office/drawing/2014/main" id="{C1029C71-520E-E97E-F9D0-062D881C80D6}"/>
              </a:ext>
            </a:extLst>
          </p:cNvPr>
          <p:cNvPicPr>
            <a:picLocks noChangeAspect="1"/>
          </p:cNvPicPr>
          <p:nvPr/>
        </p:nvPicPr>
        <p:blipFill>
          <a:blip r:embed="rId4"/>
          <a:stretch>
            <a:fillRect/>
          </a:stretch>
        </p:blipFill>
        <p:spPr>
          <a:xfrm>
            <a:off x="4427145" y="2425078"/>
            <a:ext cx="7365059" cy="4130890"/>
          </a:xfrm>
          <a:prstGeom prst="rect">
            <a:avLst/>
          </a:prstGeom>
        </p:spPr>
      </p:pic>
      <p:sp>
        <p:nvSpPr>
          <p:cNvPr id="9" name="ZoneTexte 8">
            <a:extLst>
              <a:ext uri="{FF2B5EF4-FFF2-40B4-BE49-F238E27FC236}">
                <a16:creationId xmlns:a16="http://schemas.microsoft.com/office/drawing/2014/main" id="{AFF6E50B-6C14-31C4-EBD8-F2D1D94B40ED}"/>
              </a:ext>
            </a:extLst>
          </p:cNvPr>
          <p:cNvSpPr txBox="1"/>
          <p:nvPr/>
        </p:nvSpPr>
        <p:spPr>
          <a:xfrm>
            <a:off x="99396" y="2553373"/>
            <a:ext cx="4073208" cy="1384995"/>
          </a:xfrm>
          <a:prstGeom prst="rect">
            <a:avLst/>
          </a:prstGeom>
          <a:noFill/>
          <a:ln>
            <a:solidFill>
              <a:schemeClr val="tx1"/>
            </a:solidFill>
          </a:ln>
        </p:spPr>
        <p:txBody>
          <a:bodyPr wrap="square" rtlCol="0">
            <a:spAutoFit/>
          </a:bodyPr>
          <a:lstStyle/>
          <a:p>
            <a:pPr algn="ctr"/>
            <a:r>
              <a:rPr lang="fr-CH" sz="2400" b="1" dirty="0"/>
              <a:t>Production annuelle : 80 GWh</a:t>
            </a:r>
          </a:p>
          <a:p>
            <a:pPr algn="ctr"/>
            <a:endParaRPr lang="fr-CH" sz="2000" dirty="0"/>
          </a:p>
          <a:p>
            <a:pPr algn="ctr"/>
            <a:r>
              <a:rPr lang="fr-CH" sz="2000" dirty="0"/>
              <a:t>Consommation annuelle de</a:t>
            </a:r>
          </a:p>
          <a:p>
            <a:pPr algn="ctr"/>
            <a:r>
              <a:rPr lang="fr-CH" sz="2000" dirty="0"/>
              <a:t> 20’000 ménages</a:t>
            </a:r>
          </a:p>
        </p:txBody>
      </p:sp>
    </p:spTree>
    <p:extLst>
      <p:ext uri="{BB962C8B-B14F-4D97-AF65-F5344CB8AC3E}">
        <p14:creationId xmlns:p14="http://schemas.microsoft.com/office/powerpoint/2010/main" val="1047823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r>
              <a:rPr lang="fr-CH" dirty="0"/>
              <a:t>2 - Synergie avec Rhône 3</a:t>
            </a: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7" name="Image 6">
            <a:extLst>
              <a:ext uri="{FF2B5EF4-FFF2-40B4-BE49-F238E27FC236}">
                <a16:creationId xmlns:a16="http://schemas.microsoft.com/office/drawing/2014/main" id="{60AC5FF2-6533-6242-8C59-A64832FF91B3}"/>
              </a:ext>
            </a:extLst>
          </p:cNvPr>
          <p:cNvPicPr>
            <a:picLocks noChangeAspect="1"/>
          </p:cNvPicPr>
          <p:nvPr/>
        </p:nvPicPr>
        <p:blipFill>
          <a:blip r:embed="rId4"/>
          <a:stretch>
            <a:fillRect/>
          </a:stretch>
        </p:blipFill>
        <p:spPr>
          <a:xfrm>
            <a:off x="0" y="3454397"/>
            <a:ext cx="12192000" cy="3243957"/>
          </a:xfrm>
          <a:prstGeom prst="rect">
            <a:avLst/>
          </a:prstGeom>
        </p:spPr>
      </p:pic>
      <p:pic>
        <p:nvPicPr>
          <p:cNvPr id="9" name="Image 8">
            <a:extLst>
              <a:ext uri="{FF2B5EF4-FFF2-40B4-BE49-F238E27FC236}">
                <a16:creationId xmlns:a16="http://schemas.microsoft.com/office/drawing/2014/main" id="{F541F2FB-39A1-DBFE-26D5-2F980ADBD90F}"/>
              </a:ext>
            </a:extLst>
          </p:cNvPr>
          <p:cNvPicPr>
            <a:picLocks noChangeAspect="1"/>
          </p:cNvPicPr>
          <p:nvPr/>
        </p:nvPicPr>
        <p:blipFill>
          <a:blip r:embed="rId5"/>
          <a:stretch>
            <a:fillRect/>
          </a:stretch>
        </p:blipFill>
        <p:spPr>
          <a:xfrm>
            <a:off x="9297908" y="5799326"/>
            <a:ext cx="2891989" cy="1058674"/>
          </a:xfrm>
          <a:prstGeom prst="rect">
            <a:avLst/>
          </a:prstGeom>
        </p:spPr>
      </p:pic>
      <p:pic>
        <p:nvPicPr>
          <p:cNvPr id="11" name="Image 10">
            <a:extLst>
              <a:ext uri="{FF2B5EF4-FFF2-40B4-BE49-F238E27FC236}">
                <a16:creationId xmlns:a16="http://schemas.microsoft.com/office/drawing/2014/main" id="{46B380C3-0345-F184-D29B-E26BE86B04B4}"/>
              </a:ext>
            </a:extLst>
          </p:cNvPr>
          <p:cNvPicPr>
            <a:picLocks noChangeAspect="1"/>
          </p:cNvPicPr>
          <p:nvPr/>
        </p:nvPicPr>
        <p:blipFill rotWithShape="1">
          <a:blip r:embed="rId6"/>
          <a:srcRect t="3718"/>
          <a:stretch/>
        </p:blipFill>
        <p:spPr>
          <a:xfrm>
            <a:off x="0" y="1421396"/>
            <a:ext cx="4503132" cy="2652678"/>
          </a:xfrm>
          <a:prstGeom prst="rect">
            <a:avLst/>
          </a:prstGeom>
        </p:spPr>
      </p:pic>
      <p:sp>
        <p:nvSpPr>
          <p:cNvPr id="13" name="ZoneTexte 12">
            <a:extLst>
              <a:ext uri="{FF2B5EF4-FFF2-40B4-BE49-F238E27FC236}">
                <a16:creationId xmlns:a16="http://schemas.microsoft.com/office/drawing/2014/main" id="{BDB51115-5D59-D943-5E25-03F50129A6CF}"/>
              </a:ext>
            </a:extLst>
          </p:cNvPr>
          <p:cNvSpPr txBox="1"/>
          <p:nvPr/>
        </p:nvSpPr>
        <p:spPr>
          <a:xfrm>
            <a:off x="5196884" y="1786646"/>
            <a:ext cx="5579672" cy="1508105"/>
          </a:xfrm>
          <a:prstGeom prst="rect">
            <a:avLst/>
          </a:prstGeom>
          <a:noFill/>
        </p:spPr>
        <p:txBody>
          <a:bodyPr wrap="square" rtlCol="0">
            <a:spAutoFit/>
          </a:bodyPr>
          <a:lstStyle/>
          <a:p>
            <a:r>
              <a:rPr lang="fr-CH" sz="2000" b="1" dirty="0"/>
              <a:t>Réalisation conjointe permettant d’allier</a:t>
            </a:r>
          </a:p>
          <a:p>
            <a:pPr marL="285750" indent="-285750">
              <a:buFontTx/>
              <a:buChar char="-"/>
            </a:pPr>
            <a:r>
              <a:rPr lang="fr-CH" dirty="0"/>
              <a:t>Production hydro-électrique</a:t>
            </a:r>
          </a:p>
          <a:p>
            <a:pPr marL="285750" indent="-285750">
              <a:buFontTx/>
              <a:buChar char="-"/>
            </a:pPr>
            <a:r>
              <a:rPr lang="fr-CH" dirty="0"/>
              <a:t>Sécurisation contre les crues</a:t>
            </a:r>
          </a:p>
          <a:p>
            <a:pPr marL="285750" indent="-285750">
              <a:buFontTx/>
              <a:buChar char="-"/>
            </a:pPr>
            <a:r>
              <a:rPr lang="fr-CH" dirty="0"/>
              <a:t>Revitalisation</a:t>
            </a:r>
          </a:p>
          <a:p>
            <a:pPr marL="285750" indent="-285750">
              <a:buFontTx/>
              <a:buChar char="-"/>
            </a:pPr>
            <a:r>
              <a:rPr lang="fr-CH" dirty="0"/>
              <a:t>Mobilité et accueil du public</a:t>
            </a:r>
          </a:p>
        </p:txBody>
      </p:sp>
    </p:spTree>
    <p:extLst>
      <p:ext uri="{BB962C8B-B14F-4D97-AF65-F5344CB8AC3E}">
        <p14:creationId xmlns:p14="http://schemas.microsoft.com/office/powerpoint/2010/main" val="4209796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A225C4E-9EB3-1B6B-C44A-B25B49DFFE36}"/>
              </a:ext>
            </a:extLst>
          </p:cNvPr>
          <p:cNvPicPr>
            <a:picLocks noChangeAspect="1"/>
          </p:cNvPicPr>
          <p:nvPr/>
        </p:nvPicPr>
        <p:blipFill rotWithShape="1">
          <a:blip r:embed="rId2"/>
          <a:srcRect t="2757"/>
          <a:stretch/>
        </p:blipFill>
        <p:spPr>
          <a:xfrm>
            <a:off x="5305360" y="2595509"/>
            <a:ext cx="6119232" cy="3841549"/>
          </a:xfrm>
          <a:prstGeom prst="rect">
            <a:avLst/>
          </a:prstGeom>
        </p:spPr>
      </p:pic>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1075921" y="260648"/>
            <a:ext cx="7920000" cy="891760"/>
          </a:xfrm>
        </p:spPr>
        <p:txBody>
          <a:bodyPr>
            <a:normAutofit fontScale="90000"/>
          </a:bodyPr>
          <a:lstStyle/>
          <a:p>
            <a:r>
              <a:rPr lang="fr-CH" dirty="0"/>
              <a:t>3 - Force hydraulique et le BV du Rhône</a:t>
            </a: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5" name="Image 4" descr="Une image contenant carte, texte, atlas&#10;&#10;Le contenu généré par l’IA peut être incorrect.">
            <a:extLst>
              <a:ext uri="{FF2B5EF4-FFF2-40B4-BE49-F238E27FC236}">
                <a16:creationId xmlns:a16="http://schemas.microsoft.com/office/drawing/2014/main" id="{AAEF9230-A0AE-74C0-7FF8-2310640EB1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5925" y="71949"/>
            <a:ext cx="2877716" cy="1816709"/>
          </a:xfrm>
          <a:prstGeom prst="rect">
            <a:avLst/>
          </a:prstGeom>
        </p:spPr>
      </p:pic>
      <p:sp>
        <p:nvSpPr>
          <p:cNvPr id="6" name="ZoneTexte 5">
            <a:extLst>
              <a:ext uri="{FF2B5EF4-FFF2-40B4-BE49-F238E27FC236}">
                <a16:creationId xmlns:a16="http://schemas.microsoft.com/office/drawing/2014/main" id="{ADD28D98-3F9F-FCE3-D730-D3F9AC4B49C9}"/>
              </a:ext>
            </a:extLst>
          </p:cNvPr>
          <p:cNvSpPr txBox="1"/>
          <p:nvPr/>
        </p:nvSpPr>
        <p:spPr>
          <a:xfrm>
            <a:off x="445926" y="1727088"/>
            <a:ext cx="4449938" cy="4849661"/>
          </a:xfrm>
          <a:prstGeom prst="rect">
            <a:avLst/>
          </a:prstGeom>
          <a:noFill/>
        </p:spPr>
        <p:txBody>
          <a:bodyPr wrap="square">
            <a:spAutoFit/>
          </a:bodyPr>
          <a:lstStyle/>
          <a:p>
            <a:pPr marL="342900" lvl="0" indent="-342900">
              <a:lnSpc>
                <a:spcPct val="115000"/>
              </a:lnSpc>
              <a:spcBef>
                <a:spcPts val="1200"/>
              </a:spcBef>
              <a:spcAft>
                <a:spcPts val="1200"/>
              </a:spcAft>
              <a:buClr>
                <a:srgbClr val="00B050"/>
              </a:buClr>
              <a:buFont typeface="Wingdings" panose="05000000000000000000" pitchFamily="2" charset="2"/>
              <a:buChar char="q"/>
            </a:pPr>
            <a:r>
              <a:rPr lang="fr-CH" dirty="0">
                <a:effectLst/>
                <a:latin typeface="Arial" panose="020B0604020202020204" pitchFamily="34" charset="0"/>
                <a:ea typeface="Times New Roman" panose="02020603050405020304" pitchFamily="18" charset="0"/>
              </a:rPr>
              <a:t>Caractéristique naturelle : Fort potentiel hydraulique </a:t>
            </a:r>
            <a:r>
              <a:rPr lang="fr-CH" dirty="0">
                <a:effectLst/>
                <a:latin typeface="Arial" panose="020B0604020202020204" pitchFamily="34" charset="0"/>
                <a:ea typeface="Times New Roman" panose="02020603050405020304" pitchFamily="18" charset="0"/>
                <a:sym typeface="Wingdings" panose="05000000000000000000" pitchFamily="2" charset="2"/>
              </a:rPr>
              <a:t> 10 TW/an  dont 5 % avec </a:t>
            </a:r>
            <a:r>
              <a:rPr lang="fr-CH" dirty="0" err="1">
                <a:effectLst/>
                <a:latin typeface="Arial" panose="020B0604020202020204" pitchFamily="34" charset="0"/>
                <a:ea typeface="Times New Roman" panose="02020603050405020304" pitchFamily="18" charset="0"/>
                <a:sym typeface="Wingdings" panose="05000000000000000000" pitchFamily="2" charset="2"/>
              </a:rPr>
              <a:t>Lavey</a:t>
            </a:r>
            <a:r>
              <a:rPr lang="fr-CH" dirty="0">
                <a:effectLst/>
                <a:latin typeface="Arial" panose="020B0604020202020204" pitchFamily="34" charset="0"/>
                <a:ea typeface="Times New Roman" panose="02020603050405020304" pitchFamily="18" charset="0"/>
                <a:sym typeface="Wingdings" panose="05000000000000000000" pitchFamily="2" charset="2"/>
              </a:rPr>
              <a:t> et MBR sur le Rhône </a:t>
            </a:r>
            <a:r>
              <a:rPr lang="fr-CH" dirty="0" err="1">
                <a:effectLst/>
                <a:latin typeface="Arial" panose="020B0604020202020204" pitchFamily="34" charset="0"/>
                <a:ea typeface="Times New Roman" panose="02020603050405020304" pitchFamily="18" charset="0"/>
                <a:sym typeface="Wingdings" panose="05000000000000000000" pitchFamily="2" charset="2"/>
              </a:rPr>
              <a:t>Chablaisien</a:t>
            </a:r>
            <a:endParaRPr lang="fr-CH" dirty="0">
              <a:effectLst/>
              <a:latin typeface="Arial" panose="020B0604020202020204" pitchFamily="34" charset="0"/>
              <a:ea typeface="Times New Roman" panose="02020603050405020304" pitchFamily="18" charset="0"/>
            </a:endParaRPr>
          </a:p>
          <a:p>
            <a:pPr marL="342900" lvl="0" indent="-342900">
              <a:lnSpc>
                <a:spcPct val="115000"/>
              </a:lnSpc>
              <a:spcBef>
                <a:spcPts val="1200"/>
              </a:spcBef>
              <a:spcAft>
                <a:spcPts val="1200"/>
              </a:spcAft>
              <a:buClr>
                <a:srgbClr val="00B050"/>
              </a:buClr>
              <a:buFont typeface="Wingdings" panose="05000000000000000000" pitchFamily="2" charset="2"/>
              <a:buChar char="q"/>
            </a:pPr>
            <a:r>
              <a:rPr lang="fr-CH" dirty="0">
                <a:effectLst/>
                <a:latin typeface="Arial" panose="020B0604020202020204" pitchFamily="34" charset="0"/>
                <a:ea typeface="Times New Roman" panose="02020603050405020304" pitchFamily="18" charset="0"/>
              </a:rPr>
              <a:t>Bassin versant caractérisé par une importante présence d’installations hydroélectriques</a:t>
            </a:r>
          </a:p>
          <a:p>
            <a:pPr marL="342900" lvl="0" indent="-342900">
              <a:lnSpc>
                <a:spcPct val="115000"/>
              </a:lnSpc>
              <a:spcBef>
                <a:spcPts val="1200"/>
              </a:spcBef>
              <a:spcAft>
                <a:spcPts val="1200"/>
              </a:spcAft>
              <a:buClr>
                <a:srgbClr val="00B050"/>
              </a:buClr>
              <a:buFont typeface="Wingdings" panose="05000000000000000000" pitchFamily="2" charset="2"/>
              <a:buChar char="q"/>
            </a:pPr>
            <a:r>
              <a:rPr lang="fr-CH" dirty="0">
                <a:ea typeface="Times New Roman" panose="02020603050405020304" pitchFamily="18" charset="0"/>
              </a:rPr>
              <a:t>Impacts sur l’environnement en cours d’assainissement :</a:t>
            </a:r>
          </a:p>
          <a:p>
            <a:pPr marL="627063" lvl="1" indent="-268288">
              <a:lnSpc>
                <a:spcPct val="115000"/>
              </a:lnSpc>
              <a:spcBef>
                <a:spcPts val="300"/>
              </a:spcBef>
              <a:spcAft>
                <a:spcPts val="300"/>
              </a:spcAft>
              <a:buFont typeface="Symbol" panose="05050102010706020507" pitchFamily="18" charset="2"/>
              <a:buChar char=""/>
            </a:pPr>
            <a:r>
              <a:rPr lang="fr-CH" dirty="0">
                <a:ea typeface="Times New Roman" panose="02020603050405020304" pitchFamily="18" charset="0"/>
              </a:rPr>
              <a:t>Eclusées (variations brusques de débit)</a:t>
            </a:r>
          </a:p>
          <a:p>
            <a:pPr marL="627063" lvl="1" indent="-268288">
              <a:lnSpc>
                <a:spcPct val="115000"/>
              </a:lnSpc>
              <a:spcBef>
                <a:spcPts val="300"/>
              </a:spcBef>
              <a:spcAft>
                <a:spcPts val="300"/>
              </a:spcAft>
              <a:buFont typeface="Symbol" panose="05050102010706020507" pitchFamily="18" charset="2"/>
              <a:buChar char=""/>
            </a:pPr>
            <a:r>
              <a:rPr lang="fr-CH" dirty="0">
                <a:ea typeface="Times New Roman" panose="02020603050405020304" pitchFamily="18" charset="0"/>
              </a:rPr>
              <a:t>Charriage</a:t>
            </a:r>
          </a:p>
          <a:p>
            <a:pPr marL="627063" lvl="1" indent="-268288">
              <a:lnSpc>
                <a:spcPct val="115000"/>
              </a:lnSpc>
              <a:spcBef>
                <a:spcPts val="300"/>
              </a:spcBef>
              <a:spcAft>
                <a:spcPts val="300"/>
              </a:spcAft>
              <a:buFont typeface="Symbol" panose="05050102010706020507" pitchFamily="18" charset="2"/>
              <a:buChar char=""/>
            </a:pPr>
            <a:r>
              <a:rPr lang="fr-CH" dirty="0">
                <a:effectLst/>
                <a:latin typeface="Arial" panose="020B0604020202020204" pitchFamily="34" charset="0"/>
                <a:ea typeface="Times New Roman" panose="02020603050405020304" pitchFamily="18" charset="0"/>
              </a:rPr>
              <a:t>Migration piscicole</a:t>
            </a:r>
          </a:p>
        </p:txBody>
      </p:sp>
      <p:sp>
        <p:nvSpPr>
          <p:cNvPr id="8" name="Rectangle 7">
            <a:extLst>
              <a:ext uri="{FF2B5EF4-FFF2-40B4-BE49-F238E27FC236}">
                <a16:creationId xmlns:a16="http://schemas.microsoft.com/office/drawing/2014/main" id="{41E42136-AE49-0D37-9B09-7C35BDA185B4}"/>
              </a:ext>
            </a:extLst>
          </p:cNvPr>
          <p:cNvSpPr/>
          <p:nvPr/>
        </p:nvSpPr>
        <p:spPr>
          <a:xfrm>
            <a:off x="9471411" y="971763"/>
            <a:ext cx="1241558" cy="819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10" name="Flèche : bas 9">
            <a:extLst>
              <a:ext uri="{FF2B5EF4-FFF2-40B4-BE49-F238E27FC236}">
                <a16:creationId xmlns:a16="http://schemas.microsoft.com/office/drawing/2014/main" id="{62731C77-EB2F-0B38-3ECE-4BFB5D2F82F1}"/>
              </a:ext>
            </a:extLst>
          </p:cNvPr>
          <p:cNvSpPr/>
          <p:nvPr/>
        </p:nvSpPr>
        <p:spPr>
          <a:xfrm>
            <a:off x="9849381" y="1843834"/>
            <a:ext cx="360040" cy="460176"/>
          </a:xfrm>
          <a:prstGeom prst="down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ZoneTexte 10">
            <a:extLst>
              <a:ext uri="{FF2B5EF4-FFF2-40B4-BE49-F238E27FC236}">
                <a16:creationId xmlns:a16="http://schemas.microsoft.com/office/drawing/2014/main" id="{BF045744-F0B7-1ED1-51E9-F6B7485C88EE}"/>
              </a:ext>
            </a:extLst>
          </p:cNvPr>
          <p:cNvSpPr txBox="1"/>
          <p:nvPr/>
        </p:nvSpPr>
        <p:spPr>
          <a:xfrm>
            <a:off x="6371767" y="4138438"/>
            <a:ext cx="709297" cy="369332"/>
          </a:xfrm>
          <a:prstGeom prst="rect">
            <a:avLst/>
          </a:prstGeom>
          <a:noFill/>
        </p:spPr>
        <p:txBody>
          <a:bodyPr wrap="none" rtlCol="0">
            <a:spAutoFit/>
          </a:bodyPr>
          <a:lstStyle/>
          <a:p>
            <a:r>
              <a:rPr lang="fr-CH" dirty="0" err="1">
                <a:solidFill>
                  <a:schemeClr val="accent2">
                    <a:lumMod val="75000"/>
                  </a:schemeClr>
                </a:solidFill>
              </a:rPr>
              <a:t>Lavey</a:t>
            </a:r>
            <a:endParaRPr lang="fr-CH" dirty="0">
              <a:solidFill>
                <a:schemeClr val="accent2">
                  <a:lumMod val="75000"/>
                </a:schemeClr>
              </a:solidFill>
            </a:endParaRPr>
          </a:p>
        </p:txBody>
      </p:sp>
      <p:cxnSp>
        <p:nvCxnSpPr>
          <p:cNvPr id="15" name="Connecteur droit avec flèche 14">
            <a:extLst>
              <a:ext uri="{FF2B5EF4-FFF2-40B4-BE49-F238E27FC236}">
                <a16:creationId xmlns:a16="http://schemas.microsoft.com/office/drawing/2014/main" id="{80F2D904-4848-5064-8AE2-DB82D0F99FD4}"/>
              </a:ext>
            </a:extLst>
          </p:cNvPr>
          <p:cNvCxnSpPr>
            <a:cxnSpLocks/>
          </p:cNvCxnSpPr>
          <p:nvPr/>
        </p:nvCxnSpPr>
        <p:spPr>
          <a:xfrm flipH="1">
            <a:off x="6454559" y="4516283"/>
            <a:ext cx="192628" cy="1948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7" name="ZoneTexte 16">
            <a:extLst>
              <a:ext uri="{FF2B5EF4-FFF2-40B4-BE49-F238E27FC236}">
                <a16:creationId xmlns:a16="http://schemas.microsoft.com/office/drawing/2014/main" id="{67BC7F67-E9D8-03E1-C478-EC727063FC99}"/>
              </a:ext>
            </a:extLst>
          </p:cNvPr>
          <p:cNvSpPr txBox="1"/>
          <p:nvPr/>
        </p:nvSpPr>
        <p:spPr>
          <a:xfrm>
            <a:off x="5981151" y="3812506"/>
            <a:ext cx="1364348" cy="369332"/>
          </a:xfrm>
          <a:prstGeom prst="rect">
            <a:avLst/>
          </a:prstGeom>
          <a:noFill/>
        </p:spPr>
        <p:txBody>
          <a:bodyPr wrap="none" rtlCol="0">
            <a:spAutoFit/>
          </a:bodyPr>
          <a:lstStyle/>
          <a:p>
            <a:r>
              <a:rPr lang="fr-CH" dirty="0">
                <a:solidFill>
                  <a:schemeClr val="accent2">
                    <a:lumMod val="75000"/>
                  </a:schemeClr>
                </a:solidFill>
              </a:rPr>
              <a:t>Projet MBR3</a:t>
            </a:r>
          </a:p>
        </p:txBody>
      </p:sp>
      <p:cxnSp>
        <p:nvCxnSpPr>
          <p:cNvPr id="19" name="Connecteur droit avec flèche 18">
            <a:extLst>
              <a:ext uri="{FF2B5EF4-FFF2-40B4-BE49-F238E27FC236}">
                <a16:creationId xmlns:a16="http://schemas.microsoft.com/office/drawing/2014/main" id="{5F7D8A55-D883-CB5F-FA3E-CA45D0299CB3}"/>
              </a:ext>
            </a:extLst>
          </p:cNvPr>
          <p:cNvCxnSpPr>
            <a:cxnSpLocks/>
          </p:cNvCxnSpPr>
          <p:nvPr/>
        </p:nvCxnSpPr>
        <p:spPr>
          <a:xfrm>
            <a:off x="6344894" y="4139291"/>
            <a:ext cx="0" cy="47439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77593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pPr lvl="0">
              <a:buSzPts val="1000"/>
              <a:tabLst>
                <a:tab pos="457200" algn="l"/>
              </a:tabLst>
            </a:pPr>
            <a:r>
              <a:rPr lang="fr-CH" sz="2800" dirty="0">
                <a:effectLst/>
                <a:latin typeface="Calibri" panose="020F0502020204030204" pitchFamily="34" charset="0"/>
                <a:ea typeface="Times New Roman" panose="02020603050405020304" pitchFamily="18" charset="0"/>
              </a:rPr>
              <a:t>3 – Changement climatique</a:t>
            </a:r>
            <a:endParaRPr lang="fr-CH" sz="2800" dirty="0">
              <a:effectLst/>
              <a:latin typeface="Calibri" panose="020F0502020204030204" pitchFamily="34" charset="0"/>
              <a:ea typeface="Calibri" panose="020F0502020204030204" pitchFamily="34" charset="0"/>
            </a:endParaRP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ZoneTexte 4">
            <a:extLst>
              <a:ext uri="{FF2B5EF4-FFF2-40B4-BE49-F238E27FC236}">
                <a16:creationId xmlns:a16="http://schemas.microsoft.com/office/drawing/2014/main" id="{6F7371D4-5629-3248-73AF-A4670723AB56}"/>
              </a:ext>
            </a:extLst>
          </p:cNvPr>
          <p:cNvSpPr txBox="1"/>
          <p:nvPr/>
        </p:nvSpPr>
        <p:spPr>
          <a:xfrm>
            <a:off x="840434" y="1193792"/>
            <a:ext cx="7190879" cy="369332"/>
          </a:xfrm>
          <a:prstGeom prst="rect">
            <a:avLst/>
          </a:prstGeom>
          <a:noFill/>
        </p:spPr>
        <p:txBody>
          <a:bodyPr wrap="none" rtlCol="0">
            <a:spAutoFit/>
          </a:bodyPr>
          <a:lstStyle/>
          <a:p>
            <a:r>
              <a:rPr lang="fr-CH" dirty="0"/>
              <a:t>Sur le canton de Vaud, les principaux changements mesurés depuis 30 ans:</a:t>
            </a:r>
          </a:p>
        </p:txBody>
      </p:sp>
      <p:sp>
        <p:nvSpPr>
          <p:cNvPr id="6" name="ZoneTexte 5">
            <a:extLst>
              <a:ext uri="{FF2B5EF4-FFF2-40B4-BE49-F238E27FC236}">
                <a16:creationId xmlns:a16="http://schemas.microsoft.com/office/drawing/2014/main" id="{607F4DBA-3ADA-EB58-3E63-03ABE55FDB42}"/>
              </a:ext>
            </a:extLst>
          </p:cNvPr>
          <p:cNvSpPr txBox="1"/>
          <p:nvPr/>
        </p:nvSpPr>
        <p:spPr>
          <a:xfrm>
            <a:off x="840434" y="1636776"/>
            <a:ext cx="8385861" cy="2246769"/>
          </a:xfrm>
          <a:prstGeom prst="rect">
            <a:avLst/>
          </a:prstGeom>
          <a:noFill/>
        </p:spPr>
        <p:txBody>
          <a:bodyPr wrap="square" rtlCol="0">
            <a:spAutoFit/>
          </a:bodyPr>
          <a:lstStyle/>
          <a:p>
            <a:pPr marL="342900" indent="-342900">
              <a:buClr>
                <a:srgbClr val="00B050"/>
              </a:buClr>
              <a:buFont typeface="Wingdings" panose="05000000000000000000" pitchFamily="2" charset="2"/>
              <a:buChar char="q"/>
            </a:pPr>
            <a:r>
              <a:rPr lang="fr-CH" sz="2000" dirty="0"/>
              <a:t>Diminution de 5 % des précipitations moyennes annuelles</a:t>
            </a:r>
          </a:p>
          <a:p>
            <a:pPr marL="342900" indent="-342900">
              <a:buClr>
                <a:srgbClr val="00B050"/>
              </a:buClr>
              <a:buFont typeface="Wingdings" panose="05000000000000000000" pitchFamily="2" charset="2"/>
              <a:buChar char="q"/>
            </a:pPr>
            <a:r>
              <a:rPr lang="fr-CH" sz="2000" dirty="0"/>
              <a:t>Augmentation de l’évaporation pendant l’été</a:t>
            </a:r>
          </a:p>
          <a:p>
            <a:pPr marL="342900" indent="-342900">
              <a:buClr>
                <a:srgbClr val="00B050"/>
              </a:buClr>
              <a:buFont typeface="Wingdings" panose="05000000000000000000" pitchFamily="2" charset="2"/>
              <a:buChar char="q"/>
            </a:pPr>
            <a:r>
              <a:rPr lang="fr-CH" sz="2000" dirty="0"/>
              <a:t>Augmentation de la durée moyenne des périodes sèches estivales</a:t>
            </a:r>
          </a:p>
          <a:p>
            <a:pPr marL="342900" indent="-342900">
              <a:buClr>
                <a:srgbClr val="00B050"/>
              </a:buClr>
              <a:buFont typeface="Wingdings" panose="05000000000000000000" pitchFamily="2" charset="2"/>
              <a:buChar char="q"/>
            </a:pPr>
            <a:r>
              <a:rPr lang="fr-CH" sz="2000" dirty="0"/>
              <a:t>Augmentation de 2.3 ° degré de la température moyenne annuelle</a:t>
            </a:r>
          </a:p>
          <a:p>
            <a:pPr marL="342900" indent="-342900">
              <a:buClr>
                <a:srgbClr val="00B050"/>
              </a:buClr>
              <a:buFont typeface="Wingdings" panose="05000000000000000000" pitchFamily="2" charset="2"/>
              <a:buChar char="q"/>
            </a:pPr>
            <a:r>
              <a:rPr lang="fr-CH" sz="2000" dirty="0"/>
              <a:t>Augmentation des fréquences et de l’intensités des fortes précipitations (temps de retour 100 ans 2 fois en 2 ans)</a:t>
            </a:r>
          </a:p>
          <a:p>
            <a:pPr marL="342900" indent="-342900">
              <a:buClr>
                <a:srgbClr val="00B050"/>
              </a:buClr>
              <a:buFont typeface="Wingdings" panose="05000000000000000000" pitchFamily="2" charset="2"/>
              <a:buChar char="q"/>
            </a:pPr>
            <a:r>
              <a:rPr lang="fr-CH" sz="2000" dirty="0"/>
              <a:t>Modification des régimes hydrologiques </a:t>
            </a:r>
          </a:p>
        </p:txBody>
      </p:sp>
      <p:pic>
        <p:nvPicPr>
          <p:cNvPr id="8" name="Image 7">
            <a:extLst>
              <a:ext uri="{FF2B5EF4-FFF2-40B4-BE49-F238E27FC236}">
                <a16:creationId xmlns:a16="http://schemas.microsoft.com/office/drawing/2014/main" id="{DEDB816D-9AC7-D684-C101-15C17F06EBA9}"/>
              </a:ext>
            </a:extLst>
          </p:cNvPr>
          <p:cNvPicPr>
            <a:picLocks noChangeAspect="1"/>
          </p:cNvPicPr>
          <p:nvPr/>
        </p:nvPicPr>
        <p:blipFill>
          <a:blip r:embed="rId4"/>
          <a:stretch>
            <a:fillRect/>
          </a:stretch>
        </p:blipFill>
        <p:spPr>
          <a:xfrm>
            <a:off x="145488" y="4180070"/>
            <a:ext cx="3975875" cy="2222166"/>
          </a:xfrm>
          <a:prstGeom prst="rect">
            <a:avLst/>
          </a:prstGeom>
        </p:spPr>
      </p:pic>
      <p:pic>
        <p:nvPicPr>
          <p:cNvPr id="10" name="Image 9">
            <a:extLst>
              <a:ext uri="{FF2B5EF4-FFF2-40B4-BE49-F238E27FC236}">
                <a16:creationId xmlns:a16="http://schemas.microsoft.com/office/drawing/2014/main" id="{CF44FBB9-66D9-809A-0E54-0ACD258E021A}"/>
              </a:ext>
            </a:extLst>
          </p:cNvPr>
          <p:cNvPicPr>
            <a:picLocks noChangeAspect="1"/>
          </p:cNvPicPr>
          <p:nvPr/>
        </p:nvPicPr>
        <p:blipFill>
          <a:blip r:embed="rId5"/>
          <a:stretch>
            <a:fillRect/>
          </a:stretch>
        </p:blipFill>
        <p:spPr>
          <a:xfrm>
            <a:off x="4221621" y="4278801"/>
            <a:ext cx="3748758" cy="2000100"/>
          </a:xfrm>
          <a:prstGeom prst="rect">
            <a:avLst/>
          </a:prstGeom>
        </p:spPr>
      </p:pic>
      <p:pic>
        <p:nvPicPr>
          <p:cNvPr id="12" name="Image 11">
            <a:extLst>
              <a:ext uri="{FF2B5EF4-FFF2-40B4-BE49-F238E27FC236}">
                <a16:creationId xmlns:a16="http://schemas.microsoft.com/office/drawing/2014/main" id="{66E6F774-7A58-AB51-EDD5-28D3B91D55B9}"/>
              </a:ext>
            </a:extLst>
          </p:cNvPr>
          <p:cNvPicPr>
            <a:picLocks noChangeAspect="1"/>
          </p:cNvPicPr>
          <p:nvPr/>
        </p:nvPicPr>
        <p:blipFill>
          <a:blip r:embed="rId6"/>
          <a:stretch>
            <a:fillRect/>
          </a:stretch>
        </p:blipFill>
        <p:spPr>
          <a:xfrm>
            <a:off x="8031313" y="4231548"/>
            <a:ext cx="3909741" cy="2047353"/>
          </a:xfrm>
          <a:prstGeom prst="rect">
            <a:avLst/>
          </a:prstGeom>
        </p:spPr>
      </p:pic>
    </p:spTree>
    <p:extLst>
      <p:ext uri="{BB962C8B-B14F-4D97-AF65-F5344CB8AC3E}">
        <p14:creationId xmlns:p14="http://schemas.microsoft.com/office/powerpoint/2010/main" val="48870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logo_BASE_R3_FR LT">
            <a:extLst>
              <a:ext uri="{FF2B5EF4-FFF2-40B4-BE49-F238E27FC236}">
                <a16:creationId xmlns:a16="http://schemas.microsoft.com/office/drawing/2014/main" id="{9F08242C-027E-4DFB-A399-D8819D734838}"/>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7" name="Image 6">
            <a:extLst>
              <a:ext uri="{FF2B5EF4-FFF2-40B4-BE49-F238E27FC236}">
                <a16:creationId xmlns:a16="http://schemas.microsoft.com/office/drawing/2014/main" id="{F853EADF-585E-4B3B-993E-9E08A32DFA9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flipH="1" flipV="1">
            <a:off x="677260" y="1593944"/>
            <a:ext cx="11033056" cy="2778710"/>
          </a:xfrm>
          <a:prstGeom prst="rect">
            <a:avLst/>
          </a:prstGeom>
          <a:ln>
            <a:solidFill>
              <a:schemeClr val="tx1"/>
            </a:solidFill>
          </a:ln>
        </p:spPr>
      </p:pic>
      <p:sp>
        <p:nvSpPr>
          <p:cNvPr id="8" name="ZoneTexte 7">
            <a:extLst>
              <a:ext uri="{FF2B5EF4-FFF2-40B4-BE49-F238E27FC236}">
                <a16:creationId xmlns:a16="http://schemas.microsoft.com/office/drawing/2014/main" id="{C7034066-A4AE-4445-B719-B07F9E8E3829}"/>
              </a:ext>
            </a:extLst>
          </p:cNvPr>
          <p:cNvSpPr txBox="1"/>
          <p:nvPr/>
        </p:nvSpPr>
        <p:spPr>
          <a:xfrm>
            <a:off x="1409437" y="4598052"/>
            <a:ext cx="5172432" cy="1711366"/>
          </a:xfrm>
          <a:prstGeom prst="rect">
            <a:avLst/>
          </a:prstGeom>
          <a:noFill/>
        </p:spPr>
        <p:txBody>
          <a:bodyPr wrap="square" rtlCol="0">
            <a:spAutoFit/>
          </a:bodyPr>
          <a:lstStyle/>
          <a:p>
            <a:pPr>
              <a:lnSpc>
                <a:spcPct val="150000"/>
              </a:lnSpc>
            </a:pPr>
            <a:r>
              <a:rPr lang="fr-FR" b="1" dirty="0"/>
              <a:t>Le Rhône en 1634</a:t>
            </a:r>
          </a:p>
          <a:p>
            <a:pPr marL="342900" indent="-342900">
              <a:lnSpc>
                <a:spcPct val="150000"/>
              </a:lnSpc>
              <a:buFont typeface="Wingdings" panose="05000000000000000000" pitchFamily="2" charset="2"/>
              <a:buChar char="Ø"/>
            </a:pPr>
            <a:r>
              <a:rPr lang="fr-FR" dirty="0"/>
              <a:t>Etat naturel</a:t>
            </a:r>
          </a:p>
          <a:p>
            <a:pPr marL="342900" indent="-342900">
              <a:lnSpc>
                <a:spcPct val="150000"/>
              </a:lnSpc>
              <a:buFont typeface="Wingdings" panose="05000000000000000000" pitchFamily="2" charset="2"/>
              <a:buChar char="Ø"/>
            </a:pPr>
            <a:r>
              <a:rPr lang="fr-FR" dirty="0"/>
              <a:t>Méandres et îles</a:t>
            </a:r>
          </a:p>
          <a:p>
            <a:pPr marL="342900" indent="-342900">
              <a:lnSpc>
                <a:spcPct val="150000"/>
              </a:lnSpc>
              <a:buFont typeface="Wingdings" panose="05000000000000000000" pitchFamily="2" charset="2"/>
              <a:buChar char="Ø"/>
            </a:pPr>
            <a:r>
              <a:rPr lang="fr-FR" dirty="0"/>
              <a:t>Hameaux éloignés du cours d’eau ou surélevés</a:t>
            </a:r>
            <a:endParaRPr lang="fr-CH" dirty="0"/>
          </a:p>
        </p:txBody>
      </p:sp>
      <p:sp>
        <p:nvSpPr>
          <p:cNvPr id="2" name="Rectangle 1">
            <a:extLst>
              <a:ext uri="{FF2B5EF4-FFF2-40B4-BE49-F238E27FC236}">
                <a16:creationId xmlns:a16="http://schemas.microsoft.com/office/drawing/2014/main" id="{B150B48A-DC74-2DE3-CA1F-CB8097938E99}"/>
              </a:ext>
            </a:extLst>
          </p:cNvPr>
          <p:cNvSpPr/>
          <p:nvPr/>
        </p:nvSpPr>
        <p:spPr>
          <a:xfrm>
            <a:off x="838200" y="0"/>
            <a:ext cx="1277983" cy="113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Titre 1">
            <a:extLst>
              <a:ext uri="{FF2B5EF4-FFF2-40B4-BE49-F238E27FC236}">
                <a16:creationId xmlns:a16="http://schemas.microsoft.com/office/drawing/2014/main" id="{8EBC89B7-6457-4AEE-B50F-AC7C633E9DC1}"/>
              </a:ext>
            </a:extLst>
          </p:cNvPr>
          <p:cNvSpPr txBox="1">
            <a:spLocks/>
          </p:cNvSpPr>
          <p:nvPr/>
        </p:nvSpPr>
        <p:spPr>
          <a:xfrm>
            <a:off x="1576251" y="548582"/>
            <a:ext cx="9447953"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200" b="1" dirty="0">
                <a:solidFill>
                  <a:srgbClr val="002060"/>
                </a:solidFill>
                <a:latin typeface="Calibri Light" panose="020F0302020204030204" pitchFamily="34" charset="0"/>
                <a:cs typeface="Calibri Light" panose="020F0302020204030204" pitchFamily="34" charset="0"/>
              </a:rPr>
              <a:t>1 - Le Rhône d’hier à aujourd’hui</a:t>
            </a:r>
          </a:p>
        </p:txBody>
      </p:sp>
      <p:pic>
        <p:nvPicPr>
          <p:cNvPr id="3" name="Image 2" descr="logo_BASE_R3_FR LT">
            <a:extLst>
              <a:ext uri="{FF2B5EF4-FFF2-40B4-BE49-F238E27FC236}">
                <a16:creationId xmlns:a16="http://schemas.microsoft.com/office/drawing/2014/main" id="{8BC4E4D8-FE16-6599-180C-8AD288A86FA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35B50688-E453-6342-DD76-7E7D8C85550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Tree>
    <p:extLst>
      <p:ext uri="{BB962C8B-B14F-4D97-AF65-F5344CB8AC3E}">
        <p14:creationId xmlns:p14="http://schemas.microsoft.com/office/powerpoint/2010/main" val="1362367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pPr lvl="0">
              <a:buSzPts val="1000"/>
              <a:tabLst>
                <a:tab pos="457200" algn="l"/>
              </a:tabLst>
            </a:pPr>
            <a:r>
              <a:rPr lang="fr-CH" sz="2800" dirty="0">
                <a:effectLst/>
                <a:latin typeface="Calibri" panose="020F0502020204030204" pitchFamily="34" charset="0"/>
                <a:ea typeface="Times New Roman" panose="02020603050405020304" pitchFamily="18" charset="0"/>
              </a:rPr>
              <a:t>3 - Gestion intégrée des eaux et changement climatique</a:t>
            </a:r>
            <a:endParaRPr lang="fr-CH" sz="2800" dirty="0">
              <a:effectLst/>
              <a:latin typeface="Calibri" panose="020F0502020204030204" pitchFamily="34" charset="0"/>
              <a:ea typeface="Calibri" panose="020F0502020204030204" pitchFamily="34" charset="0"/>
            </a:endParaRP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6" name="Espace réservé du contenu 5">
            <a:extLst>
              <a:ext uri="{FF2B5EF4-FFF2-40B4-BE49-F238E27FC236}">
                <a16:creationId xmlns:a16="http://schemas.microsoft.com/office/drawing/2014/main" id="{8C7AD2C8-1225-8674-23C5-FD681E84C095}"/>
              </a:ext>
            </a:extLst>
          </p:cNvPr>
          <p:cNvPicPr>
            <a:picLocks noChangeAspect="1"/>
          </p:cNvPicPr>
          <p:nvPr/>
        </p:nvPicPr>
        <p:blipFill>
          <a:blip r:embed="rId4"/>
          <a:stretch>
            <a:fillRect/>
          </a:stretch>
        </p:blipFill>
        <p:spPr>
          <a:xfrm>
            <a:off x="939370" y="1205008"/>
            <a:ext cx="9539111" cy="5365750"/>
          </a:xfrm>
          <a:prstGeom prst="rect">
            <a:avLst/>
          </a:prstGeom>
        </p:spPr>
      </p:pic>
      <p:cxnSp>
        <p:nvCxnSpPr>
          <p:cNvPr id="8" name="Connecteur droit avec flèche 7">
            <a:extLst>
              <a:ext uri="{FF2B5EF4-FFF2-40B4-BE49-F238E27FC236}">
                <a16:creationId xmlns:a16="http://schemas.microsoft.com/office/drawing/2014/main" id="{B019FF3B-083B-EDE3-3E9E-99649C7AD946}"/>
              </a:ext>
            </a:extLst>
          </p:cNvPr>
          <p:cNvCxnSpPr/>
          <p:nvPr/>
        </p:nvCxnSpPr>
        <p:spPr>
          <a:xfrm flipV="1">
            <a:off x="3986784" y="2578608"/>
            <a:ext cx="2109216" cy="713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99448F9-B8FD-792C-55EB-EC222EE4D09E}"/>
              </a:ext>
            </a:extLst>
          </p:cNvPr>
          <p:cNvSpPr/>
          <p:nvPr/>
        </p:nvSpPr>
        <p:spPr>
          <a:xfrm>
            <a:off x="6150864" y="1925239"/>
            <a:ext cx="3962400" cy="1419537"/>
          </a:xfrm>
          <a:prstGeom prst="rect">
            <a:avLst/>
          </a:prstGeom>
          <a:solidFill>
            <a:srgbClr val="BDD7EE">
              <a:alpha val="30196"/>
            </a:srgb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0" name="Connecteur droit avec flèche 9">
            <a:extLst>
              <a:ext uri="{FF2B5EF4-FFF2-40B4-BE49-F238E27FC236}">
                <a16:creationId xmlns:a16="http://schemas.microsoft.com/office/drawing/2014/main" id="{36CA8C88-2AD5-1CC0-59AE-80CD64BC9DCA}"/>
              </a:ext>
            </a:extLst>
          </p:cNvPr>
          <p:cNvCxnSpPr>
            <a:cxnSpLocks/>
          </p:cNvCxnSpPr>
          <p:nvPr/>
        </p:nvCxnSpPr>
        <p:spPr>
          <a:xfrm flipV="1">
            <a:off x="4617741" y="3989640"/>
            <a:ext cx="1478259" cy="3030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3A855214-227E-E9F0-4C5E-6DECF9BCA304}"/>
              </a:ext>
            </a:extLst>
          </p:cNvPr>
          <p:cNvSpPr/>
          <p:nvPr/>
        </p:nvSpPr>
        <p:spPr>
          <a:xfrm>
            <a:off x="6172200" y="3355886"/>
            <a:ext cx="3941064" cy="1335024"/>
          </a:xfrm>
          <a:prstGeom prst="rect">
            <a:avLst/>
          </a:prstGeom>
          <a:solidFill>
            <a:srgbClr val="FFCC00">
              <a:alpha val="30196"/>
            </a:srgbClr>
          </a:solidFill>
          <a:ln>
            <a:solidFill>
              <a:srgbClr val="FFCC00">
                <a:alpha val="3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cxnSp>
        <p:nvCxnSpPr>
          <p:cNvPr id="13" name="Connecteur droit avec flèche 12">
            <a:extLst>
              <a:ext uri="{FF2B5EF4-FFF2-40B4-BE49-F238E27FC236}">
                <a16:creationId xmlns:a16="http://schemas.microsoft.com/office/drawing/2014/main" id="{B046102D-6892-818C-9CD0-3B93EA91D326}"/>
              </a:ext>
            </a:extLst>
          </p:cNvPr>
          <p:cNvCxnSpPr>
            <a:cxnSpLocks/>
          </p:cNvCxnSpPr>
          <p:nvPr/>
        </p:nvCxnSpPr>
        <p:spPr>
          <a:xfrm>
            <a:off x="3072405" y="4789528"/>
            <a:ext cx="3023595" cy="7528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ZoneTexte 14">
            <a:extLst>
              <a:ext uri="{FF2B5EF4-FFF2-40B4-BE49-F238E27FC236}">
                <a16:creationId xmlns:a16="http://schemas.microsoft.com/office/drawing/2014/main" id="{3E56CFF9-7473-FC78-6EAA-1A22A2CFF1B1}"/>
              </a:ext>
            </a:extLst>
          </p:cNvPr>
          <p:cNvSpPr txBox="1"/>
          <p:nvPr/>
        </p:nvSpPr>
        <p:spPr>
          <a:xfrm>
            <a:off x="6096000" y="4439865"/>
            <a:ext cx="2548070" cy="338554"/>
          </a:xfrm>
          <a:prstGeom prst="rect">
            <a:avLst/>
          </a:prstGeom>
          <a:noFill/>
        </p:spPr>
        <p:txBody>
          <a:bodyPr wrap="none" rtlCol="0">
            <a:spAutoFit/>
          </a:bodyPr>
          <a:lstStyle/>
          <a:p>
            <a:pPr marL="285750" indent="-285750">
              <a:buFont typeface="Arial" panose="020B0604020202020204" pitchFamily="34" charset="0"/>
              <a:buChar char="•"/>
            </a:pPr>
            <a:r>
              <a:rPr lang="fr-CH" sz="1600" dirty="0"/>
              <a:t>Gestion du ruissellement</a:t>
            </a:r>
          </a:p>
        </p:txBody>
      </p:sp>
    </p:spTree>
    <p:extLst>
      <p:ext uri="{BB962C8B-B14F-4D97-AF65-F5344CB8AC3E}">
        <p14:creationId xmlns:p14="http://schemas.microsoft.com/office/powerpoint/2010/main" val="2856854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pPr lvl="0">
              <a:buSzPts val="1000"/>
              <a:tabLst>
                <a:tab pos="457200" algn="l"/>
              </a:tabLst>
            </a:pPr>
            <a:r>
              <a:rPr lang="fr-CH" sz="2800" dirty="0">
                <a:effectLst/>
                <a:latin typeface="Calibri" panose="020F0502020204030204" pitchFamily="34" charset="0"/>
                <a:ea typeface="Times New Roman" panose="02020603050405020304" pitchFamily="18" charset="0"/>
              </a:rPr>
              <a:t>3 - Gestion intégrée des eaux et changement climatique</a:t>
            </a:r>
            <a:endParaRPr lang="fr-CH" sz="2800" dirty="0">
              <a:effectLst/>
              <a:latin typeface="Calibri" panose="020F0502020204030204" pitchFamily="34" charset="0"/>
              <a:ea typeface="Calibri" panose="020F0502020204030204" pitchFamily="34" charset="0"/>
            </a:endParaRP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ZoneTexte 4">
            <a:extLst>
              <a:ext uri="{FF2B5EF4-FFF2-40B4-BE49-F238E27FC236}">
                <a16:creationId xmlns:a16="http://schemas.microsoft.com/office/drawing/2014/main" id="{D6CD2DF1-E93C-FC42-70A3-951820035B64}"/>
              </a:ext>
            </a:extLst>
          </p:cNvPr>
          <p:cNvSpPr txBox="1"/>
          <p:nvPr/>
        </p:nvSpPr>
        <p:spPr>
          <a:xfrm>
            <a:off x="2051720" y="1340768"/>
            <a:ext cx="7668446" cy="369332"/>
          </a:xfrm>
          <a:prstGeom prst="rect">
            <a:avLst/>
          </a:prstGeom>
          <a:noFill/>
        </p:spPr>
        <p:txBody>
          <a:bodyPr wrap="none" rtlCol="0">
            <a:spAutoFit/>
          </a:bodyPr>
          <a:lstStyle/>
          <a:p>
            <a:r>
              <a:rPr lang="fr-CH" dirty="0"/>
              <a:t>Instruments pour la gestion intégrée des eaux à disposition par la confédération</a:t>
            </a:r>
          </a:p>
        </p:txBody>
      </p:sp>
      <p:pic>
        <p:nvPicPr>
          <p:cNvPr id="7" name="Image 6">
            <a:extLst>
              <a:ext uri="{FF2B5EF4-FFF2-40B4-BE49-F238E27FC236}">
                <a16:creationId xmlns:a16="http://schemas.microsoft.com/office/drawing/2014/main" id="{9FB200EE-AC63-458D-D72C-AC88FA479EEE}"/>
              </a:ext>
            </a:extLst>
          </p:cNvPr>
          <p:cNvPicPr>
            <a:picLocks noChangeAspect="1"/>
          </p:cNvPicPr>
          <p:nvPr/>
        </p:nvPicPr>
        <p:blipFill>
          <a:blip r:embed="rId4"/>
          <a:stretch>
            <a:fillRect/>
          </a:stretch>
        </p:blipFill>
        <p:spPr>
          <a:xfrm>
            <a:off x="223420" y="1429250"/>
            <a:ext cx="1709772" cy="2420888"/>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FA5CE050-D30B-6ED4-0E6B-150E2F9825B0}"/>
              </a:ext>
            </a:extLst>
          </p:cNvPr>
          <p:cNvPicPr>
            <a:picLocks noChangeAspect="1"/>
          </p:cNvPicPr>
          <p:nvPr/>
        </p:nvPicPr>
        <p:blipFill>
          <a:blip r:embed="rId5"/>
          <a:stretch>
            <a:fillRect/>
          </a:stretch>
        </p:blipFill>
        <p:spPr>
          <a:xfrm>
            <a:off x="1633933" y="1987618"/>
            <a:ext cx="1701752" cy="2420888"/>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9FFE9612-3524-B238-15AC-90BF5A44FEA6}"/>
              </a:ext>
            </a:extLst>
          </p:cNvPr>
          <p:cNvPicPr>
            <a:picLocks noChangeAspect="1"/>
          </p:cNvPicPr>
          <p:nvPr/>
        </p:nvPicPr>
        <p:blipFill>
          <a:blip r:embed="rId6"/>
          <a:stretch>
            <a:fillRect/>
          </a:stretch>
        </p:blipFill>
        <p:spPr>
          <a:xfrm>
            <a:off x="3036426" y="2592288"/>
            <a:ext cx="1703588" cy="2420888"/>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16" name="Image 15">
            <a:extLst>
              <a:ext uri="{FF2B5EF4-FFF2-40B4-BE49-F238E27FC236}">
                <a16:creationId xmlns:a16="http://schemas.microsoft.com/office/drawing/2014/main" id="{F3BB8A4C-1D05-7AD6-8F92-23CA360AC3F2}"/>
              </a:ext>
            </a:extLst>
          </p:cNvPr>
          <p:cNvPicPr>
            <a:picLocks noChangeAspect="1"/>
          </p:cNvPicPr>
          <p:nvPr/>
        </p:nvPicPr>
        <p:blipFill>
          <a:blip r:embed="rId7"/>
          <a:stretch>
            <a:fillRect/>
          </a:stretch>
        </p:blipFill>
        <p:spPr>
          <a:xfrm>
            <a:off x="4440755" y="3104354"/>
            <a:ext cx="1708313" cy="2420888"/>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17" name="Image 16">
            <a:extLst>
              <a:ext uri="{FF2B5EF4-FFF2-40B4-BE49-F238E27FC236}">
                <a16:creationId xmlns:a16="http://schemas.microsoft.com/office/drawing/2014/main" id="{2754615D-40E0-766E-9E37-748A8745F2F6}"/>
              </a:ext>
            </a:extLst>
          </p:cNvPr>
          <p:cNvPicPr>
            <a:picLocks noChangeAspect="1"/>
          </p:cNvPicPr>
          <p:nvPr/>
        </p:nvPicPr>
        <p:blipFill>
          <a:blip r:embed="rId8"/>
          <a:stretch>
            <a:fillRect/>
          </a:stretch>
        </p:blipFill>
        <p:spPr>
          <a:xfrm>
            <a:off x="5849809" y="3662722"/>
            <a:ext cx="1703012" cy="2420888"/>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18" name="Image 17">
            <a:extLst>
              <a:ext uri="{FF2B5EF4-FFF2-40B4-BE49-F238E27FC236}">
                <a16:creationId xmlns:a16="http://schemas.microsoft.com/office/drawing/2014/main" id="{34E10551-EA6D-8C0C-2E2A-018E95321298}"/>
              </a:ext>
            </a:extLst>
          </p:cNvPr>
          <p:cNvPicPr>
            <a:picLocks noChangeAspect="1"/>
          </p:cNvPicPr>
          <p:nvPr/>
        </p:nvPicPr>
        <p:blipFill>
          <a:blip r:embed="rId9"/>
          <a:stretch>
            <a:fillRect/>
          </a:stretch>
        </p:blipFill>
        <p:spPr>
          <a:xfrm>
            <a:off x="7253563" y="4221088"/>
            <a:ext cx="1711050" cy="2420888"/>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19" name="ZoneTexte 18">
            <a:extLst>
              <a:ext uri="{FF2B5EF4-FFF2-40B4-BE49-F238E27FC236}">
                <a16:creationId xmlns:a16="http://schemas.microsoft.com/office/drawing/2014/main" id="{F7BCB023-B7B0-EA40-F369-AED62381EA67}"/>
              </a:ext>
            </a:extLst>
          </p:cNvPr>
          <p:cNvSpPr txBox="1"/>
          <p:nvPr/>
        </p:nvSpPr>
        <p:spPr>
          <a:xfrm>
            <a:off x="5977450" y="2264620"/>
            <a:ext cx="4686476" cy="369332"/>
          </a:xfrm>
          <a:prstGeom prst="rect">
            <a:avLst/>
          </a:prstGeom>
          <a:noFill/>
        </p:spPr>
        <p:txBody>
          <a:bodyPr wrap="none" rtlCol="0">
            <a:spAutoFit/>
          </a:bodyPr>
          <a:lstStyle/>
          <a:p>
            <a:r>
              <a:rPr lang="fr-CH" dirty="0"/>
              <a:t>Confédération délègue aux cantons l’application</a:t>
            </a:r>
          </a:p>
        </p:txBody>
      </p:sp>
      <p:sp>
        <p:nvSpPr>
          <p:cNvPr id="20" name="Flèche : bas 19">
            <a:extLst>
              <a:ext uri="{FF2B5EF4-FFF2-40B4-BE49-F238E27FC236}">
                <a16:creationId xmlns:a16="http://schemas.microsoft.com/office/drawing/2014/main" id="{A04D789D-F042-CDD9-DE11-DEFA6C3C305E}"/>
              </a:ext>
            </a:extLst>
          </p:cNvPr>
          <p:cNvSpPr/>
          <p:nvPr/>
        </p:nvSpPr>
        <p:spPr>
          <a:xfrm>
            <a:off x="7451988" y="1804617"/>
            <a:ext cx="356988" cy="3693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59451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53F4506-9D0D-4ECD-FE31-5D32ED3010F1}"/>
              </a:ext>
            </a:extLst>
          </p:cNvPr>
          <p:cNvSpPr txBox="1"/>
          <p:nvPr/>
        </p:nvSpPr>
        <p:spPr>
          <a:xfrm>
            <a:off x="840435" y="3518069"/>
            <a:ext cx="8385861" cy="3170099"/>
          </a:xfrm>
          <a:prstGeom prst="rect">
            <a:avLst/>
          </a:prstGeom>
          <a:noFill/>
        </p:spPr>
        <p:txBody>
          <a:bodyPr wrap="square" rtlCol="0">
            <a:spAutoFit/>
          </a:bodyPr>
          <a:lstStyle/>
          <a:p>
            <a:endParaRPr lang="fr-CH" sz="2000" dirty="0"/>
          </a:p>
          <a:p>
            <a:pPr marL="342900" indent="-342900">
              <a:buClr>
                <a:srgbClr val="00B050"/>
              </a:buClr>
              <a:buFont typeface="Wingdings" panose="05000000000000000000" pitchFamily="2" charset="2"/>
              <a:buChar char="q"/>
            </a:pPr>
            <a:r>
              <a:rPr lang="fr-CH" sz="2000" b="1" dirty="0"/>
              <a:t>De manière plus générale, </a:t>
            </a:r>
            <a:r>
              <a:rPr lang="fr-CH" sz="2000" dirty="0"/>
              <a:t>pour s’adapter au changement climatique, le canton de Vaud met en place la gestion:</a:t>
            </a:r>
          </a:p>
          <a:p>
            <a:pPr marL="800100" lvl="1" indent="-342900">
              <a:buClr>
                <a:srgbClr val="00B050"/>
              </a:buClr>
              <a:buFont typeface="Wingdings" panose="05000000000000000000" pitchFamily="2" charset="2"/>
              <a:buChar char="§"/>
            </a:pPr>
            <a:r>
              <a:rPr lang="fr-CH" sz="2000" dirty="0"/>
              <a:t>de ses sols -&gt; outil </a:t>
            </a:r>
            <a:r>
              <a:rPr lang="fr-CH" sz="2000" dirty="0">
                <a:solidFill>
                  <a:srgbClr val="00B050"/>
                </a:solidFill>
              </a:rPr>
              <a:t>Plan action sols</a:t>
            </a:r>
          </a:p>
          <a:p>
            <a:pPr marL="800100" lvl="1" indent="-342900">
              <a:buClr>
                <a:srgbClr val="00B050"/>
              </a:buClr>
              <a:buFont typeface="Wingdings" panose="05000000000000000000" pitchFamily="2" charset="2"/>
              <a:buChar char="§"/>
            </a:pPr>
            <a:r>
              <a:rPr lang="fr-CH" sz="2000" dirty="0"/>
              <a:t>de ses forêts et de la biodiversité </a:t>
            </a:r>
            <a:r>
              <a:rPr lang="fr-CH" sz="2000" dirty="0">
                <a:sym typeface="Wingdings" panose="05000000000000000000" pitchFamily="2" charset="2"/>
              </a:rPr>
              <a:t> Outil</a:t>
            </a:r>
            <a:r>
              <a:rPr lang="fr-CH" sz="2000" dirty="0">
                <a:solidFill>
                  <a:srgbClr val="00B050"/>
                </a:solidFill>
                <a:sym typeface="Wingdings" panose="05000000000000000000" pitchFamily="2" charset="2"/>
              </a:rPr>
              <a:t> Plan sectoriel infrastructure écologie, nature en ville..</a:t>
            </a:r>
            <a:endParaRPr lang="fr-CH" sz="2000" dirty="0">
              <a:solidFill>
                <a:srgbClr val="00B050"/>
              </a:solidFill>
            </a:endParaRPr>
          </a:p>
          <a:p>
            <a:pPr marL="800100" lvl="1" indent="-342900">
              <a:buClr>
                <a:srgbClr val="00B050"/>
              </a:buClr>
              <a:buFont typeface="Wingdings" panose="05000000000000000000" pitchFamily="2" charset="2"/>
              <a:buChar char="§"/>
            </a:pPr>
            <a:r>
              <a:rPr lang="fr-CH" sz="2000" dirty="0"/>
              <a:t>des pratiques agricoles </a:t>
            </a:r>
            <a:r>
              <a:rPr lang="fr-CH" sz="2000" dirty="0">
                <a:sym typeface="Wingdings" panose="05000000000000000000" pitchFamily="2" charset="2"/>
              </a:rPr>
              <a:t> Outil </a:t>
            </a:r>
            <a:r>
              <a:rPr lang="fr-CH" sz="2000" dirty="0">
                <a:solidFill>
                  <a:srgbClr val="00B050"/>
                </a:solidFill>
                <a:sym typeface="Wingdings" panose="05000000000000000000" pitchFamily="2" charset="2"/>
              </a:rPr>
              <a:t>Plan sectoriel irrigation</a:t>
            </a:r>
            <a:endParaRPr lang="fr-CH" sz="2000" dirty="0">
              <a:solidFill>
                <a:srgbClr val="00B050"/>
              </a:solidFill>
            </a:endParaRPr>
          </a:p>
          <a:p>
            <a:pPr marL="800100" lvl="1" indent="-342900">
              <a:buClr>
                <a:srgbClr val="00B050"/>
              </a:buClr>
              <a:buFont typeface="Wingdings" panose="05000000000000000000" pitchFamily="2" charset="2"/>
              <a:buChar char="§"/>
            </a:pPr>
            <a:r>
              <a:rPr lang="fr-CH" sz="2000" dirty="0"/>
              <a:t>de ses eaux </a:t>
            </a:r>
            <a:r>
              <a:rPr lang="fr-CH" sz="2000" dirty="0">
                <a:sym typeface="Wingdings" panose="05000000000000000000" pitchFamily="2" charset="2"/>
              </a:rPr>
              <a:t> Outil </a:t>
            </a:r>
            <a:r>
              <a:rPr lang="fr-CH" sz="2000" dirty="0">
                <a:solidFill>
                  <a:srgbClr val="00B050"/>
                </a:solidFill>
                <a:sym typeface="Wingdings" panose="05000000000000000000" pitchFamily="2" charset="2"/>
              </a:rPr>
              <a:t>Plans sectoriels de protection et d’utilisation des eaux, planification des dangers et des risques</a:t>
            </a:r>
          </a:p>
          <a:p>
            <a:pPr marL="800100" lvl="1" indent="-342900">
              <a:buClr>
                <a:srgbClr val="00B050"/>
              </a:buClr>
              <a:buFont typeface="Wingdings" panose="05000000000000000000" pitchFamily="2" charset="2"/>
              <a:buChar char="§"/>
            </a:pPr>
            <a:r>
              <a:rPr lang="fr-CH" sz="2000" dirty="0">
                <a:sym typeface="Wingdings" panose="05000000000000000000" pitchFamily="2" charset="2"/>
              </a:rPr>
              <a:t>Adaptation aux changements climatiques </a:t>
            </a:r>
            <a:r>
              <a:rPr lang="fr-CH" sz="2000" dirty="0">
                <a:solidFill>
                  <a:srgbClr val="00B050"/>
                </a:solidFill>
                <a:sym typeface="Wingdings" panose="05000000000000000000" pitchFamily="2" charset="2"/>
              </a:rPr>
              <a:t> </a:t>
            </a:r>
            <a:r>
              <a:rPr lang="fr-CH" sz="2000" dirty="0">
                <a:sym typeface="Wingdings" panose="05000000000000000000" pitchFamily="2" charset="2"/>
              </a:rPr>
              <a:t>Outil</a:t>
            </a:r>
            <a:r>
              <a:rPr lang="fr-CH" sz="2000" dirty="0">
                <a:solidFill>
                  <a:srgbClr val="00B050"/>
                </a:solidFill>
                <a:sym typeface="Wingdings" panose="05000000000000000000" pitchFamily="2" charset="2"/>
              </a:rPr>
              <a:t> Plan climat</a:t>
            </a:r>
            <a:endParaRPr lang="fr-CH" sz="2000" dirty="0">
              <a:solidFill>
                <a:srgbClr val="00B050"/>
              </a:solidFill>
            </a:endParaRPr>
          </a:p>
        </p:txBody>
      </p:sp>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pPr lvl="0">
              <a:buSzPts val="1000"/>
              <a:tabLst>
                <a:tab pos="457200" algn="l"/>
              </a:tabLst>
            </a:pPr>
            <a:r>
              <a:rPr lang="fr-CH" sz="2800" dirty="0">
                <a:effectLst/>
                <a:latin typeface="Calibri" panose="020F0502020204030204" pitchFamily="34" charset="0"/>
                <a:ea typeface="Times New Roman" panose="02020603050405020304" pitchFamily="18" charset="0"/>
              </a:rPr>
              <a:t>3 - Gestion intégrée des eaux et changement climatique</a:t>
            </a:r>
            <a:endParaRPr lang="fr-CH" sz="2800" dirty="0">
              <a:effectLst/>
              <a:latin typeface="Calibri" panose="020F0502020204030204" pitchFamily="34" charset="0"/>
              <a:ea typeface="Calibri" panose="020F0502020204030204" pitchFamily="34" charset="0"/>
            </a:endParaRP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ZoneTexte 4">
            <a:extLst>
              <a:ext uri="{FF2B5EF4-FFF2-40B4-BE49-F238E27FC236}">
                <a16:creationId xmlns:a16="http://schemas.microsoft.com/office/drawing/2014/main" id="{6F7371D4-5629-3248-73AF-A4670723AB56}"/>
              </a:ext>
            </a:extLst>
          </p:cNvPr>
          <p:cNvSpPr txBox="1"/>
          <p:nvPr/>
        </p:nvSpPr>
        <p:spPr>
          <a:xfrm>
            <a:off x="817713" y="1161288"/>
            <a:ext cx="8385861" cy="2246769"/>
          </a:xfrm>
          <a:prstGeom prst="rect">
            <a:avLst/>
          </a:prstGeom>
          <a:noFill/>
        </p:spPr>
        <p:txBody>
          <a:bodyPr wrap="square" rtlCol="0">
            <a:spAutoFit/>
          </a:bodyPr>
          <a:lstStyle/>
          <a:p>
            <a:pPr marL="342900" indent="-342900">
              <a:buClr>
                <a:srgbClr val="00B050"/>
              </a:buClr>
              <a:buFont typeface="Wingdings" panose="05000000000000000000" pitchFamily="2" charset="2"/>
              <a:buChar char="q"/>
            </a:pPr>
            <a:r>
              <a:rPr lang="fr-CH" sz="2000" b="1" dirty="0"/>
              <a:t>Rhône est au cœur de l’adaptation aux changements climatiques</a:t>
            </a:r>
            <a:r>
              <a:rPr lang="fr-CH" sz="2000" dirty="0"/>
              <a:t>:</a:t>
            </a:r>
          </a:p>
          <a:p>
            <a:pPr marL="800100" lvl="1" indent="-342900">
              <a:buClr>
                <a:srgbClr val="00B050"/>
              </a:buClr>
              <a:buFont typeface="Wingdings" panose="05000000000000000000" pitchFamily="2" charset="2"/>
              <a:buChar char="§"/>
            </a:pPr>
            <a:r>
              <a:rPr lang="fr-CH" sz="2000" dirty="0"/>
              <a:t>Protection contre les évènements de crues plus fréquents</a:t>
            </a:r>
          </a:p>
          <a:p>
            <a:pPr marL="800100" lvl="1" indent="-342900">
              <a:buClr>
                <a:srgbClr val="00B050"/>
              </a:buClr>
              <a:buFont typeface="Wingdings" panose="05000000000000000000" pitchFamily="2" charset="2"/>
              <a:buChar char="§"/>
            </a:pPr>
            <a:r>
              <a:rPr lang="fr-CH" sz="2000" dirty="0"/>
              <a:t>Ombrages, chenaux préférentiels, caches pour les périodes d’étiage plus longues</a:t>
            </a:r>
          </a:p>
          <a:p>
            <a:pPr marL="800100" lvl="1" indent="-342900">
              <a:buClr>
                <a:srgbClr val="00B050"/>
              </a:buClr>
              <a:buFont typeface="Wingdings" panose="05000000000000000000" pitchFamily="2" charset="2"/>
              <a:buChar char="§"/>
            </a:pPr>
            <a:r>
              <a:rPr lang="fr-CH" sz="2000" dirty="0"/>
              <a:t>Îlots de fraicheurs pour la population</a:t>
            </a:r>
          </a:p>
          <a:p>
            <a:pPr marL="800100" lvl="1" indent="-342900">
              <a:buClr>
                <a:srgbClr val="00B050"/>
              </a:buClr>
              <a:buFont typeface="Wingdings" panose="05000000000000000000" pitchFamily="2" charset="2"/>
              <a:buChar char="§"/>
            </a:pPr>
            <a:r>
              <a:rPr lang="fr-CH" sz="2000" dirty="0"/>
              <a:t>Développement de la mobilité douce</a:t>
            </a:r>
          </a:p>
          <a:p>
            <a:pPr marL="800100" lvl="1" indent="-342900">
              <a:buClr>
                <a:srgbClr val="00B050"/>
              </a:buClr>
              <a:buFont typeface="Wingdings" panose="05000000000000000000" pitchFamily="2" charset="2"/>
              <a:buChar char="§"/>
            </a:pPr>
            <a:r>
              <a:rPr lang="fr-CH" sz="2000" dirty="0"/>
              <a:t>Utilisation raisonnée de l’eau pour l’énergie renouvelable  </a:t>
            </a:r>
          </a:p>
        </p:txBody>
      </p:sp>
      <p:sp>
        <p:nvSpPr>
          <p:cNvPr id="7" name="ZoneTexte 6">
            <a:extLst>
              <a:ext uri="{FF2B5EF4-FFF2-40B4-BE49-F238E27FC236}">
                <a16:creationId xmlns:a16="http://schemas.microsoft.com/office/drawing/2014/main" id="{3771AF3F-2F0F-9012-6E8F-88C59F4ACCFA}"/>
              </a:ext>
            </a:extLst>
          </p:cNvPr>
          <p:cNvSpPr txBox="1"/>
          <p:nvPr/>
        </p:nvSpPr>
        <p:spPr>
          <a:xfrm>
            <a:off x="9192076" y="5020916"/>
            <a:ext cx="2999924" cy="369332"/>
          </a:xfrm>
          <a:prstGeom prst="rect">
            <a:avLst/>
          </a:prstGeom>
          <a:noFill/>
        </p:spPr>
        <p:txBody>
          <a:bodyPr wrap="none" rtlCol="0">
            <a:spAutoFit/>
          </a:bodyPr>
          <a:lstStyle/>
          <a:p>
            <a:r>
              <a:rPr lang="fr-CH" dirty="0">
                <a:solidFill>
                  <a:srgbClr val="00B050"/>
                </a:solidFill>
              </a:rPr>
              <a:t>PLAN DIRECETEUR CANTONAL</a:t>
            </a:r>
          </a:p>
        </p:txBody>
      </p:sp>
      <p:sp>
        <p:nvSpPr>
          <p:cNvPr id="8" name="Accolade fermante 7">
            <a:extLst>
              <a:ext uri="{FF2B5EF4-FFF2-40B4-BE49-F238E27FC236}">
                <a16:creationId xmlns:a16="http://schemas.microsoft.com/office/drawing/2014/main" id="{B091CED1-D30B-902F-71A2-2EE2321872D0}"/>
              </a:ext>
            </a:extLst>
          </p:cNvPr>
          <p:cNvSpPr/>
          <p:nvPr/>
        </p:nvSpPr>
        <p:spPr>
          <a:xfrm>
            <a:off x="8885752" y="4056364"/>
            <a:ext cx="320039" cy="229843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Tree>
    <p:extLst>
      <p:ext uri="{BB962C8B-B14F-4D97-AF65-F5344CB8AC3E}">
        <p14:creationId xmlns:p14="http://schemas.microsoft.com/office/powerpoint/2010/main" val="33375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pPr lvl="0">
              <a:buSzPts val="1000"/>
              <a:tabLst>
                <a:tab pos="457200" algn="l"/>
              </a:tabLst>
            </a:pPr>
            <a:r>
              <a:rPr lang="fr-CH" sz="2800" dirty="0">
                <a:effectLst/>
                <a:latin typeface="Calibri" panose="020F0502020204030204" pitchFamily="34" charset="0"/>
                <a:ea typeface="Times New Roman" panose="02020603050405020304" pitchFamily="18" charset="0"/>
              </a:rPr>
              <a:t>3 - Gestion intégrée des eaux et changement climatique</a:t>
            </a:r>
            <a:endParaRPr lang="fr-CH" sz="2800" dirty="0">
              <a:effectLst/>
              <a:latin typeface="Calibri" panose="020F0502020204030204" pitchFamily="34" charset="0"/>
              <a:ea typeface="Calibri" panose="020F0502020204030204" pitchFamily="34" charset="0"/>
            </a:endParaRP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Rectangle 4">
            <a:extLst>
              <a:ext uri="{FF2B5EF4-FFF2-40B4-BE49-F238E27FC236}">
                <a16:creationId xmlns:a16="http://schemas.microsoft.com/office/drawing/2014/main" id="{6161AEFE-9D45-6AEE-920C-B7064A0DBC44}"/>
              </a:ext>
            </a:extLst>
          </p:cNvPr>
          <p:cNvSpPr/>
          <p:nvPr/>
        </p:nvSpPr>
        <p:spPr>
          <a:xfrm>
            <a:off x="1356748" y="2724405"/>
            <a:ext cx="1145182" cy="347740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0" dirty="0">
                <a:solidFill>
                  <a:schemeClr val="bg1"/>
                </a:solidFill>
              </a:rPr>
              <a:t>Environnement naturel </a:t>
            </a:r>
          </a:p>
        </p:txBody>
      </p:sp>
      <p:sp>
        <p:nvSpPr>
          <p:cNvPr id="6" name="Rectangle 5">
            <a:extLst>
              <a:ext uri="{FF2B5EF4-FFF2-40B4-BE49-F238E27FC236}">
                <a16:creationId xmlns:a16="http://schemas.microsoft.com/office/drawing/2014/main" id="{ED2BD48F-5946-1E24-DE89-7573BB2D9F31}"/>
              </a:ext>
            </a:extLst>
          </p:cNvPr>
          <p:cNvSpPr/>
          <p:nvPr/>
        </p:nvSpPr>
        <p:spPr>
          <a:xfrm>
            <a:off x="1356748" y="2241582"/>
            <a:ext cx="10215693" cy="365125"/>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7 enjeux pour le territoire </a:t>
            </a:r>
          </a:p>
        </p:txBody>
      </p:sp>
      <p:sp>
        <p:nvSpPr>
          <p:cNvPr id="7" name="Rectangle 6">
            <a:extLst>
              <a:ext uri="{FF2B5EF4-FFF2-40B4-BE49-F238E27FC236}">
                <a16:creationId xmlns:a16="http://schemas.microsoft.com/office/drawing/2014/main" id="{9E178EA9-6890-8649-B096-BE9D0C7D1F15}"/>
              </a:ext>
            </a:extLst>
          </p:cNvPr>
          <p:cNvSpPr/>
          <p:nvPr/>
        </p:nvSpPr>
        <p:spPr>
          <a:xfrm>
            <a:off x="1356748" y="1536694"/>
            <a:ext cx="10215693" cy="58719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PDC 2050</a:t>
            </a:r>
          </a:p>
        </p:txBody>
      </p:sp>
      <p:sp>
        <p:nvSpPr>
          <p:cNvPr id="8" name="Rectangle 7">
            <a:extLst>
              <a:ext uri="{FF2B5EF4-FFF2-40B4-BE49-F238E27FC236}">
                <a16:creationId xmlns:a16="http://schemas.microsoft.com/office/drawing/2014/main" id="{981A321E-8A55-B261-C5BF-28CD583AC5FD}"/>
              </a:ext>
            </a:extLst>
          </p:cNvPr>
          <p:cNvSpPr/>
          <p:nvPr/>
        </p:nvSpPr>
        <p:spPr>
          <a:xfrm>
            <a:off x="2868500" y="2724405"/>
            <a:ext cx="1145182" cy="347740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0" dirty="0">
                <a:solidFill>
                  <a:schemeClr val="bg1"/>
                </a:solidFill>
              </a:rPr>
              <a:t>Agriculture</a:t>
            </a:r>
          </a:p>
        </p:txBody>
      </p:sp>
      <p:sp>
        <p:nvSpPr>
          <p:cNvPr id="9" name="Rectangle 8">
            <a:extLst>
              <a:ext uri="{FF2B5EF4-FFF2-40B4-BE49-F238E27FC236}">
                <a16:creationId xmlns:a16="http://schemas.microsoft.com/office/drawing/2014/main" id="{C0FBC23C-044B-B520-D270-C5FF07376ED5}"/>
              </a:ext>
            </a:extLst>
          </p:cNvPr>
          <p:cNvSpPr/>
          <p:nvPr/>
        </p:nvSpPr>
        <p:spPr>
          <a:xfrm>
            <a:off x="4380252" y="2724405"/>
            <a:ext cx="1145182" cy="347740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0" dirty="0">
                <a:solidFill>
                  <a:schemeClr val="bg1"/>
                </a:solidFill>
              </a:rPr>
              <a:t>Espaces bâtis</a:t>
            </a:r>
          </a:p>
        </p:txBody>
      </p:sp>
      <p:sp>
        <p:nvSpPr>
          <p:cNvPr id="10" name="Rectangle 9">
            <a:extLst>
              <a:ext uri="{FF2B5EF4-FFF2-40B4-BE49-F238E27FC236}">
                <a16:creationId xmlns:a16="http://schemas.microsoft.com/office/drawing/2014/main" id="{DDD6166D-E7B7-F9CD-FF00-EC1E83BFF4BE}"/>
              </a:ext>
            </a:extLst>
          </p:cNvPr>
          <p:cNvSpPr/>
          <p:nvPr/>
        </p:nvSpPr>
        <p:spPr>
          <a:xfrm>
            <a:off x="5892004" y="2724405"/>
            <a:ext cx="1145182" cy="347740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0" dirty="0">
                <a:solidFill>
                  <a:schemeClr val="bg1"/>
                </a:solidFill>
              </a:rPr>
              <a:t>Services</a:t>
            </a:r>
          </a:p>
        </p:txBody>
      </p:sp>
      <p:sp>
        <p:nvSpPr>
          <p:cNvPr id="11" name="Rectangle 10">
            <a:extLst>
              <a:ext uri="{FF2B5EF4-FFF2-40B4-BE49-F238E27FC236}">
                <a16:creationId xmlns:a16="http://schemas.microsoft.com/office/drawing/2014/main" id="{18A11B67-DB15-2FE4-041D-03BA8B9ECF50}"/>
              </a:ext>
            </a:extLst>
          </p:cNvPr>
          <p:cNvSpPr/>
          <p:nvPr/>
        </p:nvSpPr>
        <p:spPr>
          <a:xfrm>
            <a:off x="7403756" y="2724405"/>
            <a:ext cx="1145182" cy="347740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0" dirty="0">
                <a:solidFill>
                  <a:schemeClr val="bg1"/>
                </a:solidFill>
              </a:rPr>
              <a:t>Mobilité</a:t>
            </a:r>
          </a:p>
        </p:txBody>
      </p:sp>
      <p:sp>
        <p:nvSpPr>
          <p:cNvPr id="12" name="Rectangle 11">
            <a:extLst>
              <a:ext uri="{FF2B5EF4-FFF2-40B4-BE49-F238E27FC236}">
                <a16:creationId xmlns:a16="http://schemas.microsoft.com/office/drawing/2014/main" id="{F05A2AA5-522B-0F76-C479-5ADF31E745AC}"/>
              </a:ext>
            </a:extLst>
          </p:cNvPr>
          <p:cNvSpPr/>
          <p:nvPr/>
        </p:nvSpPr>
        <p:spPr>
          <a:xfrm>
            <a:off x="8915508" y="2724405"/>
            <a:ext cx="1145182" cy="347740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0" dirty="0">
                <a:solidFill>
                  <a:schemeClr val="bg1"/>
                </a:solidFill>
              </a:rPr>
              <a:t>Activités </a:t>
            </a:r>
          </a:p>
          <a:p>
            <a:pPr algn="ctr"/>
            <a:r>
              <a:rPr lang="fr-FR" sz="1000" dirty="0">
                <a:solidFill>
                  <a:schemeClr val="bg1"/>
                </a:solidFill>
              </a:rPr>
              <a:t>économiques</a:t>
            </a:r>
          </a:p>
        </p:txBody>
      </p:sp>
      <p:sp>
        <p:nvSpPr>
          <p:cNvPr id="13" name="Rectangle 12">
            <a:extLst>
              <a:ext uri="{FF2B5EF4-FFF2-40B4-BE49-F238E27FC236}">
                <a16:creationId xmlns:a16="http://schemas.microsoft.com/office/drawing/2014/main" id="{BE98C90E-F673-8E89-21CB-29E38FA73E05}"/>
              </a:ext>
            </a:extLst>
          </p:cNvPr>
          <p:cNvSpPr/>
          <p:nvPr/>
        </p:nvSpPr>
        <p:spPr>
          <a:xfrm>
            <a:off x="10427259" y="2724405"/>
            <a:ext cx="1145182" cy="347740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0" dirty="0">
                <a:solidFill>
                  <a:schemeClr val="bg1"/>
                </a:solidFill>
              </a:rPr>
              <a:t>Ressources et énergie</a:t>
            </a:r>
          </a:p>
        </p:txBody>
      </p:sp>
      <p:sp>
        <p:nvSpPr>
          <p:cNvPr id="14" name="Rectangle 13">
            <a:extLst>
              <a:ext uri="{FF2B5EF4-FFF2-40B4-BE49-F238E27FC236}">
                <a16:creationId xmlns:a16="http://schemas.microsoft.com/office/drawing/2014/main" id="{2A71B843-4948-28A2-428F-49C1B0BBFC8E}"/>
              </a:ext>
            </a:extLst>
          </p:cNvPr>
          <p:cNvSpPr/>
          <p:nvPr/>
        </p:nvSpPr>
        <p:spPr>
          <a:xfrm>
            <a:off x="840435" y="3177642"/>
            <a:ext cx="10801135" cy="3122584"/>
          </a:xfrm>
          <a:prstGeom prst="rect">
            <a:avLst/>
          </a:prstGeom>
          <a:gradFill>
            <a:gsLst>
              <a:gs pos="100000">
                <a:srgbClr val="0066B3">
                  <a:alpha val="58000"/>
                </a:srgbClr>
              </a:gs>
              <a:gs pos="0">
                <a:srgbClr val="82D0F5"/>
              </a:gs>
              <a:gs pos="100000">
                <a:srgbClr val="21BBEF"/>
              </a:gs>
            </a:gsLst>
            <a:lin ang="5400000" scaled="1"/>
          </a:gradFill>
        </p:spPr>
        <p:txBody>
          <a:bodyPr vert="horz" lIns="91440" tIns="45720" rIns="91440" bIns="45720" rtlCol="0" anchor="ctr">
            <a:noAutofit/>
          </a:bodyPr>
          <a:lstStyle/>
          <a:p>
            <a:pPr algn="ctr">
              <a:lnSpc>
                <a:spcPct val="90000"/>
              </a:lnSpc>
              <a:spcBef>
                <a:spcPct val="0"/>
              </a:spcBef>
            </a:pPr>
            <a:r>
              <a:rPr lang="fr-FR" sz="3200" dirty="0">
                <a:solidFill>
                  <a:schemeClr val="bg1"/>
                </a:solidFill>
                <a:latin typeface="Arial" panose="020B0604020202020204" pitchFamily="34" charset="0"/>
                <a:ea typeface="+mj-ea"/>
                <a:cs typeface="Arial" panose="020B0604020202020204" pitchFamily="34" charset="0"/>
              </a:rPr>
              <a:t>Gestion Intégrée des Eaux (GIE)</a:t>
            </a:r>
          </a:p>
          <a:p>
            <a:pPr algn="ctr">
              <a:lnSpc>
                <a:spcPct val="90000"/>
              </a:lnSpc>
              <a:spcBef>
                <a:spcPct val="0"/>
              </a:spcBef>
            </a:pPr>
            <a:endParaRPr lang="fr-FR" sz="3200" dirty="0">
              <a:solidFill>
                <a:schemeClr val="bg1"/>
              </a:solidFill>
              <a:latin typeface="Arial" panose="020B0604020202020204" pitchFamily="34" charset="0"/>
              <a:ea typeface="+mj-ea"/>
              <a:cs typeface="Arial" panose="020B0604020202020204" pitchFamily="34" charset="0"/>
            </a:endParaRPr>
          </a:p>
          <a:p>
            <a:pPr algn="ctr">
              <a:lnSpc>
                <a:spcPct val="90000"/>
              </a:lnSpc>
              <a:spcBef>
                <a:spcPct val="0"/>
              </a:spcBef>
            </a:pPr>
            <a:endParaRPr lang="fr-FR" sz="3200" dirty="0">
              <a:solidFill>
                <a:schemeClr val="bg1"/>
              </a:solidFill>
              <a:latin typeface="Arial" panose="020B0604020202020204" pitchFamily="34" charset="0"/>
              <a:ea typeface="+mj-ea"/>
              <a:cs typeface="Arial" panose="020B0604020202020204" pitchFamily="34" charset="0"/>
            </a:endParaRPr>
          </a:p>
          <a:p>
            <a:pPr algn="ctr">
              <a:lnSpc>
                <a:spcPct val="90000"/>
              </a:lnSpc>
              <a:spcBef>
                <a:spcPct val="0"/>
              </a:spcBef>
            </a:pPr>
            <a:endParaRPr lang="fr-FR" sz="3200" dirty="0">
              <a:solidFill>
                <a:schemeClr val="bg1"/>
              </a:solidFill>
              <a:latin typeface="Arial" panose="020B0604020202020204" pitchFamily="34" charset="0"/>
              <a:ea typeface="+mj-ea"/>
              <a:cs typeface="Arial" panose="020B0604020202020204" pitchFamily="34" charset="0"/>
            </a:endParaRPr>
          </a:p>
          <a:p>
            <a:pPr algn="ctr">
              <a:lnSpc>
                <a:spcPct val="90000"/>
              </a:lnSpc>
              <a:spcBef>
                <a:spcPct val="0"/>
              </a:spcBef>
            </a:pPr>
            <a:endParaRPr lang="fr-FR" sz="3200" dirty="0">
              <a:solidFill>
                <a:schemeClr val="bg1"/>
              </a:solidFill>
              <a:latin typeface="Arial" panose="020B0604020202020204" pitchFamily="34" charset="0"/>
              <a:ea typeface="+mj-ea"/>
              <a:cs typeface="Arial" panose="020B0604020202020204" pitchFamily="34" charset="0"/>
            </a:endParaRPr>
          </a:p>
          <a:p>
            <a:pPr algn="ctr">
              <a:lnSpc>
                <a:spcPct val="90000"/>
              </a:lnSpc>
              <a:spcBef>
                <a:spcPct val="0"/>
              </a:spcBef>
            </a:pPr>
            <a:endParaRPr lang="fr-FR" sz="3200" dirty="0">
              <a:solidFill>
                <a:schemeClr val="bg1"/>
              </a:solidFill>
              <a:latin typeface="Arial" panose="020B0604020202020204" pitchFamily="34" charset="0"/>
              <a:ea typeface="+mj-ea"/>
              <a:cs typeface="Arial" panose="020B0604020202020204" pitchFamily="34" charset="0"/>
            </a:endParaRPr>
          </a:p>
        </p:txBody>
      </p:sp>
      <p:sp>
        <p:nvSpPr>
          <p:cNvPr id="15" name="Rectangle 14">
            <a:extLst>
              <a:ext uri="{FF2B5EF4-FFF2-40B4-BE49-F238E27FC236}">
                <a16:creationId xmlns:a16="http://schemas.microsoft.com/office/drawing/2014/main" id="{2A694113-5525-DE32-2156-5D6C1866C823}"/>
              </a:ext>
            </a:extLst>
          </p:cNvPr>
          <p:cNvSpPr/>
          <p:nvPr/>
        </p:nvSpPr>
        <p:spPr>
          <a:xfrm>
            <a:off x="1497339" y="4256899"/>
            <a:ext cx="864000" cy="176203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fr-FR" sz="900" dirty="0">
                <a:solidFill>
                  <a:schemeClr val="bg1"/>
                </a:solidFill>
              </a:rPr>
              <a:t>Réseaux écologiques</a:t>
            </a:r>
          </a:p>
          <a:p>
            <a:pPr algn="ctr"/>
            <a:endParaRPr lang="fr-FR" sz="900" dirty="0">
              <a:solidFill>
                <a:schemeClr val="bg1"/>
              </a:solidFill>
            </a:endParaRPr>
          </a:p>
          <a:p>
            <a:pPr algn="ctr"/>
            <a:r>
              <a:rPr lang="fr-FR" sz="900" dirty="0">
                <a:solidFill>
                  <a:schemeClr val="bg1"/>
                </a:solidFill>
              </a:rPr>
              <a:t>Milieux naturels</a:t>
            </a:r>
          </a:p>
          <a:p>
            <a:pPr algn="ctr"/>
            <a:endParaRPr lang="fr-FR" sz="900" dirty="0">
              <a:solidFill>
                <a:schemeClr val="bg1"/>
              </a:solidFill>
            </a:endParaRPr>
          </a:p>
          <a:p>
            <a:pPr algn="ctr"/>
            <a:r>
              <a:rPr lang="fr-FR" sz="900" dirty="0">
                <a:solidFill>
                  <a:schemeClr val="bg1"/>
                </a:solidFill>
              </a:rPr>
              <a:t>Revitalisation des cours d’eau</a:t>
            </a:r>
          </a:p>
          <a:p>
            <a:pPr algn="ctr"/>
            <a:endParaRPr lang="fr-FR" sz="900" dirty="0">
              <a:solidFill>
                <a:schemeClr val="bg1"/>
              </a:solidFill>
            </a:endParaRPr>
          </a:p>
          <a:p>
            <a:pPr algn="ctr"/>
            <a:r>
              <a:rPr lang="fr-FR" sz="900" dirty="0">
                <a:solidFill>
                  <a:schemeClr val="bg1"/>
                </a:solidFill>
              </a:rPr>
              <a:t>Quantité et qualité Eaux de surface  et  souterraine</a:t>
            </a:r>
          </a:p>
        </p:txBody>
      </p:sp>
      <p:sp>
        <p:nvSpPr>
          <p:cNvPr id="16" name="Rectangle 15">
            <a:extLst>
              <a:ext uri="{FF2B5EF4-FFF2-40B4-BE49-F238E27FC236}">
                <a16:creationId xmlns:a16="http://schemas.microsoft.com/office/drawing/2014/main" id="{C64621B4-2445-04B7-F582-FDC09DAB013F}"/>
              </a:ext>
            </a:extLst>
          </p:cNvPr>
          <p:cNvSpPr/>
          <p:nvPr/>
        </p:nvSpPr>
        <p:spPr>
          <a:xfrm>
            <a:off x="943530" y="3889307"/>
            <a:ext cx="10628911" cy="297924"/>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050" dirty="0">
                <a:solidFill>
                  <a:schemeClr val="bg1"/>
                </a:solidFill>
              </a:rPr>
              <a:t>GOUVERNANCE (coordination des politiques sectorielle et arbitrage des usages)</a:t>
            </a:r>
          </a:p>
        </p:txBody>
      </p:sp>
      <p:sp>
        <p:nvSpPr>
          <p:cNvPr id="17" name="Rectangle 16">
            <a:extLst>
              <a:ext uri="{FF2B5EF4-FFF2-40B4-BE49-F238E27FC236}">
                <a16:creationId xmlns:a16="http://schemas.microsoft.com/office/drawing/2014/main" id="{04287DE5-19DC-EF8E-45F9-008E3C37A5EE}"/>
              </a:ext>
            </a:extLst>
          </p:cNvPr>
          <p:cNvSpPr/>
          <p:nvPr/>
        </p:nvSpPr>
        <p:spPr>
          <a:xfrm>
            <a:off x="3007815" y="4256899"/>
            <a:ext cx="864000" cy="176203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fr-FR" sz="900" dirty="0">
                <a:solidFill>
                  <a:schemeClr val="bg1"/>
                </a:solidFill>
              </a:rPr>
              <a:t>Irrigation</a:t>
            </a:r>
          </a:p>
          <a:p>
            <a:pPr algn="ctr"/>
            <a:endParaRPr lang="fr-FR" sz="900" dirty="0">
              <a:solidFill>
                <a:schemeClr val="bg1"/>
              </a:solidFill>
            </a:endParaRPr>
          </a:p>
          <a:p>
            <a:pPr algn="ctr"/>
            <a:r>
              <a:rPr lang="fr-FR" sz="900" dirty="0">
                <a:solidFill>
                  <a:schemeClr val="bg1"/>
                </a:solidFill>
              </a:rPr>
              <a:t>Drainage</a:t>
            </a:r>
          </a:p>
          <a:p>
            <a:pPr algn="ctr"/>
            <a:endParaRPr lang="fr-FR" sz="900" dirty="0">
              <a:solidFill>
                <a:schemeClr val="bg1"/>
              </a:solidFill>
            </a:endParaRPr>
          </a:p>
          <a:p>
            <a:pPr algn="ctr"/>
            <a:r>
              <a:rPr lang="fr-FR" sz="900" dirty="0">
                <a:solidFill>
                  <a:schemeClr val="bg1"/>
                </a:solidFill>
              </a:rPr>
              <a:t>Qualité des eaux agricoles </a:t>
            </a:r>
          </a:p>
        </p:txBody>
      </p:sp>
      <p:sp>
        <p:nvSpPr>
          <p:cNvPr id="18" name="Rectangle 17">
            <a:extLst>
              <a:ext uri="{FF2B5EF4-FFF2-40B4-BE49-F238E27FC236}">
                <a16:creationId xmlns:a16="http://schemas.microsoft.com/office/drawing/2014/main" id="{E51E8122-F4B6-2166-EE76-CF6651794477}"/>
              </a:ext>
            </a:extLst>
          </p:cNvPr>
          <p:cNvSpPr/>
          <p:nvPr/>
        </p:nvSpPr>
        <p:spPr>
          <a:xfrm>
            <a:off x="4520843" y="4256899"/>
            <a:ext cx="864000" cy="176203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fr-FR" sz="900" dirty="0">
                <a:solidFill>
                  <a:schemeClr val="bg1"/>
                </a:solidFill>
              </a:rPr>
              <a:t>Réseau bleu-vert (eau en ville)</a:t>
            </a:r>
          </a:p>
          <a:p>
            <a:pPr algn="ctr"/>
            <a:endParaRPr lang="fr-FR" sz="900" dirty="0">
              <a:solidFill>
                <a:schemeClr val="bg1"/>
              </a:solidFill>
            </a:endParaRPr>
          </a:p>
          <a:p>
            <a:pPr algn="ctr"/>
            <a:r>
              <a:rPr lang="fr-FR" sz="900" dirty="0">
                <a:solidFill>
                  <a:schemeClr val="bg1"/>
                </a:solidFill>
              </a:rPr>
              <a:t>Ville éponge (ruissellement)</a:t>
            </a:r>
          </a:p>
          <a:p>
            <a:pPr algn="ctr"/>
            <a:endParaRPr lang="fr-FR" sz="900" dirty="0">
              <a:solidFill>
                <a:schemeClr val="bg1"/>
              </a:solidFill>
            </a:endParaRPr>
          </a:p>
          <a:p>
            <a:pPr algn="ctr"/>
            <a:r>
              <a:rPr lang="fr-FR" sz="900" dirty="0">
                <a:solidFill>
                  <a:schemeClr val="bg1"/>
                </a:solidFill>
              </a:rPr>
              <a:t>Climat / fraîcheur (arborisation)</a:t>
            </a:r>
          </a:p>
        </p:txBody>
      </p:sp>
      <p:sp>
        <p:nvSpPr>
          <p:cNvPr id="19" name="Rectangle 18">
            <a:extLst>
              <a:ext uri="{FF2B5EF4-FFF2-40B4-BE49-F238E27FC236}">
                <a16:creationId xmlns:a16="http://schemas.microsoft.com/office/drawing/2014/main" id="{7BF18611-6B59-B2EC-9880-65D69E582264}"/>
              </a:ext>
            </a:extLst>
          </p:cNvPr>
          <p:cNvSpPr/>
          <p:nvPr/>
        </p:nvSpPr>
        <p:spPr>
          <a:xfrm>
            <a:off x="9056099" y="4256899"/>
            <a:ext cx="864000" cy="176203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fr-FR" sz="900" dirty="0">
                <a:solidFill>
                  <a:schemeClr val="bg1"/>
                </a:solidFill>
              </a:rPr>
              <a:t>Protection contre les crues et le ruissellement  </a:t>
            </a:r>
          </a:p>
        </p:txBody>
      </p:sp>
      <p:sp>
        <p:nvSpPr>
          <p:cNvPr id="20" name="Rectangle 19">
            <a:extLst>
              <a:ext uri="{FF2B5EF4-FFF2-40B4-BE49-F238E27FC236}">
                <a16:creationId xmlns:a16="http://schemas.microsoft.com/office/drawing/2014/main" id="{0E05FBA0-C5F0-7CFB-8BF1-190CE79E4225}"/>
              </a:ext>
            </a:extLst>
          </p:cNvPr>
          <p:cNvSpPr/>
          <p:nvPr/>
        </p:nvSpPr>
        <p:spPr>
          <a:xfrm>
            <a:off x="10567850" y="4256899"/>
            <a:ext cx="864000" cy="176203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fr-FR" sz="900" dirty="0">
                <a:solidFill>
                  <a:schemeClr val="bg1"/>
                </a:solidFill>
              </a:rPr>
              <a:t>Hydroélectricité</a:t>
            </a:r>
          </a:p>
          <a:p>
            <a:pPr algn="ctr"/>
            <a:endParaRPr lang="fr-FR" sz="900" dirty="0">
              <a:solidFill>
                <a:schemeClr val="bg1"/>
              </a:solidFill>
            </a:endParaRPr>
          </a:p>
          <a:p>
            <a:pPr algn="ctr"/>
            <a:r>
              <a:rPr lang="fr-FR" sz="900" dirty="0">
                <a:solidFill>
                  <a:schemeClr val="bg1"/>
                </a:solidFill>
              </a:rPr>
              <a:t>Thermie (lac)</a:t>
            </a:r>
          </a:p>
          <a:p>
            <a:pPr algn="ctr"/>
            <a:endParaRPr lang="fr-FR" sz="900" dirty="0">
              <a:solidFill>
                <a:schemeClr val="bg1"/>
              </a:solidFill>
            </a:endParaRPr>
          </a:p>
          <a:p>
            <a:pPr algn="ctr"/>
            <a:r>
              <a:rPr lang="fr-FR" sz="900" dirty="0">
                <a:solidFill>
                  <a:schemeClr val="bg1"/>
                </a:solidFill>
              </a:rPr>
              <a:t>Géothermie (nappe)</a:t>
            </a:r>
          </a:p>
          <a:p>
            <a:pPr algn="ctr"/>
            <a:endParaRPr lang="fr-FR" sz="900" dirty="0">
              <a:solidFill>
                <a:schemeClr val="bg1"/>
              </a:solidFill>
            </a:endParaRPr>
          </a:p>
          <a:p>
            <a:pPr algn="ctr"/>
            <a:r>
              <a:rPr lang="fr-FR" sz="900" dirty="0">
                <a:solidFill>
                  <a:schemeClr val="bg1"/>
                </a:solidFill>
              </a:rPr>
              <a:t>Eau industrielle</a:t>
            </a:r>
          </a:p>
        </p:txBody>
      </p:sp>
      <p:sp>
        <p:nvSpPr>
          <p:cNvPr id="21" name="Rectangle 20">
            <a:extLst>
              <a:ext uri="{FF2B5EF4-FFF2-40B4-BE49-F238E27FC236}">
                <a16:creationId xmlns:a16="http://schemas.microsoft.com/office/drawing/2014/main" id="{5E65B3CD-24C3-5B77-4156-0C73AF1CAEB2}"/>
              </a:ext>
            </a:extLst>
          </p:cNvPr>
          <p:cNvSpPr/>
          <p:nvPr/>
        </p:nvSpPr>
        <p:spPr>
          <a:xfrm>
            <a:off x="7568400" y="4256899"/>
            <a:ext cx="864000" cy="176203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fr-FR" sz="900" dirty="0">
                <a:solidFill>
                  <a:schemeClr val="bg1"/>
                </a:solidFill>
              </a:rPr>
              <a:t>Infiltration</a:t>
            </a:r>
          </a:p>
          <a:p>
            <a:pPr algn="ctr"/>
            <a:r>
              <a:rPr lang="fr-FR" sz="900" dirty="0">
                <a:solidFill>
                  <a:schemeClr val="bg1"/>
                </a:solidFill>
              </a:rPr>
              <a:t>/qualité  des eaux de ruissellement </a:t>
            </a:r>
          </a:p>
          <a:p>
            <a:pPr algn="ctr"/>
            <a:endParaRPr lang="fr-FR" sz="900" dirty="0">
              <a:solidFill>
                <a:schemeClr val="bg1"/>
              </a:solidFill>
            </a:endParaRPr>
          </a:p>
          <a:p>
            <a:pPr algn="ctr"/>
            <a:r>
              <a:rPr lang="fr-FR" sz="900" dirty="0">
                <a:solidFill>
                  <a:schemeClr val="bg1"/>
                </a:solidFill>
              </a:rPr>
              <a:t>Réseau Eau-loisirs-détente-mobilité </a:t>
            </a:r>
          </a:p>
        </p:txBody>
      </p:sp>
      <p:sp>
        <p:nvSpPr>
          <p:cNvPr id="22" name="Rectangle 21">
            <a:extLst>
              <a:ext uri="{FF2B5EF4-FFF2-40B4-BE49-F238E27FC236}">
                <a16:creationId xmlns:a16="http://schemas.microsoft.com/office/drawing/2014/main" id="{6FEE73ED-EF1F-959D-416A-3F4B5BE23CF6}"/>
              </a:ext>
            </a:extLst>
          </p:cNvPr>
          <p:cNvSpPr/>
          <p:nvPr/>
        </p:nvSpPr>
        <p:spPr>
          <a:xfrm>
            <a:off x="6028717" y="4256899"/>
            <a:ext cx="864000" cy="176203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fr-FR" sz="900" dirty="0">
                <a:solidFill>
                  <a:schemeClr val="bg1"/>
                </a:solidFill>
              </a:rPr>
              <a:t>Distribution de l’eau </a:t>
            </a:r>
          </a:p>
          <a:p>
            <a:pPr algn="ctr"/>
            <a:endParaRPr lang="fr-FR" sz="900" dirty="0">
              <a:solidFill>
                <a:schemeClr val="bg1"/>
              </a:solidFill>
            </a:endParaRPr>
          </a:p>
          <a:p>
            <a:pPr algn="ctr"/>
            <a:r>
              <a:rPr lang="fr-FR" sz="900" dirty="0">
                <a:solidFill>
                  <a:schemeClr val="bg1"/>
                </a:solidFill>
              </a:rPr>
              <a:t>Epuration des eaux </a:t>
            </a:r>
          </a:p>
        </p:txBody>
      </p:sp>
    </p:spTree>
    <p:extLst>
      <p:ext uri="{BB962C8B-B14F-4D97-AF65-F5344CB8AC3E}">
        <p14:creationId xmlns:p14="http://schemas.microsoft.com/office/powerpoint/2010/main" val="142462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6480513-1957-01A8-D413-6CD031D13E67}"/>
              </a:ext>
            </a:extLst>
          </p:cNvPr>
          <p:cNvSpPr>
            <a:spLocks noGrp="1"/>
          </p:cNvSpPr>
          <p:nvPr>
            <p:ph type="title"/>
          </p:nvPr>
        </p:nvSpPr>
        <p:spPr>
          <a:xfrm>
            <a:off x="2136000" y="302032"/>
            <a:ext cx="7920000" cy="891760"/>
          </a:xfrm>
        </p:spPr>
        <p:txBody>
          <a:bodyPr>
            <a:normAutofit/>
          </a:bodyPr>
          <a:lstStyle/>
          <a:p>
            <a:pPr lvl="0">
              <a:buSzPts val="1000"/>
              <a:tabLst>
                <a:tab pos="457200" algn="l"/>
              </a:tabLst>
            </a:pPr>
            <a:r>
              <a:rPr lang="fr-CH" sz="2800" dirty="0">
                <a:effectLst/>
                <a:latin typeface="Calibri" panose="020F0502020204030204" pitchFamily="34" charset="0"/>
                <a:ea typeface="Times New Roman" panose="02020603050405020304" pitchFamily="18" charset="0"/>
              </a:rPr>
              <a:t>3 - Gestion intégrée des eaux et changement climatique</a:t>
            </a:r>
            <a:endParaRPr lang="fr-CH" sz="2800" dirty="0">
              <a:effectLst/>
              <a:latin typeface="Calibri" panose="020F0502020204030204" pitchFamily="34" charset="0"/>
              <a:ea typeface="Calibri" panose="020F0502020204030204" pitchFamily="34" charset="0"/>
            </a:endParaRPr>
          </a:p>
        </p:txBody>
      </p:sp>
      <p:pic>
        <p:nvPicPr>
          <p:cNvPr id="2" name="Image 1" descr="logo_BASE_R3_FR LT">
            <a:extLst>
              <a:ext uri="{FF2B5EF4-FFF2-40B4-BE49-F238E27FC236}">
                <a16:creationId xmlns:a16="http://schemas.microsoft.com/office/drawing/2014/main" id="{E455EB89-7DA6-F86C-C927-D7BCE1421A9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4" name="Image 3" descr="logo-g-lettre">
            <a:extLst>
              <a:ext uri="{FF2B5EF4-FFF2-40B4-BE49-F238E27FC236}">
                <a16:creationId xmlns:a16="http://schemas.microsoft.com/office/drawing/2014/main" id="{9507930A-5E7D-25FB-374D-C0C7FEB713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70" name="Ellipse 69">
            <a:extLst>
              <a:ext uri="{FF2B5EF4-FFF2-40B4-BE49-F238E27FC236}">
                <a16:creationId xmlns:a16="http://schemas.microsoft.com/office/drawing/2014/main" id="{D2336F73-F639-B2AA-1313-43401D92E3EF}"/>
              </a:ext>
            </a:extLst>
          </p:cNvPr>
          <p:cNvSpPr/>
          <p:nvPr/>
        </p:nvSpPr>
        <p:spPr>
          <a:xfrm>
            <a:off x="1220089" y="2063278"/>
            <a:ext cx="6258819" cy="4475543"/>
          </a:xfrm>
          <a:prstGeom prst="ellipse">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dirty="0"/>
          </a:p>
          <a:p>
            <a:pPr algn="ctr"/>
            <a:endParaRPr lang="fr-CH" sz="1600" dirty="0"/>
          </a:p>
          <a:p>
            <a:pPr algn="ctr"/>
            <a:endParaRPr lang="fr-CH" sz="1600" dirty="0">
              <a:solidFill>
                <a:srgbClr val="0070C0"/>
              </a:solidFill>
            </a:endParaRPr>
          </a:p>
          <a:p>
            <a:pPr algn="ctr"/>
            <a:endParaRPr lang="fr-CH" sz="1600" dirty="0">
              <a:solidFill>
                <a:srgbClr val="0070C0"/>
              </a:solidFill>
            </a:endParaRPr>
          </a:p>
          <a:p>
            <a:pPr algn="ctr"/>
            <a:endParaRPr lang="fr-CH" sz="1600" dirty="0"/>
          </a:p>
          <a:p>
            <a:pPr algn="ctr"/>
            <a:endParaRPr lang="fr-CH" sz="1600" dirty="0"/>
          </a:p>
          <a:p>
            <a:pPr algn="ctr"/>
            <a:endParaRPr lang="fr-CH" sz="1600" dirty="0"/>
          </a:p>
          <a:p>
            <a:pPr algn="ctr"/>
            <a:endParaRPr lang="fr-CH" sz="1600" dirty="0"/>
          </a:p>
        </p:txBody>
      </p:sp>
      <p:sp>
        <p:nvSpPr>
          <p:cNvPr id="71" name="Ellipse 70">
            <a:extLst>
              <a:ext uri="{FF2B5EF4-FFF2-40B4-BE49-F238E27FC236}">
                <a16:creationId xmlns:a16="http://schemas.microsoft.com/office/drawing/2014/main" id="{B229B356-A9F7-4A2A-2AD8-454AE1A9202C}"/>
              </a:ext>
            </a:extLst>
          </p:cNvPr>
          <p:cNvSpPr/>
          <p:nvPr/>
        </p:nvSpPr>
        <p:spPr>
          <a:xfrm>
            <a:off x="1439764" y="2290862"/>
            <a:ext cx="5791955" cy="4049717"/>
          </a:xfrm>
          <a:prstGeom prst="ellipse">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dirty="0"/>
          </a:p>
          <a:p>
            <a:pPr algn="ctr"/>
            <a:endParaRPr lang="fr-CH" sz="1600" dirty="0"/>
          </a:p>
          <a:p>
            <a:pPr algn="ctr"/>
            <a:endParaRPr lang="fr-CH" sz="1600" dirty="0">
              <a:solidFill>
                <a:srgbClr val="0070C0"/>
              </a:solidFill>
            </a:endParaRPr>
          </a:p>
          <a:p>
            <a:pPr algn="ctr"/>
            <a:endParaRPr lang="fr-CH" sz="1600" dirty="0">
              <a:solidFill>
                <a:srgbClr val="0070C0"/>
              </a:solidFill>
            </a:endParaRPr>
          </a:p>
          <a:p>
            <a:pPr algn="ctr"/>
            <a:endParaRPr lang="fr-CH" sz="1600" dirty="0"/>
          </a:p>
          <a:p>
            <a:pPr algn="ctr"/>
            <a:endParaRPr lang="fr-CH" sz="1600" dirty="0"/>
          </a:p>
          <a:p>
            <a:pPr algn="ctr"/>
            <a:endParaRPr lang="fr-CH" sz="1600" dirty="0"/>
          </a:p>
          <a:p>
            <a:pPr algn="ctr"/>
            <a:endParaRPr lang="fr-CH" sz="1600" dirty="0"/>
          </a:p>
        </p:txBody>
      </p:sp>
      <p:sp>
        <p:nvSpPr>
          <p:cNvPr id="72" name="ZoneTexte 71">
            <a:extLst>
              <a:ext uri="{FF2B5EF4-FFF2-40B4-BE49-F238E27FC236}">
                <a16:creationId xmlns:a16="http://schemas.microsoft.com/office/drawing/2014/main" id="{CAFFA030-E8CC-3420-8DE5-FAD173DA651F}"/>
              </a:ext>
            </a:extLst>
          </p:cNvPr>
          <p:cNvSpPr txBox="1"/>
          <p:nvPr/>
        </p:nvSpPr>
        <p:spPr>
          <a:xfrm rot="5400000">
            <a:off x="4135691" y="1810383"/>
            <a:ext cx="430887" cy="1387373"/>
          </a:xfrm>
          <a:prstGeom prst="rect">
            <a:avLst/>
          </a:prstGeom>
          <a:noFill/>
        </p:spPr>
        <p:txBody>
          <a:bodyPr vert="vert270" wrap="square" rtlCol="0">
            <a:spAutoFit/>
          </a:bodyPr>
          <a:lstStyle/>
          <a:p>
            <a:pPr algn="ctr"/>
            <a:r>
              <a:rPr lang="fr-CH" sz="1600" b="1" dirty="0">
                <a:solidFill>
                  <a:srgbClr val="0070C0"/>
                </a:solidFill>
              </a:rPr>
              <a:t>PROTEGER</a:t>
            </a:r>
            <a:endParaRPr lang="fr-CH" sz="1400" b="1" dirty="0">
              <a:solidFill>
                <a:srgbClr val="0070C0"/>
              </a:solidFill>
            </a:endParaRPr>
          </a:p>
        </p:txBody>
      </p:sp>
      <p:cxnSp>
        <p:nvCxnSpPr>
          <p:cNvPr id="73" name="Connecteur droit avec flèche 72">
            <a:extLst>
              <a:ext uri="{FF2B5EF4-FFF2-40B4-BE49-F238E27FC236}">
                <a16:creationId xmlns:a16="http://schemas.microsoft.com/office/drawing/2014/main" id="{714AECCD-0A76-5F45-CFE8-D692E847EC66}"/>
              </a:ext>
            </a:extLst>
          </p:cNvPr>
          <p:cNvCxnSpPr>
            <a:cxnSpLocks/>
          </p:cNvCxnSpPr>
          <p:nvPr/>
        </p:nvCxnSpPr>
        <p:spPr>
          <a:xfrm>
            <a:off x="4358441" y="6347921"/>
            <a:ext cx="9920" cy="208047"/>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7D0EC542-3819-C588-9C1B-4EB8DADA1DCD}"/>
              </a:ext>
            </a:extLst>
          </p:cNvPr>
          <p:cNvCxnSpPr>
            <a:cxnSpLocks/>
          </p:cNvCxnSpPr>
          <p:nvPr/>
        </p:nvCxnSpPr>
        <p:spPr>
          <a:xfrm>
            <a:off x="6751117" y="5494393"/>
            <a:ext cx="140277" cy="173317"/>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F4720F1E-29E4-D721-0E83-0ACFB598D539}"/>
              </a:ext>
            </a:extLst>
          </p:cNvPr>
          <p:cNvCxnSpPr>
            <a:cxnSpLocks/>
          </p:cNvCxnSpPr>
          <p:nvPr/>
        </p:nvCxnSpPr>
        <p:spPr>
          <a:xfrm flipH="1">
            <a:off x="2904911" y="6112587"/>
            <a:ext cx="81525" cy="182055"/>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4960F913-12A4-972D-4035-DD8231E75168}"/>
              </a:ext>
            </a:extLst>
          </p:cNvPr>
          <p:cNvSpPr txBox="1"/>
          <p:nvPr/>
        </p:nvSpPr>
        <p:spPr>
          <a:xfrm rot="7222669">
            <a:off x="7824187" y="2793705"/>
            <a:ext cx="430887" cy="1885682"/>
          </a:xfrm>
          <a:prstGeom prst="rect">
            <a:avLst/>
          </a:prstGeom>
          <a:noFill/>
        </p:spPr>
        <p:txBody>
          <a:bodyPr vert="vert270" wrap="square" rtlCol="0">
            <a:spAutoFit/>
          </a:bodyPr>
          <a:lstStyle/>
          <a:p>
            <a:r>
              <a:rPr lang="fr-CH" sz="1600" b="1" dirty="0">
                <a:solidFill>
                  <a:schemeClr val="accent4">
                    <a:lumMod val="75000"/>
                  </a:schemeClr>
                </a:solidFill>
              </a:rPr>
              <a:t>SE PROTEGER</a:t>
            </a:r>
          </a:p>
        </p:txBody>
      </p:sp>
      <p:sp>
        <p:nvSpPr>
          <p:cNvPr id="78" name="ZoneTexte 77">
            <a:extLst>
              <a:ext uri="{FF2B5EF4-FFF2-40B4-BE49-F238E27FC236}">
                <a16:creationId xmlns:a16="http://schemas.microsoft.com/office/drawing/2014/main" id="{84E169A0-B0A2-4526-9B76-CCA42F16E09B}"/>
              </a:ext>
            </a:extLst>
          </p:cNvPr>
          <p:cNvSpPr txBox="1"/>
          <p:nvPr/>
        </p:nvSpPr>
        <p:spPr>
          <a:xfrm>
            <a:off x="7243422" y="4241039"/>
            <a:ext cx="1700431" cy="1107996"/>
          </a:xfrm>
          <a:prstGeom prst="rect">
            <a:avLst/>
          </a:prstGeom>
          <a:noFill/>
        </p:spPr>
        <p:txBody>
          <a:bodyPr wrap="square" rtlCol="0">
            <a:spAutoFit/>
          </a:bodyPr>
          <a:lstStyle/>
          <a:p>
            <a:r>
              <a:rPr lang="fr-CH" sz="1100" b="1" dirty="0">
                <a:solidFill>
                  <a:schemeClr val="accent4">
                    <a:lumMod val="75000"/>
                  </a:schemeClr>
                </a:solidFill>
              </a:rPr>
              <a:t>      Protéger les biens                </a:t>
            </a:r>
          </a:p>
          <a:p>
            <a:r>
              <a:rPr lang="fr-CH" sz="1100" b="1" dirty="0">
                <a:solidFill>
                  <a:schemeClr val="accent4">
                    <a:lumMod val="75000"/>
                  </a:schemeClr>
                </a:solidFill>
              </a:rPr>
              <a:t>       et les personnes</a:t>
            </a:r>
          </a:p>
          <a:p>
            <a:r>
              <a:rPr lang="fr-CH" sz="1100" b="1" dirty="0">
                <a:solidFill>
                  <a:schemeClr val="accent4">
                    <a:lumMod val="75000"/>
                  </a:schemeClr>
                </a:solidFill>
              </a:rPr>
              <a:t>      Inondations</a:t>
            </a:r>
          </a:p>
          <a:p>
            <a:r>
              <a:rPr lang="fr-CH" sz="1100" b="1" dirty="0">
                <a:solidFill>
                  <a:schemeClr val="accent4">
                    <a:lumMod val="75000"/>
                  </a:schemeClr>
                </a:solidFill>
              </a:rPr>
              <a:t>    Laves torrentielles</a:t>
            </a:r>
          </a:p>
          <a:p>
            <a:r>
              <a:rPr lang="fr-CH" sz="1100" b="1" dirty="0">
                <a:solidFill>
                  <a:schemeClr val="accent4">
                    <a:lumMod val="75000"/>
                  </a:schemeClr>
                </a:solidFill>
              </a:rPr>
              <a:t>   Crues des lacs    Ruissellement</a:t>
            </a:r>
          </a:p>
        </p:txBody>
      </p:sp>
      <p:sp>
        <p:nvSpPr>
          <p:cNvPr id="79" name="Ellipse 78">
            <a:extLst>
              <a:ext uri="{FF2B5EF4-FFF2-40B4-BE49-F238E27FC236}">
                <a16:creationId xmlns:a16="http://schemas.microsoft.com/office/drawing/2014/main" id="{195337F6-4C42-4669-56F3-C3E1AE11ACB0}"/>
              </a:ext>
            </a:extLst>
          </p:cNvPr>
          <p:cNvSpPr/>
          <p:nvPr/>
        </p:nvSpPr>
        <p:spPr>
          <a:xfrm>
            <a:off x="2399689" y="3186336"/>
            <a:ext cx="3786084" cy="257417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dirty="0"/>
          </a:p>
        </p:txBody>
      </p:sp>
      <p:sp>
        <p:nvSpPr>
          <p:cNvPr id="80" name="Ellipse 79">
            <a:extLst>
              <a:ext uri="{FF2B5EF4-FFF2-40B4-BE49-F238E27FC236}">
                <a16:creationId xmlns:a16="http://schemas.microsoft.com/office/drawing/2014/main" id="{34AAF3E1-2C44-DD91-E818-64E65EA79841}"/>
              </a:ext>
            </a:extLst>
          </p:cNvPr>
          <p:cNvSpPr/>
          <p:nvPr/>
        </p:nvSpPr>
        <p:spPr>
          <a:xfrm>
            <a:off x="-6727" y="3055094"/>
            <a:ext cx="4217444" cy="2843399"/>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dirty="0"/>
          </a:p>
          <a:p>
            <a:pPr algn="ctr"/>
            <a:endParaRPr lang="fr-CH" sz="1600" dirty="0"/>
          </a:p>
          <a:p>
            <a:pPr algn="ctr"/>
            <a:endParaRPr lang="fr-CH" sz="1600" dirty="0">
              <a:solidFill>
                <a:srgbClr val="0070C0"/>
              </a:solidFill>
            </a:endParaRPr>
          </a:p>
          <a:p>
            <a:pPr algn="ctr"/>
            <a:endParaRPr lang="fr-CH" sz="1600" dirty="0">
              <a:solidFill>
                <a:srgbClr val="0070C0"/>
              </a:solidFill>
            </a:endParaRPr>
          </a:p>
          <a:p>
            <a:r>
              <a:rPr lang="fr-CH" sz="1600" b="1" dirty="0">
                <a:solidFill>
                  <a:schemeClr val="accent6">
                    <a:lumMod val="75000"/>
                  </a:schemeClr>
                </a:solidFill>
              </a:rPr>
              <a:t>         </a:t>
            </a:r>
          </a:p>
          <a:p>
            <a:endParaRPr lang="fr-CH" sz="1600" b="1" dirty="0">
              <a:solidFill>
                <a:schemeClr val="accent6">
                  <a:lumMod val="75000"/>
                </a:schemeClr>
              </a:solidFill>
            </a:endParaRPr>
          </a:p>
          <a:p>
            <a:r>
              <a:rPr lang="fr-CH" sz="1600" b="1" dirty="0">
                <a:solidFill>
                  <a:schemeClr val="accent6">
                    <a:lumMod val="75000"/>
                  </a:schemeClr>
                </a:solidFill>
              </a:rPr>
              <a:t>     </a:t>
            </a:r>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b="1" dirty="0">
              <a:solidFill>
                <a:schemeClr val="accent1"/>
              </a:solidFill>
            </a:endParaRPr>
          </a:p>
          <a:p>
            <a:pPr algn="ctr"/>
            <a:endParaRPr lang="fr-CH" sz="1600" b="1" dirty="0">
              <a:solidFill>
                <a:schemeClr val="accent1"/>
              </a:solidFill>
            </a:endParaRPr>
          </a:p>
          <a:p>
            <a:pPr algn="ctr"/>
            <a:endParaRPr lang="fr-CH" sz="1600" dirty="0"/>
          </a:p>
          <a:p>
            <a:pPr algn="ctr"/>
            <a:endParaRPr lang="fr-CH" sz="1600" dirty="0"/>
          </a:p>
          <a:p>
            <a:pPr algn="ctr"/>
            <a:endParaRPr lang="fr-CH" sz="1600" dirty="0"/>
          </a:p>
          <a:p>
            <a:pPr algn="ctr"/>
            <a:endParaRPr lang="fr-CH" sz="1600" dirty="0"/>
          </a:p>
        </p:txBody>
      </p:sp>
      <p:sp>
        <p:nvSpPr>
          <p:cNvPr id="81" name="Ellipse 80">
            <a:extLst>
              <a:ext uri="{FF2B5EF4-FFF2-40B4-BE49-F238E27FC236}">
                <a16:creationId xmlns:a16="http://schemas.microsoft.com/office/drawing/2014/main" id="{28CB1C93-769B-EA7D-6A5C-0922E93BA9AF}"/>
              </a:ext>
            </a:extLst>
          </p:cNvPr>
          <p:cNvSpPr/>
          <p:nvPr/>
        </p:nvSpPr>
        <p:spPr>
          <a:xfrm>
            <a:off x="4491551" y="3021136"/>
            <a:ext cx="4423995" cy="2843399"/>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dirty="0"/>
          </a:p>
          <a:p>
            <a:pPr algn="ctr"/>
            <a:endParaRPr lang="fr-CH" sz="1600" dirty="0"/>
          </a:p>
          <a:p>
            <a:pPr algn="ctr"/>
            <a:endParaRPr lang="fr-CH" sz="1600" dirty="0">
              <a:solidFill>
                <a:srgbClr val="0070C0"/>
              </a:solidFill>
            </a:endParaRPr>
          </a:p>
          <a:p>
            <a:pPr algn="ctr"/>
            <a:endParaRPr lang="fr-CH" sz="1600" dirty="0">
              <a:solidFill>
                <a:srgbClr val="0070C0"/>
              </a:solidFill>
            </a:endParaRPr>
          </a:p>
          <a:p>
            <a:r>
              <a:rPr lang="fr-CH" sz="1600" b="1" dirty="0">
                <a:solidFill>
                  <a:schemeClr val="accent6">
                    <a:lumMod val="75000"/>
                  </a:schemeClr>
                </a:solidFill>
              </a:rPr>
              <a:t>         </a:t>
            </a:r>
          </a:p>
          <a:p>
            <a:endParaRPr lang="fr-CH" sz="1600" b="1" dirty="0">
              <a:solidFill>
                <a:schemeClr val="accent6">
                  <a:lumMod val="75000"/>
                </a:schemeClr>
              </a:solidFill>
            </a:endParaRPr>
          </a:p>
          <a:p>
            <a:r>
              <a:rPr lang="fr-CH" sz="1600" b="1" dirty="0">
                <a:solidFill>
                  <a:schemeClr val="accent6">
                    <a:lumMod val="75000"/>
                  </a:schemeClr>
                </a:solidFill>
              </a:rPr>
              <a:t>     		</a:t>
            </a: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dirty="0"/>
          </a:p>
          <a:p>
            <a:pPr algn="ctr"/>
            <a:endParaRPr lang="fr-CH" sz="1600" b="1" dirty="0">
              <a:solidFill>
                <a:schemeClr val="accent1"/>
              </a:solidFill>
            </a:endParaRPr>
          </a:p>
          <a:p>
            <a:pPr algn="ctr"/>
            <a:endParaRPr lang="fr-CH" sz="1600" dirty="0"/>
          </a:p>
          <a:p>
            <a:pPr algn="ctr"/>
            <a:endParaRPr lang="fr-CH" sz="1600" dirty="0"/>
          </a:p>
          <a:p>
            <a:pPr algn="ctr"/>
            <a:endParaRPr lang="fr-CH" sz="1600" dirty="0"/>
          </a:p>
          <a:p>
            <a:pPr algn="ctr"/>
            <a:endParaRPr lang="fr-CH" sz="1600" dirty="0"/>
          </a:p>
          <a:p>
            <a:pPr algn="ctr"/>
            <a:endParaRPr lang="fr-CH" sz="1600" dirty="0"/>
          </a:p>
        </p:txBody>
      </p:sp>
      <p:sp>
        <p:nvSpPr>
          <p:cNvPr id="82" name="ZoneTexte 81">
            <a:extLst>
              <a:ext uri="{FF2B5EF4-FFF2-40B4-BE49-F238E27FC236}">
                <a16:creationId xmlns:a16="http://schemas.microsoft.com/office/drawing/2014/main" id="{C5A112BA-7473-BD1B-6804-C8BC1EC37352}"/>
              </a:ext>
            </a:extLst>
          </p:cNvPr>
          <p:cNvSpPr txBox="1"/>
          <p:nvPr/>
        </p:nvSpPr>
        <p:spPr>
          <a:xfrm>
            <a:off x="3095529" y="4382493"/>
            <a:ext cx="2391808" cy="938719"/>
          </a:xfrm>
          <a:prstGeom prst="rect">
            <a:avLst/>
          </a:prstGeom>
          <a:solidFill>
            <a:schemeClr val="accent1">
              <a:lumMod val="60000"/>
              <a:lumOff val="40000"/>
            </a:schemeClr>
          </a:solidFill>
        </p:spPr>
        <p:txBody>
          <a:bodyPr wrap="square" rtlCol="0">
            <a:spAutoFit/>
          </a:bodyPr>
          <a:lstStyle/>
          <a:p>
            <a:pPr algn="ctr"/>
            <a:r>
              <a:rPr lang="fr-CH" sz="1100" b="1" dirty="0">
                <a:solidFill>
                  <a:srgbClr val="002060"/>
                </a:solidFill>
              </a:rPr>
              <a:t>QUALITE DES MILIEUX</a:t>
            </a:r>
          </a:p>
          <a:p>
            <a:pPr algn="ctr"/>
            <a:r>
              <a:rPr lang="fr-CH" sz="1100" b="1" i="1" dirty="0">
                <a:solidFill>
                  <a:srgbClr val="002060"/>
                </a:solidFill>
              </a:rPr>
              <a:t>Qualité physico-chimique et </a:t>
            </a:r>
          </a:p>
          <a:p>
            <a:pPr algn="ctr"/>
            <a:r>
              <a:rPr lang="fr-CH" sz="1100" b="1" i="1" dirty="0">
                <a:solidFill>
                  <a:srgbClr val="002060"/>
                </a:solidFill>
              </a:rPr>
              <a:t>biologique de l’eau</a:t>
            </a:r>
          </a:p>
          <a:p>
            <a:pPr algn="ctr"/>
            <a:r>
              <a:rPr lang="fr-CH" sz="1100" b="1" i="1" dirty="0">
                <a:solidFill>
                  <a:srgbClr val="002060"/>
                </a:solidFill>
              </a:rPr>
              <a:t>Régime hydrologique</a:t>
            </a:r>
          </a:p>
          <a:p>
            <a:pPr algn="ctr"/>
            <a:r>
              <a:rPr lang="fr-CH" sz="1100" b="1" i="1" dirty="0">
                <a:solidFill>
                  <a:srgbClr val="002060"/>
                </a:solidFill>
              </a:rPr>
              <a:t>Qualité des rives</a:t>
            </a:r>
          </a:p>
        </p:txBody>
      </p:sp>
      <p:sp>
        <p:nvSpPr>
          <p:cNvPr id="83" name="ZoneTexte 82">
            <a:extLst>
              <a:ext uri="{FF2B5EF4-FFF2-40B4-BE49-F238E27FC236}">
                <a16:creationId xmlns:a16="http://schemas.microsoft.com/office/drawing/2014/main" id="{D06BF58B-D61D-5B6D-C8E4-F118ADBA701C}"/>
              </a:ext>
            </a:extLst>
          </p:cNvPr>
          <p:cNvSpPr txBox="1"/>
          <p:nvPr/>
        </p:nvSpPr>
        <p:spPr>
          <a:xfrm>
            <a:off x="2910682" y="3631712"/>
            <a:ext cx="2741485" cy="430887"/>
          </a:xfrm>
          <a:prstGeom prst="rect">
            <a:avLst/>
          </a:prstGeom>
          <a:solidFill>
            <a:schemeClr val="accent1">
              <a:lumMod val="60000"/>
              <a:lumOff val="40000"/>
            </a:schemeClr>
          </a:solidFill>
        </p:spPr>
        <p:txBody>
          <a:bodyPr wrap="square" rtlCol="0">
            <a:spAutoFit/>
          </a:bodyPr>
          <a:lstStyle/>
          <a:p>
            <a:pPr algn="ctr"/>
            <a:r>
              <a:rPr lang="fr-CH" sz="1100" b="1" dirty="0">
                <a:solidFill>
                  <a:srgbClr val="002060"/>
                </a:solidFill>
              </a:rPr>
              <a:t>BASSIN HYDRIQUE</a:t>
            </a:r>
          </a:p>
          <a:p>
            <a:pPr algn="ctr"/>
            <a:r>
              <a:rPr lang="fr-CH" sz="1100" b="1" i="1" dirty="0">
                <a:solidFill>
                  <a:srgbClr val="002060"/>
                </a:solidFill>
              </a:rPr>
              <a:t>Cours d’eau, lacs, eaux souterraines</a:t>
            </a:r>
          </a:p>
        </p:txBody>
      </p:sp>
      <p:cxnSp>
        <p:nvCxnSpPr>
          <p:cNvPr id="84" name="Connecteur droit avec flèche 83">
            <a:extLst>
              <a:ext uri="{FF2B5EF4-FFF2-40B4-BE49-F238E27FC236}">
                <a16:creationId xmlns:a16="http://schemas.microsoft.com/office/drawing/2014/main" id="{04B46B98-5A3C-9EE5-DB11-A8E4914CB68B}"/>
              </a:ext>
            </a:extLst>
          </p:cNvPr>
          <p:cNvCxnSpPr>
            <a:cxnSpLocks/>
          </p:cNvCxnSpPr>
          <p:nvPr/>
        </p:nvCxnSpPr>
        <p:spPr>
          <a:xfrm flipV="1">
            <a:off x="4335096" y="2063751"/>
            <a:ext cx="1552" cy="219874"/>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5E761A97-6230-3C21-E9B9-AF50BC465DA9}"/>
              </a:ext>
            </a:extLst>
          </p:cNvPr>
          <p:cNvCxnSpPr>
            <a:cxnSpLocks/>
          </p:cNvCxnSpPr>
          <p:nvPr/>
        </p:nvCxnSpPr>
        <p:spPr>
          <a:xfrm flipV="1">
            <a:off x="5303881" y="2199365"/>
            <a:ext cx="47569" cy="215474"/>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id="{4E794778-4696-39F8-8436-88D6EF68C245}"/>
              </a:ext>
            </a:extLst>
          </p:cNvPr>
          <p:cNvCxnSpPr>
            <a:cxnSpLocks/>
          </p:cNvCxnSpPr>
          <p:nvPr/>
        </p:nvCxnSpPr>
        <p:spPr>
          <a:xfrm flipV="1">
            <a:off x="6088617" y="2489258"/>
            <a:ext cx="127000" cy="199259"/>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E7A491C0-9CC3-EF8A-DB2D-7E8CB7B1F439}"/>
              </a:ext>
            </a:extLst>
          </p:cNvPr>
          <p:cNvCxnSpPr>
            <a:cxnSpLocks/>
          </p:cNvCxnSpPr>
          <p:nvPr/>
        </p:nvCxnSpPr>
        <p:spPr>
          <a:xfrm flipH="1" flipV="1">
            <a:off x="3353558" y="2207984"/>
            <a:ext cx="41508" cy="202959"/>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694EC6C2-43C0-CA8A-0D1A-FEA30FB7C229}"/>
              </a:ext>
            </a:extLst>
          </p:cNvPr>
          <p:cNvCxnSpPr>
            <a:cxnSpLocks/>
          </p:cNvCxnSpPr>
          <p:nvPr/>
        </p:nvCxnSpPr>
        <p:spPr>
          <a:xfrm flipH="1" flipV="1">
            <a:off x="2497319" y="2480639"/>
            <a:ext cx="95138" cy="206863"/>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avec flèche 88">
            <a:extLst>
              <a:ext uri="{FF2B5EF4-FFF2-40B4-BE49-F238E27FC236}">
                <a16:creationId xmlns:a16="http://schemas.microsoft.com/office/drawing/2014/main" id="{6D572F0B-1CA5-3439-D63F-FE27A51D48A1}"/>
              </a:ext>
            </a:extLst>
          </p:cNvPr>
          <p:cNvCxnSpPr>
            <a:cxnSpLocks/>
          </p:cNvCxnSpPr>
          <p:nvPr/>
        </p:nvCxnSpPr>
        <p:spPr>
          <a:xfrm flipH="1">
            <a:off x="1776536" y="5499434"/>
            <a:ext cx="163325" cy="135338"/>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334E0E4E-D224-0998-14E9-B23BBF0E7D83}"/>
              </a:ext>
            </a:extLst>
          </p:cNvPr>
          <p:cNvSpPr txBox="1"/>
          <p:nvPr/>
        </p:nvSpPr>
        <p:spPr>
          <a:xfrm rot="4099501">
            <a:off x="694721" y="2839114"/>
            <a:ext cx="430887" cy="1467802"/>
          </a:xfrm>
          <a:prstGeom prst="rect">
            <a:avLst/>
          </a:prstGeom>
          <a:noFill/>
        </p:spPr>
        <p:txBody>
          <a:bodyPr vert="vert270" wrap="square" rtlCol="0">
            <a:spAutoFit/>
          </a:bodyPr>
          <a:lstStyle/>
          <a:p>
            <a:pPr algn="ctr"/>
            <a:r>
              <a:rPr lang="fr-CH" sz="1600" b="1" dirty="0">
                <a:solidFill>
                  <a:schemeClr val="accent6">
                    <a:lumMod val="75000"/>
                  </a:schemeClr>
                </a:solidFill>
              </a:rPr>
              <a:t>UTILISER</a:t>
            </a:r>
            <a:endParaRPr lang="fr-CH" sz="1400" b="1" dirty="0">
              <a:solidFill>
                <a:schemeClr val="accent6">
                  <a:lumMod val="75000"/>
                </a:schemeClr>
              </a:solidFill>
            </a:endParaRPr>
          </a:p>
        </p:txBody>
      </p:sp>
      <p:sp>
        <p:nvSpPr>
          <p:cNvPr id="91" name="ZoneTexte 90">
            <a:extLst>
              <a:ext uri="{FF2B5EF4-FFF2-40B4-BE49-F238E27FC236}">
                <a16:creationId xmlns:a16="http://schemas.microsoft.com/office/drawing/2014/main" id="{A4C5BDBD-02BA-FE4B-8D57-E44A7A6FAAD6}"/>
              </a:ext>
            </a:extLst>
          </p:cNvPr>
          <p:cNvSpPr txBox="1"/>
          <p:nvPr/>
        </p:nvSpPr>
        <p:spPr>
          <a:xfrm>
            <a:off x="5813516" y="3414165"/>
            <a:ext cx="1069432" cy="461665"/>
          </a:xfrm>
          <a:prstGeom prst="rect">
            <a:avLst/>
          </a:prstGeom>
          <a:noFill/>
        </p:spPr>
        <p:txBody>
          <a:bodyPr wrap="square" rtlCol="0">
            <a:spAutoFit/>
          </a:bodyPr>
          <a:lstStyle/>
          <a:p>
            <a:pPr algn="ctr"/>
            <a:r>
              <a:rPr lang="fr-CH" sz="1200" b="1" dirty="0">
                <a:solidFill>
                  <a:srgbClr val="0070C0"/>
                </a:solidFill>
              </a:rPr>
              <a:t>GERER LES</a:t>
            </a:r>
            <a:br>
              <a:rPr lang="fr-CH" sz="1200" b="1" dirty="0">
                <a:solidFill>
                  <a:srgbClr val="0070C0"/>
                </a:solidFill>
              </a:rPr>
            </a:br>
            <a:r>
              <a:rPr lang="fr-CH" sz="1200" b="1" dirty="0">
                <a:solidFill>
                  <a:srgbClr val="0070C0"/>
                </a:solidFill>
              </a:rPr>
              <a:t>RISQUES</a:t>
            </a:r>
          </a:p>
        </p:txBody>
      </p:sp>
      <p:sp>
        <p:nvSpPr>
          <p:cNvPr id="92" name="ZoneTexte 91">
            <a:extLst>
              <a:ext uri="{FF2B5EF4-FFF2-40B4-BE49-F238E27FC236}">
                <a16:creationId xmlns:a16="http://schemas.microsoft.com/office/drawing/2014/main" id="{C97E57E7-D019-A27A-DF08-1B23DA3A713F}"/>
              </a:ext>
            </a:extLst>
          </p:cNvPr>
          <p:cNvSpPr txBox="1"/>
          <p:nvPr/>
        </p:nvSpPr>
        <p:spPr>
          <a:xfrm rot="5400000">
            <a:off x="2204946" y="2962128"/>
            <a:ext cx="369332" cy="1193648"/>
          </a:xfrm>
          <a:prstGeom prst="rect">
            <a:avLst/>
          </a:prstGeom>
          <a:noFill/>
        </p:spPr>
        <p:txBody>
          <a:bodyPr vert="vert270" wrap="square" rtlCol="0">
            <a:spAutoFit/>
          </a:bodyPr>
          <a:lstStyle/>
          <a:p>
            <a:r>
              <a:rPr lang="fr-CH" sz="1200" b="1" dirty="0">
                <a:solidFill>
                  <a:srgbClr val="0070C0"/>
                </a:solidFill>
              </a:rPr>
              <a:t>VALORISER</a:t>
            </a:r>
            <a:endParaRPr lang="fr-CH" sz="1400" b="1" dirty="0">
              <a:solidFill>
                <a:srgbClr val="0070C0"/>
              </a:solidFill>
            </a:endParaRPr>
          </a:p>
        </p:txBody>
      </p:sp>
      <p:sp>
        <p:nvSpPr>
          <p:cNvPr id="93" name="ZoneTexte 92">
            <a:extLst>
              <a:ext uri="{FF2B5EF4-FFF2-40B4-BE49-F238E27FC236}">
                <a16:creationId xmlns:a16="http://schemas.microsoft.com/office/drawing/2014/main" id="{9BDB6500-DCE8-ABE4-0B68-2A8063B5DA3F}"/>
              </a:ext>
            </a:extLst>
          </p:cNvPr>
          <p:cNvSpPr txBox="1"/>
          <p:nvPr/>
        </p:nvSpPr>
        <p:spPr>
          <a:xfrm>
            <a:off x="1451467" y="3958382"/>
            <a:ext cx="1241628" cy="938719"/>
          </a:xfrm>
          <a:prstGeom prst="rect">
            <a:avLst/>
          </a:prstGeom>
          <a:noFill/>
        </p:spPr>
        <p:txBody>
          <a:bodyPr wrap="square" rtlCol="0">
            <a:spAutoFit/>
          </a:bodyPr>
          <a:lstStyle/>
          <a:p>
            <a:r>
              <a:rPr lang="fr-CH" sz="1100" b="1" dirty="0">
                <a:solidFill>
                  <a:srgbClr val="0070C0"/>
                </a:solidFill>
              </a:rPr>
              <a:t>  Autoriser</a:t>
            </a:r>
            <a:br>
              <a:rPr lang="fr-CH" sz="1100" b="1" dirty="0">
                <a:solidFill>
                  <a:srgbClr val="0070C0"/>
                </a:solidFill>
              </a:rPr>
            </a:br>
            <a:r>
              <a:rPr lang="fr-CH" sz="1100" b="1" dirty="0">
                <a:solidFill>
                  <a:srgbClr val="0070C0"/>
                </a:solidFill>
              </a:rPr>
              <a:t> Refuser</a:t>
            </a:r>
          </a:p>
          <a:p>
            <a:r>
              <a:rPr lang="fr-CH" sz="1100" b="1" dirty="0">
                <a:solidFill>
                  <a:srgbClr val="0070C0"/>
                </a:solidFill>
              </a:rPr>
              <a:t>Réglementer</a:t>
            </a:r>
          </a:p>
          <a:p>
            <a:r>
              <a:rPr lang="fr-CH" sz="1100" b="1" dirty="0">
                <a:solidFill>
                  <a:srgbClr val="0070C0"/>
                </a:solidFill>
              </a:rPr>
              <a:t> Revitaliser</a:t>
            </a:r>
          </a:p>
          <a:p>
            <a:r>
              <a:rPr lang="fr-CH" sz="1100" b="1" dirty="0">
                <a:solidFill>
                  <a:srgbClr val="0070C0"/>
                </a:solidFill>
              </a:rPr>
              <a:t>   Assainir</a:t>
            </a:r>
          </a:p>
        </p:txBody>
      </p:sp>
      <p:cxnSp>
        <p:nvCxnSpPr>
          <p:cNvPr id="94" name="Connecteur droit avec flèche 93">
            <a:extLst>
              <a:ext uri="{FF2B5EF4-FFF2-40B4-BE49-F238E27FC236}">
                <a16:creationId xmlns:a16="http://schemas.microsoft.com/office/drawing/2014/main" id="{48C9B78C-29C1-C286-12A3-0AD1D3FE99B4}"/>
              </a:ext>
            </a:extLst>
          </p:cNvPr>
          <p:cNvCxnSpPr>
            <a:cxnSpLocks/>
          </p:cNvCxnSpPr>
          <p:nvPr/>
        </p:nvCxnSpPr>
        <p:spPr>
          <a:xfrm flipH="1">
            <a:off x="1235990" y="4423933"/>
            <a:ext cx="203774" cy="0"/>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54DC49B7-F8B9-A681-FE80-7D02D61D1B3A}"/>
              </a:ext>
            </a:extLst>
          </p:cNvPr>
          <p:cNvCxnSpPr>
            <a:cxnSpLocks/>
          </p:cNvCxnSpPr>
          <p:nvPr/>
        </p:nvCxnSpPr>
        <p:spPr>
          <a:xfrm>
            <a:off x="5702259" y="6120501"/>
            <a:ext cx="79271" cy="218342"/>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6" name="ZoneTexte 95">
            <a:extLst>
              <a:ext uri="{FF2B5EF4-FFF2-40B4-BE49-F238E27FC236}">
                <a16:creationId xmlns:a16="http://schemas.microsoft.com/office/drawing/2014/main" id="{FE154E94-7234-D699-AC75-B3EEB843129A}"/>
              </a:ext>
            </a:extLst>
          </p:cNvPr>
          <p:cNvSpPr txBox="1"/>
          <p:nvPr/>
        </p:nvSpPr>
        <p:spPr>
          <a:xfrm rot="5400000">
            <a:off x="-20493" y="3884434"/>
            <a:ext cx="1877437" cy="1889765"/>
          </a:xfrm>
          <a:prstGeom prst="rect">
            <a:avLst/>
          </a:prstGeom>
          <a:noFill/>
        </p:spPr>
        <p:txBody>
          <a:bodyPr vert="vert270" wrap="square" rtlCol="0">
            <a:spAutoFit/>
          </a:bodyPr>
          <a:lstStyle/>
          <a:p>
            <a:r>
              <a:rPr lang="fr-CH" sz="1100" b="1" dirty="0">
                <a:solidFill>
                  <a:schemeClr val="accent6">
                    <a:lumMod val="50000"/>
                  </a:schemeClr>
                </a:solidFill>
              </a:rPr>
              <a:t>     Eau potable</a:t>
            </a:r>
          </a:p>
          <a:p>
            <a:r>
              <a:rPr lang="fr-CH" sz="1100" b="1" dirty="0">
                <a:solidFill>
                  <a:schemeClr val="accent6">
                    <a:lumMod val="50000"/>
                  </a:schemeClr>
                </a:solidFill>
              </a:rPr>
              <a:t>   Eau industrielle</a:t>
            </a:r>
          </a:p>
          <a:p>
            <a:r>
              <a:rPr lang="fr-CH" sz="1100" b="1" dirty="0">
                <a:solidFill>
                  <a:schemeClr val="accent6">
                    <a:lumMod val="50000"/>
                  </a:schemeClr>
                </a:solidFill>
              </a:rPr>
              <a:t>  Irrigation</a:t>
            </a:r>
          </a:p>
          <a:p>
            <a:r>
              <a:rPr lang="fr-CH" sz="1100" b="1" dirty="0">
                <a:solidFill>
                  <a:schemeClr val="accent6">
                    <a:lumMod val="50000"/>
                  </a:schemeClr>
                </a:solidFill>
              </a:rPr>
              <a:t>  Energie</a:t>
            </a:r>
          </a:p>
          <a:p>
            <a:r>
              <a:rPr lang="fr-CH" sz="1100" b="1" dirty="0">
                <a:solidFill>
                  <a:schemeClr val="accent6">
                    <a:lumMod val="50000"/>
                  </a:schemeClr>
                </a:solidFill>
              </a:rPr>
              <a:t>   Production</a:t>
            </a:r>
          </a:p>
          <a:p>
            <a:r>
              <a:rPr lang="fr-CH" sz="1100" b="1" dirty="0">
                <a:solidFill>
                  <a:schemeClr val="accent6">
                    <a:lumMod val="50000"/>
                  </a:schemeClr>
                </a:solidFill>
              </a:rPr>
              <a:t>      hydroélectrique</a:t>
            </a:r>
          </a:p>
          <a:p>
            <a:r>
              <a:rPr lang="fr-CH" sz="1100" b="1" dirty="0">
                <a:solidFill>
                  <a:schemeClr val="accent6">
                    <a:lumMod val="50000"/>
                  </a:schemeClr>
                </a:solidFill>
              </a:rPr>
              <a:t>        Navigation </a:t>
            </a:r>
          </a:p>
          <a:p>
            <a:r>
              <a:rPr lang="fr-CH" sz="1100" b="1" dirty="0">
                <a:solidFill>
                  <a:schemeClr val="accent6">
                    <a:lumMod val="50000"/>
                  </a:schemeClr>
                </a:solidFill>
              </a:rPr>
              <a:t>             Loisirs</a:t>
            </a:r>
          </a:p>
          <a:p>
            <a:r>
              <a:rPr lang="fr-CH" sz="1100" b="1" dirty="0">
                <a:solidFill>
                  <a:schemeClr val="accent6">
                    <a:lumMod val="50000"/>
                  </a:schemeClr>
                </a:solidFill>
              </a:rPr>
              <a:t>                  Pêche</a:t>
            </a:r>
          </a:p>
          <a:p>
            <a:pPr algn="ctr"/>
            <a:endParaRPr lang="fr-CH" sz="1100" b="1" dirty="0">
              <a:solidFill>
                <a:schemeClr val="accent6">
                  <a:lumMod val="50000"/>
                </a:schemeClr>
              </a:solidFill>
            </a:endParaRPr>
          </a:p>
        </p:txBody>
      </p:sp>
      <p:sp>
        <p:nvSpPr>
          <p:cNvPr id="97" name="ZoneTexte 96">
            <a:extLst>
              <a:ext uri="{FF2B5EF4-FFF2-40B4-BE49-F238E27FC236}">
                <a16:creationId xmlns:a16="http://schemas.microsoft.com/office/drawing/2014/main" id="{99D6504A-5589-3615-1009-9A44B872E194}"/>
              </a:ext>
            </a:extLst>
          </p:cNvPr>
          <p:cNvSpPr txBox="1"/>
          <p:nvPr/>
        </p:nvSpPr>
        <p:spPr>
          <a:xfrm>
            <a:off x="6071492" y="3998836"/>
            <a:ext cx="1330017" cy="938719"/>
          </a:xfrm>
          <a:prstGeom prst="rect">
            <a:avLst/>
          </a:prstGeom>
          <a:noFill/>
        </p:spPr>
        <p:txBody>
          <a:bodyPr wrap="square" rtlCol="0">
            <a:spAutoFit/>
          </a:bodyPr>
          <a:lstStyle/>
          <a:p>
            <a:r>
              <a:rPr lang="fr-CH" sz="1100" b="1" dirty="0">
                <a:solidFill>
                  <a:srgbClr val="0070C0"/>
                </a:solidFill>
              </a:rPr>
              <a:t> Préaviser</a:t>
            </a:r>
            <a:br>
              <a:rPr lang="fr-CH" sz="1100" b="1" dirty="0">
                <a:solidFill>
                  <a:srgbClr val="0070C0"/>
                </a:solidFill>
              </a:rPr>
            </a:br>
            <a:r>
              <a:rPr lang="fr-CH" sz="1100" b="1" dirty="0">
                <a:solidFill>
                  <a:srgbClr val="0070C0"/>
                </a:solidFill>
              </a:rPr>
              <a:t>   Cartographier</a:t>
            </a:r>
          </a:p>
          <a:p>
            <a:r>
              <a:rPr lang="fr-CH" sz="1100" b="1" dirty="0">
                <a:solidFill>
                  <a:srgbClr val="0070C0"/>
                </a:solidFill>
              </a:rPr>
              <a:t>    Prévenir</a:t>
            </a:r>
          </a:p>
          <a:p>
            <a:r>
              <a:rPr lang="fr-CH" sz="1100" b="1" dirty="0">
                <a:solidFill>
                  <a:srgbClr val="0070C0"/>
                </a:solidFill>
              </a:rPr>
              <a:t>   Planifier </a:t>
            </a:r>
          </a:p>
          <a:p>
            <a:r>
              <a:rPr lang="fr-CH" sz="1100" b="1" dirty="0">
                <a:solidFill>
                  <a:srgbClr val="0070C0"/>
                </a:solidFill>
              </a:rPr>
              <a:t> Aménager</a:t>
            </a:r>
          </a:p>
        </p:txBody>
      </p:sp>
      <p:cxnSp>
        <p:nvCxnSpPr>
          <p:cNvPr id="98" name="Connecteur droit avec flèche 97">
            <a:extLst>
              <a:ext uri="{FF2B5EF4-FFF2-40B4-BE49-F238E27FC236}">
                <a16:creationId xmlns:a16="http://schemas.microsoft.com/office/drawing/2014/main" id="{BDD89435-7F71-4880-7646-0F26383471A7}"/>
              </a:ext>
            </a:extLst>
          </p:cNvPr>
          <p:cNvCxnSpPr>
            <a:cxnSpLocks/>
          </p:cNvCxnSpPr>
          <p:nvPr/>
        </p:nvCxnSpPr>
        <p:spPr>
          <a:xfrm>
            <a:off x="7243786" y="4258983"/>
            <a:ext cx="198869" cy="0"/>
          </a:xfrm>
          <a:prstGeom prst="straightConnector1">
            <a:avLst/>
          </a:prstGeom>
          <a:ln w="635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CF9A8D0B-76A6-EF5D-3F87-9660BACDC639}"/>
              </a:ext>
            </a:extLst>
          </p:cNvPr>
          <p:cNvSpPr txBox="1"/>
          <p:nvPr/>
        </p:nvSpPr>
        <p:spPr>
          <a:xfrm>
            <a:off x="2715543" y="2688658"/>
            <a:ext cx="3470230" cy="430887"/>
          </a:xfrm>
          <a:prstGeom prst="rect">
            <a:avLst/>
          </a:prstGeom>
          <a:noFill/>
        </p:spPr>
        <p:txBody>
          <a:bodyPr wrap="square" rtlCol="0">
            <a:spAutoFit/>
          </a:bodyPr>
          <a:lstStyle/>
          <a:p>
            <a:pPr algn="ctr"/>
            <a:r>
              <a:rPr lang="fr-CH" sz="1100" b="1" dirty="0">
                <a:solidFill>
                  <a:srgbClr val="002060"/>
                </a:solidFill>
              </a:rPr>
              <a:t>Evacuation et épuration des eaux, revitalisation, biodiversité, zones humides, zones de protection </a:t>
            </a:r>
          </a:p>
        </p:txBody>
      </p:sp>
      <p:sp>
        <p:nvSpPr>
          <p:cNvPr id="104" name="ZoneTexte 103">
            <a:extLst>
              <a:ext uri="{FF2B5EF4-FFF2-40B4-BE49-F238E27FC236}">
                <a16:creationId xmlns:a16="http://schemas.microsoft.com/office/drawing/2014/main" id="{EDEF8856-ECFB-D8DA-13EB-D542A8B896C9}"/>
              </a:ext>
            </a:extLst>
          </p:cNvPr>
          <p:cNvSpPr txBox="1"/>
          <p:nvPr/>
        </p:nvSpPr>
        <p:spPr>
          <a:xfrm>
            <a:off x="8664200" y="2424120"/>
            <a:ext cx="2854395" cy="2554545"/>
          </a:xfrm>
          <a:prstGeom prst="rect">
            <a:avLst/>
          </a:prstGeom>
          <a:noFill/>
        </p:spPr>
        <p:txBody>
          <a:bodyPr wrap="square">
            <a:spAutoFit/>
          </a:bodyPr>
          <a:lstStyle/>
          <a:p>
            <a:pPr lvl="1"/>
            <a:r>
              <a:rPr lang="fr-FR" sz="2000" dirty="0"/>
              <a:t>Trois niveaux géopolitiques :</a:t>
            </a:r>
          </a:p>
          <a:p>
            <a:pPr lvl="1"/>
            <a:endParaRPr lang="fr-FR" sz="2000" dirty="0"/>
          </a:p>
          <a:p>
            <a:pPr lvl="1"/>
            <a:r>
              <a:rPr lang="fr-FR" sz="2000" dirty="0"/>
              <a:t> Confédération</a:t>
            </a:r>
          </a:p>
          <a:p>
            <a:pPr lvl="1"/>
            <a:endParaRPr lang="fr-FR" sz="2000" dirty="0"/>
          </a:p>
          <a:p>
            <a:pPr lvl="1"/>
            <a:r>
              <a:rPr lang="fr-FR" sz="2000" dirty="0"/>
              <a:t>Cantons</a:t>
            </a:r>
          </a:p>
          <a:p>
            <a:pPr lvl="1"/>
            <a:endParaRPr lang="fr-FR" sz="2000" dirty="0"/>
          </a:p>
          <a:p>
            <a:pPr lvl="1"/>
            <a:r>
              <a:rPr lang="fr-FR" sz="2000" dirty="0"/>
              <a:t>Communes </a:t>
            </a:r>
          </a:p>
        </p:txBody>
      </p:sp>
      <p:sp>
        <p:nvSpPr>
          <p:cNvPr id="105" name="Flèche : bas 104">
            <a:extLst>
              <a:ext uri="{FF2B5EF4-FFF2-40B4-BE49-F238E27FC236}">
                <a16:creationId xmlns:a16="http://schemas.microsoft.com/office/drawing/2014/main" id="{8A3F79E7-A478-D62E-F434-DE89E47D0385}"/>
              </a:ext>
            </a:extLst>
          </p:cNvPr>
          <p:cNvSpPr/>
          <p:nvPr/>
        </p:nvSpPr>
        <p:spPr>
          <a:xfrm>
            <a:off x="9892532" y="3757297"/>
            <a:ext cx="292199" cy="2806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6" name="Flèche : bas 105">
            <a:extLst>
              <a:ext uri="{FF2B5EF4-FFF2-40B4-BE49-F238E27FC236}">
                <a16:creationId xmlns:a16="http://schemas.microsoft.com/office/drawing/2014/main" id="{8BDB22E8-166E-A625-D943-BD5D7D819127}"/>
              </a:ext>
            </a:extLst>
          </p:cNvPr>
          <p:cNvSpPr/>
          <p:nvPr/>
        </p:nvSpPr>
        <p:spPr>
          <a:xfrm>
            <a:off x="9924898" y="4327862"/>
            <a:ext cx="292199" cy="2806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7" name="ZoneTexte 106">
            <a:extLst>
              <a:ext uri="{FF2B5EF4-FFF2-40B4-BE49-F238E27FC236}">
                <a16:creationId xmlns:a16="http://schemas.microsoft.com/office/drawing/2014/main" id="{4DD23187-8CD6-EBB8-5C02-C09E3C639193}"/>
              </a:ext>
            </a:extLst>
          </p:cNvPr>
          <p:cNvSpPr txBox="1"/>
          <p:nvPr/>
        </p:nvSpPr>
        <p:spPr>
          <a:xfrm>
            <a:off x="10941221" y="3790496"/>
            <a:ext cx="1333314" cy="369332"/>
          </a:xfrm>
          <a:prstGeom prst="rect">
            <a:avLst/>
          </a:prstGeom>
          <a:noFill/>
        </p:spPr>
        <p:txBody>
          <a:bodyPr wrap="none" rtlCol="0">
            <a:spAutoFit/>
          </a:bodyPr>
          <a:lstStyle/>
          <a:p>
            <a:r>
              <a:rPr lang="fr-CH" dirty="0"/>
              <a:t>Subventions</a:t>
            </a:r>
          </a:p>
        </p:txBody>
      </p:sp>
      <p:sp>
        <p:nvSpPr>
          <p:cNvPr id="108" name="Accolade fermante 107">
            <a:extLst>
              <a:ext uri="{FF2B5EF4-FFF2-40B4-BE49-F238E27FC236}">
                <a16:creationId xmlns:a16="http://schemas.microsoft.com/office/drawing/2014/main" id="{E1B4705B-0BCD-0E81-41C9-F74B55E98205}"/>
              </a:ext>
            </a:extLst>
          </p:cNvPr>
          <p:cNvSpPr/>
          <p:nvPr/>
        </p:nvSpPr>
        <p:spPr>
          <a:xfrm>
            <a:off x="10762692" y="3580075"/>
            <a:ext cx="227468" cy="79017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9" name="Forme libre : forme 108">
            <a:extLst>
              <a:ext uri="{FF2B5EF4-FFF2-40B4-BE49-F238E27FC236}">
                <a16:creationId xmlns:a16="http://schemas.microsoft.com/office/drawing/2014/main" id="{3667CA7A-9112-EEC4-2D52-20B2F661D5A8}"/>
              </a:ext>
            </a:extLst>
          </p:cNvPr>
          <p:cNvSpPr/>
          <p:nvPr/>
        </p:nvSpPr>
        <p:spPr>
          <a:xfrm>
            <a:off x="10707624" y="4197096"/>
            <a:ext cx="932688" cy="585216"/>
          </a:xfrm>
          <a:custGeom>
            <a:avLst/>
            <a:gdLst>
              <a:gd name="connsiteX0" fmla="*/ 932688 w 932688"/>
              <a:gd name="connsiteY0" fmla="*/ 0 h 585216"/>
              <a:gd name="connsiteX1" fmla="*/ 0 w 932688"/>
              <a:gd name="connsiteY1" fmla="*/ 585216 h 585216"/>
            </a:gdLst>
            <a:ahLst/>
            <a:cxnLst>
              <a:cxn ang="0">
                <a:pos x="connsiteX0" y="connsiteY0"/>
              </a:cxn>
              <a:cxn ang="0">
                <a:pos x="connsiteX1" y="connsiteY1"/>
              </a:cxn>
            </a:cxnLst>
            <a:rect l="l" t="t" r="r" b="b"/>
            <a:pathLst>
              <a:path w="932688" h="585216">
                <a:moveTo>
                  <a:pt x="932688" y="0"/>
                </a:moveTo>
                <a:lnTo>
                  <a:pt x="0" y="585216"/>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10" name="ZoneTexte 109">
            <a:extLst>
              <a:ext uri="{FF2B5EF4-FFF2-40B4-BE49-F238E27FC236}">
                <a16:creationId xmlns:a16="http://schemas.microsoft.com/office/drawing/2014/main" id="{816D1887-91F0-07C1-0D43-DBE14781E05B}"/>
              </a:ext>
            </a:extLst>
          </p:cNvPr>
          <p:cNvSpPr txBox="1"/>
          <p:nvPr/>
        </p:nvSpPr>
        <p:spPr>
          <a:xfrm>
            <a:off x="1205510" y="1430225"/>
            <a:ext cx="3915559" cy="369332"/>
          </a:xfrm>
          <a:prstGeom prst="rect">
            <a:avLst/>
          </a:prstGeom>
          <a:noFill/>
        </p:spPr>
        <p:txBody>
          <a:bodyPr wrap="none" rtlCol="0">
            <a:spAutoFit/>
          </a:bodyPr>
          <a:lstStyle/>
          <a:p>
            <a:pPr marL="285750" indent="-285750">
              <a:buClr>
                <a:srgbClr val="00B050"/>
              </a:buClr>
              <a:buFont typeface="Wingdings" panose="05000000000000000000" pitchFamily="2" charset="2"/>
              <a:buChar char="q"/>
            </a:pPr>
            <a:r>
              <a:rPr lang="fr-CH" dirty="0"/>
              <a:t>Responsabilités et actions du Canton</a:t>
            </a:r>
          </a:p>
        </p:txBody>
      </p:sp>
    </p:spTree>
    <p:extLst>
      <p:ext uri="{BB962C8B-B14F-4D97-AF65-F5344CB8AC3E}">
        <p14:creationId xmlns:p14="http://schemas.microsoft.com/office/powerpoint/2010/main" val="2749630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ogo_BASE_R3_FR LT">
            <a:extLst>
              <a:ext uri="{FF2B5EF4-FFF2-40B4-BE49-F238E27FC236}">
                <a16:creationId xmlns:a16="http://schemas.microsoft.com/office/drawing/2014/main" id="{7859FC75-6D3D-7A19-E4B7-D3211DF80CC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5" name="Image 4" descr="logo-g-lettre">
            <a:extLst>
              <a:ext uri="{FF2B5EF4-FFF2-40B4-BE49-F238E27FC236}">
                <a16:creationId xmlns:a16="http://schemas.microsoft.com/office/drawing/2014/main" id="{A00A8658-752B-E7D1-CF54-A21BEE0DCE8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8" name="Image 7">
            <a:extLst>
              <a:ext uri="{FF2B5EF4-FFF2-40B4-BE49-F238E27FC236}">
                <a16:creationId xmlns:a16="http://schemas.microsoft.com/office/drawing/2014/main" id="{1BE5EAFC-489F-1B3A-46E5-501A9BACEB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0028" y="1205008"/>
            <a:ext cx="10796002" cy="5398001"/>
          </a:xfrm>
          <a:prstGeom prst="rect">
            <a:avLst/>
          </a:prstGeom>
        </p:spPr>
      </p:pic>
      <p:sp>
        <p:nvSpPr>
          <p:cNvPr id="9" name="Titre 1">
            <a:extLst>
              <a:ext uri="{FF2B5EF4-FFF2-40B4-BE49-F238E27FC236}">
                <a16:creationId xmlns:a16="http://schemas.microsoft.com/office/drawing/2014/main" id="{DF709F98-ECBB-492C-EA94-4EA11001297E}"/>
              </a:ext>
            </a:extLst>
          </p:cNvPr>
          <p:cNvSpPr>
            <a:spLocks noGrp="1"/>
          </p:cNvSpPr>
          <p:nvPr>
            <p:ph type="title"/>
          </p:nvPr>
        </p:nvSpPr>
        <p:spPr>
          <a:xfrm>
            <a:off x="2136000" y="302032"/>
            <a:ext cx="7920000" cy="891760"/>
          </a:xfrm>
        </p:spPr>
        <p:txBody>
          <a:bodyPr>
            <a:normAutofit/>
          </a:bodyPr>
          <a:lstStyle/>
          <a:p>
            <a:r>
              <a:rPr lang="fr-CH" dirty="0"/>
              <a:t>A vos questions !</a:t>
            </a:r>
          </a:p>
        </p:txBody>
      </p:sp>
    </p:spTree>
    <p:extLst>
      <p:ext uri="{BB962C8B-B14F-4D97-AF65-F5344CB8AC3E}">
        <p14:creationId xmlns:p14="http://schemas.microsoft.com/office/powerpoint/2010/main" val="1684211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descr="logo_BASE_R3_FR LT">
            <a:extLst>
              <a:ext uri="{FF2B5EF4-FFF2-40B4-BE49-F238E27FC236}">
                <a16:creationId xmlns:a16="http://schemas.microsoft.com/office/drawing/2014/main" id="{FCE0F359-98D8-46FA-9F2B-F7775A94C45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6" name="Image 5" descr="logo-g-lettre">
            <a:extLst>
              <a:ext uri="{FF2B5EF4-FFF2-40B4-BE49-F238E27FC236}">
                <a16:creationId xmlns:a16="http://schemas.microsoft.com/office/drawing/2014/main" id="{EEDCD3D2-70B2-4918-ADCB-58AF1372221D}"/>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pic>
        <p:nvPicPr>
          <p:cNvPr id="8" name="Image 7">
            <a:extLst>
              <a:ext uri="{FF2B5EF4-FFF2-40B4-BE49-F238E27FC236}">
                <a16:creationId xmlns:a16="http://schemas.microsoft.com/office/drawing/2014/main" id="{28289E66-CAB9-4D79-B2DF-790C5F7B13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8632" y="1411550"/>
            <a:ext cx="8870652" cy="4887156"/>
          </a:xfrm>
          <a:prstGeom prst="rect">
            <a:avLst/>
          </a:prstGeom>
          <a:ln>
            <a:solidFill>
              <a:schemeClr val="tx1"/>
            </a:solidFill>
          </a:ln>
        </p:spPr>
      </p:pic>
      <p:sp>
        <p:nvSpPr>
          <p:cNvPr id="9" name="Titre 1">
            <a:extLst>
              <a:ext uri="{FF2B5EF4-FFF2-40B4-BE49-F238E27FC236}">
                <a16:creationId xmlns:a16="http://schemas.microsoft.com/office/drawing/2014/main" id="{B8410C49-0522-4206-9E28-BCAA9B0286D1}"/>
              </a:ext>
            </a:extLst>
          </p:cNvPr>
          <p:cNvSpPr txBox="1">
            <a:spLocks/>
          </p:cNvSpPr>
          <p:nvPr/>
        </p:nvSpPr>
        <p:spPr>
          <a:xfrm>
            <a:off x="1379858" y="456427"/>
            <a:ext cx="9447953"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200" b="1" dirty="0">
                <a:solidFill>
                  <a:srgbClr val="002060"/>
                </a:solidFill>
                <a:latin typeface="Calibri Light" panose="020F0302020204030204" pitchFamily="34" charset="0"/>
                <a:cs typeface="Calibri Light" panose="020F0302020204030204" pitchFamily="34" charset="0"/>
              </a:rPr>
              <a:t>Vie du Rhône, vie du Chablais</a:t>
            </a:r>
          </a:p>
        </p:txBody>
      </p:sp>
      <p:sp>
        <p:nvSpPr>
          <p:cNvPr id="2" name="Ellipse 1">
            <a:extLst>
              <a:ext uri="{FF2B5EF4-FFF2-40B4-BE49-F238E27FC236}">
                <a16:creationId xmlns:a16="http://schemas.microsoft.com/office/drawing/2014/main" id="{53651669-1C14-5274-4E48-8B81C2AE7527}"/>
              </a:ext>
            </a:extLst>
          </p:cNvPr>
          <p:cNvSpPr/>
          <p:nvPr/>
        </p:nvSpPr>
        <p:spPr>
          <a:xfrm rot="19833300">
            <a:off x="3257006" y="2584267"/>
            <a:ext cx="400595" cy="16894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387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0D1651C-1F90-444A-961D-2DF8B55D7E11}"/>
              </a:ext>
            </a:extLst>
          </p:cNvPr>
          <p:cNvSpPr txBox="1">
            <a:spLocks/>
          </p:cNvSpPr>
          <p:nvPr/>
        </p:nvSpPr>
        <p:spPr>
          <a:xfrm>
            <a:off x="1976726" y="267156"/>
            <a:ext cx="8727626" cy="702841"/>
          </a:xfrm>
          <a:prstGeom prst="rect">
            <a:avLst/>
          </a:prstGeom>
        </p:spPr>
        <p:txBody>
          <a:bodyPr>
            <a:normAutofit/>
          </a:bodyPr>
          <a:lstStyle>
            <a:lvl1pPr algn="ctr" defTabSz="914400" rtl="0" eaLnBrk="1" latinLnBrk="0" hangingPunct="1">
              <a:lnSpc>
                <a:spcPct val="90000"/>
              </a:lnSpc>
              <a:spcBef>
                <a:spcPct val="0"/>
              </a:spcBef>
              <a:buNone/>
              <a:defRPr sz="4000" kern="1200">
                <a:solidFill>
                  <a:srgbClr val="002060"/>
                </a:solidFill>
                <a:latin typeface="+mj-lt"/>
                <a:ea typeface="+mj-ea"/>
                <a:cs typeface="+mj-cs"/>
              </a:defRPr>
            </a:lvl1pPr>
          </a:lstStyle>
          <a:p>
            <a:r>
              <a:rPr lang="fr-CH" sz="3200" dirty="0"/>
              <a:t>Problématique du danger</a:t>
            </a:r>
          </a:p>
        </p:txBody>
      </p:sp>
      <p:pic>
        <p:nvPicPr>
          <p:cNvPr id="8" name="Image 7">
            <a:extLst>
              <a:ext uri="{FF2B5EF4-FFF2-40B4-BE49-F238E27FC236}">
                <a16:creationId xmlns:a16="http://schemas.microsoft.com/office/drawing/2014/main" id="{63B28485-DD48-4AB9-86FD-93C28016387F}"/>
              </a:ext>
            </a:extLst>
          </p:cNvPr>
          <p:cNvPicPr>
            <a:picLocks noChangeAspect="1"/>
          </p:cNvPicPr>
          <p:nvPr/>
        </p:nvPicPr>
        <p:blipFill>
          <a:blip r:embed="rId2"/>
          <a:stretch>
            <a:fillRect/>
          </a:stretch>
        </p:blipFill>
        <p:spPr>
          <a:xfrm>
            <a:off x="4911706" y="2563857"/>
            <a:ext cx="6763694" cy="3924848"/>
          </a:xfrm>
          <a:prstGeom prst="rect">
            <a:avLst/>
          </a:prstGeom>
        </p:spPr>
      </p:pic>
      <p:pic>
        <p:nvPicPr>
          <p:cNvPr id="10" name="Image 9">
            <a:extLst>
              <a:ext uri="{FF2B5EF4-FFF2-40B4-BE49-F238E27FC236}">
                <a16:creationId xmlns:a16="http://schemas.microsoft.com/office/drawing/2014/main" id="{9C69A991-E762-4E5D-830B-3FBC0AF55562}"/>
              </a:ext>
            </a:extLst>
          </p:cNvPr>
          <p:cNvPicPr>
            <a:picLocks noChangeAspect="1"/>
          </p:cNvPicPr>
          <p:nvPr/>
        </p:nvPicPr>
        <p:blipFill>
          <a:blip r:embed="rId3"/>
          <a:stretch>
            <a:fillRect/>
          </a:stretch>
        </p:blipFill>
        <p:spPr>
          <a:xfrm>
            <a:off x="4873599" y="2575290"/>
            <a:ext cx="6792273" cy="3886742"/>
          </a:xfrm>
          <a:prstGeom prst="rect">
            <a:avLst/>
          </a:prstGeom>
        </p:spPr>
      </p:pic>
      <p:pic>
        <p:nvPicPr>
          <p:cNvPr id="12" name="Image 11">
            <a:extLst>
              <a:ext uri="{FF2B5EF4-FFF2-40B4-BE49-F238E27FC236}">
                <a16:creationId xmlns:a16="http://schemas.microsoft.com/office/drawing/2014/main" id="{05ED705C-91AC-48FC-8ED6-5CC204BF1794}"/>
              </a:ext>
            </a:extLst>
          </p:cNvPr>
          <p:cNvPicPr>
            <a:picLocks noChangeAspect="1"/>
          </p:cNvPicPr>
          <p:nvPr/>
        </p:nvPicPr>
        <p:blipFill>
          <a:blip r:embed="rId4"/>
          <a:stretch>
            <a:fillRect/>
          </a:stretch>
        </p:blipFill>
        <p:spPr>
          <a:xfrm>
            <a:off x="4935514" y="2559315"/>
            <a:ext cx="6744641" cy="3924848"/>
          </a:xfrm>
          <a:prstGeom prst="rect">
            <a:avLst/>
          </a:prstGeom>
        </p:spPr>
      </p:pic>
      <p:pic>
        <p:nvPicPr>
          <p:cNvPr id="14" name="Image 13">
            <a:extLst>
              <a:ext uri="{FF2B5EF4-FFF2-40B4-BE49-F238E27FC236}">
                <a16:creationId xmlns:a16="http://schemas.microsoft.com/office/drawing/2014/main" id="{81C8E6EF-ECE0-468E-B546-66A07A1CA848}"/>
              </a:ext>
            </a:extLst>
          </p:cNvPr>
          <p:cNvPicPr>
            <a:picLocks noChangeAspect="1"/>
          </p:cNvPicPr>
          <p:nvPr/>
        </p:nvPicPr>
        <p:blipFill>
          <a:blip r:embed="rId5"/>
          <a:stretch>
            <a:fillRect/>
          </a:stretch>
        </p:blipFill>
        <p:spPr>
          <a:xfrm>
            <a:off x="4883124" y="2561588"/>
            <a:ext cx="6773220" cy="3915321"/>
          </a:xfrm>
          <a:prstGeom prst="rect">
            <a:avLst/>
          </a:prstGeom>
        </p:spPr>
      </p:pic>
      <p:pic>
        <p:nvPicPr>
          <p:cNvPr id="16" name="Image 15">
            <a:extLst>
              <a:ext uri="{FF2B5EF4-FFF2-40B4-BE49-F238E27FC236}">
                <a16:creationId xmlns:a16="http://schemas.microsoft.com/office/drawing/2014/main" id="{8283C172-92C2-4049-AE94-4F720A558BB0}"/>
              </a:ext>
            </a:extLst>
          </p:cNvPr>
          <p:cNvPicPr>
            <a:picLocks noChangeAspect="1"/>
          </p:cNvPicPr>
          <p:nvPr/>
        </p:nvPicPr>
        <p:blipFill>
          <a:blip r:embed="rId6"/>
          <a:stretch>
            <a:fillRect/>
          </a:stretch>
        </p:blipFill>
        <p:spPr>
          <a:xfrm>
            <a:off x="4916462" y="2580638"/>
            <a:ext cx="6754168" cy="3934374"/>
          </a:xfrm>
          <a:prstGeom prst="rect">
            <a:avLst/>
          </a:prstGeom>
        </p:spPr>
      </p:pic>
      <p:pic>
        <p:nvPicPr>
          <p:cNvPr id="20" name="Image 19">
            <a:extLst>
              <a:ext uri="{FF2B5EF4-FFF2-40B4-BE49-F238E27FC236}">
                <a16:creationId xmlns:a16="http://schemas.microsoft.com/office/drawing/2014/main" id="{31EC28AC-6820-42ED-9B4C-39898A1A9269}"/>
              </a:ext>
            </a:extLst>
          </p:cNvPr>
          <p:cNvPicPr>
            <a:picLocks noChangeAspect="1"/>
          </p:cNvPicPr>
          <p:nvPr/>
        </p:nvPicPr>
        <p:blipFill>
          <a:blip r:embed="rId7"/>
          <a:stretch>
            <a:fillRect/>
          </a:stretch>
        </p:blipFill>
        <p:spPr>
          <a:xfrm>
            <a:off x="4906934" y="2559317"/>
            <a:ext cx="6801799" cy="3934374"/>
          </a:xfrm>
          <a:prstGeom prst="rect">
            <a:avLst/>
          </a:prstGeom>
        </p:spPr>
      </p:pic>
      <p:pic>
        <p:nvPicPr>
          <p:cNvPr id="22" name="Image 21">
            <a:extLst>
              <a:ext uri="{FF2B5EF4-FFF2-40B4-BE49-F238E27FC236}">
                <a16:creationId xmlns:a16="http://schemas.microsoft.com/office/drawing/2014/main" id="{8158E508-D500-4749-A755-B5D75BCEA98E}"/>
              </a:ext>
            </a:extLst>
          </p:cNvPr>
          <p:cNvPicPr>
            <a:picLocks noChangeAspect="1"/>
          </p:cNvPicPr>
          <p:nvPr/>
        </p:nvPicPr>
        <p:blipFill>
          <a:blip r:embed="rId8"/>
          <a:stretch>
            <a:fillRect/>
          </a:stretch>
        </p:blipFill>
        <p:spPr>
          <a:xfrm>
            <a:off x="4897410" y="2580638"/>
            <a:ext cx="6744641" cy="3943900"/>
          </a:xfrm>
          <a:prstGeom prst="rect">
            <a:avLst/>
          </a:prstGeom>
        </p:spPr>
      </p:pic>
      <p:pic>
        <p:nvPicPr>
          <p:cNvPr id="24" name="Image 23">
            <a:extLst>
              <a:ext uri="{FF2B5EF4-FFF2-40B4-BE49-F238E27FC236}">
                <a16:creationId xmlns:a16="http://schemas.microsoft.com/office/drawing/2014/main" id="{22F226CD-3520-4F1A-BBCE-402D9B63E7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4485" y="1114063"/>
            <a:ext cx="4011623" cy="5400950"/>
          </a:xfrm>
          <a:prstGeom prst="rect">
            <a:avLst/>
          </a:prstGeom>
        </p:spPr>
      </p:pic>
      <p:sp>
        <p:nvSpPr>
          <p:cNvPr id="2" name="Rectangle 1">
            <a:extLst>
              <a:ext uri="{FF2B5EF4-FFF2-40B4-BE49-F238E27FC236}">
                <a16:creationId xmlns:a16="http://schemas.microsoft.com/office/drawing/2014/main" id="{A744A576-B92F-13C1-EF5C-57D63DADFA6E}"/>
              </a:ext>
            </a:extLst>
          </p:cNvPr>
          <p:cNvSpPr/>
          <p:nvPr/>
        </p:nvSpPr>
        <p:spPr>
          <a:xfrm>
            <a:off x="838200" y="0"/>
            <a:ext cx="1277983" cy="113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 name="Image 2" descr="logo_BASE_R3_FR LT">
            <a:extLst>
              <a:ext uri="{FF2B5EF4-FFF2-40B4-BE49-F238E27FC236}">
                <a16:creationId xmlns:a16="http://schemas.microsoft.com/office/drawing/2014/main" id="{CBE93A23-FFDA-E424-5B37-8C575628FB3F}"/>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5" name="Image 4" descr="logo-g-lettre">
            <a:extLst>
              <a:ext uri="{FF2B5EF4-FFF2-40B4-BE49-F238E27FC236}">
                <a16:creationId xmlns:a16="http://schemas.microsoft.com/office/drawing/2014/main" id="{DA6C39CC-10B5-55AE-4BB5-AE7C933BCCB4}"/>
              </a:ext>
            </a:extLst>
          </p:cNvPr>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Tree>
    <p:extLst>
      <p:ext uri="{BB962C8B-B14F-4D97-AF65-F5344CB8AC3E}">
        <p14:creationId xmlns:p14="http://schemas.microsoft.com/office/powerpoint/2010/main" val="4091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2AE09-403D-E2FF-6DFE-B36800246743}"/>
              </a:ext>
            </a:extLst>
          </p:cNvPr>
          <p:cNvSpPr/>
          <p:nvPr/>
        </p:nvSpPr>
        <p:spPr>
          <a:xfrm>
            <a:off x="838200" y="0"/>
            <a:ext cx="1277983" cy="113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a:extLst>
              <a:ext uri="{FF2B5EF4-FFF2-40B4-BE49-F238E27FC236}">
                <a16:creationId xmlns:a16="http://schemas.microsoft.com/office/drawing/2014/main" id="{8398DC2D-42ED-48FD-A4F3-A3F7A7EA257D}"/>
              </a:ext>
            </a:extLst>
          </p:cNvPr>
          <p:cNvSpPr txBox="1"/>
          <p:nvPr/>
        </p:nvSpPr>
        <p:spPr>
          <a:xfrm>
            <a:off x="1436596" y="4598052"/>
            <a:ext cx="7920467" cy="1295868"/>
          </a:xfrm>
          <a:prstGeom prst="rect">
            <a:avLst/>
          </a:prstGeom>
          <a:noFill/>
        </p:spPr>
        <p:txBody>
          <a:bodyPr wrap="square" rtlCol="0">
            <a:spAutoFit/>
          </a:bodyPr>
          <a:lstStyle/>
          <a:p>
            <a:pPr>
              <a:lnSpc>
                <a:spcPct val="150000"/>
              </a:lnSpc>
            </a:pPr>
            <a:r>
              <a:rPr lang="fr-FR" b="1" dirty="0"/>
              <a:t>Le Rhône en 1840</a:t>
            </a:r>
          </a:p>
          <a:p>
            <a:pPr marL="342900" indent="-342900">
              <a:lnSpc>
                <a:spcPct val="150000"/>
              </a:lnSpc>
              <a:buFont typeface="Wingdings" panose="05000000000000000000" pitchFamily="2" charset="2"/>
              <a:buChar char="Ø"/>
            </a:pPr>
            <a:r>
              <a:rPr lang="fr-FR" dirty="0"/>
              <a:t>Pression des activités humaines</a:t>
            </a:r>
          </a:p>
          <a:p>
            <a:pPr marL="342900" indent="-342900">
              <a:lnSpc>
                <a:spcPct val="150000"/>
              </a:lnSpc>
              <a:buFont typeface="Wingdings" panose="05000000000000000000" pitchFamily="2" charset="2"/>
              <a:buChar char="Ø"/>
            </a:pPr>
            <a:r>
              <a:rPr lang="fr-FR" dirty="0"/>
              <a:t>Structures et digues ponctuelles pour protéger la population des crues</a:t>
            </a:r>
            <a:endParaRPr lang="fr-CH" dirty="0"/>
          </a:p>
        </p:txBody>
      </p:sp>
      <p:pic>
        <p:nvPicPr>
          <p:cNvPr id="8" name="Image 7">
            <a:extLst>
              <a:ext uri="{FF2B5EF4-FFF2-40B4-BE49-F238E27FC236}">
                <a16:creationId xmlns:a16="http://schemas.microsoft.com/office/drawing/2014/main" id="{03D26626-8B7D-4049-A40B-396DAF1A10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4347" y="1500907"/>
            <a:ext cx="9756559" cy="2882411"/>
          </a:xfrm>
          <a:prstGeom prst="rect">
            <a:avLst/>
          </a:prstGeom>
          <a:ln>
            <a:solidFill>
              <a:schemeClr val="tx1"/>
            </a:solidFill>
          </a:ln>
        </p:spPr>
      </p:pic>
      <p:sp>
        <p:nvSpPr>
          <p:cNvPr id="3" name="Titre 1">
            <a:extLst>
              <a:ext uri="{FF2B5EF4-FFF2-40B4-BE49-F238E27FC236}">
                <a16:creationId xmlns:a16="http://schemas.microsoft.com/office/drawing/2014/main" id="{FFBC9380-56AB-77B1-6D11-5D5F112F90D1}"/>
              </a:ext>
            </a:extLst>
          </p:cNvPr>
          <p:cNvSpPr txBox="1">
            <a:spLocks/>
          </p:cNvSpPr>
          <p:nvPr/>
        </p:nvSpPr>
        <p:spPr>
          <a:xfrm>
            <a:off x="1576251" y="548582"/>
            <a:ext cx="9447953"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200" b="1" dirty="0">
                <a:solidFill>
                  <a:srgbClr val="002060"/>
                </a:solidFill>
                <a:latin typeface="Calibri Light" panose="020F0302020204030204" pitchFamily="34" charset="0"/>
                <a:cs typeface="Calibri Light" panose="020F0302020204030204" pitchFamily="34" charset="0"/>
              </a:rPr>
              <a:t>Le Rhône d’hier à aujourd’hui</a:t>
            </a:r>
          </a:p>
        </p:txBody>
      </p:sp>
      <p:pic>
        <p:nvPicPr>
          <p:cNvPr id="4" name="Image 3" descr="logo_BASE_R3_FR LT">
            <a:extLst>
              <a:ext uri="{FF2B5EF4-FFF2-40B4-BE49-F238E27FC236}">
                <a16:creationId xmlns:a16="http://schemas.microsoft.com/office/drawing/2014/main" id="{20282E78-302B-2A2B-4D65-AD3A7D7CFAD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10" name="Image 9" descr="logo-g-lettre">
            <a:extLst>
              <a:ext uri="{FF2B5EF4-FFF2-40B4-BE49-F238E27FC236}">
                <a16:creationId xmlns:a16="http://schemas.microsoft.com/office/drawing/2014/main" id="{C1650A82-3E24-E3E3-EC4C-F530C05E94F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Tree>
    <p:extLst>
      <p:ext uri="{BB962C8B-B14F-4D97-AF65-F5344CB8AC3E}">
        <p14:creationId xmlns:p14="http://schemas.microsoft.com/office/powerpoint/2010/main" val="150727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A1618F4-E9DC-47E6-9635-D1605D25E698}"/>
              </a:ext>
            </a:extLst>
          </p:cNvPr>
          <p:cNvPicPr/>
          <p:nvPr/>
        </p:nvPicPr>
        <p:blipFill>
          <a:blip r:embed="rId3">
            <a:extLst>
              <a:ext uri="{28A0092B-C50C-407E-A947-70E740481C1C}">
                <a14:useLocalDpi xmlns:a14="http://schemas.microsoft.com/office/drawing/2010/main"/>
              </a:ext>
            </a:extLst>
          </a:blip>
          <a:stretch>
            <a:fillRect/>
          </a:stretch>
        </p:blipFill>
        <p:spPr>
          <a:xfrm>
            <a:off x="922195" y="1517685"/>
            <a:ext cx="4515193" cy="2724864"/>
          </a:xfrm>
          <a:prstGeom prst="rect">
            <a:avLst/>
          </a:prstGeom>
        </p:spPr>
      </p:pic>
      <p:sp>
        <p:nvSpPr>
          <p:cNvPr id="8" name="ZoneTexte 7">
            <a:extLst>
              <a:ext uri="{FF2B5EF4-FFF2-40B4-BE49-F238E27FC236}">
                <a16:creationId xmlns:a16="http://schemas.microsoft.com/office/drawing/2014/main" id="{4F585B4B-EAC8-44A0-B94C-C7FC4E9B6071}"/>
              </a:ext>
            </a:extLst>
          </p:cNvPr>
          <p:cNvSpPr txBox="1"/>
          <p:nvPr/>
        </p:nvSpPr>
        <p:spPr>
          <a:xfrm>
            <a:off x="5815799" y="1582134"/>
            <a:ext cx="6208450" cy="1711366"/>
          </a:xfrm>
          <a:prstGeom prst="rect">
            <a:avLst/>
          </a:prstGeom>
          <a:noFill/>
        </p:spPr>
        <p:txBody>
          <a:bodyPr wrap="square" rtlCol="0">
            <a:spAutoFit/>
          </a:bodyPr>
          <a:lstStyle/>
          <a:p>
            <a:pPr>
              <a:lnSpc>
                <a:spcPct val="150000"/>
              </a:lnSpc>
            </a:pPr>
            <a:r>
              <a:rPr lang="fr-FR" b="1" dirty="0">
                <a:latin typeface="Calibri Light" panose="020F0302020204030204" pitchFamily="34" charset="0"/>
                <a:cs typeface="Calibri Light" panose="020F0302020204030204" pitchFamily="34" charset="0"/>
              </a:rPr>
              <a:t>2 premières corrections : 1863 – 1884 et 1930 - 1960</a:t>
            </a:r>
          </a:p>
          <a:p>
            <a:pPr marL="342900" indent="-342900">
              <a:lnSpc>
                <a:spcPct val="150000"/>
              </a:lnSpc>
              <a:buFont typeface="Wingdings" panose="05000000000000000000" pitchFamily="2" charset="2"/>
              <a:buChar char="Ø"/>
            </a:pPr>
            <a:r>
              <a:rPr lang="fr-FR" dirty="0">
                <a:latin typeface="Calibri Light" panose="020F0302020204030204" pitchFamily="34" charset="0"/>
                <a:cs typeface="Calibri Light" panose="020F0302020204030204" pitchFamily="34" charset="0"/>
              </a:rPr>
              <a:t>Flux contraint par 2 digues parallèles</a:t>
            </a:r>
          </a:p>
          <a:p>
            <a:pPr marL="342900" indent="-342900">
              <a:lnSpc>
                <a:spcPct val="150000"/>
              </a:lnSpc>
              <a:buFont typeface="Wingdings" panose="05000000000000000000" pitchFamily="2" charset="2"/>
              <a:buChar char="Ø"/>
            </a:pPr>
            <a:r>
              <a:rPr lang="fr-FR" dirty="0">
                <a:latin typeface="Calibri Light" panose="020F0302020204030204" pitchFamily="34" charset="0"/>
                <a:cs typeface="Calibri Light" panose="020F0302020204030204" pitchFamily="34" charset="0"/>
              </a:rPr>
              <a:t>A l’extérieur des digues : canaux artificiels pour drainer la plaine agricole</a:t>
            </a:r>
          </a:p>
        </p:txBody>
      </p:sp>
      <p:pic>
        <p:nvPicPr>
          <p:cNvPr id="11" name="Image 10">
            <a:extLst>
              <a:ext uri="{FF2B5EF4-FFF2-40B4-BE49-F238E27FC236}">
                <a16:creationId xmlns:a16="http://schemas.microsoft.com/office/drawing/2014/main" id="{6364314B-03A9-4B7C-A086-42AF391287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7300434" y="2463146"/>
            <a:ext cx="2656170" cy="5625439"/>
          </a:xfrm>
          <a:prstGeom prst="rect">
            <a:avLst/>
          </a:prstGeom>
          <a:ln>
            <a:solidFill>
              <a:schemeClr val="tx1"/>
            </a:solidFill>
          </a:ln>
        </p:spPr>
      </p:pic>
      <p:sp>
        <p:nvSpPr>
          <p:cNvPr id="2" name="Rectangle 1">
            <a:extLst>
              <a:ext uri="{FF2B5EF4-FFF2-40B4-BE49-F238E27FC236}">
                <a16:creationId xmlns:a16="http://schemas.microsoft.com/office/drawing/2014/main" id="{AF650956-09FC-24D8-874E-CF7DEFD869E1}"/>
              </a:ext>
            </a:extLst>
          </p:cNvPr>
          <p:cNvSpPr/>
          <p:nvPr/>
        </p:nvSpPr>
        <p:spPr>
          <a:xfrm>
            <a:off x="838200" y="0"/>
            <a:ext cx="1277983" cy="113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itre 1">
            <a:extLst>
              <a:ext uri="{FF2B5EF4-FFF2-40B4-BE49-F238E27FC236}">
                <a16:creationId xmlns:a16="http://schemas.microsoft.com/office/drawing/2014/main" id="{D2C618C8-B6B9-4920-D489-723F182DE602}"/>
              </a:ext>
            </a:extLst>
          </p:cNvPr>
          <p:cNvSpPr txBox="1">
            <a:spLocks/>
          </p:cNvSpPr>
          <p:nvPr/>
        </p:nvSpPr>
        <p:spPr>
          <a:xfrm>
            <a:off x="1576251" y="548582"/>
            <a:ext cx="9447953"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200" b="1" dirty="0">
                <a:solidFill>
                  <a:srgbClr val="002060"/>
                </a:solidFill>
                <a:latin typeface="Calibri Light" panose="020F0302020204030204" pitchFamily="34" charset="0"/>
                <a:cs typeface="Calibri Light" panose="020F0302020204030204" pitchFamily="34" charset="0"/>
              </a:rPr>
              <a:t>Le Rhône d’hier à aujourd’hui</a:t>
            </a:r>
          </a:p>
        </p:txBody>
      </p:sp>
      <p:pic>
        <p:nvPicPr>
          <p:cNvPr id="4" name="Image 3" descr="logo_BASE_R3_FR LT">
            <a:extLst>
              <a:ext uri="{FF2B5EF4-FFF2-40B4-BE49-F238E27FC236}">
                <a16:creationId xmlns:a16="http://schemas.microsoft.com/office/drawing/2014/main" id="{74E75E69-04A0-81A1-FF33-9AB1CEBCF4B0}"/>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10" name="Image 9" descr="logo-g-lettre">
            <a:extLst>
              <a:ext uri="{FF2B5EF4-FFF2-40B4-BE49-F238E27FC236}">
                <a16:creationId xmlns:a16="http://schemas.microsoft.com/office/drawing/2014/main" id="{B458256E-8D9B-1D1E-DE08-0EBE827E4971}"/>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12" name="ZoneTexte 11">
            <a:extLst>
              <a:ext uri="{FF2B5EF4-FFF2-40B4-BE49-F238E27FC236}">
                <a16:creationId xmlns:a16="http://schemas.microsoft.com/office/drawing/2014/main" id="{F02652B7-F280-2E34-6EE2-43CB5CCB050C}"/>
              </a:ext>
            </a:extLst>
          </p:cNvPr>
          <p:cNvSpPr txBox="1"/>
          <p:nvPr/>
        </p:nvSpPr>
        <p:spPr>
          <a:xfrm>
            <a:off x="782786" y="4914802"/>
            <a:ext cx="4654602" cy="1200329"/>
          </a:xfrm>
          <a:prstGeom prst="rect">
            <a:avLst/>
          </a:prstGeom>
          <a:solidFill>
            <a:schemeClr val="accent2">
              <a:lumMod val="20000"/>
              <a:lumOff val="80000"/>
            </a:schemeClr>
          </a:solidFill>
          <a:ln>
            <a:solidFill>
              <a:schemeClr val="tx1"/>
            </a:solidFill>
          </a:ln>
        </p:spPr>
        <p:txBody>
          <a:bodyPr wrap="square" rtlCol="0">
            <a:spAutoFit/>
          </a:bodyPr>
          <a:lstStyle/>
          <a:p>
            <a:r>
              <a:rPr lang="fr-FR" b="1" dirty="0"/>
              <a:t>Inondations, déficit biologique, un fleuve frontière délaissé par la population : une relation entre Rhône et la plaine déséquilibrée, et un espace du Rhône aliéné. </a:t>
            </a:r>
          </a:p>
        </p:txBody>
      </p:sp>
    </p:spTree>
    <p:extLst>
      <p:ext uri="{BB962C8B-B14F-4D97-AF65-F5344CB8AC3E}">
        <p14:creationId xmlns:p14="http://schemas.microsoft.com/office/powerpoint/2010/main" val="226963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2AE09-403D-E2FF-6DFE-B36800246743}"/>
              </a:ext>
            </a:extLst>
          </p:cNvPr>
          <p:cNvSpPr/>
          <p:nvPr/>
        </p:nvSpPr>
        <p:spPr>
          <a:xfrm>
            <a:off x="838200" y="0"/>
            <a:ext cx="1277983" cy="113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a:extLst>
              <a:ext uri="{FF2B5EF4-FFF2-40B4-BE49-F238E27FC236}">
                <a16:creationId xmlns:a16="http://schemas.microsoft.com/office/drawing/2014/main" id="{8398DC2D-42ED-48FD-A4F3-A3F7A7EA257D}"/>
              </a:ext>
            </a:extLst>
          </p:cNvPr>
          <p:cNvSpPr txBox="1"/>
          <p:nvPr/>
        </p:nvSpPr>
        <p:spPr>
          <a:xfrm>
            <a:off x="1192756" y="1602304"/>
            <a:ext cx="8465050" cy="464871"/>
          </a:xfrm>
          <a:prstGeom prst="rect">
            <a:avLst/>
          </a:prstGeom>
          <a:noFill/>
        </p:spPr>
        <p:txBody>
          <a:bodyPr wrap="square" rtlCol="0">
            <a:spAutoFit/>
          </a:bodyPr>
          <a:lstStyle/>
          <a:p>
            <a:pPr>
              <a:lnSpc>
                <a:spcPct val="150000"/>
              </a:lnSpc>
            </a:pPr>
            <a:r>
              <a:rPr lang="fr-FR" b="1" dirty="0"/>
              <a:t>La problématique sécuritaire, au cœur des enjeux et un moteur économique du projet</a:t>
            </a:r>
          </a:p>
        </p:txBody>
      </p:sp>
      <p:sp>
        <p:nvSpPr>
          <p:cNvPr id="3" name="Titre 1">
            <a:extLst>
              <a:ext uri="{FF2B5EF4-FFF2-40B4-BE49-F238E27FC236}">
                <a16:creationId xmlns:a16="http://schemas.microsoft.com/office/drawing/2014/main" id="{FFBC9380-56AB-77B1-6D11-5D5F112F90D1}"/>
              </a:ext>
            </a:extLst>
          </p:cNvPr>
          <p:cNvSpPr txBox="1">
            <a:spLocks/>
          </p:cNvSpPr>
          <p:nvPr/>
        </p:nvSpPr>
        <p:spPr>
          <a:xfrm>
            <a:off x="1576251" y="548582"/>
            <a:ext cx="9447953" cy="748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200" b="1" dirty="0">
                <a:solidFill>
                  <a:srgbClr val="002060"/>
                </a:solidFill>
                <a:latin typeface="Calibri Light" panose="020F0302020204030204" pitchFamily="34" charset="0"/>
                <a:cs typeface="Calibri Light" panose="020F0302020204030204" pitchFamily="34" charset="0"/>
              </a:rPr>
              <a:t>3</a:t>
            </a:r>
            <a:r>
              <a:rPr lang="fr-CH" sz="3200" b="1" baseline="30000" dirty="0">
                <a:solidFill>
                  <a:srgbClr val="002060"/>
                </a:solidFill>
                <a:latin typeface="Calibri Light" panose="020F0302020204030204" pitchFamily="34" charset="0"/>
                <a:cs typeface="Calibri Light" panose="020F0302020204030204" pitchFamily="34" charset="0"/>
              </a:rPr>
              <a:t>e</a:t>
            </a:r>
            <a:r>
              <a:rPr lang="fr-CH" sz="3200" b="1" dirty="0">
                <a:solidFill>
                  <a:srgbClr val="002060"/>
                </a:solidFill>
                <a:latin typeface="Calibri Light" panose="020F0302020204030204" pitchFamily="34" charset="0"/>
                <a:cs typeface="Calibri Light" panose="020F0302020204030204" pitchFamily="34" charset="0"/>
              </a:rPr>
              <a:t> correction du Rhône</a:t>
            </a:r>
          </a:p>
        </p:txBody>
      </p:sp>
      <p:pic>
        <p:nvPicPr>
          <p:cNvPr id="4" name="Image 3" descr="logo_BASE_R3_FR LT">
            <a:extLst>
              <a:ext uri="{FF2B5EF4-FFF2-40B4-BE49-F238E27FC236}">
                <a16:creationId xmlns:a16="http://schemas.microsoft.com/office/drawing/2014/main" id="{20282E78-302B-2A2B-4D65-AD3A7D7CFAD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10" name="Image 9" descr="logo-g-lettre">
            <a:extLst>
              <a:ext uri="{FF2B5EF4-FFF2-40B4-BE49-F238E27FC236}">
                <a16:creationId xmlns:a16="http://schemas.microsoft.com/office/drawing/2014/main" id="{C1650A82-3E24-E3E3-EC4C-F530C05E94FD}"/>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5" name="ZoneTexte 4">
            <a:extLst>
              <a:ext uri="{FF2B5EF4-FFF2-40B4-BE49-F238E27FC236}">
                <a16:creationId xmlns:a16="http://schemas.microsoft.com/office/drawing/2014/main" id="{43073079-3BAB-58E2-2BE3-31FD5E492567}"/>
              </a:ext>
            </a:extLst>
          </p:cNvPr>
          <p:cNvSpPr txBox="1"/>
          <p:nvPr/>
        </p:nvSpPr>
        <p:spPr>
          <a:xfrm>
            <a:off x="1163294" y="4598052"/>
            <a:ext cx="8795518" cy="1295868"/>
          </a:xfrm>
          <a:prstGeom prst="rect">
            <a:avLst/>
          </a:prstGeom>
          <a:noFill/>
        </p:spPr>
        <p:txBody>
          <a:bodyPr wrap="square" rtlCol="0">
            <a:spAutoFit/>
          </a:bodyPr>
          <a:lstStyle/>
          <a:p>
            <a:pPr>
              <a:lnSpc>
                <a:spcPct val="150000"/>
              </a:lnSpc>
            </a:pPr>
            <a:r>
              <a:rPr lang="fr-FR" b="1" dirty="0"/>
              <a:t>La volonté de porter un projet intégré dans le nouvel espace du Rhône :</a:t>
            </a:r>
          </a:p>
          <a:p>
            <a:pPr marL="285750" indent="-285750">
              <a:lnSpc>
                <a:spcPct val="150000"/>
              </a:lnSpc>
              <a:buFont typeface="Arial" panose="020B0604020202020204" pitchFamily="34" charset="0"/>
              <a:buChar char="•"/>
            </a:pPr>
            <a:r>
              <a:rPr lang="fr-FR" dirty="0"/>
              <a:t>Rétablir les valeurs de biodiversité du fleuve</a:t>
            </a:r>
          </a:p>
          <a:p>
            <a:pPr marL="285750" indent="-285750">
              <a:lnSpc>
                <a:spcPct val="150000"/>
              </a:lnSpc>
              <a:buFont typeface="Arial" panose="020B0604020202020204" pitchFamily="34" charset="0"/>
              <a:buChar char="•"/>
            </a:pPr>
            <a:r>
              <a:rPr lang="fr-FR" dirty="0"/>
              <a:t>Rapprocher le fleuve de la population (attractivité, accueil du public, mobilité douce)</a:t>
            </a:r>
          </a:p>
        </p:txBody>
      </p:sp>
      <p:pic>
        <p:nvPicPr>
          <p:cNvPr id="8" name="Image 7" descr="Une image contenant plein air, Véhicule terrestre, véhicule, ciel&#10;&#10;Description générée automatiquement">
            <a:extLst>
              <a:ext uri="{FF2B5EF4-FFF2-40B4-BE49-F238E27FC236}">
                <a16:creationId xmlns:a16="http://schemas.microsoft.com/office/drawing/2014/main" id="{5FF3C42A-4D2C-AAB8-95B8-AA6601A968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3290" y="2116905"/>
            <a:ext cx="3060072" cy="2295054"/>
          </a:xfrm>
          <a:prstGeom prst="rect">
            <a:avLst/>
          </a:prstGeom>
          <a:ln>
            <a:solidFill>
              <a:schemeClr val="tx1"/>
            </a:solidFill>
          </a:ln>
        </p:spPr>
      </p:pic>
      <p:pic>
        <p:nvPicPr>
          <p:cNvPr id="11" name="Image 10" descr="Une image contenant plein air, ciel, Photographie aérienne, herbe&#10;&#10;Description générée automatiquement">
            <a:extLst>
              <a:ext uri="{FF2B5EF4-FFF2-40B4-BE49-F238E27FC236}">
                <a16:creationId xmlns:a16="http://schemas.microsoft.com/office/drawing/2014/main" id="{E3B9B87A-7614-B227-5A91-7D95E365F9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9817" y="2116905"/>
            <a:ext cx="3060072" cy="2295054"/>
          </a:xfrm>
          <a:prstGeom prst="rect">
            <a:avLst/>
          </a:prstGeom>
          <a:ln>
            <a:solidFill>
              <a:schemeClr val="tx1"/>
            </a:solidFill>
          </a:ln>
        </p:spPr>
      </p:pic>
    </p:spTree>
    <p:extLst>
      <p:ext uri="{BB962C8B-B14F-4D97-AF65-F5344CB8AC3E}">
        <p14:creationId xmlns:p14="http://schemas.microsoft.com/office/powerpoint/2010/main" val="172402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6B048B-28B3-81B0-BECB-9F45B32335C2}"/>
              </a:ext>
            </a:extLst>
          </p:cNvPr>
          <p:cNvSpPr>
            <a:spLocks noGrp="1"/>
          </p:cNvSpPr>
          <p:nvPr>
            <p:ph type="title"/>
          </p:nvPr>
        </p:nvSpPr>
        <p:spPr/>
        <p:txBody>
          <a:bodyPr/>
          <a:lstStyle/>
          <a:p>
            <a:endParaRPr lang="fr-CH"/>
          </a:p>
        </p:txBody>
      </p:sp>
      <p:pic>
        <p:nvPicPr>
          <p:cNvPr id="4" name="Image 3" descr="Une image contenant plein air, montagne, paysage, ciel&#10;&#10;Description générée automatiquement">
            <a:extLst>
              <a:ext uri="{FF2B5EF4-FFF2-40B4-BE49-F238E27FC236}">
                <a16:creationId xmlns:a16="http://schemas.microsoft.com/office/drawing/2014/main" id="{5A0DFAD0-E415-06DD-250E-1AB95B2D2F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4782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9E941-C397-2D18-E34A-BE6605721A3E}"/>
              </a:ext>
            </a:extLst>
          </p:cNvPr>
          <p:cNvSpPr>
            <a:spLocks noGrp="1"/>
          </p:cNvSpPr>
          <p:nvPr>
            <p:ph type="title"/>
          </p:nvPr>
        </p:nvSpPr>
        <p:spPr/>
        <p:txBody>
          <a:bodyPr/>
          <a:lstStyle/>
          <a:p>
            <a:endParaRPr lang="fr-CH"/>
          </a:p>
        </p:txBody>
      </p:sp>
      <p:pic>
        <p:nvPicPr>
          <p:cNvPr id="4" name="Image 3" descr="Une image contenant plein air, montagne, ciel, nature&#10;&#10;Description générée automatiquement">
            <a:extLst>
              <a:ext uri="{FF2B5EF4-FFF2-40B4-BE49-F238E27FC236}">
                <a16:creationId xmlns:a16="http://schemas.microsoft.com/office/drawing/2014/main" id="{457E0523-8FE6-F5F5-92F5-C40C1A9183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0683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EF1F8-84FA-FF63-FAED-1601E1A18AAA}"/>
              </a:ext>
            </a:extLst>
          </p:cNvPr>
          <p:cNvSpPr>
            <a:spLocks noGrp="1"/>
          </p:cNvSpPr>
          <p:nvPr>
            <p:ph type="title"/>
          </p:nvPr>
        </p:nvSpPr>
        <p:spPr>
          <a:xfrm>
            <a:off x="1092553" y="197822"/>
            <a:ext cx="9626750" cy="1325563"/>
          </a:xfrm>
        </p:spPr>
        <p:txBody>
          <a:bodyPr/>
          <a:lstStyle/>
          <a:p>
            <a:r>
              <a:rPr lang="fr-CH" sz="3200" b="1" dirty="0">
                <a:latin typeface="Calibri Light" panose="020F0302020204030204" pitchFamily="34" charset="0"/>
                <a:cs typeface="Calibri Light" panose="020F0302020204030204" pitchFamily="34" charset="0"/>
              </a:rPr>
              <a:t>La digue comme outil principal pour conjuguer les fonctions du futur Rhône</a:t>
            </a:r>
          </a:p>
        </p:txBody>
      </p:sp>
      <p:pic>
        <p:nvPicPr>
          <p:cNvPr id="9" name="Image 8" descr="logo_BASE_R3_FR LT">
            <a:extLst>
              <a:ext uri="{FF2B5EF4-FFF2-40B4-BE49-F238E27FC236}">
                <a16:creationId xmlns:a16="http://schemas.microsoft.com/office/drawing/2014/main" id="{E853B100-045B-C6A5-4FEB-FEEB63F221E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7811" y="8570"/>
            <a:ext cx="1196438" cy="1196438"/>
          </a:xfrm>
          <a:prstGeom prst="rect">
            <a:avLst/>
          </a:prstGeom>
          <a:noFill/>
        </p:spPr>
      </p:pic>
      <p:pic>
        <p:nvPicPr>
          <p:cNvPr id="12" name="Image 11" descr="logo-g-lettre">
            <a:extLst>
              <a:ext uri="{FF2B5EF4-FFF2-40B4-BE49-F238E27FC236}">
                <a16:creationId xmlns:a16="http://schemas.microsoft.com/office/drawing/2014/main" id="{2D48A83A-2E43-5F7D-8702-FFC1565C7573}"/>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080" y="159646"/>
            <a:ext cx="535355" cy="894286"/>
          </a:xfrm>
          <a:prstGeom prst="rect">
            <a:avLst/>
          </a:prstGeom>
          <a:noFill/>
        </p:spPr>
      </p:pic>
      <p:sp>
        <p:nvSpPr>
          <p:cNvPr id="13" name="ZoneTexte 12">
            <a:extLst>
              <a:ext uri="{FF2B5EF4-FFF2-40B4-BE49-F238E27FC236}">
                <a16:creationId xmlns:a16="http://schemas.microsoft.com/office/drawing/2014/main" id="{46FB4516-BCA2-A21B-7207-B38212EA4A0E}"/>
              </a:ext>
            </a:extLst>
          </p:cNvPr>
          <p:cNvSpPr txBox="1"/>
          <p:nvPr/>
        </p:nvSpPr>
        <p:spPr>
          <a:xfrm>
            <a:off x="664344" y="6198917"/>
            <a:ext cx="10625294" cy="461261"/>
          </a:xfrm>
          <a:prstGeom prst="roundRect">
            <a:avLst/>
          </a:prstGeom>
          <a:solidFill>
            <a:schemeClr val="accent4">
              <a:lumMod val="20000"/>
              <a:lumOff val="80000"/>
            </a:schemeClr>
          </a:solidFill>
          <a:ln>
            <a:solidFill>
              <a:schemeClr val="tx1"/>
            </a:solidFill>
          </a:ln>
        </p:spPr>
        <p:txBody>
          <a:bodyPr wrap="square" tIns="0" rtlCol="0" anchor="ctr">
            <a:spAutoFit/>
          </a:bodyPr>
          <a:lstStyle/>
          <a:p>
            <a:pPr>
              <a:lnSpc>
                <a:spcPct val="150000"/>
              </a:lnSpc>
            </a:pPr>
            <a:r>
              <a:rPr lang="fr-FR" b="1" i="1" dirty="0">
                <a:latin typeface="Calibri Light" panose="020F0302020204030204" pitchFamily="34" charset="0"/>
                <a:cs typeface="Calibri Light" panose="020F0302020204030204" pitchFamily="34" charset="0"/>
              </a:rPr>
              <a:t>Où par exemple ? </a:t>
            </a:r>
            <a:r>
              <a:rPr lang="fr-FR" b="1" i="1" dirty="0">
                <a:latin typeface="Calibri Light" panose="020F0302020204030204" pitchFamily="34" charset="0"/>
                <a:cs typeface="Calibri Light" panose="020F0302020204030204" pitchFamily="34" charset="0"/>
                <a:sym typeface="Wingdings" panose="05000000000000000000" pitchFamily="2" charset="2"/>
              </a:rPr>
              <a:t> Le long de toute la Mesure Prioritaire du Chablais (14km), sur une des 2 rives en alternance.</a:t>
            </a:r>
          </a:p>
        </p:txBody>
      </p:sp>
      <p:pic>
        <p:nvPicPr>
          <p:cNvPr id="5" name="Image 4" descr="Une image contenant arbre, capture d’écran, plage, ciel&#10;&#10;Description générée automatiquement">
            <a:extLst>
              <a:ext uri="{FF2B5EF4-FFF2-40B4-BE49-F238E27FC236}">
                <a16:creationId xmlns:a16="http://schemas.microsoft.com/office/drawing/2014/main" id="{A797D02C-3FDB-983E-015D-B9E68CDBC8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807" b="15183"/>
          <a:stretch/>
        </p:blipFill>
        <p:spPr>
          <a:xfrm>
            <a:off x="1557196" y="3780247"/>
            <a:ext cx="8515723" cy="2343243"/>
          </a:xfrm>
          <a:prstGeom prst="rect">
            <a:avLst/>
          </a:prstGeom>
        </p:spPr>
      </p:pic>
      <p:pic>
        <p:nvPicPr>
          <p:cNvPr id="14" name="Image 13" descr="Une image contenant plein air, sable, arbre, ciel&#10;&#10;Description générée automatiquement">
            <a:extLst>
              <a:ext uri="{FF2B5EF4-FFF2-40B4-BE49-F238E27FC236}">
                <a16:creationId xmlns:a16="http://schemas.microsoft.com/office/drawing/2014/main" id="{9340D9D1-51BF-5820-4000-BBCA178490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020" b="17015"/>
          <a:stretch/>
        </p:blipFill>
        <p:spPr>
          <a:xfrm>
            <a:off x="1557196" y="1476592"/>
            <a:ext cx="8515723" cy="2170929"/>
          </a:xfrm>
          <a:prstGeom prst="rect">
            <a:avLst/>
          </a:prstGeom>
        </p:spPr>
      </p:pic>
      <p:sp>
        <p:nvSpPr>
          <p:cNvPr id="15" name="ZoneTexte 14">
            <a:extLst>
              <a:ext uri="{FF2B5EF4-FFF2-40B4-BE49-F238E27FC236}">
                <a16:creationId xmlns:a16="http://schemas.microsoft.com/office/drawing/2014/main" id="{F12B0357-CD6D-EA03-ACEE-3A8AB7FCCB8E}"/>
              </a:ext>
            </a:extLst>
          </p:cNvPr>
          <p:cNvSpPr txBox="1"/>
          <p:nvPr/>
        </p:nvSpPr>
        <p:spPr>
          <a:xfrm>
            <a:off x="4182701" y="1598812"/>
            <a:ext cx="1074333" cy="276999"/>
          </a:xfrm>
          <a:prstGeom prst="rect">
            <a:avLst/>
          </a:prstGeom>
          <a:noFill/>
        </p:spPr>
        <p:txBody>
          <a:bodyPr wrap="none" rtlCol="0">
            <a:spAutoFit/>
          </a:bodyPr>
          <a:lstStyle/>
          <a:p>
            <a:r>
              <a:rPr lang="fr-CH" sz="1200" dirty="0"/>
              <a:t>Digue actuelle</a:t>
            </a:r>
          </a:p>
        </p:txBody>
      </p:sp>
      <p:sp>
        <p:nvSpPr>
          <p:cNvPr id="16" name="ZoneTexte 15">
            <a:extLst>
              <a:ext uri="{FF2B5EF4-FFF2-40B4-BE49-F238E27FC236}">
                <a16:creationId xmlns:a16="http://schemas.microsoft.com/office/drawing/2014/main" id="{C64F86FE-2EDF-1118-627C-302769A2EC93}"/>
              </a:ext>
            </a:extLst>
          </p:cNvPr>
          <p:cNvSpPr txBox="1"/>
          <p:nvPr/>
        </p:nvSpPr>
        <p:spPr>
          <a:xfrm>
            <a:off x="6978713" y="3767092"/>
            <a:ext cx="1117742" cy="276999"/>
          </a:xfrm>
          <a:prstGeom prst="rect">
            <a:avLst/>
          </a:prstGeom>
          <a:noFill/>
        </p:spPr>
        <p:txBody>
          <a:bodyPr wrap="none" rtlCol="0">
            <a:spAutoFit/>
          </a:bodyPr>
          <a:lstStyle/>
          <a:p>
            <a:r>
              <a:rPr lang="fr-CH" sz="1200" dirty="0"/>
              <a:t>Nouvelle digue</a:t>
            </a:r>
          </a:p>
        </p:txBody>
      </p:sp>
    </p:spTree>
    <p:extLst>
      <p:ext uri="{BB962C8B-B14F-4D97-AF65-F5344CB8AC3E}">
        <p14:creationId xmlns:p14="http://schemas.microsoft.com/office/powerpoint/2010/main" val="3881195380"/>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F1C3F832-AC77-49CA-A68A-7F7F647700F1}"/>
</file>

<file path=customXml/itemProps2.xml><?xml version="1.0" encoding="utf-8"?>
<ds:datastoreItem xmlns:ds="http://schemas.openxmlformats.org/officeDocument/2006/customXml" ds:itemID="{CF8B29A3-6E92-4CFF-AEE9-3242E9CF2794}"/>
</file>

<file path=customXml/itemProps3.xml><?xml version="1.0" encoding="utf-8"?>
<ds:datastoreItem xmlns:ds="http://schemas.openxmlformats.org/officeDocument/2006/customXml" ds:itemID="{C8A09095-6955-4FB3-BC6C-492D1B16A4AA}"/>
</file>

<file path=docProps/app.xml><?xml version="1.0" encoding="utf-8"?>
<Properties xmlns="http://schemas.openxmlformats.org/officeDocument/2006/extended-properties" xmlns:vt="http://schemas.openxmlformats.org/officeDocument/2006/docPropsVTypes">
  <Template/>
  <TotalTime>5431</TotalTime>
  <Words>1878</Words>
  <Application>Microsoft Office PowerPoint</Application>
  <PresentationFormat>Grand écran</PresentationFormat>
  <Paragraphs>386</Paragraphs>
  <Slides>37</Slides>
  <Notes>12</Notes>
  <HiddenSlides>7</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37</vt:i4>
      </vt:variant>
    </vt:vector>
  </HeadingPairs>
  <TitlesOfParts>
    <vt:vector size="46" baseType="lpstr">
      <vt:lpstr>Arial</vt:lpstr>
      <vt:lpstr>Calibri</vt:lpstr>
      <vt:lpstr>Calibri Light</vt:lpstr>
      <vt:lpstr>Century Gothic</vt:lpstr>
      <vt:lpstr>Symbol</vt:lpstr>
      <vt:lpstr>Times New Roman</vt:lpstr>
      <vt:lpstr>Verdana</vt:lpstr>
      <vt:lpstr>Wingdings</vt:lpstr>
      <vt:lpstr>Conception personnalisée</vt:lpstr>
      <vt:lpstr>Rhône 3  Un projet de territoire alliant sécurité face aux crues, corridors de biodiversité et espaces publiques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digue comme outil principal pour conjuguer les fonctions du futur Rhône</vt:lpstr>
      <vt:lpstr>S’inspirer du territoire pour renforcer les fonctionnalités existantes et créer les nouvelles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 Synergie force hydraulique et aménagement de cours d’eau</vt:lpstr>
      <vt:lpstr>Synergie force hydraulique et aménagement de cours d’eau</vt:lpstr>
      <vt:lpstr>Contexte</vt:lpstr>
      <vt:lpstr>2 - Le palier hydro-électrique MBR</vt:lpstr>
      <vt:lpstr>Le palier hydro-électrique MBR</vt:lpstr>
      <vt:lpstr>2 - Synergie avec Rhône 3</vt:lpstr>
      <vt:lpstr>3 - Force hydraulique et le BV du Rhône</vt:lpstr>
      <vt:lpstr>3 – Changement climatique</vt:lpstr>
      <vt:lpstr>3 - Gestion intégrée des eaux et changement climatique</vt:lpstr>
      <vt:lpstr>3 - Gestion intégrée des eaux et changement climatique</vt:lpstr>
      <vt:lpstr>3 - Gestion intégrée des eaux et changement climatique</vt:lpstr>
      <vt:lpstr>3 - Gestion intégrée des eaux et changement climatique</vt:lpstr>
      <vt:lpstr>3 - Gestion intégrée des eaux et changement climatique</vt:lpstr>
      <vt:lpstr>A vos questions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Piotr Bednarz</dc:creator>
  <cp:lastModifiedBy>Gfeller Marianne</cp:lastModifiedBy>
  <cp:revision>221</cp:revision>
  <cp:lastPrinted>2025-04-01T14:15:46Z</cp:lastPrinted>
  <dcterms:created xsi:type="dcterms:W3CDTF">2018-04-11T13:09:49Z</dcterms:created>
  <dcterms:modified xsi:type="dcterms:W3CDTF">2025-04-02T11:41:33Z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