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Manrope" panose="020B0604020202020204" charset="0"/>
      <p:regular r:id="rId39"/>
      <p:bold r:id="rId40"/>
    </p:embeddedFont>
    <p:embeddedFont>
      <p:font typeface="Play" panose="020B0604020202020204" charset="0"/>
      <p:regular r:id="rId41"/>
      <p:bold r:id="rId42"/>
    </p:embeddedFont>
    <p:embeddedFont>
      <p:font typeface="Quattrocento Sans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jhk21KG2EdYKoQKmQCws51r10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789950-D87E-4CA7-8332-1C12BD789EFF}">
  <a:tblStyle styleId="{15789950-D87E-4CA7-8332-1C12BD789EFF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38c0cb5a9_6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3838c0cb5a9_6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38c0cb5a9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838c0cb5a9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38c0cb5a9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838c0cb5a9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38c0cb5a9_4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38c0cb5a9_4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38c0cb5a9_4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838c0cb5a9_4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838c0cb5a9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838c0cb5a9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38c0cb5a9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38c0cb5a9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838c0cb5a9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838c0cb5a9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38c0cb5a9_4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838c0cb5a9_4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838c0cb5a9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838c0cb5a9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838c0cb5a9_6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838c0cb5a9_6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38c0cb5a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38c0cb5a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38c0cb5a9_6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838c0cb5a9_6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38c0cb5a9_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838c0cb5a9_6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838c0cb5a9_4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838c0cb5a9_4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38c0cb5a9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838c0cb5a9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38c0cb5a9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838c0cb5a9_4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38c0cb5a9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838c0cb5a9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38c0cb5a9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838c0cb5a9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Une image contenant plein air, ciel, brouillard, brume&#10;&#10;Description générée automatiquement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655" y="0"/>
            <a:ext cx="121866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635075" y="3577249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Manrope"/>
              <a:buNone/>
            </a:pPr>
            <a:r>
              <a:rPr lang="fr-FR" sz="2200" b="1" i="0" u="none" strike="noStrike">
                <a:solidFill>
                  <a:srgbClr val="C00000"/>
                </a:solidFill>
                <a:latin typeface="Manrope"/>
                <a:ea typeface="Manrope"/>
                <a:cs typeface="Manrope"/>
                <a:sym typeface="Manrope"/>
              </a:rPr>
              <a:t>Cycle Annuel de l’IHEDATE 2025 « Adapter le territoire à +4° 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24000" y="4657115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3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lang="fr-FR" sz="2200">
                <a:solidFill>
                  <a:srgbClr val="C00000"/>
                </a:solidFill>
                <a:latin typeface="Manrope"/>
                <a:ea typeface="Manrope"/>
                <a:cs typeface="Manrope"/>
                <a:sym typeface="Manrope"/>
              </a:rPr>
              <a:t>Restitution de l’immersion au Climatographe</a:t>
            </a:r>
            <a:endParaRPr sz="2200">
              <a:solidFill>
                <a:srgbClr val="C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11113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solidFill>
                <a:srgbClr val="C0000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11113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lang="fr-FR" sz="2200">
                <a:solidFill>
                  <a:srgbClr val="C00000"/>
                </a:solidFill>
                <a:latin typeface="Manrope"/>
                <a:ea typeface="Manrope"/>
                <a:cs typeface="Manrope"/>
                <a:sym typeface="Manrope"/>
              </a:rPr>
              <a:t>Session du 24 au 26 septembre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07025" y="2138575"/>
            <a:ext cx="11564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>
                <a:solidFill>
                  <a:srgbClr val="C00000"/>
                </a:solidFill>
                <a:latin typeface="Play"/>
                <a:ea typeface="Play"/>
                <a:cs typeface="Play"/>
                <a:sym typeface="Play"/>
              </a:rPr>
              <a:t>Quel avenir du climatographe ?</a:t>
            </a:r>
            <a:endParaRPr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38c0cb5a9_6_51"/>
          <p:cNvSpPr txBox="1">
            <a:spLocks noGrp="1"/>
          </p:cNvSpPr>
          <p:nvPr>
            <p:ph type="body" idx="1"/>
          </p:nvPr>
        </p:nvSpPr>
        <p:spPr>
          <a:xfrm>
            <a:off x="490725" y="326000"/>
            <a:ext cx="7049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000"/>
              <a:t>Un territoire exposé aux effets du changement climatique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500" b="1"/>
              <a:t>Aléas climatiques :</a:t>
            </a:r>
            <a:endParaRPr sz="1500" b="1"/>
          </a:p>
          <a:p>
            <a:pPr marL="457200" lvl="0" indent="-3238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Sécheresse</a:t>
            </a: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Episodes Cévenoles</a:t>
            </a: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Climat sub arctique (	A l’Aigoual)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500" b="1"/>
              <a:t>Impacts : </a:t>
            </a:r>
            <a:endParaRPr sz="1500" b="1"/>
          </a:p>
          <a:p>
            <a:pPr marL="457200" lvl="0" indent="-3238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Tourisme de fraîcheur</a:t>
            </a: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Agriculture (baisse des rendements)</a:t>
            </a: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/>
              <a:t>Tension sur les ressources</a:t>
            </a:r>
            <a:endParaRPr sz="1500"/>
          </a:p>
        </p:txBody>
      </p:sp>
      <p:pic>
        <p:nvPicPr>
          <p:cNvPr id="155" name="Google Shape;155;g3838c0cb5a9_6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38c0cb5a9_4_40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3838c0cb5a9_4_40"/>
          <p:cNvSpPr txBox="1">
            <a:spLocks noGrp="1"/>
          </p:cNvSpPr>
          <p:nvPr>
            <p:ph type="ctrTitle"/>
          </p:nvPr>
        </p:nvSpPr>
        <p:spPr>
          <a:xfrm>
            <a:off x="1954350" y="90021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Nos observations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2" name="Google Shape;162;g3838c0cb5a9_4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838c0cb5a9_4_40"/>
          <p:cNvSpPr txBox="1"/>
          <p:nvPr/>
        </p:nvSpPr>
        <p:spPr>
          <a:xfrm>
            <a:off x="2861442" y="3390600"/>
            <a:ext cx="8607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</a:rPr>
              <a:t>Forces / Faiblesses / Menaces / Opportunités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38c0cb5a9_4_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Quelques sujets qui nous interpellent </a:t>
            </a:r>
            <a:endParaRPr/>
          </a:p>
        </p:txBody>
      </p:sp>
      <p:sp>
        <p:nvSpPr>
          <p:cNvPr id="169" name="Google Shape;169;g3838c0cb5a9_4_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21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7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 Une multiplicité des échelles d’intervention et des acteurs (PTER, Parc, ComCom, Comité de bassin, Région, …)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 Compétences d’ingénierie présentes, diluées mais faible capacité d’actions (mise en oeuvre)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 Visions divergentes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-Un climatographe avec un rayonnement scientifique majeur (europe, mondial)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-Une faible capacité d’actions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-Une valeur symbolique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-L’objet initial (connaissance scientifique) semble s’être décentré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-Parking appartient au Département de la Lozère (A préciser)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 Accessibilité et mobilité limités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-Relation au tourisme semble ambivalente</a:t>
            </a:r>
            <a:endParaRPr/>
          </a:p>
        </p:txBody>
      </p:sp>
      <p:sp>
        <p:nvSpPr>
          <p:cNvPr id="170" name="Google Shape;170;g3838c0cb5a9_4_47"/>
          <p:cNvSpPr txBox="1"/>
          <p:nvPr/>
        </p:nvSpPr>
        <p:spPr>
          <a:xfrm>
            <a:off x="6670075" y="2665450"/>
            <a:ext cx="5521800" cy="18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C00000"/>
                </a:solidFill>
              </a:rPr>
              <a:t>Enjeux : </a:t>
            </a:r>
            <a:endParaRPr sz="2800" b="1">
              <a:solidFill>
                <a:srgbClr val="C00000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Char char="-"/>
            </a:pPr>
            <a:r>
              <a:rPr lang="fr-FR" sz="2800">
                <a:solidFill>
                  <a:srgbClr val="C00000"/>
                </a:solidFill>
              </a:rPr>
              <a:t>Quelle ambition claire </a:t>
            </a:r>
            <a:endParaRPr sz="2800">
              <a:solidFill>
                <a:srgbClr val="C00000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Char char="-"/>
            </a:pPr>
            <a:r>
              <a:rPr lang="fr-FR" sz="2800">
                <a:solidFill>
                  <a:srgbClr val="C00000"/>
                </a:solidFill>
              </a:rPr>
              <a:t>Quelles visions communes,</a:t>
            </a:r>
            <a:endParaRPr sz="2800">
              <a:solidFill>
                <a:srgbClr val="C00000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Char char="-"/>
            </a:pPr>
            <a:r>
              <a:rPr lang="fr-FR" sz="2800">
                <a:solidFill>
                  <a:srgbClr val="C00000"/>
                </a:solidFill>
              </a:rPr>
              <a:t>Quelles coopérations ?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487590" y="754396"/>
            <a:ext cx="4707877" cy="504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État des lieux – constats – histoire – forces et faiblesses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Le climatographe 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Un site patrimonial, scientifique et mémoriel unique qui culmine au sommet du Mont Aigoual.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br>
              <a:rPr lang="fr-FR" sz="1800">
                <a:latin typeface="Arial"/>
                <a:ea typeface="Arial"/>
                <a:cs typeface="Arial"/>
                <a:sym typeface="Arial"/>
              </a:rPr>
            </a:br>
            <a:r>
              <a:rPr lang="fr-FR" sz="1800">
                <a:latin typeface="Arial"/>
                <a:ea typeface="Arial"/>
                <a:cs typeface="Arial"/>
                <a:sym typeface="Arial"/>
              </a:rPr>
              <a:t>Le Mont Aigoual,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troisième site le plus pluvieux de France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, est au croisement de l’histoire, de la science et de l’adaptation climatique. Né d’un programme de reboisement dès 1875 pour lutter contre l’érosion et les inondations, il devient à partir de 1894 un observatoire météorologique majeur, symbole d’une coopération féconde entre sciences, territoire et nature.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5709" y="727476"/>
            <a:ext cx="2838715" cy="504440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2249" y="727476"/>
            <a:ext cx="2809544" cy="504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57786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7200" b="1">
                <a:latin typeface="Arial"/>
                <a:ea typeface="Arial"/>
                <a:cs typeface="Arial"/>
                <a:sym typeface="Arial"/>
              </a:rPr>
              <a:t>État des lieux – constats – histoire – forces et faiblesses</a:t>
            </a:r>
            <a:endParaRPr sz="7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7200" b="1">
                <a:latin typeface="Arial"/>
                <a:ea typeface="Arial"/>
                <a:cs typeface="Arial"/>
                <a:sym typeface="Arial"/>
              </a:rPr>
              <a:t>Forces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Site emblématique, fréquentation importante (≈ 200 000 visiteurs/an au sommet).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Offre scientifique et pédagogique rare, ancrée dans l’éducation à l’environnement et aux transitions.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Plus de 1 000 heures de médiation scientifique par an, ateliers, jeux pédagogiques (≈ 3 000 scolaires/an).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Expositions temporaires et résidences artistiques de qualité.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Festival scientifique et technologique, fresque de la renaissance écologique.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Potentiel événementiel, touristique, expérimental et économique.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5555"/>
              <a:buChar char="•"/>
            </a:pPr>
            <a:r>
              <a:rPr lang="fr-FR" sz="7200">
                <a:latin typeface="Arial"/>
                <a:ea typeface="Arial"/>
                <a:cs typeface="Arial"/>
                <a:sym typeface="Arial"/>
              </a:rPr>
              <a:t>Patrimoine historique et symbolique exceptionnel.</a:t>
            </a:r>
            <a:endParaRPr/>
          </a:p>
          <a:p>
            <a:pPr marL="228600" lvl="0" indent="-1841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Une image contenant carte, atlas,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398" y="1443790"/>
            <a:ext cx="5430026" cy="415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64221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État des lieux – constats – histoire – forces et faiblesses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Faiblesses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Modèle économique structurellement déficitaire (≈ –150 000 €/an).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Chiffre d’affaires du musée limité (≈ 85 000 €), malgré un potentiel de progression.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Hébergements insuffisants et de qualité moyenne, restauration fragile.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Fréquentation majoritairement journalière, faible captation de valeur.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Gouvernance éclatée, conflits locaux, manque de stratégie commune.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Contraintes multiples (accès, climat, finances, coordination institutionnelle).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 descr="Une image contenant texte, capture d’écran, Police, diagram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8080" y="491052"/>
            <a:ext cx="3648891" cy="547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38c0cb5a9_4_64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838c0cb5a9_4_64"/>
          <p:cNvSpPr txBox="1">
            <a:spLocks noGrp="1"/>
          </p:cNvSpPr>
          <p:nvPr>
            <p:ph type="ctrTitle"/>
          </p:nvPr>
        </p:nvSpPr>
        <p:spPr>
          <a:xfrm>
            <a:off x="1898825" y="153881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Quelle est la raison d’être du climatographe 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1" name="Google Shape;201;g3838c0cb5a9_4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838c0cb5a9_4_64"/>
          <p:cNvSpPr txBox="1"/>
          <p:nvPr/>
        </p:nvSpPr>
        <p:spPr>
          <a:xfrm>
            <a:off x="3000269" y="4209675"/>
            <a:ext cx="8607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</a:rPr>
              <a:t>Patrimoine / Touristique / Scientifique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4774534" cy="483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000" b="1">
                <a:latin typeface="Arial"/>
                <a:ea typeface="Arial"/>
                <a:cs typeface="Arial"/>
                <a:sym typeface="Arial"/>
              </a:rPr>
              <a:t>Raison d’être – un démonstrateur territorial de transition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Le Mont Aigoual peut renouer avec sa vocation première : expérimenter la relation entre l’homme, le climat et son environnement.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Il ne s’agit plus seulement d’un musée ou d’un site touristique, mais d’un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tiers-lieu vivant de la transition écologique et territoriale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9959" y="1057373"/>
            <a:ext cx="6200481" cy="4133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113218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Raison d’être – un démonstrateur territorial de transition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Axes stratégiques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Musée repensé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retour à la gratuité ou à une tarification symbolique → lieu accessible et bien commun.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Centre d’essais et d’innovation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accueil d’entreprises pour tester matériaux et solutions climatiques, en échange de mécénat ou mécénat de compétences.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Démonstrateur forestier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renouer avec l’histoire du reboisement, parcours pédagogiques sur essences, biodiversité, solutions fondées sur la nature.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Centre de ressources et de formation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séminaires, résidences scientifiques, boot camps climatiques, sciences participatives.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Valorisation du patrimoine immatériel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mémoire scientifique, récits, art et médiation culturelle pour transformer les imaginaires.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Lieu fédérateur de lien social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événements culturels et conviviaux, rôle intergénérationnel.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latin typeface="Arial"/>
                <a:ea typeface="Arial"/>
                <a:cs typeface="Arial"/>
                <a:sym typeface="Arial"/>
              </a:rPr>
              <a:t>Partenariat à 360° 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: acteurs publics, citoyens, entreprises, recherche et enseignement.</a:t>
            </a:r>
            <a:endParaRPr sz="1800"/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838c0cb5a9_4_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838c0cb5a9_4_71"/>
          <p:cNvSpPr/>
          <p:nvPr/>
        </p:nvSpPr>
        <p:spPr>
          <a:xfrm>
            <a:off x="5457475" y="2668700"/>
            <a:ext cx="2387700" cy="2360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900" b="1">
                <a:solidFill>
                  <a:schemeClr val="lt1"/>
                </a:solidFill>
              </a:rPr>
              <a:t>Axes</a:t>
            </a:r>
            <a:endParaRPr sz="2900" b="1">
              <a:solidFill>
                <a:schemeClr val="lt1"/>
              </a:solidFill>
            </a:endParaRPr>
          </a:p>
        </p:txBody>
      </p:sp>
      <p:sp>
        <p:nvSpPr>
          <p:cNvPr id="222" name="Google Shape;222;g3838c0cb5a9_4_71"/>
          <p:cNvSpPr txBox="1"/>
          <p:nvPr/>
        </p:nvSpPr>
        <p:spPr>
          <a:xfrm>
            <a:off x="1221650" y="1040575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Musée repensé </a:t>
            </a:r>
            <a:r>
              <a:rPr lang="fr-FR" sz="1800">
                <a:solidFill>
                  <a:schemeClr val="dk1"/>
                </a:solidFill>
              </a:rPr>
              <a:t>: </a:t>
            </a:r>
            <a:endParaRPr sz="18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solidFill>
                  <a:schemeClr val="dk1"/>
                </a:solidFill>
              </a:rPr>
              <a:t>tarification </a:t>
            </a:r>
            <a:endParaRPr sz="18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>
                <a:solidFill>
                  <a:schemeClr val="dk1"/>
                </a:solidFill>
              </a:rPr>
              <a:t>Offre / Public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23" name="Google Shape;223;g3838c0cb5a9_4_71"/>
          <p:cNvSpPr txBox="1"/>
          <p:nvPr/>
        </p:nvSpPr>
        <p:spPr>
          <a:xfrm>
            <a:off x="4747850" y="152700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Centre d’essais et d’innovation </a:t>
            </a:r>
            <a:r>
              <a:rPr lang="fr-FR" sz="1800">
                <a:solidFill>
                  <a:schemeClr val="dk1"/>
                </a:solidFill>
              </a:rPr>
              <a:t>: accueil d’entreprises pour tester matériaux et solutions climatiques, en échange de mécénat ou mécénat de compétences.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24" name="Google Shape;224;g3838c0cb5a9_4_71"/>
          <p:cNvSpPr txBox="1"/>
          <p:nvPr/>
        </p:nvSpPr>
        <p:spPr>
          <a:xfrm>
            <a:off x="8426750" y="763525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Démonstrateur forestier </a:t>
            </a:r>
            <a:r>
              <a:rPr lang="fr-FR" sz="1800">
                <a:solidFill>
                  <a:schemeClr val="dk1"/>
                </a:solidFill>
              </a:rPr>
              <a:t>: renouer avec l’histoire du reboisement, parcours pédagogiques sur essences, biodiversité, solutions fondées sur la nature.</a:t>
            </a:r>
            <a:endParaRPr/>
          </a:p>
        </p:txBody>
      </p:sp>
      <p:sp>
        <p:nvSpPr>
          <p:cNvPr id="225" name="Google Shape;225;g3838c0cb5a9_4_71"/>
          <p:cNvSpPr txBox="1"/>
          <p:nvPr/>
        </p:nvSpPr>
        <p:spPr>
          <a:xfrm>
            <a:off x="8121325" y="3776050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Centre de ressources et de formation </a:t>
            </a:r>
            <a:r>
              <a:rPr lang="fr-FR" sz="1800">
                <a:solidFill>
                  <a:schemeClr val="dk1"/>
                </a:solidFill>
              </a:rPr>
              <a:t>: séminaires, résidences scientifiques, boot camps climatiques, sciences participatives.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26" name="Google Shape;226;g3838c0cb5a9_4_71"/>
          <p:cNvSpPr txBox="1"/>
          <p:nvPr/>
        </p:nvSpPr>
        <p:spPr>
          <a:xfrm>
            <a:off x="3956550" y="4650650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Valorisation du patrimoine immatériel </a:t>
            </a:r>
            <a:r>
              <a:rPr lang="fr-FR" sz="1800">
                <a:solidFill>
                  <a:schemeClr val="dk1"/>
                </a:solidFill>
              </a:rPr>
              <a:t>: mémoire scientifique, récits, art et médiation culturelle pour transformer les imaginaires.</a:t>
            </a:r>
            <a:endParaRPr/>
          </a:p>
        </p:txBody>
      </p:sp>
      <p:sp>
        <p:nvSpPr>
          <p:cNvPr id="227" name="Google Shape;227;g3838c0cb5a9_4_71"/>
          <p:cNvSpPr txBox="1"/>
          <p:nvPr/>
        </p:nvSpPr>
        <p:spPr>
          <a:xfrm>
            <a:off x="1221650" y="2887513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Lieu fédérateur de lien social </a:t>
            </a:r>
            <a:r>
              <a:rPr lang="fr-FR" sz="1800">
                <a:solidFill>
                  <a:schemeClr val="dk1"/>
                </a:solidFill>
              </a:rPr>
              <a:t>: événements culturels et conviviaux, rôle intergénérationnel.</a:t>
            </a:r>
            <a:endParaRPr/>
          </a:p>
        </p:txBody>
      </p:sp>
      <p:sp>
        <p:nvSpPr>
          <p:cNvPr id="228" name="Google Shape;228;g3838c0cb5a9_4_71"/>
          <p:cNvSpPr txBox="1"/>
          <p:nvPr/>
        </p:nvSpPr>
        <p:spPr>
          <a:xfrm>
            <a:off x="708025" y="465067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800" u="sng">
                <a:solidFill>
                  <a:schemeClr val="dk1"/>
                </a:solidFill>
              </a:rPr>
              <a:t>Partenariat à 360° </a:t>
            </a:r>
            <a:r>
              <a:rPr lang="fr-FR" sz="1800">
                <a:solidFill>
                  <a:schemeClr val="dk1"/>
                </a:solidFill>
              </a:rPr>
              <a:t>: acteurs publics, citoyens, entreprises, recherche et enseignement.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38c0cb5a9_4_15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838c0cb5a9_4_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L’équipe, la commande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5" name="Google Shape;95;g3838c0cb5a9_4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7282636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Publics et fréquentation – diversifier et capter la valeur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fr-FR" sz="1500" b="1" u="sng">
                <a:latin typeface="Arial"/>
                <a:ea typeface="Arial"/>
                <a:cs typeface="Arial"/>
                <a:sym typeface="Arial"/>
              </a:rPr>
              <a:t>Publics actuels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Tourisme de fraîcheur, randonneurs, cueilleurs, visiteurs à la journée.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Peu de séjours longs, consommation locale limitée.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fr-FR" sz="1500" b="1" u="sng">
                <a:latin typeface="Arial"/>
                <a:ea typeface="Arial"/>
                <a:cs typeface="Arial"/>
                <a:sym typeface="Arial"/>
              </a:rPr>
              <a:t>Stratégie de diversification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Recettes de stationnement (200 000 visiteurs) : levier de plusieurs centaines de milliers d’euros (5 € au sommet, 2 € à la station, navette gratuite, gratuité hors saison).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Hébergements innovants : tiny houses, yourtes, cabanes forestières.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Marchés d’artisans et circuits courts : produits agricoles et culturels locaux.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Carte cueillette : régulation et valorisation de la mycologie.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Expériences immersives : réalité augmentée, parcours numériques, visites guidées.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Événementiel : festivals, résidences, séminaires, tourisme apprenant.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Publics locaux : faire revenir les familles pour la balade dominicale et la consommation au restaurant/buvette.</a:t>
            </a:r>
            <a:endParaRPr/>
          </a:p>
        </p:txBody>
      </p:sp>
      <p:pic>
        <p:nvPicPr>
          <p:cNvPr id="234" name="Google Shape;2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 descr="Une image contenant plein air, arbre, personne, habits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5284" y="589547"/>
            <a:ext cx="3053317" cy="186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 descr="Une image contenant ciel, nuage, peinture, montagn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5284" y="2671010"/>
            <a:ext cx="3053318" cy="305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5946280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Obstacles à surmonter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Accessibilité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 : routes étroites, absence de navettes régulières.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Hébergement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 : offre vieillissante, saisonnalité marquée.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Gouvernance éclatée 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: conflits locaux, jalousies, DSP défaillante (150 k€ d’impayés EDF).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Fragmentation institutionnelle 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: 3 communautés de communes, 2 PETR, 3 offices de tourisme, 2 départements, 2 sous-préfectures, région, 2 Agences de l’eau, 6 syndicats de bassin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Économie agricole fragile 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(ovins, oignons, apiculture), tensions foncières, loup.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Climat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 : canicules, sécheresses, recul de la neige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 descr="Une image contenant habits, personne, homme, chaussures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8629" y="500299"/>
            <a:ext cx="4730964" cy="314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7" y="3429000"/>
            <a:ext cx="4730964" cy="2352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838c0cb5a9_4_34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838c0cb5a9_4_34"/>
          <p:cNvSpPr txBox="1">
            <a:spLocks noGrp="1"/>
          </p:cNvSpPr>
          <p:nvPr>
            <p:ph type="ctrTitle"/>
          </p:nvPr>
        </p:nvSpPr>
        <p:spPr>
          <a:xfrm>
            <a:off x="1760000" y="223839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Préconisations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Quelles ambitions et quelles limites ?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44"/>
          </a:p>
        </p:txBody>
      </p:sp>
      <p:pic>
        <p:nvPicPr>
          <p:cNvPr id="251" name="Google Shape;251;g3838c0cb5a9_4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38c0cb5a9_6_4"/>
          <p:cNvSpPr txBox="1">
            <a:spLocks noGrp="1"/>
          </p:cNvSpPr>
          <p:nvPr>
            <p:ph type="body" idx="1"/>
          </p:nvPr>
        </p:nvSpPr>
        <p:spPr>
          <a:xfrm>
            <a:off x="667475" y="2140975"/>
            <a:ext cx="95517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 b="1"/>
              <a:t>Est-ce qu’on est à la bonne échelle ?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 b="1"/>
              <a:t>Comment on traite l’attractivité de l’environnement qui bride le développement du projet ?</a:t>
            </a:r>
            <a:endParaRPr sz="18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 b="1"/>
              <a:t>Comment assurer la coopération nécessaire au portage du projet : </a:t>
            </a:r>
            <a:endParaRPr sz="1800"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/>
              <a:t>alignement des visions, 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/>
              <a:t>alignement des actions, des moyens (climatographe, retauration, hebergement, médiation scientifique)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/>
              <a:t>alignement des financements,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 b="1"/>
              <a:t>Comment assurer un leadership collectif </a:t>
            </a:r>
            <a:r>
              <a:rPr lang="fr-FR" sz="1800"/>
              <a:t>(passer du moi au nous)?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 sz="1800"/>
              <a:t>Est-ce qu’il y aura un </a:t>
            </a:r>
            <a:r>
              <a:rPr lang="fr-FR" sz="1800" b="1"/>
              <a:t>engagement suffisan</a:t>
            </a:r>
            <a:r>
              <a:rPr lang="fr-FR" sz="1800"/>
              <a:t>t dans la durée ?</a:t>
            </a:r>
            <a:endParaRPr sz="1800"/>
          </a:p>
        </p:txBody>
      </p:sp>
      <p:pic>
        <p:nvPicPr>
          <p:cNvPr id="257" name="Google Shape;257;g3838c0cb5a9_6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838c0cb5a9_6_4"/>
          <p:cNvSpPr txBox="1">
            <a:spLocks noGrp="1"/>
          </p:cNvSpPr>
          <p:nvPr>
            <p:ph type="body" idx="1"/>
          </p:nvPr>
        </p:nvSpPr>
        <p:spPr>
          <a:xfrm>
            <a:off x="550250" y="1175600"/>
            <a:ext cx="95517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b="1">
                <a:solidFill>
                  <a:srgbClr val="C00000"/>
                </a:solidFill>
              </a:rPr>
              <a:t>Votre projet est envié, reconnu, …</a:t>
            </a:r>
            <a:endParaRPr sz="38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5946280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De la visite au séjour – ancrer le site dans le territoire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Objectif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 : transformer les visiteurs d’un jour en acteurs et contributeurs.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Leviers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Séjours thématiques (climat, forêt, biodiversité, alimentation durable).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Tourisme apprenant (sciences citoyennes, chantiers participatifs).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Pastoralisme valorisé (bergerie pédagogique, lien avec estives).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Circuits courts touristiques (hébergeurs, restaurateurs, coopératives agricoles).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Valorisation des villages voisins (Espérou, Valleraugue) comme relais d’accueil.</a:t>
            </a:r>
            <a:endParaRPr/>
          </a:p>
        </p:txBody>
      </p:sp>
      <p:pic>
        <p:nvPicPr>
          <p:cNvPr id="264" name="Google Shape;2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1345" y="730782"/>
            <a:ext cx="2898285" cy="5207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7029971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Gouvernance – un modèle à refonder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Constats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Multiplicité d’acteurs publics, compétences dispersées, conflits locaux.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DSP défaillante, absence de pilotage stratégique.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Proposition stratégique</a:t>
            </a:r>
            <a:br>
              <a:rPr lang="fr-FR" sz="1600">
                <a:latin typeface="Arial"/>
                <a:ea typeface="Arial"/>
                <a:cs typeface="Arial"/>
                <a:sym typeface="Arial"/>
              </a:rPr>
            </a:br>
            <a:r>
              <a:rPr lang="fr-FR" sz="1600">
                <a:latin typeface="Arial"/>
                <a:ea typeface="Arial"/>
                <a:cs typeface="Arial"/>
                <a:sym typeface="Arial"/>
              </a:rPr>
              <a:t>Création d’une </a:t>
            </a:r>
            <a:r>
              <a:rPr lang="fr-FR" sz="1600" b="1">
                <a:latin typeface="Arial"/>
                <a:ea typeface="Arial"/>
                <a:cs typeface="Arial"/>
                <a:sym typeface="Arial"/>
              </a:rPr>
              <a:t>association partenariale unique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, outil fédérateur à la bonne échelle territoriale.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 u="sng">
                <a:latin typeface="Arial"/>
                <a:ea typeface="Arial"/>
                <a:cs typeface="Arial"/>
                <a:sym typeface="Arial"/>
              </a:rPr>
              <a:t>Missions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 :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Mutualiser les compétences dispersées.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Porter une vision commune et une stratégie de long terme.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Associer collectivités, institutions, entreprises, universités, citoyens.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Accueillir mécènes autour de projets d’intérêt général.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Piloter les investissements structurants et garantir la cohérence de l’offre.</a:t>
            </a:r>
            <a:endParaRPr/>
          </a:p>
        </p:txBody>
      </p:sp>
      <p:pic>
        <p:nvPicPr>
          <p:cNvPr id="271" name="Google Shape;27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2" descr="Une image contenant nourriture, dessert, produits de boulangerie, pâtisseri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1732" y="2045222"/>
            <a:ext cx="4950268" cy="276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4876319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Positionnement de Météo France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Attachement mémoriel fort au site.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Désengagement institutionnel mais ouverture ponctuelle (formations, expositions).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Partenaire périphérique mais utile pour maintenir un lien scientifique.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Potentiel autour de l’intelligence artificielle (apprentissage supervisé).</a:t>
            </a:r>
            <a:endParaRPr/>
          </a:p>
        </p:txBody>
      </p:sp>
      <p:pic>
        <p:nvPicPr>
          <p:cNvPr id="278" name="Google Shape;2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 descr="Météo-France - Définition et Explica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263" y="1077358"/>
            <a:ext cx="6589295" cy="268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838c0cb5a9_4_57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3838c0cb5a9_4_57"/>
          <p:cNvSpPr txBox="1">
            <a:spLocks noGrp="1"/>
          </p:cNvSpPr>
          <p:nvPr>
            <p:ph type="ctrTitle"/>
          </p:nvPr>
        </p:nvSpPr>
        <p:spPr>
          <a:xfrm>
            <a:off x="1898825" y="153881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Les scénarii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6" name="Google Shape;286;g3838c0cb5a9_4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38c0cb5a9_6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 scénarii</a:t>
            </a:r>
            <a:endParaRPr/>
          </a:p>
        </p:txBody>
      </p:sp>
      <p:sp>
        <p:nvSpPr>
          <p:cNvPr id="292" name="Google Shape;292;g3838c0cb5a9_6_11"/>
          <p:cNvSpPr/>
          <p:nvPr/>
        </p:nvSpPr>
        <p:spPr>
          <a:xfrm>
            <a:off x="1042825" y="2002325"/>
            <a:ext cx="2579400" cy="14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Tendanciel</a:t>
            </a:r>
            <a:endParaRPr/>
          </a:p>
        </p:txBody>
      </p:sp>
      <p:sp>
        <p:nvSpPr>
          <p:cNvPr id="293" name="Google Shape;293;g3838c0cb5a9_6_11"/>
          <p:cNvSpPr/>
          <p:nvPr/>
        </p:nvSpPr>
        <p:spPr>
          <a:xfrm>
            <a:off x="3817454" y="2002325"/>
            <a:ext cx="2579400" cy="14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Changement d’échelle</a:t>
            </a:r>
            <a:endParaRPr/>
          </a:p>
        </p:txBody>
      </p:sp>
      <p:sp>
        <p:nvSpPr>
          <p:cNvPr id="294" name="Google Shape;294;g3838c0cb5a9_6_11"/>
          <p:cNvSpPr/>
          <p:nvPr/>
        </p:nvSpPr>
        <p:spPr>
          <a:xfrm>
            <a:off x="6592083" y="2002325"/>
            <a:ext cx="2579400" cy="14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2337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Nouveaux partenariat Public / Public</a:t>
            </a:r>
            <a:endParaRPr/>
          </a:p>
        </p:txBody>
      </p:sp>
      <p:sp>
        <p:nvSpPr>
          <p:cNvPr id="295" name="Google Shape;295;g3838c0cb5a9_6_11"/>
          <p:cNvSpPr/>
          <p:nvPr/>
        </p:nvSpPr>
        <p:spPr>
          <a:xfrm>
            <a:off x="1042825" y="3598200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On tend vers l’équilibre économique (Intégration des DSP)</a:t>
            </a:r>
            <a:endParaRPr/>
          </a:p>
        </p:txBody>
      </p:sp>
      <p:sp>
        <p:nvSpPr>
          <p:cNvPr id="296" name="Google Shape;296;g3838c0cb5a9_6_11"/>
          <p:cNvSpPr/>
          <p:nvPr/>
        </p:nvSpPr>
        <p:spPr>
          <a:xfrm>
            <a:off x="3817454" y="3603297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Rayonnement touristique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Projet de territoire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Gouvernance et Coopération économique</a:t>
            </a:r>
            <a:endParaRPr/>
          </a:p>
        </p:txBody>
      </p:sp>
      <p:sp>
        <p:nvSpPr>
          <p:cNvPr id="297" name="Google Shape;297;g3838c0cb5a9_6_11"/>
          <p:cNvSpPr/>
          <p:nvPr/>
        </p:nvSpPr>
        <p:spPr>
          <a:xfrm>
            <a:off x="6592083" y="3598200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x</a:t>
            </a:r>
            <a:endParaRPr/>
          </a:p>
        </p:txBody>
      </p:sp>
      <p:sp>
        <p:nvSpPr>
          <p:cNvPr id="298" name="Google Shape;298;g3838c0cb5a9_6_11"/>
          <p:cNvSpPr/>
          <p:nvPr/>
        </p:nvSpPr>
        <p:spPr>
          <a:xfrm>
            <a:off x="1042825" y="5212160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Capacité de gestion</a:t>
            </a:r>
            <a:endParaRPr/>
          </a:p>
        </p:txBody>
      </p:sp>
      <p:sp>
        <p:nvSpPr>
          <p:cNvPr id="299" name="Google Shape;299;g3838c0cb5a9_6_11"/>
          <p:cNvSpPr/>
          <p:nvPr/>
        </p:nvSpPr>
        <p:spPr>
          <a:xfrm>
            <a:off x="3817454" y="5204275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Portage politique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ptos"/>
                <a:ea typeface="Aptos"/>
                <a:cs typeface="Aptos"/>
                <a:sym typeface="Aptos"/>
              </a:rPr>
              <a:t>Structure partenariale intégrée (science, culture, nature)</a:t>
            </a:r>
            <a:endParaRPr sz="1200">
              <a:solidFill>
                <a:schemeClr val="dk1"/>
              </a:solidFill>
              <a:latin typeface="Aptos"/>
              <a:ea typeface="Aptos"/>
              <a:cs typeface="Aptos"/>
              <a:sym typeface="Apto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Aptos"/>
                <a:ea typeface="Aptos"/>
                <a:cs typeface="Aptos"/>
                <a:sym typeface="Aptos"/>
              </a:rPr>
              <a:t>Association</a:t>
            </a:r>
            <a:endParaRPr sz="1200">
              <a:solidFill>
                <a:schemeClr val="dk1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300" name="Google Shape;300;g3838c0cb5a9_6_11"/>
          <p:cNvSpPr/>
          <p:nvPr/>
        </p:nvSpPr>
        <p:spPr>
          <a:xfrm>
            <a:off x="9366708" y="2002325"/>
            <a:ext cx="2579400" cy="14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2337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Partenariat Public / Privé</a:t>
            </a:r>
            <a:endParaRPr/>
          </a:p>
        </p:txBody>
      </p:sp>
      <p:sp>
        <p:nvSpPr>
          <p:cNvPr id="301" name="Google Shape;301;g3838c0cb5a9_6_11"/>
          <p:cNvSpPr/>
          <p:nvPr/>
        </p:nvSpPr>
        <p:spPr>
          <a:xfrm>
            <a:off x="9366708" y="3598200"/>
            <a:ext cx="2579400" cy="147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x</a:t>
            </a:r>
            <a:endParaRPr/>
          </a:p>
        </p:txBody>
      </p:sp>
      <p:sp>
        <p:nvSpPr>
          <p:cNvPr id="302" name="Google Shape;302;g3838c0cb5a9_6_11"/>
          <p:cNvSpPr txBox="1"/>
          <p:nvPr/>
        </p:nvSpPr>
        <p:spPr>
          <a:xfrm rot="-5400000">
            <a:off x="185325" y="5706200"/>
            <a:ext cx="1469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chemeClr val="dk1"/>
                </a:solidFill>
              </a:rPr>
              <a:t>Conditions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303" name="Google Shape;303;g3838c0cb5a9_6_11"/>
          <p:cNvSpPr txBox="1"/>
          <p:nvPr/>
        </p:nvSpPr>
        <p:spPr>
          <a:xfrm rot="-5400000">
            <a:off x="185727" y="4104150"/>
            <a:ext cx="1469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>
                <a:solidFill>
                  <a:schemeClr val="dk1"/>
                </a:solidFill>
              </a:rPr>
              <a:t>Contenus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38c0cb5a9_6_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C00000"/>
                </a:solidFill>
              </a:rPr>
              <a:t>Sujets de convergence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09" name="Google Shape;309;g3838c0cb5a9_6_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Echelle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Le site et l’outil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Ambivalence au tourisme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38c0cb5a9_4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Ihedate et la mission d’étude</a:t>
            </a:r>
            <a:endParaRPr/>
          </a:p>
        </p:txBody>
      </p:sp>
      <p:sp>
        <p:nvSpPr>
          <p:cNvPr id="101" name="Google Shape;101;g3838c0cb5a9_4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/>
              <a:t>L’Institut des hautes études d’aménagement des territoires (Ihédate) organise des promotions d’auditrices et d’auditeurs (cycle Annuel). Associé à Sciences Po et à l’Ecole des Ponts, l’Institut repose sur une organisation partenariale originale, qui en fait un carrefour privilégié de débat et de prospective sur les enjeux territoriaux.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 b="1"/>
              <a:t>Une mission d’étude : Adapter les territoires à +4 C°</a:t>
            </a: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/>
              <a:t>“C’est prendre acte du fait que le climat change, qu’il changera encore – même si on ignore jusqu’à quel point - et qu’il faut se préparer collectivement aux conséquences de ces transformations.”</a:t>
            </a:r>
            <a:endParaRPr sz="2400"/>
          </a:p>
        </p:txBody>
      </p:sp>
      <p:pic>
        <p:nvPicPr>
          <p:cNvPr id="102" name="Google Shape;102;g3838c0cb5a9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38c0cb5a9_6_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C00000"/>
                </a:solidFill>
              </a:rPr>
              <a:t>Sujets de divergence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315" name="Google Shape;315;g3838c0cb5a9_6_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Capacité des acteurs à se mettre dans des logiques de coopération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Engagement dans la durée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Modèle économique (intérêt général / public / privé)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La question des financements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5336679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Scénarios stratégiques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2" name="Google Shape;322;p14"/>
          <p:cNvGraphicFramePr/>
          <p:nvPr/>
        </p:nvGraphicFramePr>
        <p:xfrm>
          <a:off x="556181" y="1093509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{15789950-D87E-4CA7-8332-1C12BD789EFF}</a:tableStyleId>
              </a:tblPr>
              <a:tblGrid>
                <a:gridCol w="219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8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8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Scénario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Description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Avantages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Limites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Décision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Vente privée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Cession à un acteur privé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Investissements rapides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Perte de maîtrise publique, fin du projet territorial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❌ Écarté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Tourisme de luxe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Transformation en hôtel haut de gamme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Recettes fortes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Rupture avec la vocation scientifique, exclusion sociale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❌ Écarté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DSP classique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Gestion par un opérateur privé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Moindre charge publique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Logique commerciale, absence de vision globale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⚠️ Non retenu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Lieu hybride – Association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Structure partenariale intégrée (science, culture, nature)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Alignement avec les transitions, attractivité, financement mixte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Exige un portage politique fort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/>
                        <a:t>✅ Recommandé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"/>
          <p:cNvSpPr txBox="1">
            <a:spLocks noGrp="1"/>
          </p:cNvSpPr>
          <p:nvPr>
            <p:ph type="body" idx="1"/>
          </p:nvPr>
        </p:nvSpPr>
        <p:spPr>
          <a:xfrm>
            <a:off x="417576" y="454025"/>
            <a:ext cx="5336679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Évaluation – vers un projet démonstrateur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Indicateurs de réalisation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Nombre de médiations/an.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Groupes scolaires accueillis.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Surface d’espaces pédagogiques valorisés.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Résidences scientifiques et artistiques.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Financements mobilisés.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Recettes issues de stationnement, buvette, boutique, événements.</a:t>
            </a:r>
            <a:endParaRPr/>
          </a:p>
        </p:txBody>
      </p:sp>
      <p:pic>
        <p:nvPicPr>
          <p:cNvPr id="328" name="Google Shape;3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5"/>
          <p:cNvSpPr txBox="1"/>
          <p:nvPr/>
        </p:nvSpPr>
        <p:spPr>
          <a:xfrm>
            <a:off x="6345134" y="454025"/>
            <a:ext cx="5336679" cy="288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Indicateurs d’impact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Augmentation des séjours &gt; 2 nuits.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Chiffre d’affaires des hébergements/restaurateurs locaux.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Maintien ou hausse de la population active locale.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Partenariats agricoles et circuits courts renforcés.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Réduction de l’empreinte carbone du tourisme local.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Rayonnement scientifique et médiatique national/international.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body" idx="1"/>
          </p:nvPr>
        </p:nvSpPr>
        <p:spPr>
          <a:xfrm>
            <a:off x="417576" y="454024"/>
            <a:ext cx="5807733" cy="48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Le Mont Aigoual n’est pas un simple sommet ni un musée du passé : il est une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porte d’entrée sur l’avenir des Cévennes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fr-FR" sz="1800">
                <a:latin typeface="Arial"/>
                <a:ea typeface="Arial"/>
                <a:cs typeface="Arial"/>
                <a:sym typeface="Arial"/>
              </a:rPr>
            </a:br>
            <a:r>
              <a:rPr lang="fr-FR" sz="1800">
                <a:latin typeface="Arial"/>
                <a:ea typeface="Arial"/>
                <a:cs typeface="Arial"/>
                <a:sym typeface="Arial"/>
              </a:rPr>
              <a:t>Face au vieillissement, à l’isolement et aux fractures sociales, ce lieu peut devenir un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laboratoire de transition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, un espace où se conjuguent science, culture, nature et économie locale.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Le choix politique 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fr-FR" sz="1800">
                <a:latin typeface="Quattrocento Sans"/>
                <a:ea typeface="Quattrocento Sans"/>
                <a:cs typeface="Quattrocento Sans"/>
                <a:sym typeface="Quattrocento Sans"/>
              </a:rPr>
              <a:t>❌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pas de fuite en avant dans un tourisme de masse ou de luxe,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fr-FR" sz="1800">
                <a:latin typeface="Quattrocento Sans"/>
                <a:ea typeface="Quattrocento Sans"/>
                <a:cs typeface="Quattrocento Sans"/>
                <a:sym typeface="Quattrocento Sans"/>
              </a:rPr>
              <a:t>❌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pas de résignation face aux échecs du passé,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fr-FR" sz="1800">
                <a:latin typeface="Quattrocento Sans"/>
                <a:ea typeface="Quattrocento Sans"/>
                <a:cs typeface="Quattrocento Sans"/>
                <a:sym typeface="Quattrocento Sans"/>
              </a:rPr>
              <a:t>✅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mais un projet fédérateur, à l’échelle d’une association partenariale crédible, soutenu par les collectivités et les mécènes.</a:t>
            </a:r>
            <a:endParaRPr/>
          </a:p>
        </p:txBody>
      </p:sp>
      <p:pic>
        <p:nvPicPr>
          <p:cNvPr id="335" name="Google Shape;3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6715" y="499611"/>
            <a:ext cx="4854618" cy="277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773" y="3219593"/>
            <a:ext cx="4854619" cy="255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>
            <a:spLocks noGrp="1"/>
          </p:cNvSpPr>
          <p:nvPr>
            <p:ph type="body" idx="1"/>
          </p:nvPr>
        </p:nvSpPr>
        <p:spPr>
          <a:xfrm>
            <a:off x="682700" y="1285573"/>
            <a:ext cx="11469600" cy="3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3500">
                <a:solidFill>
                  <a:srgbClr val="C00000"/>
                </a:solidFill>
              </a:rPr>
              <a:t>« L’avenir n’est pas écrit. Il dépend de nous. »</a:t>
            </a:r>
            <a:endParaRPr sz="3500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000" b="1">
                <a:solidFill>
                  <a:srgbClr val="C00000"/>
                </a:solidFill>
              </a:rPr>
              <a:t>Edgar Morin</a:t>
            </a:r>
            <a:endParaRPr sz="3500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Soutenir le Climatographe, c’est investir dans un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bien commun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qui valorise les savoirs, crée de la cohésion, génère des retombées locales et donne une visibilité nationale et européenne aux Cévennes.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En un mot, il ne s’agit pas seulement de sauver un site, mais de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porter une ambition collective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pour un territoire qui incarne les défis et les solutions de demain.</a:t>
            </a:r>
            <a:endParaRPr/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38c0cb5a9_6_41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3838c0cb5a9_6_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Place aux échanges !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1" name="Google Shape;351;g3838c0cb5a9_6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838c0cb5a9_4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Etape 1</a:t>
            </a:r>
            <a:endParaRPr/>
          </a:p>
        </p:txBody>
      </p:sp>
      <p:sp>
        <p:nvSpPr>
          <p:cNvPr id="357" name="Google Shape;357;g3838c0cb5a9_4_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Créer une association de préfiguration autour du Climatographe : 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fr-FR" b="1"/>
              <a:t>Une gouvernance </a:t>
            </a:r>
            <a:r>
              <a:rPr lang="fr-FR"/>
              <a:t>pour créer les conditions pour un espace de coopération (vision commune, alignement des compétences, actions communes au service de la vision)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fr-FR" b="1"/>
              <a:t>Espace d'expérimentation : </a:t>
            </a:r>
            <a:endParaRPr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scientifique et transmission de compétences climatiques au service du territoire (Appui aux filières)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fr-FR" b="1"/>
              <a:t>Un lieu totem et fédérateur (convivialité, 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38c0cb5a9_4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équipe pluridisciplinaire</a:t>
            </a:r>
            <a:endParaRPr/>
          </a:p>
        </p:txBody>
      </p:sp>
      <p:sp>
        <p:nvSpPr>
          <p:cNvPr id="108" name="Google Shape;108;g3838c0cb5a9_4_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03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Aubrun Juliette - Ministère de l’Intérieur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Bachy Thomas - RTE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Baudou Jérémie - EDF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Cariou Christian - Banque des Territoires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Claux Sylvie - Groupe La Poste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Debray Charlotte - La Fonda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Frénard Frédéric - RésO Villes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Jehaes Medhi - Bouygues Immobilier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Lauverjat Luc - Préfecture Isère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Martin Jean-Baptiste - Mairie d’Avignon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Nappey Pascal - Préfecture Alpes Maritimes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Vauterin Patrick - DDTM 13</a:t>
            </a:r>
            <a:endParaRPr sz="19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Xavier Loubert-Davaine - Facilitateur, animation</a:t>
            </a:r>
            <a:endParaRPr sz="3200"/>
          </a:p>
        </p:txBody>
      </p:sp>
      <p:pic>
        <p:nvPicPr>
          <p:cNvPr id="109" name="Google Shape;109;g3838c0cb5a9_4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838c0cb5a9_4_8"/>
          <p:cNvSpPr txBox="1">
            <a:spLocks noGrp="1"/>
          </p:cNvSpPr>
          <p:nvPr>
            <p:ph type="body" idx="1"/>
          </p:nvPr>
        </p:nvSpPr>
        <p:spPr>
          <a:xfrm>
            <a:off x="7026300" y="3019200"/>
            <a:ext cx="4747500" cy="148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C00000"/>
                </a:solidFill>
              </a:rPr>
              <a:t>“Une mission de 3 jours avec un regard distancié”</a:t>
            </a:r>
            <a:endParaRPr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38c0cb5a9_4_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commande</a:t>
            </a:r>
            <a:endParaRPr/>
          </a:p>
        </p:txBody>
      </p:sp>
      <p:sp>
        <p:nvSpPr>
          <p:cNvPr id="116" name="Google Shape;116;g3838c0cb5a9_4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 climatographe ou comment peut on pérenniser un équipement scientifique / totem du changement climatique au regard des enjeux du territoire ? </a:t>
            </a:r>
            <a:endParaRPr sz="5300"/>
          </a:p>
        </p:txBody>
      </p:sp>
      <p:pic>
        <p:nvPicPr>
          <p:cNvPr id="117" name="Google Shape;117;g3838c0cb5a9_4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38c0cb5a9_4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acteurs rencontrés</a:t>
            </a:r>
            <a:endParaRPr/>
          </a:p>
        </p:txBody>
      </p:sp>
      <p:sp>
        <p:nvSpPr>
          <p:cNvPr id="123" name="Google Shape;123;g3838c0cb5a9_4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167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Vincent GLIGNIEZ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Directeur Parc national des Cévennes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Célia Villaret 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Déléguée territoriale Massif de l'Aigoual - PnC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Matthieu Eybalin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Coordinateur PETR Causses et Cévennes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Eliette Guine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Directrice Filature du Mazel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Regis Bayle 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Elu Région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Olivier Barrière 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Pacte de viabilité agroterritoriale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Mme Levasseur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Sous- Préfète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Valère Marsaudon 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ONF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Mathieu Créau</a:t>
            </a: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Directeur régional Météo France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Philippe Boisson 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- Président coop origine Cévennes + élu chambre agri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Pierrick Garmath 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- Président Syndicat ovin gard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Hélène Jacquet-Fontaine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 - DDTM Le Vigan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Frédéric Fesquet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 - IEN Le Vigan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Stéphanie Giraud 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- Commissariat de massif ANCT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>
                <a:latin typeface="Calibri"/>
                <a:ea typeface="Calibri"/>
                <a:cs typeface="Calibri"/>
                <a:sym typeface="Calibri"/>
              </a:rPr>
              <a:t>Jérôme Sauveplane</a:t>
            </a:r>
            <a:r>
              <a:rPr lang="fr-FR" sz="1400">
                <a:latin typeface="Calibri"/>
                <a:ea typeface="Calibri"/>
                <a:cs typeface="Calibri"/>
                <a:sym typeface="Calibri"/>
              </a:rPr>
              <a:t> - PETR projet valorisation mycologie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3838c0cb5a9_4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838c0cb5a9_4_91"/>
          <p:cNvSpPr txBox="1"/>
          <p:nvPr/>
        </p:nvSpPr>
        <p:spPr>
          <a:xfrm>
            <a:off x="6149975" y="1768863"/>
            <a:ext cx="562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38c0cb5a9_4_22"/>
          <p:cNvSpPr/>
          <p:nvPr/>
        </p:nvSpPr>
        <p:spPr>
          <a:xfrm>
            <a:off x="15500" y="3250"/>
            <a:ext cx="12192000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838c0cb5a9_4_22"/>
          <p:cNvSpPr txBox="1">
            <a:spLocks noGrp="1"/>
          </p:cNvSpPr>
          <p:nvPr>
            <p:ph type="ctrTitle"/>
          </p:nvPr>
        </p:nvSpPr>
        <p:spPr>
          <a:xfrm>
            <a:off x="1732225" y="177481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Le climatographe 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lt1"/>
                </a:solidFill>
              </a:rPr>
              <a:t>et son territoire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2" name="Google Shape;132;g3838c0cb5a9_4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5943" y="5756139"/>
            <a:ext cx="2090057" cy="8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0850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700" b="1">
                <a:latin typeface="Arial"/>
                <a:ea typeface="Arial"/>
                <a:cs typeface="Arial"/>
                <a:sym typeface="Arial"/>
              </a:rPr>
              <a:t>Mont Aigoual – Climatographe : </a:t>
            </a:r>
            <a:r>
              <a:rPr lang="fr-FR" sz="2700">
                <a:latin typeface="Arial"/>
                <a:ea typeface="Arial"/>
                <a:cs typeface="Arial"/>
                <a:sym typeface="Arial"/>
              </a:rPr>
              <a:t>Vers un lieu hybride, vivant et démonstrateur de transitions</a:t>
            </a:r>
            <a:br>
              <a:rPr lang="fr-FR" sz="18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38" name="Google Shape;138;p2"/>
          <p:cNvSpPr txBox="1">
            <a:spLocks noGrp="1"/>
          </p:cNvSpPr>
          <p:nvPr>
            <p:ph type="body" idx="1"/>
          </p:nvPr>
        </p:nvSpPr>
        <p:spPr>
          <a:xfrm>
            <a:off x="805542" y="1347537"/>
            <a:ext cx="5290457" cy="523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1900" b="1">
                <a:latin typeface="Arial"/>
                <a:ea typeface="Arial"/>
                <a:cs typeface="Arial"/>
                <a:sym typeface="Arial"/>
              </a:rPr>
              <a:t>Comprendre le territoire : particularités et dynamiques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1900" b="1">
                <a:latin typeface="Arial"/>
                <a:ea typeface="Arial"/>
                <a:cs typeface="Arial"/>
                <a:sym typeface="Arial"/>
              </a:rPr>
              <a:t>Géographie et identité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1900">
                <a:latin typeface="Arial"/>
                <a:ea typeface="Arial"/>
                <a:cs typeface="Arial"/>
                <a:sym typeface="Arial"/>
              </a:rPr>
              <a:t>Le Mont Aigoual culmine à </a:t>
            </a:r>
            <a:r>
              <a:rPr lang="fr-FR" sz="1900" b="1">
                <a:latin typeface="Arial"/>
                <a:ea typeface="Arial"/>
                <a:cs typeface="Arial"/>
                <a:sym typeface="Arial"/>
              </a:rPr>
              <a:t>1 567 mètres</a:t>
            </a:r>
            <a:r>
              <a:rPr lang="fr-FR" sz="1900">
                <a:latin typeface="Arial"/>
                <a:ea typeface="Arial"/>
                <a:cs typeface="Arial"/>
                <a:sym typeface="Arial"/>
              </a:rPr>
              <a:t>, au cœur des Cévennes, à la frontière du Gard et de la Lozère. Il se situe sur la </a:t>
            </a:r>
            <a:r>
              <a:rPr lang="fr-FR" sz="1900" b="1">
                <a:latin typeface="Arial"/>
                <a:ea typeface="Arial"/>
                <a:cs typeface="Arial"/>
                <a:sym typeface="Arial"/>
              </a:rPr>
              <a:t>ligne de partage des eaux</a:t>
            </a:r>
            <a:r>
              <a:rPr lang="fr-FR" sz="1900">
                <a:latin typeface="Arial"/>
                <a:ea typeface="Arial"/>
                <a:cs typeface="Arial"/>
                <a:sym typeface="Arial"/>
              </a:rPr>
              <a:t> entre Atlantique et Méditerranée.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1900">
                <a:latin typeface="Arial"/>
                <a:ea typeface="Arial"/>
                <a:cs typeface="Arial"/>
                <a:sym typeface="Arial"/>
              </a:rPr>
              <a:t>Site emblématique, il est marqué par des conditions climatiques extrêmes : plus de </a:t>
            </a:r>
            <a:r>
              <a:rPr lang="fr-FR" sz="1900" b="1">
                <a:latin typeface="Arial"/>
                <a:ea typeface="Arial"/>
                <a:cs typeface="Arial"/>
                <a:sym typeface="Arial"/>
              </a:rPr>
              <a:t>2 mètres de précipitations annuelles</a:t>
            </a:r>
            <a:r>
              <a:rPr lang="fr-FR" sz="1900">
                <a:latin typeface="Arial"/>
                <a:ea typeface="Arial"/>
                <a:cs typeface="Arial"/>
                <a:sym typeface="Arial"/>
              </a:rPr>
              <a:t>, vents violents, brouillards et givre. Ce relief spectaculaire en fait à la fois un repère paysager et un symbole de la relation entre l’homme et son environnement.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4000" b="1">
                <a:latin typeface="Arial"/>
                <a:ea typeface="Arial"/>
                <a:cs typeface="Arial"/>
                <a:sym typeface="Arial"/>
              </a:rPr>
              <a:t> 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9458" y="1150845"/>
            <a:ext cx="4441515" cy="250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Une image contenant plein air, ciel, bâtiment, phar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6275" t="19649" r="9486"/>
          <a:stretch/>
        </p:blipFill>
        <p:spPr>
          <a:xfrm>
            <a:off x="6379458" y="3073420"/>
            <a:ext cx="4441515" cy="273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>
            <a:spLocks noGrp="1"/>
          </p:cNvSpPr>
          <p:nvPr>
            <p:ph type="body" idx="1"/>
          </p:nvPr>
        </p:nvSpPr>
        <p:spPr>
          <a:xfrm>
            <a:off x="490725" y="326000"/>
            <a:ext cx="7049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000">
                <a:latin typeface="Arial"/>
                <a:ea typeface="Arial"/>
                <a:cs typeface="Arial"/>
                <a:sym typeface="Arial"/>
              </a:rPr>
              <a:t>L’économie locale repose sur trois piliers principaux 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1500" b="1"/>
              <a:t>Déprise industrielle </a:t>
            </a:r>
            <a:endParaRPr sz="19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500" b="1">
                <a:latin typeface="Arial"/>
                <a:ea typeface="Arial"/>
                <a:cs typeface="Arial"/>
                <a:sym typeface="Arial"/>
              </a:rPr>
              <a:t>Agriculture et pastoralisme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Filière de l’</a:t>
            </a:r>
            <a:r>
              <a:rPr lang="fr-FR" sz="1500" b="1">
                <a:latin typeface="Arial"/>
                <a:ea typeface="Arial"/>
                <a:cs typeface="Arial"/>
                <a:sym typeface="Arial"/>
              </a:rPr>
              <a:t>oignon doux des Cévennes</a:t>
            </a:r>
            <a:r>
              <a:rPr lang="fr-FR" sz="1500">
                <a:latin typeface="Arial"/>
                <a:ea typeface="Arial"/>
                <a:cs typeface="Arial"/>
                <a:sym typeface="Arial"/>
              </a:rPr>
              <a:t> (AOP), emblématique.</a:t>
            </a:r>
            <a:endParaRPr sz="2300"/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Élevage ovin et entretien des paysages pastoraux, fragilisés par la prédation du loup et les contraintes économiques.</a:t>
            </a:r>
            <a:endParaRPr sz="2300"/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Activités complémentaires : châtaigne, apiculture, </a:t>
            </a:r>
            <a:r>
              <a:rPr lang="fr-FR" sz="1500"/>
              <a:t>…</a:t>
            </a:r>
            <a:r>
              <a:rPr lang="fr-FR" sz="1500">
                <a:latin typeface="Arial"/>
                <a:ea typeface="Arial"/>
                <a:cs typeface="Arial"/>
                <a:sym typeface="Arial"/>
              </a:rPr>
              <a:t>.</a:t>
            </a: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500" b="1">
                <a:latin typeface="Arial"/>
                <a:ea typeface="Arial"/>
                <a:cs typeface="Arial"/>
                <a:sym typeface="Arial"/>
              </a:rPr>
              <a:t>Secteur public et associatif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Rôle structurant de la sous-préfecture, des services éducatifs et sanitaires, mais fragilisés.</a:t>
            </a:r>
            <a:endParaRPr sz="2300"/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Associations culturelles et scientifiques (Filature du Mazel, Climatographe) comme moteurs d’innovation sociale et territoriale.</a:t>
            </a: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500" b="1">
                <a:latin typeface="Arial"/>
                <a:ea typeface="Arial"/>
                <a:cs typeface="Arial"/>
                <a:sym typeface="Arial"/>
              </a:rPr>
              <a:t>Tourisme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Offre hôtelière vieillissante, campings et gîtes parfois de faible qualité.</a:t>
            </a:r>
            <a:endParaRPr sz="2300"/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Mutation nécessaire : recul du ski, besoin d’activités </a:t>
            </a:r>
            <a:r>
              <a:rPr lang="fr-FR" sz="1500" b="1">
                <a:latin typeface="Arial"/>
                <a:ea typeface="Arial"/>
                <a:cs typeface="Arial"/>
                <a:sym typeface="Arial"/>
              </a:rPr>
              <a:t>quatre saisons</a:t>
            </a:r>
            <a:r>
              <a:rPr lang="fr-FR" sz="1500">
                <a:latin typeface="Arial"/>
                <a:ea typeface="Arial"/>
                <a:cs typeface="Arial"/>
                <a:sym typeface="Arial"/>
              </a:rPr>
              <a:t> (randonnée, vélo, tourisme scientifique et culturel).</a:t>
            </a:r>
            <a:endParaRPr sz="2300"/>
          </a:p>
          <a:p>
            <a:pPr marL="685800" lvl="1" indent="-2222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fr-FR" sz="1500">
                <a:latin typeface="Arial"/>
                <a:ea typeface="Arial"/>
                <a:cs typeface="Arial"/>
                <a:sym typeface="Arial"/>
              </a:rPr>
              <a:t>Particularité du Climatographe et attractivité du Mont Aigoual</a:t>
            </a:r>
            <a:endParaRPr sz="2300"/>
          </a:p>
          <a:p>
            <a:pPr marL="228600" lvl="0" indent="-1333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1943" y="5964389"/>
            <a:ext cx="2090057" cy="8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2207" y="542925"/>
            <a:ext cx="4200376" cy="268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 descr="Une image contenant plein air, arbre, Voyages avec un sac à dos, natur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2207" y="2971800"/>
            <a:ext cx="4200376" cy="280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2459</Words>
  <Application>Microsoft Office PowerPoint</Application>
  <PresentationFormat>Grand écran</PresentationFormat>
  <Paragraphs>281</Paragraphs>
  <Slides>36</Slides>
  <Notes>36</Notes>
  <HiddenSlides>9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Calibri</vt:lpstr>
      <vt:lpstr>Quattrocento Sans</vt:lpstr>
      <vt:lpstr>Arial</vt:lpstr>
      <vt:lpstr>Aptos</vt:lpstr>
      <vt:lpstr>Play</vt:lpstr>
      <vt:lpstr>Manrope</vt:lpstr>
      <vt:lpstr>Thème Office</vt:lpstr>
      <vt:lpstr>Cycle Annuel de l’IHEDATE 2025 « Adapter le territoire à +4° </vt:lpstr>
      <vt:lpstr>L’équipe, la commande</vt:lpstr>
      <vt:lpstr>Ihedate et la mission d’étude</vt:lpstr>
      <vt:lpstr>Une équipe pluridisciplinaire</vt:lpstr>
      <vt:lpstr>La commande</vt:lpstr>
      <vt:lpstr>Les acteurs rencontrés</vt:lpstr>
      <vt:lpstr>Le climatographe  et son territoire </vt:lpstr>
      <vt:lpstr>Mont Aigoual – Climatographe : Vers un lieu hybride, vivant et démonstrateur de transitions </vt:lpstr>
      <vt:lpstr>Présentation PowerPoint</vt:lpstr>
      <vt:lpstr>Présentation PowerPoint</vt:lpstr>
      <vt:lpstr>Nos observations</vt:lpstr>
      <vt:lpstr>Quelques sujets qui nous interpellent </vt:lpstr>
      <vt:lpstr>Présentation PowerPoint</vt:lpstr>
      <vt:lpstr>Présentation PowerPoint</vt:lpstr>
      <vt:lpstr>Présentation PowerPoint</vt:lpstr>
      <vt:lpstr>Quelle est la raison d’être du climatographe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Préconisations Quelles ambitions et quelles limites ? </vt:lpstr>
      <vt:lpstr>Présentation PowerPoint</vt:lpstr>
      <vt:lpstr>Présentation PowerPoint</vt:lpstr>
      <vt:lpstr>Présentation PowerPoint</vt:lpstr>
      <vt:lpstr>Présentation PowerPoint</vt:lpstr>
      <vt:lpstr>Les scénarii</vt:lpstr>
      <vt:lpstr>3 scénarii</vt:lpstr>
      <vt:lpstr>Sujets de convergence</vt:lpstr>
      <vt:lpstr>Sujets de divergence</vt:lpstr>
      <vt:lpstr>Présentation PowerPoint</vt:lpstr>
      <vt:lpstr>Présentation PowerPoint</vt:lpstr>
      <vt:lpstr>Présentation PowerPoint</vt:lpstr>
      <vt:lpstr>Présentation PowerPoint</vt:lpstr>
      <vt:lpstr>Place aux échanges ! </vt:lpstr>
      <vt:lpstr>Etape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 Jean-Baptiste</dc:creator>
  <cp:lastModifiedBy>Géraldine Benali</cp:lastModifiedBy>
  <cp:revision>1</cp:revision>
  <dcterms:created xsi:type="dcterms:W3CDTF">2025-09-25T13:40:01Z</dcterms:created>
  <dcterms:modified xsi:type="dcterms:W3CDTF">2025-11-13T15:09:53Z</dcterms:modified>
</cp:coreProperties>
</file>