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3"/>
  </p:handoutMasterIdLst>
  <p:sldIdLst>
    <p:sldId id="256" r:id="rId2"/>
    <p:sldId id="312" r:id="rId3"/>
    <p:sldId id="318" r:id="rId4"/>
    <p:sldId id="258" r:id="rId5"/>
    <p:sldId id="260" r:id="rId6"/>
    <p:sldId id="296" r:id="rId7"/>
    <p:sldId id="263" r:id="rId8"/>
    <p:sldId id="306" r:id="rId9"/>
    <p:sldId id="307" r:id="rId10"/>
    <p:sldId id="319" r:id="rId11"/>
    <p:sldId id="275" r:id="rId12"/>
  </p:sldIdLst>
  <p:sldSz cx="9144000" cy="6858000" type="screen4x3"/>
  <p:notesSz cx="6797675" cy="9928225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99"/>
    <a:srgbClr val="852F87"/>
    <a:srgbClr val="ABCC21"/>
    <a:srgbClr val="009B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85" autoAdjust="0"/>
    <p:restoredTop sz="94610" autoAdjust="0"/>
  </p:normalViewPr>
  <p:slideViewPr>
    <p:cSldViewPr>
      <p:cViewPr>
        <p:scale>
          <a:sx n="77" d="100"/>
          <a:sy n="77" d="100"/>
        </p:scale>
        <p:origin x="-1474" y="-28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400"/>
    </p:cViewPr>
  </p:sorterViewPr>
  <p:notesViewPr>
    <p:cSldViewPr>
      <p:cViewPr varScale="1">
        <p:scale>
          <a:sx n="64" d="100"/>
          <a:sy n="64" d="100"/>
        </p:scale>
        <p:origin x="-756" y="-108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49688" y="1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C154EC-97E3-4FBF-8B2C-97E46D83ADF3}" type="datetimeFigureOut">
              <a:rPr lang="fr-BE" smtClean="0"/>
              <a:t>15/05/2019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FFC869-C923-4E5D-A90D-94CD81B10664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2773129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882809" y="6398880"/>
            <a:ext cx="2133600" cy="365125"/>
          </a:xfrm>
          <a:prstGeom prst="rect">
            <a:avLst/>
          </a:prstGeom>
        </p:spPr>
        <p:txBody>
          <a:bodyPr/>
          <a:lstStyle/>
          <a:p>
            <a:fld id="{29584678-74A9-4A88-B9CE-F65C78DB2355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Ellipse 6"/>
          <p:cNvSpPr/>
          <p:nvPr userDrawn="1"/>
        </p:nvSpPr>
        <p:spPr>
          <a:xfrm>
            <a:off x="5118586" y="3645024"/>
            <a:ext cx="360040" cy="576064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" name="Picture 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993" b="34504"/>
          <a:stretch/>
        </p:blipFill>
        <p:spPr bwMode="auto">
          <a:xfrm>
            <a:off x="7413905" y="116632"/>
            <a:ext cx="1713383" cy="591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Ellipse 7"/>
          <p:cNvSpPr/>
          <p:nvPr userDrawn="1"/>
        </p:nvSpPr>
        <p:spPr>
          <a:xfrm>
            <a:off x="5256076" y="4242353"/>
            <a:ext cx="425522" cy="576064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space réservé du titre 1"/>
          <p:cNvSpPr>
            <a:spLocks noGrp="1"/>
          </p:cNvSpPr>
          <p:nvPr>
            <p:ph type="title"/>
          </p:nvPr>
        </p:nvSpPr>
        <p:spPr>
          <a:xfrm>
            <a:off x="0" y="-1808"/>
            <a:ext cx="7751135" cy="9587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180975" indent="0" algn="l" defTabSz="914400" rtl="0" eaLnBrk="1" latinLnBrk="0" hangingPunct="1">
              <a:spcBef>
                <a:spcPct val="0"/>
              </a:spcBef>
              <a:buNone/>
              <a:defRPr lang="fr-FR" sz="2800" b="1" kern="1200" dirty="0">
                <a:solidFill>
                  <a:srgbClr val="003399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pic>
        <p:nvPicPr>
          <p:cNvPr id="9" name="Picture 3" descr="C:\Users\valerie.EIE\AppData\Local\Microsoft\Windows\Temporary Internet Files\Content.Outlook\MFQQAFVX\EIE Europe + Corse 2016 (4).jpg"/>
          <p:cNvPicPr>
            <a:picLocks noChangeAspect="1" noChangeArrowheads="1"/>
          </p:cNvPicPr>
          <p:nvPr userDrawn="1"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7768" y="1073889"/>
            <a:ext cx="4445599" cy="5709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Espace réservé du contenu 2"/>
          <p:cNvSpPr>
            <a:spLocks noGrp="1"/>
          </p:cNvSpPr>
          <p:nvPr>
            <p:ph idx="1"/>
          </p:nvPr>
        </p:nvSpPr>
        <p:spPr>
          <a:xfrm>
            <a:off x="-10633" y="1600200"/>
            <a:ext cx="8835656" cy="4525963"/>
          </a:xfrm>
          <a:prstGeom prst="rect">
            <a:avLst/>
          </a:prstGeom>
        </p:spPr>
        <p:txBody>
          <a:bodyPr/>
          <a:lstStyle>
            <a:lvl1pPr marL="540000" indent="-360000" algn="just" defTabSz="914400" rtl="0" eaLnBrk="1" latinLnBrk="0" hangingPunct="1">
              <a:spcBef>
                <a:spcPts val="600"/>
              </a:spcBef>
              <a:spcAft>
                <a:spcPts val="600"/>
              </a:spcAft>
              <a:buClr>
                <a:srgbClr val="ABCC21"/>
              </a:buClr>
              <a:buFont typeface="Wingdings" panose="05000000000000000000" pitchFamily="2" charset="2"/>
              <a:buChar char="q"/>
              <a:defRPr lang="fr-FR" sz="2400" b="1" i="0" kern="1200" dirty="0" smtClean="0">
                <a:solidFill>
                  <a:srgbClr val="003399"/>
                </a:solidFill>
                <a:latin typeface="Calibri"/>
                <a:ea typeface="+mn-ea"/>
                <a:cs typeface="+mn-cs"/>
              </a:defRPr>
            </a:lvl1pPr>
            <a:lvl2pPr marL="900000" indent="-360000">
              <a:defRPr sz="2200" i="0">
                <a:solidFill>
                  <a:srgbClr val="852F87"/>
                </a:solidFill>
              </a:defRPr>
            </a:lvl2pPr>
            <a:lvl3pPr marL="1260000" indent="-360363">
              <a:buFont typeface="Wingdings" panose="05000000000000000000" pitchFamily="2" charset="2"/>
              <a:buChar char="ü"/>
              <a:defRPr lang="fr-FR" sz="2000" b="0" i="0" kern="1200" dirty="0" smtClean="0">
                <a:solidFill>
                  <a:srgbClr val="003399"/>
                </a:solidFill>
                <a:latin typeface="Calibri"/>
                <a:ea typeface="+mn-ea"/>
                <a:cs typeface="+mn-cs"/>
              </a:defRPr>
            </a:lvl3pPr>
            <a:lvl4pPr marL="1620000" indent="-360000">
              <a:defRPr i="0"/>
            </a:lvl4pPr>
            <a:lvl5pPr>
              <a:defRPr i="1"/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</p:txBody>
      </p:sp>
    </p:spTree>
    <p:extLst>
      <p:ext uri="{BB962C8B-B14F-4D97-AF65-F5344CB8AC3E}">
        <p14:creationId xmlns:p14="http://schemas.microsoft.com/office/powerpoint/2010/main" val="16564013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55BC17D-F35F-4780-949D-10088527B0AC}" type="datetimeFigureOut">
              <a:rPr lang="fr-FR" smtClean="0"/>
              <a:t>15/05/2019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9584678-74A9-4A88-B9CE-F65C78DB235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174905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55BC17D-F35F-4780-949D-10088527B0AC}" type="datetimeFigureOut">
              <a:rPr lang="fr-FR" smtClean="0"/>
              <a:t>15/05/2019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9584678-74A9-4A88-B9CE-F65C78DB235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31370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55BC17D-F35F-4780-949D-10088527B0AC}" type="datetimeFigureOut">
              <a:rPr lang="fr-FR" smtClean="0"/>
              <a:t>15/05/2019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9584678-74A9-4A88-B9CE-F65C78DB235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061791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55BC17D-F35F-4780-949D-10088527B0AC}" type="datetimeFigureOut">
              <a:rPr lang="fr-FR" smtClean="0"/>
              <a:t>15/05/2019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9584678-74A9-4A88-B9CE-F65C78DB235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062821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55BC17D-F35F-4780-949D-10088527B0AC}" type="datetimeFigureOut">
              <a:rPr lang="fr-FR" smtClean="0"/>
              <a:t>15/05/2019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9584678-74A9-4A88-B9CE-F65C78DB235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515326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55BC17D-F35F-4780-949D-10088527B0AC}" type="datetimeFigureOut">
              <a:rPr lang="fr-FR" smtClean="0"/>
              <a:t>15/05/2019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9584678-74A9-4A88-B9CE-F65C78DB235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372676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55BC17D-F35F-4780-949D-10088527B0AC}" type="datetimeFigureOut">
              <a:rPr lang="fr-FR" smtClean="0"/>
              <a:t>15/05/2019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9584678-74A9-4A88-B9CE-F65C78DB235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319078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55BC17D-F35F-4780-949D-10088527B0AC}" type="datetimeFigureOut">
              <a:rPr lang="fr-FR" smtClean="0"/>
              <a:t>15/05/2019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9584678-74A9-4A88-B9CE-F65C78DB235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787112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55BC17D-F35F-4780-949D-10088527B0AC}" type="datetimeFigureOut">
              <a:rPr lang="fr-FR" smtClean="0"/>
              <a:t>15/05/2019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9584678-74A9-4A88-B9CE-F65C78DB235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112471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55BC17D-F35F-4780-949D-10088527B0AC}" type="datetimeFigureOut">
              <a:rPr lang="fr-FR" smtClean="0"/>
              <a:t>15/05/2019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9584678-74A9-4A88-B9CE-F65C78DB235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414207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356582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1.xls"/><Relationship Id="rId7" Type="http://schemas.openxmlformats.org/officeDocument/2006/relationships/image" Target="../media/image4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Microsoft_Excel_97-2003_Worksheet3.xls"/><Relationship Id="rId5" Type="http://schemas.openxmlformats.org/officeDocument/2006/relationships/oleObject" Target="../embeddings/Microsoft_Excel_97-2003_Worksheet2.xls"/><Relationship Id="rId4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67544" y="1340768"/>
            <a:ext cx="7772400" cy="3816424"/>
          </a:xfrm>
        </p:spPr>
        <p:txBody>
          <a:bodyPr>
            <a:normAutofit/>
          </a:bodyPr>
          <a:lstStyle/>
          <a:p>
            <a:pPr algn="ctr"/>
            <a:r>
              <a:rPr lang="fr-BE" dirty="0" smtClean="0"/>
              <a:t>Le Bureau de représentation des Pays de la Loire à Bruxelles</a:t>
            </a:r>
            <a:r>
              <a:rPr lang="fr-BE" dirty="0"/>
              <a:t>, entre défense des intérêts des acteurs locaux et recherche de </a:t>
            </a:r>
            <a:r>
              <a:rPr lang="fr-BE" dirty="0" smtClean="0"/>
              <a:t>financements européens</a:t>
            </a:r>
            <a:r>
              <a:rPr lang="fr-BE" dirty="0" smtClean="0"/>
              <a:t/>
            </a:r>
            <a:br>
              <a:rPr lang="fr-BE" dirty="0" smtClean="0"/>
            </a:br>
            <a:r>
              <a:rPr lang="fr-BE" dirty="0"/>
              <a:t/>
            </a:r>
            <a:br>
              <a:rPr lang="fr-BE" dirty="0"/>
            </a:br>
            <a:r>
              <a:rPr lang="fr-BE" dirty="0" smtClean="0"/>
              <a:t/>
            </a:r>
            <a:br>
              <a:rPr lang="fr-BE" dirty="0" smtClean="0"/>
            </a:b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4294967295"/>
          </p:nvPr>
        </p:nvSpPr>
        <p:spPr>
          <a:xfrm>
            <a:off x="827584" y="5517232"/>
            <a:ext cx="7950731" cy="799138"/>
          </a:xfrm>
          <a:prstGeom prst="rect">
            <a:avLst/>
          </a:prstGeom>
        </p:spPr>
        <p:txBody>
          <a:bodyPr/>
          <a:lstStyle/>
          <a:p>
            <a:pPr marL="0" indent="0" algn="r">
              <a:buNone/>
            </a:pPr>
            <a:r>
              <a:rPr lang="fr-BE" sz="2400" b="1" dirty="0" smtClean="0">
                <a:solidFill>
                  <a:srgbClr val="852F87"/>
                </a:solidFill>
                <a:latin typeface="+mj-lt"/>
              </a:rPr>
              <a:t>Institut </a:t>
            </a:r>
            <a:r>
              <a:rPr lang="fr-BE" sz="2400" b="1" dirty="0">
                <a:solidFill>
                  <a:srgbClr val="852F87"/>
                </a:solidFill>
                <a:latin typeface="+mj-lt"/>
              </a:rPr>
              <a:t>des hautes études </a:t>
            </a:r>
            <a:r>
              <a:rPr lang="fr-BE" sz="2400" b="1" dirty="0" smtClean="0">
                <a:solidFill>
                  <a:srgbClr val="852F87"/>
                </a:solidFill>
                <a:latin typeface="+mj-lt"/>
              </a:rPr>
              <a:t>d’aménagement des territoires</a:t>
            </a:r>
          </a:p>
          <a:p>
            <a:pPr marL="0" indent="0" algn="r">
              <a:buNone/>
            </a:pPr>
            <a:r>
              <a:rPr lang="fr-BE" sz="2400" b="1" dirty="0" smtClean="0">
                <a:solidFill>
                  <a:srgbClr val="852F87"/>
                </a:solidFill>
                <a:latin typeface="+mj-lt"/>
              </a:rPr>
              <a:t>16 mai 2019 </a:t>
            </a:r>
            <a:endParaRPr lang="fr-BE" sz="2400" b="1" dirty="0">
              <a:solidFill>
                <a:srgbClr val="852F87"/>
              </a:solidFill>
              <a:latin typeface="+mj-lt"/>
            </a:endParaRPr>
          </a:p>
          <a:p>
            <a:pPr marL="0" indent="0" algn="r">
              <a:buNone/>
            </a:pPr>
            <a:endParaRPr lang="fr-BE" sz="2400" b="1" dirty="0">
              <a:solidFill>
                <a:srgbClr val="852F87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38745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Les enjeux 2019 - 2020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-10633" y="1196752"/>
            <a:ext cx="8835656" cy="5184576"/>
          </a:xfrm>
        </p:spPr>
        <p:txBody>
          <a:bodyPr/>
          <a:lstStyle/>
          <a:p>
            <a:r>
              <a:rPr lang="fr-BE" dirty="0" smtClean="0"/>
              <a:t>Les élections européennes : </a:t>
            </a:r>
            <a:r>
              <a:rPr lang="fr-BE" b="0" dirty="0" smtClean="0"/>
              <a:t>renouer des contacts, assurer la visibilité des régions, refaire passer les messages sur les sujets d’importance, etc.</a:t>
            </a:r>
            <a:endParaRPr lang="fr-BE" b="0" dirty="0"/>
          </a:p>
          <a:p>
            <a:pPr fontAlgn="base">
              <a:defRPr/>
            </a:pPr>
            <a:r>
              <a:rPr lang="fr-BE" dirty="0" smtClean="0"/>
              <a:t>Une mobilisation forte sur le post 2020 avec notamment :</a:t>
            </a:r>
          </a:p>
          <a:p>
            <a:pPr marL="893763" indent="-357188" fontAlgn="base">
              <a:buFont typeface="Wingdings" panose="05000000000000000000" pitchFamily="2" charset="2"/>
              <a:buChar char="Ø"/>
              <a:defRPr/>
            </a:pPr>
            <a:r>
              <a:rPr lang="fr-BE" b="0" dirty="0" smtClean="0"/>
              <a:t>Une mobilisation sur les négociations en cours s’agissant du cadre financier multi annuel</a:t>
            </a:r>
          </a:p>
          <a:p>
            <a:pPr marL="893763" indent="-357188" fontAlgn="base">
              <a:buFont typeface="Wingdings" panose="05000000000000000000" pitchFamily="2" charset="2"/>
              <a:buChar char="Ø"/>
              <a:defRPr/>
            </a:pPr>
            <a:r>
              <a:rPr lang="fr-BE" b="0" dirty="0" smtClean="0"/>
              <a:t>Une mobilisation sur la politique de cohésion post 2020</a:t>
            </a:r>
          </a:p>
          <a:p>
            <a:pPr marL="893763" indent="-357188" fontAlgn="base">
              <a:buFont typeface="Wingdings" panose="05000000000000000000" pitchFamily="2" charset="2"/>
              <a:buChar char="Ø"/>
              <a:defRPr/>
            </a:pPr>
            <a:r>
              <a:rPr lang="fr-BE" b="0" dirty="0" smtClean="0"/>
              <a:t>Une mobilisation sur la prochaine programmation: Horizon Europe, Life, Erasmus, etc.</a:t>
            </a:r>
            <a:endParaRPr lang="fr-BE" dirty="0"/>
          </a:p>
          <a:p>
            <a:r>
              <a:rPr lang="fr-BE" dirty="0" smtClean="0"/>
              <a:t>Mobilisation à la demande de certains acteurs du territoire pour influencer la future programmation.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892009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Merci pour votre attention !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80000" indent="0">
              <a:buNone/>
            </a:pPr>
            <a:endParaRPr lang="fr-BE" dirty="0" smtClean="0"/>
          </a:p>
          <a:p>
            <a:pPr marL="180000" indent="0">
              <a:buNone/>
            </a:pPr>
            <a:r>
              <a:rPr lang="fr-BE" dirty="0" smtClean="0"/>
              <a:t>Bureau de la Région Pays de la Loire à Bruxelles</a:t>
            </a:r>
          </a:p>
          <a:p>
            <a:pPr marL="540000" lvl="1" indent="0">
              <a:buNone/>
            </a:pPr>
            <a:r>
              <a:rPr lang="fr-BE" dirty="0"/>
              <a:t>	</a:t>
            </a:r>
            <a:r>
              <a:rPr lang="fr-BE" dirty="0" smtClean="0"/>
              <a:t>14, Rond-point Schuman</a:t>
            </a:r>
          </a:p>
          <a:p>
            <a:pPr marL="180000" indent="0">
              <a:buNone/>
            </a:pPr>
            <a:r>
              <a:rPr lang="fr-BE" dirty="0"/>
              <a:t>	</a:t>
            </a:r>
            <a:r>
              <a:rPr lang="fr-BE" sz="2200" b="0" dirty="0" smtClean="0">
                <a:solidFill>
                  <a:srgbClr val="852F87"/>
                </a:solidFill>
                <a:latin typeface="+mn-lt"/>
              </a:rPr>
              <a:t>1040 Bruxelles</a:t>
            </a:r>
            <a:endParaRPr lang="fr-BE" sz="2200" b="0" dirty="0">
              <a:solidFill>
                <a:srgbClr val="852F87"/>
              </a:solidFill>
              <a:latin typeface="+mn-lt"/>
            </a:endParaRPr>
          </a:p>
          <a:p>
            <a:pPr marL="180000" indent="0">
              <a:buNone/>
            </a:pPr>
            <a:r>
              <a:rPr lang="fr-BE" dirty="0" smtClean="0"/>
              <a:t>Contacts :</a:t>
            </a:r>
          </a:p>
          <a:p>
            <a:pPr marL="540000" lvl="1" indent="0">
              <a:buNone/>
            </a:pPr>
            <a:r>
              <a:rPr lang="fr-BE" dirty="0" smtClean="0"/>
              <a:t>	Sophie.cochard@paysdelaloire.eu</a:t>
            </a:r>
          </a:p>
          <a:p>
            <a:pPr marL="540000" lvl="1" indent="0">
              <a:buNone/>
            </a:pPr>
            <a:r>
              <a:rPr lang="fr-BE" dirty="0"/>
              <a:t>	</a:t>
            </a:r>
            <a:r>
              <a:rPr lang="fr-BE" dirty="0" smtClean="0"/>
              <a:t>+32 2 735 24 11</a:t>
            </a:r>
          </a:p>
          <a:p>
            <a:pPr marL="540000" lvl="1" indent="0">
              <a:buNone/>
            </a:pPr>
            <a:endParaRPr lang="fr-BE" dirty="0" smtClean="0"/>
          </a:p>
          <a:p>
            <a:endParaRPr lang="fr-BE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3513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382030"/>
            <a:ext cx="7751135" cy="958738"/>
          </a:xfrm>
        </p:spPr>
        <p:txBody>
          <a:bodyPr/>
          <a:lstStyle/>
          <a:p>
            <a:r>
              <a:rPr lang="fr-BE" dirty="0" smtClean="0"/>
              <a:t>Plus de </a:t>
            </a:r>
            <a:r>
              <a:rPr lang="fr-BE" dirty="0" smtClean="0"/>
              <a:t>300 collectivités régionales et locales présentes à </a:t>
            </a:r>
            <a:r>
              <a:rPr lang="fr-BE" dirty="0" smtClean="0"/>
              <a:t>Bruxelles</a:t>
            </a:r>
            <a:endParaRPr lang="fr-FR" dirty="0"/>
          </a:p>
        </p:txBody>
      </p:sp>
      <p:graphicFrame>
        <p:nvGraphicFramePr>
          <p:cNvPr id="4" name="Obje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9102370"/>
              </p:ext>
            </p:extLst>
          </p:nvPr>
        </p:nvGraphicFramePr>
        <p:xfrm>
          <a:off x="384655" y="2304219"/>
          <a:ext cx="3757612" cy="2274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0" name="Graphique" r:id="rId3" imgW="5191049" imgH="3143402" progId="Excel.Chart.8">
                  <p:embed/>
                </p:oleObj>
              </mc:Choice>
              <mc:Fallback>
                <p:oleObj name="Graphique" r:id="rId3" imgW="5191049" imgH="3143402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4655" y="2304219"/>
                        <a:ext cx="3757612" cy="2274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9044591"/>
              </p:ext>
            </p:extLst>
          </p:nvPr>
        </p:nvGraphicFramePr>
        <p:xfrm>
          <a:off x="3568552" y="2674014"/>
          <a:ext cx="168275" cy="103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1" name="Graphique" r:id="rId5" imgW="5191049" imgH="3143402" progId="Excel.Chart.8">
                  <p:embed/>
                </p:oleObj>
              </mc:Choice>
              <mc:Fallback>
                <p:oleObj name="Graphique" r:id="rId5" imgW="5191049" imgH="3143402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76059" t="25055" r="19476" b="70033"/>
                      <a:stretch>
                        <a:fillRect/>
                      </a:stretch>
                    </p:blipFill>
                    <p:spPr bwMode="auto">
                      <a:xfrm>
                        <a:off x="3568552" y="2674014"/>
                        <a:ext cx="168275" cy="103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7314177"/>
              </p:ext>
            </p:extLst>
          </p:nvPr>
        </p:nvGraphicFramePr>
        <p:xfrm>
          <a:off x="3762227" y="2629565"/>
          <a:ext cx="71438" cy="71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2" name="Graphique" r:id="rId6" imgW="5191049" imgH="3143402" progId="Excel.Chart.8">
                  <p:embed/>
                </p:oleObj>
              </mc:Choice>
              <mc:Fallback>
                <p:oleObj name="Graphique" r:id="rId6" imgW="5191049" imgH="3143402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78937" t="25055" r="19693" b="72429"/>
                      <a:stretch>
                        <a:fillRect/>
                      </a:stretch>
                    </p:blipFill>
                    <p:spPr bwMode="auto">
                      <a:xfrm>
                        <a:off x="3762227" y="2629565"/>
                        <a:ext cx="71438" cy="71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7" descr="Tabula200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97" t="35219" r="23289" b="2115"/>
          <a:stretch>
            <a:fillRect/>
          </a:stretch>
        </p:blipFill>
        <p:spPr bwMode="auto">
          <a:xfrm>
            <a:off x="4914662" y="1925599"/>
            <a:ext cx="3600450" cy="3032125"/>
          </a:xfrm>
          <a:prstGeom prst="rect">
            <a:avLst/>
          </a:prstGeom>
          <a:noFill/>
          <a:ln w="19050">
            <a:solidFill>
              <a:srgbClr val="CC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350875" y="5589240"/>
            <a:ext cx="8250866" cy="105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None/>
            </a:pPr>
            <a:r>
              <a:rPr lang="fr-FR" altLang="fr-FR" sz="2000" b="1" dirty="0" smtClean="0">
                <a:solidFill>
                  <a:srgbClr val="003399"/>
                </a:solidFill>
              </a:rPr>
              <a:t>Des </a:t>
            </a:r>
            <a:r>
              <a:rPr lang="fr-FR" altLang="fr-FR" sz="2000" b="1" dirty="0">
                <a:solidFill>
                  <a:srgbClr val="003399"/>
                </a:solidFill>
              </a:rPr>
              <a:t>structures qui diffèrent fortement d’un </a:t>
            </a:r>
            <a:r>
              <a:rPr lang="fr-FR" altLang="fr-FR" sz="2000" b="1" dirty="0" smtClean="0">
                <a:solidFill>
                  <a:srgbClr val="003399"/>
                </a:solidFill>
              </a:rPr>
              <a:t>pays à </a:t>
            </a:r>
            <a:r>
              <a:rPr lang="fr-FR" altLang="fr-FR" sz="2000" b="1" dirty="0" smtClean="0">
                <a:solidFill>
                  <a:srgbClr val="003399"/>
                </a:solidFill>
              </a:rPr>
              <a:t>l’autre / d’une région à l’autre </a:t>
            </a:r>
            <a:endParaRPr lang="fr-FR" altLang="fr-FR" sz="2000" dirty="0">
              <a:solidFill>
                <a:srgbClr val="00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9177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2">
            <a:extLst>
              <a:ext uri="{FF2B5EF4-FFF2-40B4-BE49-F238E27FC236}">
                <a16:creationId xmlns="" xmlns:a16="http://schemas.microsoft.com/office/drawing/2014/main" id="{2532AFDF-B511-4619-9384-90225C3D14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2000" y="1969614"/>
            <a:ext cx="3127375" cy="358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Groupe 10">
            <a:extLst>
              <a:ext uri="{FF2B5EF4-FFF2-40B4-BE49-F238E27FC236}">
                <a16:creationId xmlns="" xmlns:a16="http://schemas.microsoft.com/office/drawing/2014/main" id="{38D567C5-42C3-44E1-87B9-BAC7454EEA81}"/>
              </a:ext>
            </a:extLst>
          </p:cNvPr>
          <p:cNvGrpSpPr/>
          <p:nvPr/>
        </p:nvGrpSpPr>
        <p:grpSpPr>
          <a:xfrm>
            <a:off x="795666" y="2027961"/>
            <a:ext cx="2922905" cy="3663951"/>
            <a:chOff x="920431" y="471091"/>
            <a:chExt cx="2922905" cy="3663951"/>
          </a:xfrm>
        </p:grpSpPr>
        <p:grpSp>
          <p:nvGrpSpPr>
            <p:cNvPr id="8" name="Groupe 7">
              <a:extLst>
                <a:ext uri="{FF2B5EF4-FFF2-40B4-BE49-F238E27FC236}">
                  <a16:creationId xmlns="" xmlns:a16="http://schemas.microsoft.com/office/drawing/2014/main" id="{0015486C-5B1D-41C6-8D04-CDADFE55D498}"/>
                </a:ext>
              </a:extLst>
            </p:cNvPr>
            <p:cNvGrpSpPr/>
            <p:nvPr/>
          </p:nvGrpSpPr>
          <p:grpSpPr>
            <a:xfrm>
              <a:off x="920431" y="471091"/>
              <a:ext cx="2922905" cy="3663951"/>
              <a:chOff x="1053782" y="2733676"/>
              <a:chExt cx="2922905" cy="3663951"/>
            </a:xfrm>
          </p:grpSpPr>
          <p:pic>
            <p:nvPicPr>
              <p:cNvPr id="5" name="Picture 2">
                <a:extLst>
                  <a:ext uri="{FF2B5EF4-FFF2-40B4-BE49-F238E27FC236}">
                    <a16:creationId xmlns="" xmlns:a16="http://schemas.microsoft.com/office/drawing/2014/main" id="{9545BC9B-1328-449B-919D-9FC0B188CB0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426" t="4063" r="9167" b="6656"/>
              <a:stretch/>
            </p:blipFill>
            <p:spPr bwMode="auto">
              <a:xfrm>
                <a:off x="1053782" y="2733676"/>
                <a:ext cx="2843531" cy="3386138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  <a:extLst/>
            </p:spPr>
          </p:pic>
          <p:sp>
            <p:nvSpPr>
              <p:cNvPr id="7" name="Rectangle 6">
                <a:extLst>
                  <a:ext uri="{FF2B5EF4-FFF2-40B4-BE49-F238E27FC236}">
                    <a16:creationId xmlns="" xmlns:a16="http://schemas.microsoft.com/office/drawing/2014/main" id="{D3948312-A041-49FA-8370-4E74FBDE3D40}"/>
                  </a:ext>
                </a:extLst>
              </p:cNvPr>
              <p:cNvSpPr/>
              <p:nvPr/>
            </p:nvSpPr>
            <p:spPr>
              <a:xfrm>
                <a:off x="3419474" y="6030914"/>
                <a:ext cx="557213" cy="36671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BE" dirty="0"/>
              </a:p>
            </p:txBody>
          </p:sp>
        </p:grpSp>
        <p:sp>
          <p:nvSpPr>
            <p:cNvPr id="9" name="Rectangle 8">
              <a:extLst>
                <a:ext uri="{FF2B5EF4-FFF2-40B4-BE49-F238E27FC236}">
                  <a16:creationId xmlns="" xmlns:a16="http://schemas.microsoft.com/office/drawing/2014/main" id="{19AF9D50-0895-435C-BB2C-49AAEC2F36E3}"/>
                </a:ext>
              </a:extLst>
            </p:cNvPr>
            <p:cNvSpPr/>
            <p:nvPr/>
          </p:nvSpPr>
          <p:spPr>
            <a:xfrm>
              <a:off x="920431" y="3239015"/>
              <a:ext cx="2365692" cy="613094"/>
            </a:xfrm>
            <a:prstGeom prst="rect">
              <a:avLst/>
            </a:prstGeom>
            <a:noFill/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 dirty="0"/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6DF96A5E-85BB-4C23-BC6A-9FD1EDF19B56}"/>
              </a:ext>
            </a:extLst>
          </p:cNvPr>
          <p:cNvSpPr/>
          <p:nvPr/>
        </p:nvSpPr>
        <p:spPr>
          <a:xfrm>
            <a:off x="1340020" y="5599739"/>
            <a:ext cx="5976552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200"/>
              </a:spcBef>
              <a:buClrTx/>
              <a:buSzTx/>
            </a:pPr>
            <a:r>
              <a:rPr lang="fr-FR" altLang="fr-FR" sz="2000" b="1" dirty="0">
                <a:solidFill>
                  <a:schemeClr val="accent6">
                    <a:lumMod val="75000"/>
                  </a:schemeClr>
                </a:solidFill>
                <a:latin typeface="Gotham-Bold"/>
                <a:cs typeface="Arial" panose="020B0604020202020204" pitchFamily="34" charset="0"/>
              </a:rPr>
              <a:t>Le</a:t>
            </a:r>
            <a:r>
              <a:rPr lang="fr-FR" altLang="fr-FR" sz="2000" b="1" dirty="0">
                <a:latin typeface="Gotham-Bold"/>
                <a:cs typeface="Arial" panose="020B0604020202020204" pitchFamily="34" charset="0"/>
              </a:rPr>
              <a:t> </a:t>
            </a:r>
            <a:r>
              <a:rPr lang="fr-FR" altLang="fr-FR" sz="2000" b="1" dirty="0">
                <a:solidFill>
                  <a:schemeClr val="accent6">
                    <a:lumMod val="75000"/>
                  </a:schemeClr>
                </a:solidFill>
                <a:latin typeface="Gotham-Bold"/>
                <a:cs typeface="Arial" panose="020B0604020202020204" pitchFamily="34" charset="0"/>
              </a:rPr>
              <a:t>périmètre des bureaux a évolué </a:t>
            </a:r>
            <a:r>
              <a:rPr lang="fr-FR" altLang="fr-FR" dirty="0">
                <a:latin typeface="Gotham-Bold"/>
                <a:cs typeface="Arial" panose="020B0604020202020204" pitchFamily="34" charset="0"/>
              </a:rPr>
              <a:t>avec la </a:t>
            </a:r>
            <a:r>
              <a:rPr lang="fr-FR" altLang="fr-FR" b="1" dirty="0">
                <a:latin typeface="Gotham-Bold"/>
                <a:cs typeface="Arial" panose="020B0604020202020204" pitchFamily="34" charset="0"/>
              </a:rPr>
              <a:t>nouvelle carte territoriale</a:t>
            </a:r>
          </a:p>
        </p:txBody>
      </p:sp>
      <p:sp>
        <p:nvSpPr>
          <p:cNvPr id="17" name="Titre 3">
            <a:extLst>
              <a:ext uri="{FF2B5EF4-FFF2-40B4-BE49-F238E27FC236}">
                <a16:creationId xmlns="" xmlns:a16="http://schemas.microsoft.com/office/drawing/2014/main" id="{4ADB0A22-ECEB-42FC-9485-86066E9B43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650" y="314174"/>
            <a:ext cx="78867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rtlCol="0" anchor="ctr">
            <a:sp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4000" b="1" dirty="0">
                <a:solidFill>
                  <a:schemeClr val="tx2"/>
                </a:solidFill>
                <a:latin typeface="+mj-lt"/>
              </a:rPr>
              <a:t>Les intérêts régionaux à Bruxelles</a:t>
            </a:r>
          </a:p>
        </p:txBody>
      </p:sp>
      <p:sp>
        <p:nvSpPr>
          <p:cNvPr id="21" name="Espace réservé du numéro de diapositive 20">
            <a:extLst>
              <a:ext uri="{FF2B5EF4-FFF2-40B4-BE49-F238E27FC236}">
                <a16:creationId xmlns="" xmlns:a16="http://schemas.microsoft.com/office/drawing/2014/main" id="{8E2CBBA5-3162-456E-B636-AE198FAC24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560B9-CF05-41E4-93ED-AFC3447AEC02}" type="slidenum">
              <a:rPr lang="fr-BE" smtClean="0"/>
              <a:t>3</a:t>
            </a:fld>
            <a:endParaRPr lang="fr-BE" dirty="0"/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1497293A-6AE1-45C3-A490-7ACBC8DD4B9A}"/>
              </a:ext>
            </a:extLst>
          </p:cNvPr>
          <p:cNvSpPr/>
          <p:nvPr/>
        </p:nvSpPr>
        <p:spPr>
          <a:xfrm>
            <a:off x="271849" y="1099511"/>
            <a:ext cx="887215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fr-FR" altLang="fr-FR" sz="2000" b="1" dirty="0">
                <a:solidFill>
                  <a:schemeClr val="accent6">
                    <a:lumMod val="75000"/>
                  </a:schemeClr>
                </a:solidFill>
                <a:latin typeface="Gotham-Bold"/>
                <a:cs typeface="Arial" panose="020B0604020202020204" pitchFamily="34" charset="0"/>
              </a:rPr>
              <a:t>Toutes les régions </a:t>
            </a:r>
            <a:r>
              <a:rPr lang="fr-FR" altLang="fr-FR" b="1" dirty="0">
                <a:solidFill>
                  <a:srgbClr val="000000"/>
                </a:solidFill>
                <a:latin typeface="Gotham-Bold"/>
                <a:cs typeface="Arial" panose="020B0604020202020204" pitchFamily="34" charset="0"/>
              </a:rPr>
              <a:t>métropolitaines et ultramarines françaises sont présentes à Bruxelles </a:t>
            </a:r>
            <a:r>
              <a:rPr lang="fr-FR" altLang="fr-FR" dirty="0">
                <a:solidFill>
                  <a:srgbClr val="000000"/>
                </a:solidFill>
                <a:latin typeface="Gotham-Bold"/>
                <a:cs typeface="Arial" panose="020B0604020202020204" pitchFamily="34" charset="0"/>
              </a:rPr>
              <a:t>sous différentes formes (associations ou émanations directes de Conseils régionaux)</a:t>
            </a:r>
          </a:p>
          <a:p>
            <a:pPr>
              <a:spcBef>
                <a:spcPct val="0"/>
              </a:spcBef>
            </a:pPr>
            <a:r>
              <a:rPr lang="fr-FR" altLang="fr-FR" sz="1600" dirty="0">
                <a:solidFill>
                  <a:srgbClr val="000000"/>
                </a:solidFill>
                <a:latin typeface="Gotham-Bold"/>
                <a:cs typeface="Arial" panose="020B0604020202020204" pitchFamily="34" charset="0"/>
              </a:rPr>
              <a:t> </a:t>
            </a:r>
            <a:endParaRPr lang="fr-FR" altLang="fr-FR" sz="1200" dirty="0">
              <a:solidFill>
                <a:srgbClr val="000000"/>
              </a:solidFill>
              <a:latin typeface="Gotham-Bold"/>
              <a:cs typeface="Arial" panose="020B0604020202020204" pitchFamily="34" charset="0"/>
            </a:endParaRPr>
          </a:p>
        </p:txBody>
      </p:sp>
      <p:sp>
        <p:nvSpPr>
          <p:cNvPr id="3" name="Flèche : droite 2">
            <a:extLst>
              <a:ext uri="{FF2B5EF4-FFF2-40B4-BE49-F238E27FC236}">
                <a16:creationId xmlns="" xmlns:a16="http://schemas.microsoft.com/office/drawing/2014/main" id="{5D01853C-F8EF-470E-8273-7531090F02BD}"/>
              </a:ext>
            </a:extLst>
          </p:cNvPr>
          <p:cNvSpPr/>
          <p:nvPr/>
        </p:nvSpPr>
        <p:spPr>
          <a:xfrm>
            <a:off x="4064218" y="3431704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1565165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Toutes les Régions françaises – métropolitaines </a:t>
            </a:r>
            <a:br>
              <a:rPr lang="fr-BE" dirty="0" smtClean="0"/>
            </a:br>
            <a:r>
              <a:rPr lang="fr-BE" dirty="0" smtClean="0"/>
              <a:t>et RUP - sont présentes à Bruxelles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1628800"/>
            <a:ext cx="8834593" cy="4525963"/>
          </a:xfrm>
        </p:spPr>
        <p:txBody>
          <a:bodyPr/>
          <a:lstStyle/>
          <a:p>
            <a:pPr marL="180000" indent="0">
              <a:spcAft>
                <a:spcPts val="1200"/>
              </a:spcAft>
              <a:buNone/>
            </a:pPr>
            <a:r>
              <a:rPr lang="fr-BE" b="0" dirty="0" smtClean="0"/>
              <a:t>Volonté de </a:t>
            </a:r>
            <a:r>
              <a:rPr lang="fr-BE" dirty="0" smtClean="0"/>
              <a:t>défendre </a:t>
            </a:r>
            <a:r>
              <a:rPr lang="fr-FR" altLang="fr-FR" dirty="0">
                <a:solidFill>
                  <a:srgbClr val="00359B"/>
                </a:solidFill>
              </a:rPr>
              <a:t>les ‘‘</a:t>
            </a:r>
            <a:r>
              <a:rPr lang="fr-FR" altLang="fr-FR" i="1" dirty="0">
                <a:solidFill>
                  <a:srgbClr val="00359B"/>
                </a:solidFill>
              </a:rPr>
              <a:t>intérêts territoriaux</a:t>
            </a:r>
            <a:r>
              <a:rPr lang="fr-FR" altLang="fr-FR" dirty="0">
                <a:solidFill>
                  <a:srgbClr val="00359B"/>
                </a:solidFill>
              </a:rPr>
              <a:t>’’ </a:t>
            </a:r>
            <a:r>
              <a:rPr lang="fr-FR" altLang="fr-FR" b="0" dirty="0" smtClean="0">
                <a:solidFill>
                  <a:srgbClr val="00359B"/>
                </a:solidFill>
              </a:rPr>
              <a:t>via des structures variées :</a:t>
            </a:r>
          </a:p>
          <a:p>
            <a:pPr>
              <a:spcAft>
                <a:spcPts val="1200"/>
              </a:spcAft>
            </a:pPr>
            <a:r>
              <a:rPr lang="fr-BE" altLang="fr-FR" b="0" dirty="0" smtClean="0">
                <a:solidFill>
                  <a:srgbClr val="00359B"/>
                </a:solidFill>
              </a:rPr>
              <a:t>Délégation directe d’un Conseil régional</a:t>
            </a:r>
          </a:p>
          <a:p>
            <a:pPr>
              <a:spcAft>
                <a:spcPts val="1200"/>
              </a:spcAft>
            </a:pPr>
            <a:r>
              <a:rPr lang="fr-BE" altLang="fr-FR" b="0" dirty="0" smtClean="0">
                <a:solidFill>
                  <a:srgbClr val="00359B"/>
                </a:solidFill>
              </a:rPr>
              <a:t>Regroupement de plusieurs niveaux de collectivités d’un même territoire (Région, départements, villes)</a:t>
            </a:r>
          </a:p>
          <a:p>
            <a:pPr>
              <a:spcAft>
                <a:spcPts val="1200"/>
              </a:spcAft>
            </a:pPr>
            <a:r>
              <a:rPr lang="fr-BE" altLang="fr-FR" b="0" dirty="0" smtClean="0">
                <a:solidFill>
                  <a:srgbClr val="00359B"/>
                </a:solidFill>
              </a:rPr>
              <a:t>Bureaux de représentation multirégional</a:t>
            </a:r>
          </a:p>
          <a:p>
            <a:pPr>
              <a:spcAft>
                <a:spcPts val="1200"/>
              </a:spcAft>
            </a:pPr>
            <a:r>
              <a:rPr lang="fr-BE" altLang="fr-FR" b="0" dirty="0" smtClean="0">
                <a:solidFill>
                  <a:srgbClr val="00359B"/>
                </a:solidFill>
              </a:rPr>
              <a:t>Regroupement de plusieurs types de collectivités et organismes (CCI, Chambres des métiers) d’un même territoire régional</a:t>
            </a:r>
          </a:p>
          <a:p>
            <a:pPr>
              <a:spcAft>
                <a:spcPts val="1200"/>
              </a:spcAft>
            </a:pPr>
            <a:endParaRPr lang="fr-FR" altLang="fr-FR" b="0" dirty="0" smtClean="0">
              <a:solidFill>
                <a:srgbClr val="00359B"/>
              </a:solidFill>
            </a:endParaRPr>
          </a:p>
          <a:p>
            <a:endParaRPr lang="fr-BE" dirty="0" smtClean="0"/>
          </a:p>
        </p:txBody>
      </p:sp>
    </p:spTree>
    <p:extLst>
      <p:ext uri="{BB962C8B-B14F-4D97-AF65-F5344CB8AC3E}">
        <p14:creationId xmlns:p14="http://schemas.microsoft.com/office/powerpoint/2010/main" val="487935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Pourquoi être représenté à Bruxelles ?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fr-BE" dirty="0" smtClean="0"/>
              <a:t>Bruxelles comme centre de décision</a:t>
            </a:r>
          </a:p>
          <a:p>
            <a:pPr lvl="1">
              <a:spcAft>
                <a:spcPts val="1200"/>
              </a:spcAft>
            </a:pPr>
            <a:r>
              <a:rPr lang="fr-BE" dirty="0" smtClean="0"/>
              <a:t>Une part importante de la législation française découle du droit communautaire</a:t>
            </a:r>
          </a:p>
          <a:p>
            <a:pPr lvl="1">
              <a:spcAft>
                <a:spcPts val="1200"/>
              </a:spcAft>
            </a:pPr>
            <a:r>
              <a:rPr lang="fr-BE" dirty="0" smtClean="0"/>
              <a:t>Importance du </a:t>
            </a:r>
            <a:r>
              <a:rPr lang="fr-FR" altLang="fr-FR" dirty="0"/>
              <a:t>travail en amont sur les politiques de l’UE au moment où celles-ci sont préparées et élaborées par la Commission européenne (participation aux processus de consultation formels et informels</a:t>
            </a:r>
            <a:r>
              <a:rPr lang="fr-FR" altLang="fr-FR" dirty="0" smtClean="0"/>
              <a:t>)</a:t>
            </a:r>
          </a:p>
          <a:p>
            <a:pPr lvl="1">
              <a:spcAft>
                <a:spcPts val="1200"/>
              </a:spcAft>
            </a:pPr>
            <a:r>
              <a:rPr lang="fr-BE" altLang="fr-FR" dirty="0"/>
              <a:t>Au cœur des financements </a:t>
            </a:r>
            <a:r>
              <a:rPr lang="fr-BE" altLang="fr-FR" dirty="0" smtClean="0"/>
              <a:t>européens : les </a:t>
            </a:r>
            <a:r>
              <a:rPr lang="fr-BE" altLang="fr-FR" dirty="0"/>
              <a:t>Régions ont désormais la responsabilité de la mise en œuvre des Fonds européens structurels et d’investissements (FEDER, FEADER, FSE et FEAMP en partie) </a:t>
            </a:r>
          </a:p>
          <a:p>
            <a:pPr lvl="1">
              <a:spcAft>
                <a:spcPts val="1200"/>
              </a:spcAft>
            </a:pPr>
            <a:endParaRPr lang="fr-FR" altLang="fr-FR" dirty="0" smtClean="0"/>
          </a:p>
          <a:p>
            <a:pPr lvl="1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1465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188640"/>
            <a:ext cx="7751135" cy="768290"/>
          </a:xfrm>
        </p:spPr>
        <p:txBody>
          <a:bodyPr/>
          <a:lstStyle/>
          <a:p>
            <a:r>
              <a:rPr lang="fr-FR" dirty="0" smtClean="0"/>
              <a:t>Nos missions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3717" y="1196752"/>
            <a:ext cx="8835656" cy="5256584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fr-BE" sz="2000" dirty="0" smtClean="0"/>
              <a:t>Développer </a:t>
            </a:r>
            <a:r>
              <a:rPr lang="fr-BE" sz="2000" b="0" dirty="0" smtClean="0"/>
              <a:t>des contacts </a:t>
            </a:r>
            <a:r>
              <a:rPr lang="fr-BE" sz="2000" b="0" dirty="0"/>
              <a:t>directs, personnalisés ainsi que des relations privilégiées avec les décideurs et interlocuteurs bruxellois</a:t>
            </a:r>
          </a:p>
          <a:p>
            <a:pPr>
              <a:spcAft>
                <a:spcPts val="1200"/>
              </a:spcAft>
            </a:pPr>
            <a:r>
              <a:rPr lang="fr-BE" sz="2000" dirty="0" smtClean="0"/>
              <a:t>Identifier </a:t>
            </a:r>
            <a:r>
              <a:rPr lang="fr-BE" sz="2000" dirty="0" smtClean="0"/>
              <a:t>les appels à projets </a:t>
            </a:r>
            <a:r>
              <a:rPr lang="fr-BE" sz="2000" b="0" dirty="0"/>
              <a:t>pertinents pour les acteurs ligériens.</a:t>
            </a:r>
          </a:p>
          <a:p>
            <a:pPr>
              <a:spcAft>
                <a:spcPts val="1200"/>
              </a:spcAft>
            </a:pPr>
            <a:r>
              <a:rPr lang="fr-BE" sz="2000" dirty="0" smtClean="0"/>
              <a:t>Aide au montage de projets européens : </a:t>
            </a:r>
            <a:r>
              <a:rPr lang="fr-BE" sz="2000" b="0" dirty="0" smtClean="0"/>
              <a:t>apporter un appui technique aux acteurs dans la préparation et la rédaction de réponses aux appels à propositions publiés par la Commission européenne dans le cadre des différents programmes de financement européens</a:t>
            </a:r>
          </a:p>
          <a:p>
            <a:pPr>
              <a:spcAft>
                <a:spcPts val="1200"/>
              </a:spcAft>
            </a:pPr>
            <a:r>
              <a:rPr lang="fr-BE" sz="2000" dirty="0" smtClean="0"/>
              <a:t>Liaison entre les acteurs des collectivités locales et régionales et les institutions européennes </a:t>
            </a:r>
          </a:p>
          <a:p>
            <a:pPr>
              <a:spcAft>
                <a:spcPts val="1200"/>
              </a:spcAft>
            </a:pPr>
            <a:r>
              <a:rPr lang="fr-BE" sz="2000" dirty="0" smtClean="0"/>
              <a:t>Représentation des intérêts (lobbying) : </a:t>
            </a:r>
            <a:r>
              <a:rPr lang="fr-BE" sz="2000" b="0" dirty="0" smtClean="0"/>
              <a:t>défendre et promouvoir les intérêts des collectivités auprès des institutions européennes</a:t>
            </a:r>
          </a:p>
        </p:txBody>
      </p:sp>
    </p:spTree>
    <p:extLst>
      <p:ext uri="{BB962C8B-B14F-4D97-AF65-F5344CB8AC3E}">
        <p14:creationId xmlns:p14="http://schemas.microsoft.com/office/powerpoint/2010/main" val="1563291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Nos missions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sz="2000" dirty="0" smtClean="0"/>
              <a:t>S’appuyer</a:t>
            </a:r>
            <a:r>
              <a:rPr lang="fr-BE" sz="2000" b="0" dirty="0" smtClean="0"/>
              <a:t> sur </a:t>
            </a:r>
            <a:r>
              <a:rPr lang="fr-BE" sz="2000" b="0" dirty="0"/>
              <a:t>un travail en réseau pour « peser » dans le processus décisionnel, notamment avec d’autres représentations régionales européennes et dans le cadre de réseaux thématiques </a:t>
            </a:r>
            <a:r>
              <a:rPr lang="fr-BE" sz="2000" b="0" dirty="0" smtClean="0"/>
              <a:t>influents (CRPM</a:t>
            </a:r>
            <a:r>
              <a:rPr lang="fr-BE" sz="2000" b="0" dirty="0"/>
              <a:t>, CCRE, AREPO, NEREUS, ERRIN, NECSTOUR, etc..)</a:t>
            </a:r>
          </a:p>
          <a:p>
            <a:pPr fontAlgn="base">
              <a:defRPr/>
            </a:pPr>
            <a:r>
              <a:rPr lang="fr-BE" sz="2000" dirty="0" smtClean="0"/>
              <a:t>Informer</a:t>
            </a:r>
            <a:r>
              <a:rPr lang="fr-BE" sz="2000" b="0" dirty="0" smtClean="0"/>
              <a:t> </a:t>
            </a:r>
            <a:r>
              <a:rPr lang="fr-BE" sz="2000" b="0" dirty="0"/>
              <a:t>sur les politiques </a:t>
            </a:r>
            <a:r>
              <a:rPr lang="fr-BE" sz="2000" b="0" dirty="0" smtClean="0"/>
              <a:t>européennes : des journées d’information sont/seront organisées régulièrement en région pour présenter les programmes européens et les appels à projets</a:t>
            </a:r>
          </a:p>
          <a:p>
            <a:pPr fontAlgn="base">
              <a:defRPr/>
            </a:pPr>
            <a:r>
              <a:rPr lang="fr-BE" sz="2000" dirty="0"/>
              <a:t>Veille informative : </a:t>
            </a:r>
            <a:r>
              <a:rPr lang="fr-BE" sz="2000" b="0" dirty="0"/>
              <a:t>suivre l’actualité des politiques et des programmes européens et informer les collectivités et les acteurs ligériens des évolutions législatives et réglementaires susceptibles d’avoir un impact sur leurs </a:t>
            </a:r>
            <a:r>
              <a:rPr lang="fr-BE" sz="2000" b="0" dirty="0" smtClean="0"/>
              <a:t>activités</a:t>
            </a:r>
          </a:p>
          <a:p>
            <a:pPr fontAlgn="base">
              <a:defRPr/>
            </a:pPr>
            <a:r>
              <a:rPr lang="fr-BE" sz="2000" dirty="0" smtClean="0"/>
              <a:t>Accueillir</a:t>
            </a:r>
            <a:r>
              <a:rPr lang="fr-BE" sz="2000" b="0" dirty="0" smtClean="0"/>
              <a:t> </a:t>
            </a:r>
            <a:r>
              <a:rPr lang="fr-BE" sz="2000" b="0" dirty="0"/>
              <a:t>à Bruxelles les élus, les services et autres acteurs de la </a:t>
            </a:r>
            <a:r>
              <a:rPr lang="fr-BE" sz="2000" b="0" dirty="0" smtClean="0"/>
              <a:t>Région</a:t>
            </a:r>
            <a:endParaRPr lang="fr-BE" sz="2000" b="0" dirty="0"/>
          </a:p>
          <a:p>
            <a:pPr fontAlgn="base">
              <a:defRPr/>
            </a:pPr>
            <a:endParaRPr lang="fr-BE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05012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Les </a:t>
            </a:r>
            <a:r>
              <a:rPr lang="fr-BE" dirty="0"/>
              <a:t>f</a:t>
            </a:r>
            <a:r>
              <a:rPr lang="fr-BE" dirty="0" smtClean="0"/>
              <a:t>inancements disponibles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80000" indent="0" fontAlgn="base">
              <a:buNone/>
              <a:defRPr/>
            </a:pPr>
            <a:endParaRPr lang="fr-BE" dirty="0"/>
          </a:p>
          <a:p>
            <a:endParaRPr lang="fr-FR" dirty="0"/>
          </a:p>
        </p:txBody>
      </p:sp>
      <p:grpSp>
        <p:nvGrpSpPr>
          <p:cNvPr id="4" name="Groupe 3"/>
          <p:cNvGrpSpPr/>
          <p:nvPr/>
        </p:nvGrpSpPr>
        <p:grpSpPr>
          <a:xfrm>
            <a:off x="868102" y="1467653"/>
            <a:ext cx="7403142" cy="3922695"/>
            <a:chOff x="868102" y="1880828"/>
            <a:chExt cx="7403142" cy="3922695"/>
          </a:xfrm>
        </p:grpSpPr>
        <p:sp>
          <p:nvSpPr>
            <p:cNvPr id="5" name="ZoneTexte 14"/>
            <p:cNvSpPr txBox="1"/>
            <p:nvPr/>
          </p:nvSpPr>
          <p:spPr>
            <a:xfrm>
              <a:off x="1727684" y="1880828"/>
              <a:ext cx="56886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fr-BE" sz="2400" dirty="0"/>
                <a:t>Deux types de cofinancement disponibles</a:t>
              </a:r>
              <a:endParaRPr lang="fr-FR" sz="2400" dirty="0"/>
            </a:p>
          </p:txBody>
        </p:sp>
        <p:grpSp>
          <p:nvGrpSpPr>
            <p:cNvPr id="6" name="Groupe 5"/>
            <p:cNvGrpSpPr/>
            <p:nvPr/>
          </p:nvGrpSpPr>
          <p:grpSpPr>
            <a:xfrm>
              <a:off x="868102" y="3520065"/>
              <a:ext cx="7403142" cy="2283458"/>
              <a:chOff x="868102" y="3520065"/>
              <a:chExt cx="7403142" cy="2283458"/>
            </a:xfrm>
          </p:grpSpPr>
          <p:grpSp>
            <p:nvGrpSpPr>
              <p:cNvPr id="10" name="Groupe 9"/>
              <p:cNvGrpSpPr/>
              <p:nvPr/>
            </p:nvGrpSpPr>
            <p:grpSpPr>
              <a:xfrm>
                <a:off x="868102" y="3538661"/>
                <a:ext cx="3015308" cy="1987863"/>
                <a:chOff x="868102" y="3538661"/>
                <a:chExt cx="3015308" cy="1987863"/>
              </a:xfrm>
            </p:grpSpPr>
            <p:sp>
              <p:nvSpPr>
                <p:cNvPr id="15" name="Rectangle 14"/>
                <p:cNvSpPr/>
                <p:nvPr/>
              </p:nvSpPr>
              <p:spPr>
                <a:xfrm>
                  <a:off x="868102" y="3538661"/>
                  <a:ext cx="3015308" cy="115222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fr-FR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buClr>
                      <a:schemeClr val="accent5">
                        <a:lumMod val="75000"/>
                      </a:schemeClr>
                    </a:buClr>
                    <a:buSzPct val="100000"/>
                    <a:defRPr/>
                  </a:pPr>
                  <a:r>
                    <a:rPr lang="fr-FR" sz="2200" b="1" dirty="0">
                      <a:solidFill>
                        <a:schemeClr val="bg1"/>
                      </a:solidFill>
                      <a:cs typeface="Arial" pitchFamily="34" charset="0"/>
                    </a:rPr>
                    <a:t>Fonds </a:t>
                  </a:r>
                  <a:r>
                    <a:rPr lang="fr-FR" sz="2200" b="1" dirty="0" smtClean="0">
                      <a:solidFill>
                        <a:schemeClr val="bg1"/>
                      </a:solidFill>
                      <a:cs typeface="Arial" pitchFamily="34" charset="0"/>
                    </a:rPr>
                    <a:t>européens structurels et d’investissements</a:t>
                  </a:r>
                  <a:endParaRPr lang="fr-FR" sz="2200" b="1" dirty="0">
                    <a:solidFill>
                      <a:schemeClr val="bg1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16" name="ZoneTexte 25"/>
                <p:cNvSpPr txBox="1"/>
                <p:nvPr/>
              </p:nvSpPr>
              <p:spPr>
                <a:xfrm>
                  <a:off x="872756" y="5157192"/>
                  <a:ext cx="30060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fr-FR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fr-BE" i="1" dirty="0"/>
                    <a:t>Gestion décentralisée</a:t>
                  </a:r>
                  <a:endParaRPr lang="fr-FR" i="1" dirty="0"/>
                </a:p>
              </p:txBody>
            </p:sp>
            <p:sp>
              <p:nvSpPr>
                <p:cNvPr id="17" name="Organigramme : Fusion 16"/>
                <p:cNvSpPr/>
                <p:nvPr/>
              </p:nvSpPr>
              <p:spPr>
                <a:xfrm>
                  <a:off x="1979712" y="4798893"/>
                  <a:ext cx="792088" cy="288032"/>
                </a:xfrm>
                <a:prstGeom prst="flowChartMerg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fr-FR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fr-FR"/>
                </a:p>
              </p:txBody>
            </p:sp>
          </p:grpSp>
          <p:grpSp>
            <p:nvGrpSpPr>
              <p:cNvPr id="11" name="Groupe 10"/>
              <p:cNvGrpSpPr/>
              <p:nvPr/>
            </p:nvGrpSpPr>
            <p:grpSpPr>
              <a:xfrm>
                <a:off x="5242783" y="3520065"/>
                <a:ext cx="3028461" cy="2283458"/>
                <a:chOff x="5242783" y="3520065"/>
                <a:chExt cx="3028461" cy="2283458"/>
              </a:xfrm>
            </p:grpSpPr>
            <p:sp>
              <p:nvSpPr>
                <p:cNvPr id="12" name="Rectangle 11"/>
                <p:cNvSpPr/>
                <p:nvPr/>
              </p:nvSpPr>
              <p:spPr>
                <a:xfrm>
                  <a:off x="5242783" y="3520065"/>
                  <a:ext cx="3015308" cy="1152092"/>
                </a:xfrm>
                <a:prstGeom prst="rect">
                  <a:avLst/>
                </a:prstGeom>
                <a:solidFill>
                  <a:schemeClr val="bg1"/>
                </a:solidFill>
                <a:ln/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fr-FR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fr-BE" sz="2200" b="1" dirty="0" smtClean="0">
                      <a:solidFill>
                        <a:schemeClr val="tx1"/>
                      </a:solidFill>
                    </a:rPr>
                    <a:t>Fonds sectoriels</a:t>
                  </a:r>
                  <a:endParaRPr lang="fr-BE" sz="2200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3" name="ZoneTexte 26"/>
                <p:cNvSpPr txBox="1"/>
                <p:nvPr/>
              </p:nvSpPr>
              <p:spPr>
                <a:xfrm>
                  <a:off x="5265244" y="5157192"/>
                  <a:ext cx="3006000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fr-FR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fr-BE" i="1" dirty="0"/>
                    <a:t>Gestion centralisée par la Commission européenne</a:t>
                  </a:r>
                  <a:endParaRPr lang="fr-FR" i="1" dirty="0"/>
                </a:p>
              </p:txBody>
            </p:sp>
            <p:sp>
              <p:nvSpPr>
                <p:cNvPr id="14" name="Organigramme : Fusion 13"/>
                <p:cNvSpPr/>
                <p:nvPr/>
              </p:nvSpPr>
              <p:spPr>
                <a:xfrm>
                  <a:off x="6372200" y="4798893"/>
                  <a:ext cx="792088" cy="288032"/>
                </a:xfrm>
                <a:prstGeom prst="flowChartMerg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fr-FR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fr-FR"/>
                </a:p>
              </p:txBody>
            </p:sp>
          </p:grpSp>
        </p:grpSp>
        <p:grpSp>
          <p:nvGrpSpPr>
            <p:cNvPr id="7" name="Groupe 6"/>
            <p:cNvGrpSpPr/>
            <p:nvPr/>
          </p:nvGrpSpPr>
          <p:grpSpPr>
            <a:xfrm>
              <a:off x="2375756" y="2342493"/>
              <a:ext cx="4392488" cy="1086507"/>
              <a:chOff x="2339752" y="2342493"/>
              <a:chExt cx="4392488" cy="1086507"/>
            </a:xfrm>
          </p:grpSpPr>
          <p:cxnSp>
            <p:nvCxnSpPr>
              <p:cNvPr id="8" name="Connecteur droit avec flèche 7"/>
              <p:cNvCxnSpPr>
                <a:stCxn id="5" idx="2"/>
              </p:cNvCxnSpPr>
              <p:nvPr/>
            </p:nvCxnSpPr>
            <p:spPr>
              <a:xfrm flipH="1">
                <a:off x="2339752" y="2342493"/>
                <a:ext cx="2196244" cy="1086507"/>
              </a:xfrm>
              <a:prstGeom prst="straightConnector1">
                <a:avLst/>
              </a:prstGeom>
              <a:ln w="19050"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" name="Connecteur droit avec flèche 8"/>
              <p:cNvCxnSpPr>
                <a:stCxn id="5" idx="2"/>
              </p:cNvCxnSpPr>
              <p:nvPr/>
            </p:nvCxnSpPr>
            <p:spPr>
              <a:xfrm>
                <a:off x="4535996" y="2342493"/>
                <a:ext cx="2196244" cy="1086507"/>
              </a:xfrm>
              <a:prstGeom prst="straightConnector1">
                <a:avLst/>
              </a:prstGeom>
              <a:ln w="19050"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606530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Les financements disponibles</a:t>
            </a:r>
            <a:endParaRPr lang="fr-FR" dirty="0"/>
          </a:p>
        </p:txBody>
      </p:sp>
      <p:grpSp>
        <p:nvGrpSpPr>
          <p:cNvPr id="19" name="Groupe 18"/>
          <p:cNvGrpSpPr/>
          <p:nvPr/>
        </p:nvGrpSpPr>
        <p:grpSpPr>
          <a:xfrm>
            <a:off x="323528" y="1520788"/>
            <a:ext cx="8496944" cy="3816424"/>
            <a:chOff x="323528" y="1628800"/>
            <a:chExt cx="8496944" cy="3816424"/>
          </a:xfrm>
        </p:grpSpPr>
        <p:sp>
          <p:nvSpPr>
            <p:cNvPr id="20" name="Rectangle 19"/>
            <p:cNvSpPr/>
            <p:nvPr/>
          </p:nvSpPr>
          <p:spPr>
            <a:xfrm>
              <a:off x="323528" y="2060848"/>
              <a:ext cx="8496944" cy="3384376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fr-BE" dirty="0">
                <a:solidFill>
                  <a:schemeClr val="tx1"/>
                </a:solidFill>
                <a:cs typeface="Arial" pitchFamily="34" charset="0"/>
              </a:endParaRPr>
            </a:p>
            <a:p>
              <a:pPr>
                <a:buFont typeface="Wingdings" pitchFamily="2" charset="2"/>
                <a:buChar char="ü"/>
                <a:defRPr/>
              </a:pPr>
              <a:r>
                <a:rPr lang="fr-BE" dirty="0">
                  <a:solidFill>
                    <a:schemeClr val="tx1"/>
                  </a:solidFill>
                  <a:cs typeface="Arial" pitchFamily="34" charset="0"/>
                </a:rPr>
                <a:t> Recherche et Innovation: </a:t>
              </a:r>
              <a:r>
                <a:rPr lang="fr-BE" b="1" dirty="0">
                  <a:solidFill>
                    <a:srgbClr val="BF2727"/>
                  </a:solidFill>
                  <a:cs typeface="Arial" pitchFamily="34" charset="0"/>
                </a:rPr>
                <a:t>Horizon 2020</a:t>
              </a:r>
              <a:r>
                <a:rPr lang="fr-BE" dirty="0">
                  <a:solidFill>
                    <a:schemeClr val="tx1"/>
                  </a:solidFill>
                  <a:cs typeface="Arial" pitchFamily="34" charset="0"/>
                </a:rPr>
                <a:t> (</a:t>
              </a:r>
              <a:r>
                <a:rPr lang="fr-FR" dirty="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rPr>
                <a:t>80 </a:t>
              </a:r>
              <a:r>
                <a:rPr lang="fr-FR" dirty="0" smtClean="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rPr>
                <a:t>Mds€)</a:t>
              </a:r>
            </a:p>
            <a:p>
              <a:pPr>
                <a:buFont typeface="Wingdings" pitchFamily="2" charset="2"/>
                <a:buChar char="ü"/>
                <a:defRPr/>
              </a:pPr>
              <a:r>
                <a:rPr lang="fr-FR" dirty="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rPr>
                <a:t> </a:t>
              </a:r>
              <a:r>
                <a:rPr lang="fr-FR" dirty="0" smtClean="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rPr>
                <a:t>Transport: </a:t>
              </a:r>
              <a:r>
                <a:rPr lang="fr-FR" b="1" dirty="0" smtClean="0">
                  <a:solidFill>
                    <a:srgbClr val="BF2727"/>
                  </a:solidFill>
                  <a:cs typeface="Arial" pitchFamily="34" charset="0"/>
                </a:rPr>
                <a:t>Mécanisme pour l’Interconnexion en Europe </a:t>
              </a:r>
              <a:r>
                <a:rPr lang="fr-FR" dirty="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rPr>
                <a:t>(33,2 Mds€</a:t>
              </a:r>
              <a:r>
                <a:rPr lang="fr-FR" dirty="0" smtClean="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rPr>
                <a:t>)</a:t>
              </a:r>
              <a:endParaRPr lang="fr-FR" dirty="0">
                <a:solidFill>
                  <a:schemeClr val="tx1"/>
                </a:solidFill>
                <a:latin typeface="Calibri" pitchFamily="34" charset="0"/>
                <a:cs typeface="Arial" pitchFamily="34" charset="0"/>
              </a:endParaRPr>
            </a:p>
            <a:p>
              <a:pPr>
                <a:buFont typeface="Wingdings" pitchFamily="2" charset="2"/>
                <a:buChar char="ü"/>
                <a:defRPr/>
              </a:pPr>
              <a:r>
                <a:rPr lang="fr-BE" dirty="0" smtClean="0">
                  <a:solidFill>
                    <a:schemeClr val="tx1"/>
                  </a:solidFill>
                  <a:cs typeface="Arial" pitchFamily="34" charset="0"/>
                </a:rPr>
                <a:t> Education </a:t>
              </a:r>
              <a:r>
                <a:rPr lang="fr-BE" dirty="0">
                  <a:solidFill>
                    <a:schemeClr val="tx1"/>
                  </a:solidFill>
                  <a:cs typeface="Arial" pitchFamily="34" charset="0"/>
                </a:rPr>
                <a:t>et </a:t>
              </a:r>
              <a:r>
                <a:rPr lang="fr-BE" dirty="0" smtClean="0">
                  <a:solidFill>
                    <a:schemeClr val="tx1"/>
                  </a:solidFill>
                  <a:cs typeface="Arial" pitchFamily="34" charset="0"/>
                </a:rPr>
                <a:t>Formation</a:t>
              </a:r>
              <a:r>
                <a:rPr lang="fr-BE" dirty="0">
                  <a:solidFill>
                    <a:schemeClr val="tx1"/>
                  </a:solidFill>
                  <a:cs typeface="Arial" pitchFamily="34" charset="0"/>
                </a:rPr>
                <a:t>: </a:t>
              </a:r>
              <a:r>
                <a:rPr lang="fr-BE" b="1" dirty="0">
                  <a:solidFill>
                    <a:srgbClr val="BF2727"/>
                  </a:solidFill>
                  <a:cs typeface="Arial" pitchFamily="34" charset="0"/>
                </a:rPr>
                <a:t>Erasmus+</a:t>
              </a:r>
              <a:r>
                <a:rPr lang="fr-BE" dirty="0">
                  <a:solidFill>
                    <a:schemeClr val="tx1"/>
                  </a:solidFill>
                  <a:cs typeface="Arial" pitchFamily="34" charset="0"/>
                </a:rPr>
                <a:t> </a:t>
              </a:r>
              <a:r>
                <a:rPr lang="fr-FR" dirty="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rPr>
                <a:t>(14,7 </a:t>
              </a:r>
              <a:r>
                <a:rPr lang="fr-FR" dirty="0" smtClean="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rPr>
                <a:t>Mds€</a:t>
              </a:r>
              <a:r>
                <a:rPr lang="fr-FR" dirty="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rPr>
                <a:t>)</a:t>
              </a:r>
            </a:p>
            <a:p>
              <a:pPr>
                <a:buFont typeface="Wingdings" pitchFamily="2" charset="2"/>
                <a:buChar char="ü"/>
                <a:defRPr/>
              </a:pPr>
              <a:r>
                <a:rPr lang="fr-BE" dirty="0">
                  <a:solidFill>
                    <a:schemeClr val="tx1"/>
                  </a:solidFill>
                  <a:cs typeface="Arial" pitchFamily="34" charset="0"/>
                </a:rPr>
                <a:t> Environnement</a:t>
              </a:r>
              <a:r>
                <a:rPr lang="fr-FR" dirty="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rPr>
                <a:t> : </a:t>
              </a:r>
              <a:r>
                <a:rPr lang="fr-FR" b="1" dirty="0">
                  <a:solidFill>
                    <a:srgbClr val="BF2727"/>
                  </a:solidFill>
                  <a:latin typeface="Calibri" pitchFamily="34" charset="0"/>
                  <a:cs typeface="Arial" pitchFamily="34" charset="0"/>
                </a:rPr>
                <a:t>LIFE </a:t>
              </a:r>
              <a:r>
                <a:rPr lang="fr-FR" dirty="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rPr>
                <a:t>(3,46 </a:t>
              </a:r>
              <a:r>
                <a:rPr lang="fr-FR" dirty="0" smtClean="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rPr>
                <a:t>Mds€</a:t>
              </a:r>
              <a:r>
                <a:rPr lang="fr-FR" dirty="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rPr>
                <a:t>)</a:t>
              </a:r>
            </a:p>
            <a:p>
              <a:pPr>
                <a:buFont typeface="Wingdings" pitchFamily="2" charset="2"/>
                <a:buChar char="ü"/>
                <a:defRPr/>
              </a:pPr>
              <a:r>
                <a:rPr lang="fr-BE" dirty="0">
                  <a:solidFill>
                    <a:schemeClr val="tx1"/>
                  </a:solidFill>
                  <a:cs typeface="Arial" pitchFamily="34" charset="0"/>
                </a:rPr>
                <a:t> Compétitivité des </a:t>
              </a:r>
              <a:r>
                <a:rPr lang="fr-BE" dirty="0" smtClean="0">
                  <a:solidFill>
                    <a:schemeClr val="tx1"/>
                  </a:solidFill>
                  <a:cs typeface="Arial" pitchFamily="34" charset="0"/>
                </a:rPr>
                <a:t>Entreprises </a:t>
              </a:r>
              <a:r>
                <a:rPr lang="fr-BE" dirty="0">
                  <a:solidFill>
                    <a:schemeClr val="tx1"/>
                  </a:solidFill>
                  <a:cs typeface="Arial" pitchFamily="34" charset="0"/>
                </a:rPr>
                <a:t>: </a:t>
              </a:r>
              <a:r>
                <a:rPr lang="fr-BE" b="1" dirty="0">
                  <a:solidFill>
                    <a:srgbClr val="BF2727"/>
                  </a:solidFill>
                  <a:cs typeface="Arial" pitchFamily="34" charset="0"/>
                </a:rPr>
                <a:t>COSME</a:t>
              </a:r>
              <a:r>
                <a:rPr lang="fr-BE" dirty="0">
                  <a:solidFill>
                    <a:schemeClr val="tx1"/>
                  </a:solidFill>
                  <a:cs typeface="Arial" pitchFamily="34" charset="0"/>
                </a:rPr>
                <a:t> (2 </a:t>
              </a:r>
              <a:r>
                <a:rPr lang="fr-FR" dirty="0" smtClean="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rPr>
                <a:t>Mds€</a:t>
              </a:r>
              <a:r>
                <a:rPr lang="fr-BE" dirty="0">
                  <a:solidFill>
                    <a:schemeClr val="tx1"/>
                  </a:solidFill>
                  <a:cs typeface="Arial" pitchFamily="34" charset="0"/>
                </a:rPr>
                <a:t>)</a:t>
              </a:r>
            </a:p>
            <a:p>
              <a:pPr>
                <a:buFont typeface="Wingdings" pitchFamily="2" charset="2"/>
                <a:buChar char="ü"/>
                <a:defRPr/>
              </a:pPr>
              <a:r>
                <a:rPr lang="fr-BE" dirty="0">
                  <a:solidFill>
                    <a:schemeClr val="tx1"/>
                  </a:solidFill>
                  <a:cs typeface="Arial" pitchFamily="34" charset="0"/>
                </a:rPr>
                <a:t> Culture: </a:t>
              </a:r>
              <a:r>
                <a:rPr lang="fr-BE" b="1" dirty="0">
                  <a:solidFill>
                    <a:srgbClr val="BF2727"/>
                  </a:solidFill>
                  <a:cs typeface="Arial" pitchFamily="34" charset="0"/>
                </a:rPr>
                <a:t>Europe Créative </a:t>
              </a:r>
              <a:r>
                <a:rPr lang="fr-FR" dirty="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rPr>
                <a:t>(1,46 </a:t>
              </a:r>
              <a:r>
                <a:rPr lang="fr-FR" dirty="0" smtClean="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rPr>
                <a:t>Md€</a:t>
              </a:r>
              <a:r>
                <a:rPr lang="fr-FR" dirty="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rPr>
                <a:t>)</a:t>
              </a:r>
              <a:endParaRPr lang="fr-BE" dirty="0">
                <a:solidFill>
                  <a:schemeClr val="tx1"/>
                </a:solidFill>
                <a:cs typeface="Arial" pitchFamily="34" charset="0"/>
              </a:endParaRPr>
            </a:p>
            <a:p>
              <a:pPr>
                <a:buFont typeface="Wingdings" pitchFamily="2" charset="2"/>
                <a:buChar char="ü"/>
                <a:defRPr/>
              </a:pPr>
              <a:r>
                <a:rPr lang="fr-BE" dirty="0" smtClean="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rPr>
                <a:t> Justice</a:t>
              </a:r>
              <a:r>
                <a:rPr lang="fr-BE" dirty="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rPr>
                <a:t>: </a:t>
              </a:r>
              <a:r>
                <a:rPr lang="fr-BE" b="1" dirty="0">
                  <a:solidFill>
                    <a:srgbClr val="BF2727"/>
                  </a:solidFill>
                  <a:latin typeface="Calibri" pitchFamily="34" charset="0"/>
                  <a:cs typeface="Arial" pitchFamily="34" charset="0"/>
                </a:rPr>
                <a:t>programmes Justice </a:t>
              </a:r>
              <a:r>
                <a:rPr lang="fr-BE" dirty="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rPr>
                <a:t>(378 </a:t>
              </a:r>
              <a:r>
                <a:rPr lang="fr-BE" dirty="0" smtClean="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rPr>
                <a:t>M€</a:t>
              </a:r>
              <a:r>
                <a:rPr lang="fr-BE" dirty="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rPr>
                <a:t>) et </a:t>
              </a:r>
              <a:r>
                <a:rPr lang="fr-BE" b="1" dirty="0">
                  <a:solidFill>
                    <a:srgbClr val="BF2727"/>
                  </a:solidFill>
                  <a:latin typeface="Calibri" pitchFamily="34" charset="0"/>
                  <a:cs typeface="Arial" pitchFamily="34" charset="0"/>
                </a:rPr>
                <a:t>Droits, Egalité  et Citoyenneté </a:t>
              </a:r>
              <a:r>
                <a:rPr lang="fr-BE" dirty="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rPr>
                <a:t>(439 </a:t>
              </a:r>
              <a:r>
                <a:rPr lang="fr-BE" dirty="0" smtClean="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rPr>
                <a:t>M€</a:t>
              </a:r>
              <a:r>
                <a:rPr lang="fr-BE" dirty="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rPr>
                <a:t>)</a:t>
              </a:r>
            </a:p>
            <a:p>
              <a:pPr>
                <a:buFont typeface="Wingdings" pitchFamily="2" charset="2"/>
                <a:buChar char="ü"/>
                <a:defRPr/>
              </a:pPr>
              <a:r>
                <a:rPr lang="fr-BE" dirty="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rPr>
                <a:t> Santé: </a:t>
              </a:r>
              <a:r>
                <a:rPr lang="fr-BE" b="1" dirty="0">
                  <a:solidFill>
                    <a:srgbClr val="BF2727"/>
                  </a:solidFill>
                  <a:latin typeface="Calibri" pitchFamily="34" charset="0"/>
                  <a:cs typeface="Arial" pitchFamily="34" charset="0"/>
                </a:rPr>
                <a:t>programme Santé </a:t>
              </a:r>
              <a:r>
                <a:rPr lang="fr-BE" dirty="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rPr>
                <a:t>(449,4 </a:t>
              </a:r>
              <a:r>
                <a:rPr lang="fr-BE" dirty="0" smtClean="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rPr>
                <a:t>M€</a:t>
              </a:r>
              <a:r>
                <a:rPr lang="fr-BE" dirty="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rPr>
                <a:t>)</a:t>
              </a:r>
            </a:p>
            <a:p>
              <a:pPr>
                <a:buFont typeface="Wingdings" pitchFamily="2" charset="2"/>
                <a:buChar char="ü"/>
                <a:defRPr/>
              </a:pPr>
              <a:r>
                <a:rPr lang="fr-BE" dirty="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rPr>
                <a:t> Citoyenneté: </a:t>
              </a:r>
              <a:r>
                <a:rPr lang="fr-BE" b="1" dirty="0">
                  <a:solidFill>
                    <a:srgbClr val="BF2727"/>
                  </a:solidFill>
                  <a:latin typeface="Calibri" pitchFamily="34" charset="0"/>
                  <a:cs typeface="Arial" pitchFamily="34" charset="0"/>
                </a:rPr>
                <a:t>L’Europe pour les citoyens </a:t>
              </a:r>
              <a:r>
                <a:rPr lang="fr-BE" dirty="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rPr>
                <a:t>(186 </a:t>
              </a:r>
              <a:r>
                <a:rPr lang="fr-BE" dirty="0" smtClean="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rPr>
                <a:t>M€</a:t>
              </a:r>
              <a:r>
                <a:rPr lang="fr-BE" dirty="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rPr>
                <a:t>)</a:t>
              </a: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323528" y="1628800"/>
              <a:ext cx="8496944" cy="44618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buClr>
                  <a:srgbClr val="6893C6"/>
                </a:buClr>
                <a:buSzPct val="100000"/>
                <a:defRPr/>
              </a:pPr>
              <a:r>
                <a:rPr lang="fr-FR" b="1" dirty="0">
                  <a:solidFill>
                    <a:schemeClr val="bg1"/>
                  </a:solidFill>
                  <a:latin typeface="Calibri" pitchFamily="34" charset="0"/>
                  <a:cs typeface="Arial" pitchFamily="34" charset="0"/>
                </a:rPr>
                <a:t>Des dispositifs financiers dans de nombreux domaines d’action :</a:t>
              </a:r>
              <a:endParaRPr lang="fr-FR" dirty="0">
                <a:solidFill>
                  <a:schemeClr val="bg1"/>
                </a:solidFill>
                <a:latin typeface="Calibri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52264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diapo pdl europe</Template>
  <TotalTime>4497</TotalTime>
  <Words>613</Words>
  <Application>Microsoft Office PowerPoint</Application>
  <PresentationFormat>Affichage à l'écran (4:3)</PresentationFormat>
  <Paragraphs>66</Paragraphs>
  <Slides>11</Slides>
  <Notes>0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3" baseType="lpstr">
      <vt:lpstr>Thème Office</vt:lpstr>
      <vt:lpstr>Graphique</vt:lpstr>
      <vt:lpstr>Le Bureau de représentation des Pays de la Loire à Bruxelles, entre défense des intérêts des acteurs locaux et recherche de financements européens   </vt:lpstr>
      <vt:lpstr>Plus de 300 collectivités régionales et locales présentes à Bruxelles</vt:lpstr>
      <vt:lpstr>Présentation PowerPoint</vt:lpstr>
      <vt:lpstr>Toutes les Régions françaises – métropolitaines  et RUP - sont présentes à Bruxelles</vt:lpstr>
      <vt:lpstr>Pourquoi être représenté à Bruxelles ?</vt:lpstr>
      <vt:lpstr>Nos missions</vt:lpstr>
      <vt:lpstr>Nos missions</vt:lpstr>
      <vt:lpstr>Les financements disponibles</vt:lpstr>
      <vt:lpstr>Les financements disponibles</vt:lpstr>
      <vt:lpstr>Les enjeux 2019 - 2020</vt:lpstr>
      <vt:lpstr>Merci pour votre attention 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Valérie Fitoussi</dc:creator>
  <cp:lastModifiedBy>Sophie Cochard</cp:lastModifiedBy>
  <cp:revision>106</cp:revision>
  <cp:lastPrinted>2017-02-08T09:00:31Z</cp:lastPrinted>
  <dcterms:created xsi:type="dcterms:W3CDTF">2016-03-03T15:28:39Z</dcterms:created>
  <dcterms:modified xsi:type="dcterms:W3CDTF">2019-05-15T14:16:45Z</dcterms:modified>
</cp:coreProperties>
</file>