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8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700" r:id="rId2"/>
  </p:sldMasterIdLst>
  <p:notesMasterIdLst>
    <p:notesMasterId r:id="rId3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12192000" cy="6858000"/>
  <p:notesSz cx="6858000" cy="9144000"/>
  <p:embeddedFontLst>
    <p:embeddedFont>
      <p:font typeface="Arial Narrow" panose="020B0606020202030204" pitchFamily="34" charset="0"/>
      <p:regular r:id="rId38"/>
      <p:bold r:id="rId39"/>
      <p:italic r:id="rId40"/>
      <p:boldItalic r:id="rId41"/>
    </p:embeddedFont>
    <p:embeddedFont>
      <p:font typeface="Century Gothic" panose="020B0502020202020204" pitchFamily="34" charset="0"/>
      <p:regular r:id="rId42"/>
      <p:bold r:id="rId43"/>
      <p:italic r:id="rId44"/>
      <p:boldItalic r:id="rId45"/>
    </p:embeddedFont>
    <p:embeddedFont>
      <p:font typeface="DM Serif Display" pitchFamily="2" charset="0"/>
      <p:regular r:id="rId46"/>
      <p:italic r:id="rId47"/>
    </p:embeddedFont>
    <p:embeddedFont>
      <p:font typeface="Helvetica Neue" panose="020B0604020202020204" charset="0"/>
      <p:regular r:id="rId48"/>
      <p:bold r:id="rId49"/>
      <p:italic r:id="rId50"/>
      <p:boldItalic r:id="rId51"/>
    </p:embeddedFont>
    <p:embeddedFont>
      <p:font typeface="Manrope" panose="020B0604020202020204" charset="0"/>
      <p:regular r:id="rId52"/>
      <p:bold r:id="rId53"/>
    </p:embeddedFont>
    <p:embeddedFont>
      <p:font typeface="Manrope Medium" panose="020B0604020202020204" charset="0"/>
      <p:regular r:id="rId54"/>
      <p:bold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9" roundtripDataSignature="AMtx7mih7nCLIBlULdkCAJlKBcn/oFMr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6FC69E-6E36-450C-A5DE-1EB0CD8C7541}">
  <a:tblStyle styleId="{A56FC69E-6E36-450C-A5DE-1EB0CD8C75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66" Type="http://schemas.openxmlformats.org/officeDocument/2006/relationships/customXml" Target="../customXml/item3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64" Type="http://schemas.openxmlformats.org/officeDocument/2006/relationships/customXml" Target="../customXml/item1.xml"/><Relationship Id="rId8" Type="http://schemas.openxmlformats.org/officeDocument/2006/relationships/slide" Target="slides/slide6.xml"/><Relationship Id="rId51" Type="http://schemas.openxmlformats.org/officeDocument/2006/relationships/font" Target="fonts/font1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customschemas.google.com/relationships/presentationmetadata" Target="metadata"/><Relationship Id="rId20" Type="http://schemas.openxmlformats.org/officeDocument/2006/relationships/slide" Target="slides/slide18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2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presProps" Target="presProps.xml"/><Relationship Id="rId65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74" name="Google Shape;7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2ff6b82f2a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5" name="Google Shape;845;g2ff6b82f2a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2ffd4f610d5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1" name="Google Shape;861;g2ffd4f610d5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2ffd183e6d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7" name="Google Shape;877;g2ffd183e6d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3" name="Google Shape;8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2d31db41d94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0" name="Google Shape;890;g2d31db41d94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2ffc67659a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7" name="Google Shape;897;g2ffc67659a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2d31db41d9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2" name="Google Shape;912;g2d31db41d9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36d2599d254_3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36d2599d254_3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9" name="Google Shape;9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2" name="Google Shape;7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36d2599d254_5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g36d2599d254_5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36d2599d254_5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36d2599d254_5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36e58c68bdb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8" name="Google Shape;978;g36e58c68bdb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6" name="Google Shape;98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2ffd183e6d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7" name="Google Shape;997;g2ffd183e6d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2d31db41d94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3" name="Google Shape;1003;g2d31db41d94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36d2599d254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36d2599d254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36d2599d254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36d2599d254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4" name="Google Shape;10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89" name="Google Shape;7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36d2599d254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36d2599d254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36d2599d254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36d2599d254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36d2599d254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" name="Google Shape;1062;g36d2599d254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0" name="Google Shape;107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6" name="Google Shape;107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2ff69b3038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9" name="Google Shape;799;g2ff69b3038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2ff69b3038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06" name="Google Shape;806;g2ff69b3038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6" name="Google Shape;8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2" name="Google Shape;8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2" name="Google Shape;83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38" name="Google Shape;8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re grand simple">
  <p:cSld name="Titre grand simple">
    <p:bg>
      <p:bgPr>
        <a:solidFill>
          <a:schemeClr val="dk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2"/>
          <p:cNvSpPr/>
          <p:nvPr/>
        </p:nvSpPr>
        <p:spPr>
          <a:xfrm>
            <a:off x="0" y="5876544"/>
            <a:ext cx="12192000" cy="98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nrope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6" name="Google Shape;16;p32"/>
          <p:cNvSpPr txBox="1">
            <a:spLocks noGrp="1"/>
          </p:cNvSpPr>
          <p:nvPr>
            <p:ph type="title"/>
          </p:nvPr>
        </p:nvSpPr>
        <p:spPr>
          <a:xfrm>
            <a:off x="838199" y="746931"/>
            <a:ext cx="6490250" cy="3236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body" idx="1"/>
          </p:nvPr>
        </p:nvSpPr>
        <p:spPr>
          <a:xfrm>
            <a:off x="838199" y="3983479"/>
            <a:ext cx="6490251" cy="128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ACB"/>
              </a:buClr>
              <a:buSzPts val="2000"/>
              <a:buNone/>
              <a:defRPr sz="2000">
                <a:solidFill>
                  <a:srgbClr val="FCCACB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CCACB"/>
              </a:buClr>
              <a:buSzPts val="1200"/>
              <a:buChar char="•"/>
              <a:defRPr>
                <a:solidFill>
                  <a:srgbClr val="FCCACB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18;p32" descr="Ihédate | FRANCE MOBILITÉS"/>
          <p:cNvPicPr preferRelativeResize="0"/>
          <p:nvPr/>
        </p:nvPicPr>
        <p:blipFill rotWithShape="1">
          <a:blip r:embed="rId2">
            <a:alphaModFix/>
          </a:blip>
          <a:srcRect t="22893" b="31824"/>
          <a:stretch/>
        </p:blipFill>
        <p:spPr>
          <a:xfrm>
            <a:off x="10455593" y="6091619"/>
            <a:ext cx="1355407" cy="573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5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>
  <p:cSld name="1_Deux contenu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0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335998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body" idx="2"/>
          </p:nvPr>
        </p:nvSpPr>
        <p:spPr>
          <a:xfrm>
            <a:off x="4416007" y="1825625"/>
            <a:ext cx="335998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0"/>
          <p:cNvSpPr txBox="1">
            <a:spLocks noGrp="1"/>
          </p:cNvSpPr>
          <p:nvPr>
            <p:ph type="body" idx="3"/>
          </p:nvPr>
        </p:nvSpPr>
        <p:spPr>
          <a:xfrm>
            <a:off x="7993813" y="1825625"/>
            <a:ext cx="335998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Google Shape;7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79" name="Google Shape;79;p40"/>
          <p:cNvSpPr txBox="1">
            <a:spLocks noGrp="1"/>
          </p:cNvSpPr>
          <p:nvPr>
            <p:ph type="body" idx="4"/>
          </p:nvPr>
        </p:nvSpPr>
        <p:spPr>
          <a:xfrm>
            <a:off x="838200" y="1219200"/>
            <a:ext cx="6057900" cy="47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plat Rouge">
  <p:cSld name="1_Aplat Rouge 4">
    <p:bg>
      <p:bgPr>
        <a:solidFill>
          <a:schemeClr val="dk1"/>
        </a:solidFill>
        <a:effectLst/>
      </p:bgPr>
    </p:bg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2" name="Google Shape;722;p1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3" name="Google Shape;723;p1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>
  <p:cSld name="1_Diapositive de titre 5">
    <p:bg>
      <p:bgPr>
        <a:solidFill>
          <a:schemeClr val="dk1"/>
        </a:solidFill>
        <a:effectLst/>
      </p:bgPr>
    </p:bg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Manrope"/>
              <a:buNone/>
              <a:defRPr sz="1200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6" name="Google Shape;726;p1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Manrope"/>
              <a:buNone/>
              <a:defRPr sz="1200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7" name="Google Shape;727;p1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728" name="Google Shape;728;p1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30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 b="1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9" name="Google Shape;729;p134"/>
          <p:cNvSpPr txBox="1">
            <a:spLocks noGrp="1"/>
          </p:cNvSpPr>
          <p:nvPr>
            <p:ph type="subTitle" idx="1"/>
          </p:nvPr>
        </p:nvSpPr>
        <p:spPr>
          <a:xfrm>
            <a:off x="1524000" y="4315968"/>
            <a:ext cx="9144000" cy="941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 / Couleur">
  <p:cSld name="1_Diapositive de titre / Couleur 2">
    <p:bg>
      <p:bgPr>
        <a:solidFill>
          <a:schemeClr val="dk2"/>
        </a:solidFill>
        <a:effectLst/>
      </p:bgPr>
    </p:bg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135"/>
          <p:cNvSpPr txBox="1">
            <a:spLocks noGrp="1"/>
          </p:cNvSpPr>
          <p:nvPr>
            <p:ph type="body" idx="1"/>
          </p:nvPr>
        </p:nvSpPr>
        <p:spPr>
          <a:xfrm>
            <a:off x="1524000" y="4316413"/>
            <a:ext cx="9144000" cy="94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CCACB"/>
              </a:buClr>
              <a:buSzPts val="2000"/>
              <a:buNone/>
              <a:defRPr>
                <a:solidFill>
                  <a:srgbClr val="FCCACB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2" name="Google Shape;732;p135"/>
          <p:cNvSpPr/>
          <p:nvPr/>
        </p:nvSpPr>
        <p:spPr>
          <a:xfrm>
            <a:off x="0" y="5876544"/>
            <a:ext cx="12192000" cy="98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3" name="Google Shape;733;p1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734" name="Google Shape;734;p135"/>
          <p:cNvSpPr txBox="1">
            <a:spLocks noGrp="1"/>
          </p:cNvSpPr>
          <p:nvPr>
            <p:ph type="title"/>
          </p:nvPr>
        </p:nvSpPr>
        <p:spPr>
          <a:xfrm>
            <a:off x="1524000" y="1122220"/>
            <a:ext cx="9144000" cy="3057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35" name="Google Shape;735;p1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3570" y="6000742"/>
            <a:ext cx="2844860" cy="711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ille">
  <p:cSld name="Grille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1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8" name="Google Shape;738;p1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9" name="Google Shape;739;p1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grpSp>
        <p:nvGrpSpPr>
          <p:cNvPr id="740" name="Google Shape;740;p136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cxnSp>
          <p:nvCxnSpPr>
            <p:cNvPr id="741" name="Google Shape;741;p136"/>
            <p:cNvCxnSpPr/>
            <p:nvPr/>
          </p:nvCxnSpPr>
          <p:spPr>
            <a:xfrm>
              <a:off x="457200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2" name="Google Shape;742;p136"/>
            <p:cNvCxnSpPr/>
            <p:nvPr/>
          </p:nvCxnSpPr>
          <p:spPr>
            <a:xfrm>
              <a:off x="8686800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3" name="Google Shape;743;p136"/>
            <p:cNvCxnSpPr/>
            <p:nvPr/>
          </p:nvCxnSpPr>
          <p:spPr>
            <a:xfrm>
              <a:off x="1113726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4" name="Google Shape;744;p136"/>
            <p:cNvCxnSpPr/>
            <p:nvPr/>
          </p:nvCxnSpPr>
          <p:spPr>
            <a:xfrm>
              <a:off x="1300622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5" name="Google Shape;745;p136"/>
            <p:cNvCxnSpPr/>
            <p:nvPr/>
          </p:nvCxnSpPr>
          <p:spPr>
            <a:xfrm>
              <a:off x="1954396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6" name="Google Shape;746;p136"/>
            <p:cNvCxnSpPr/>
            <p:nvPr/>
          </p:nvCxnSpPr>
          <p:spPr>
            <a:xfrm>
              <a:off x="2143050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7" name="Google Shape;747;p136"/>
            <p:cNvCxnSpPr/>
            <p:nvPr/>
          </p:nvCxnSpPr>
          <p:spPr>
            <a:xfrm>
              <a:off x="2796824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8" name="Google Shape;748;p136"/>
            <p:cNvCxnSpPr/>
            <p:nvPr/>
          </p:nvCxnSpPr>
          <p:spPr>
            <a:xfrm>
              <a:off x="2990753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9" name="Google Shape;749;p136"/>
            <p:cNvCxnSpPr/>
            <p:nvPr/>
          </p:nvCxnSpPr>
          <p:spPr>
            <a:xfrm>
              <a:off x="3639252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0" name="Google Shape;750;p136"/>
            <p:cNvCxnSpPr/>
            <p:nvPr/>
          </p:nvCxnSpPr>
          <p:spPr>
            <a:xfrm>
              <a:off x="3829078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1" name="Google Shape;751;p136"/>
            <p:cNvCxnSpPr/>
            <p:nvPr/>
          </p:nvCxnSpPr>
          <p:spPr>
            <a:xfrm>
              <a:off x="4478749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2" name="Google Shape;752;p136"/>
            <p:cNvCxnSpPr/>
            <p:nvPr/>
          </p:nvCxnSpPr>
          <p:spPr>
            <a:xfrm>
              <a:off x="4670334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3" name="Google Shape;753;p136"/>
            <p:cNvCxnSpPr/>
            <p:nvPr/>
          </p:nvCxnSpPr>
          <p:spPr>
            <a:xfrm>
              <a:off x="5324108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4" name="Google Shape;754;p136"/>
            <p:cNvCxnSpPr/>
            <p:nvPr/>
          </p:nvCxnSpPr>
          <p:spPr>
            <a:xfrm>
              <a:off x="5512762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5" name="Google Shape;755;p136"/>
            <p:cNvCxnSpPr/>
            <p:nvPr/>
          </p:nvCxnSpPr>
          <p:spPr>
            <a:xfrm>
              <a:off x="6166536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6" name="Google Shape;756;p136"/>
            <p:cNvCxnSpPr/>
            <p:nvPr/>
          </p:nvCxnSpPr>
          <p:spPr>
            <a:xfrm>
              <a:off x="6355190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7" name="Google Shape;757;p136"/>
            <p:cNvCxnSpPr/>
            <p:nvPr/>
          </p:nvCxnSpPr>
          <p:spPr>
            <a:xfrm>
              <a:off x="7008964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8" name="Google Shape;758;p136"/>
            <p:cNvCxnSpPr/>
            <p:nvPr/>
          </p:nvCxnSpPr>
          <p:spPr>
            <a:xfrm>
              <a:off x="7197618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9" name="Google Shape;759;p136"/>
            <p:cNvCxnSpPr/>
            <p:nvPr/>
          </p:nvCxnSpPr>
          <p:spPr>
            <a:xfrm>
              <a:off x="7851392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760" name="Google Shape;760;p136"/>
            <p:cNvCxnSpPr/>
            <p:nvPr/>
          </p:nvCxnSpPr>
          <p:spPr>
            <a:xfrm>
              <a:off x="8040049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761" name="Google Shape;761;p136"/>
            <p:cNvCxnSpPr/>
            <p:nvPr/>
          </p:nvCxnSpPr>
          <p:spPr>
            <a:xfrm>
              <a:off x="0" y="457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762" name="Google Shape;762;p136"/>
            <p:cNvCxnSpPr/>
            <p:nvPr/>
          </p:nvCxnSpPr>
          <p:spPr>
            <a:xfrm>
              <a:off x="0" y="685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763" name="Google Shape;763;p136"/>
            <p:cNvCxnSpPr/>
            <p:nvPr/>
          </p:nvCxnSpPr>
          <p:spPr>
            <a:xfrm>
              <a:off x="0" y="6178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764" name="Google Shape;764;p136"/>
            <p:cNvCxnSpPr/>
            <p:nvPr/>
          </p:nvCxnSpPr>
          <p:spPr>
            <a:xfrm>
              <a:off x="0" y="6407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765" name="Google Shape;765;p136"/>
            <p:cNvCxnSpPr/>
            <p:nvPr/>
          </p:nvCxnSpPr>
          <p:spPr>
            <a:xfrm rot="10800000">
              <a:off x="0" y="34290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e de titre" type="title">
  <p:cSld name="TITLE"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8" name="Google Shape;768;p1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69" name="Google Shape;769;p1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0" name="Google Shape;770;p1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1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>
  <p:cSld name="1_Deux contenus 5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1"/>
          <p:cNvSpPr txBox="1">
            <a:spLocks noGrp="1"/>
          </p:cNvSpPr>
          <p:nvPr>
            <p:ph type="body" idx="1"/>
          </p:nvPr>
        </p:nvSpPr>
        <p:spPr>
          <a:xfrm>
            <a:off x="838201" y="3225800"/>
            <a:ext cx="3359986" cy="295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1pPr>
            <a:lvl2pPr marL="914400" lvl="1" indent="-304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2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body" idx="2"/>
          </p:nvPr>
        </p:nvSpPr>
        <p:spPr>
          <a:xfrm>
            <a:off x="4416007" y="3225800"/>
            <a:ext cx="3359986" cy="295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1pPr>
            <a:lvl2pPr marL="914400" lvl="1" indent="-304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2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body" idx="3"/>
          </p:nvPr>
        </p:nvSpPr>
        <p:spPr>
          <a:xfrm>
            <a:off x="7993813" y="3225800"/>
            <a:ext cx="3359986" cy="295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1"/>
          <p:cNvSpPr txBox="1">
            <a:spLocks noGrp="1"/>
          </p:cNvSpPr>
          <p:nvPr>
            <p:ph type="title"/>
          </p:nvPr>
        </p:nvSpPr>
        <p:spPr>
          <a:xfrm>
            <a:off x="838200" y="805369"/>
            <a:ext cx="10515600" cy="207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6" name="Google Shape;86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7" name="Google Shape;87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re grand">
  <p:cSld name="Titre grand">
    <p:bg>
      <p:bgPr>
        <a:solidFill>
          <a:schemeClr val="dk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2"/>
          <p:cNvSpPr txBox="1">
            <a:spLocks noGrp="1"/>
          </p:cNvSpPr>
          <p:nvPr>
            <p:ph type="body" idx="1"/>
          </p:nvPr>
        </p:nvSpPr>
        <p:spPr>
          <a:xfrm>
            <a:off x="7734300" y="733554"/>
            <a:ext cx="3617976" cy="294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ACB"/>
              </a:buClr>
              <a:buSzPts val="1600"/>
              <a:buNone/>
              <a:defRPr sz="1600">
                <a:solidFill>
                  <a:srgbClr val="FCCACB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CCACB"/>
              </a:buClr>
              <a:buSzPts val="1400"/>
              <a:buChar char="•"/>
              <a:defRPr sz="1400">
                <a:solidFill>
                  <a:srgbClr val="FCCACB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2"/>
          <p:cNvSpPr/>
          <p:nvPr/>
        </p:nvSpPr>
        <p:spPr>
          <a:xfrm>
            <a:off x="0" y="5876544"/>
            <a:ext cx="12192000" cy="98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nrope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92" name="Google Shape;92;p42"/>
          <p:cNvSpPr txBox="1">
            <a:spLocks noGrp="1"/>
          </p:cNvSpPr>
          <p:nvPr>
            <p:ph type="title"/>
          </p:nvPr>
        </p:nvSpPr>
        <p:spPr>
          <a:xfrm>
            <a:off x="838199" y="746931"/>
            <a:ext cx="6490250" cy="3236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2"/>
          <p:cNvSpPr txBox="1">
            <a:spLocks noGrp="1"/>
          </p:cNvSpPr>
          <p:nvPr>
            <p:ph type="body" idx="2"/>
          </p:nvPr>
        </p:nvSpPr>
        <p:spPr>
          <a:xfrm>
            <a:off x="838199" y="3983479"/>
            <a:ext cx="6490251" cy="128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ACB"/>
              </a:buClr>
              <a:buSzPts val="2000"/>
              <a:buNone/>
              <a:defRPr sz="2000">
                <a:solidFill>
                  <a:srgbClr val="FCCACB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CCACB"/>
              </a:buClr>
              <a:buSzPts val="1200"/>
              <a:buChar char="•"/>
              <a:defRPr>
                <a:solidFill>
                  <a:srgbClr val="FCCACB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4" name="Google Shape;94;p42"/>
          <p:cNvCxnSpPr/>
          <p:nvPr/>
        </p:nvCxnSpPr>
        <p:spPr>
          <a:xfrm>
            <a:off x="7735824" y="3813048"/>
            <a:ext cx="3617976" cy="0"/>
          </a:xfrm>
          <a:prstGeom prst="straightConnector1">
            <a:avLst/>
          </a:prstGeom>
          <a:noFill/>
          <a:ln w="19050" cap="flat" cmpd="sng">
            <a:solidFill>
              <a:srgbClr val="FCCACB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5" name="Google Shape;95;p42" descr="Ihédate | FRANCE MOBILITÉS"/>
          <p:cNvPicPr preferRelativeResize="0"/>
          <p:nvPr/>
        </p:nvPicPr>
        <p:blipFill rotWithShape="1">
          <a:blip r:embed="rId2">
            <a:alphaModFix/>
          </a:blip>
          <a:srcRect t="22893" b="31824"/>
          <a:stretch/>
        </p:blipFill>
        <p:spPr>
          <a:xfrm>
            <a:off x="10455593" y="6091619"/>
            <a:ext cx="1355407" cy="573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5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e central / Aplat">
  <p:cSld name="Texte central / Aplat">
    <p:bg>
      <p:bgPr>
        <a:solidFill>
          <a:schemeClr val="accen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3"/>
          <p:cNvSpPr txBox="1">
            <a:spLocks noGrp="1"/>
          </p:cNvSpPr>
          <p:nvPr>
            <p:ph type="body" idx="1"/>
          </p:nvPr>
        </p:nvSpPr>
        <p:spPr>
          <a:xfrm>
            <a:off x="838200" y="3958388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9D6F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CCACB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8" name="Google Shape;9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Google Shape;9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0" name="Google Shape;10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01" name="Google Shape;101;p43"/>
          <p:cNvSpPr txBox="1">
            <a:spLocks noGrp="1"/>
          </p:cNvSpPr>
          <p:nvPr>
            <p:ph type="title"/>
          </p:nvPr>
        </p:nvSpPr>
        <p:spPr>
          <a:xfrm>
            <a:off x="838200" y="2921168"/>
            <a:ext cx="105156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-tête de section / Couleur">
  <p:cSld name="En-tête de section / Couleur">
    <p:bg>
      <p:bgPr>
        <a:solidFill>
          <a:schemeClr val="accen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9D6FE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FCCACB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4" name="Google Shape;104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Google Shape;105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Google Shape;106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07" name="Google Shape;107;p44"/>
          <p:cNvSpPr txBox="1">
            <a:spLocks noGrp="1"/>
          </p:cNvSpPr>
          <p:nvPr>
            <p:ph type="title"/>
          </p:nvPr>
        </p:nvSpPr>
        <p:spPr>
          <a:xfrm>
            <a:off x="83820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re grand aplat">
  <p:cSld name="Titre grand aplat">
    <p:bg>
      <p:bgPr>
        <a:solidFill>
          <a:schemeClr val="accen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5"/>
          <p:cNvSpPr txBox="1">
            <a:spLocks noGrp="1"/>
          </p:cNvSpPr>
          <p:nvPr>
            <p:ph type="body" idx="1"/>
          </p:nvPr>
        </p:nvSpPr>
        <p:spPr>
          <a:xfrm>
            <a:off x="838199" y="3983479"/>
            <a:ext cx="6490251" cy="128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ACB"/>
              </a:buClr>
              <a:buSzPts val="2000"/>
              <a:buNone/>
              <a:defRPr sz="2000">
                <a:solidFill>
                  <a:srgbClr val="FCCACB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CCACB"/>
              </a:buClr>
              <a:buSzPts val="1200"/>
              <a:buChar char="•"/>
              <a:defRPr>
                <a:solidFill>
                  <a:srgbClr val="FCCACB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5"/>
          <p:cNvSpPr txBox="1">
            <a:spLocks noGrp="1"/>
          </p:cNvSpPr>
          <p:nvPr>
            <p:ph type="title"/>
          </p:nvPr>
        </p:nvSpPr>
        <p:spPr>
          <a:xfrm>
            <a:off x="838200" y="746931"/>
            <a:ext cx="6490252" cy="3236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2" name="Google Shape;112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Google Shape;113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14" name="Google Shape;114;p45"/>
          <p:cNvSpPr txBox="1">
            <a:spLocks noGrp="1"/>
          </p:cNvSpPr>
          <p:nvPr>
            <p:ph type="body" idx="2"/>
          </p:nvPr>
        </p:nvSpPr>
        <p:spPr>
          <a:xfrm>
            <a:off x="7734301" y="747713"/>
            <a:ext cx="3619500" cy="2891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ACB"/>
              </a:buClr>
              <a:buSzPts val="1600"/>
              <a:buNone/>
              <a:defRPr sz="1600">
                <a:solidFill>
                  <a:srgbClr val="FCCACB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CCACB"/>
              </a:buClr>
              <a:buSzPts val="1400"/>
              <a:buChar char="•"/>
              <a:defRPr sz="1400">
                <a:solidFill>
                  <a:srgbClr val="FCCACB"/>
                </a:solidFill>
              </a:defRPr>
            </a:lvl2pPr>
            <a:lvl3pPr marL="1371600" lvl="2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>
                <a:solidFill>
                  <a:srgbClr val="FCCACB"/>
                </a:solidFill>
              </a:defRPr>
            </a:lvl3pPr>
            <a:lvl4pPr marL="1828800" lvl="3" indent="-2952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50"/>
              <a:buChar char="•"/>
              <a:defRPr>
                <a:solidFill>
                  <a:srgbClr val="FCCACB"/>
                </a:solidFill>
              </a:defRPr>
            </a:lvl4pPr>
            <a:lvl5pPr marL="2286000" lvl="4" indent="-2952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50"/>
              <a:buChar char="•"/>
              <a:defRPr>
                <a:solidFill>
                  <a:srgbClr val="FCCAC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5" name="Google Shape;115;p45"/>
          <p:cNvCxnSpPr/>
          <p:nvPr/>
        </p:nvCxnSpPr>
        <p:spPr>
          <a:xfrm>
            <a:off x="7735824" y="3813048"/>
            <a:ext cx="3617976" cy="0"/>
          </a:xfrm>
          <a:prstGeom prst="straightConnector1">
            <a:avLst/>
          </a:prstGeom>
          <a:noFill/>
          <a:ln w="19050" cap="flat" cmpd="sng">
            <a:solidFill>
              <a:srgbClr val="FCCAC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36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re grand aplat simple">
  <p:cSld name="Titre grand aplat simple">
    <p:bg>
      <p:bgPr>
        <a:solidFill>
          <a:schemeClr val="accen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6"/>
          <p:cNvSpPr txBox="1">
            <a:spLocks noGrp="1"/>
          </p:cNvSpPr>
          <p:nvPr>
            <p:ph type="body" idx="1"/>
          </p:nvPr>
        </p:nvSpPr>
        <p:spPr>
          <a:xfrm>
            <a:off x="838199" y="3983479"/>
            <a:ext cx="6490251" cy="128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ACB"/>
              </a:buClr>
              <a:buSzPts val="2000"/>
              <a:buNone/>
              <a:defRPr sz="2000">
                <a:solidFill>
                  <a:srgbClr val="FCCACB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CCACB"/>
              </a:buClr>
              <a:buSzPts val="1200"/>
              <a:buChar char="•"/>
              <a:defRPr>
                <a:solidFill>
                  <a:srgbClr val="FCCACB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6"/>
          <p:cNvSpPr txBox="1">
            <a:spLocks noGrp="1"/>
          </p:cNvSpPr>
          <p:nvPr>
            <p:ph type="title"/>
          </p:nvPr>
        </p:nvSpPr>
        <p:spPr>
          <a:xfrm>
            <a:off x="838200" y="746931"/>
            <a:ext cx="6490252" cy="3236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Google Shape;120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Google Shape;121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36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">
  <p:cSld name="En-tête de sectio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Google Shape;124;p47"/>
          <p:cNvSpPr txBox="1">
            <a:spLocks noGrp="1"/>
          </p:cNvSpPr>
          <p:nvPr>
            <p:ph type="title"/>
          </p:nvPr>
        </p:nvSpPr>
        <p:spPr>
          <a:xfrm>
            <a:off x="83820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6" name="Google Shape;126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7" name="Google Shape;127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plein">
  <p:cSld name="1_Titre plein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8"/>
          <p:cNvSpPr txBox="1">
            <a:spLocks noGrp="1"/>
          </p:cNvSpPr>
          <p:nvPr>
            <p:ph type="ctrTitle"/>
          </p:nvPr>
        </p:nvSpPr>
        <p:spPr>
          <a:xfrm>
            <a:off x="838200" y="735671"/>
            <a:ext cx="6486641" cy="3069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8"/>
          <p:cNvSpPr txBox="1">
            <a:spLocks noGrp="1"/>
          </p:cNvSpPr>
          <p:nvPr>
            <p:ph type="body" idx="1"/>
          </p:nvPr>
        </p:nvSpPr>
        <p:spPr>
          <a:xfrm>
            <a:off x="7734300" y="733554"/>
            <a:ext cx="3619500" cy="453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 sz="1400"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8"/>
          <p:cNvSpPr txBox="1">
            <a:spLocks noGrp="1"/>
          </p:cNvSpPr>
          <p:nvPr>
            <p:ph type="subTitle" idx="2"/>
          </p:nvPr>
        </p:nvSpPr>
        <p:spPr>
          <a:xfrm>
            <a:off x="833580" y="3601291"/>
            <a:ext cx="6490251" cy="1288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▪"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Char char="–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50"/>
              <a:buFont typeface="Helvetica Neue"/>
              <a:buChar char="–"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50"/>
              <a:buFont typeface="Helvetica Neue"/>
              <a:buChar char="–"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3" name="Google Shape;133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4" name="Google Shape;134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plein">
  <p:cSld name="Titre plei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9"/>
          <p:cNvSpPr txBox="1">
            <a:spLocks noGrp="1"/>
          </p:cNvSpPr>
          <p:nvPr>
            <p:ph type="ctrTitle"/>
          </p:nvPr>
        </p:nvSpPr>
        <p:spPr>
          <a:xfrm>
            <a:off x="838200" y="735671"/>
            <a:ext cx="6486641" cy="3247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9"/>
          <p:cNvSpPr txBox="1">
            <a:spLocks noGrp="1"/>
          </p:cNvSpPr>
          <p:nvPr>
            <p:ph type="body" idx="1"/>
          </p:nvPr>
        </p:nvSpPr>
        <p:spPr>
          <a:xfrm>
            <a:off x="7734300" y="733555"/>
            <a:ext cx="3619500" cy="290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 sz="1400"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9"/>
          <p:cNvSpPr txBox="1">
            <a:spLocks noGrp="1"/>
          </p:cNvSpPr>
          <p:nvPr>
            <p:ph type="subTitle" idx="2"/>
          </p:nvPr>
        </p:nvSpPr>
        <p:spPr>
          <a:xfrm>
            <a:off x="833580" y="3983477"/>
            <a:ext cx="6490251" cy="1288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▪"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Char char="–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50"/>
              <a:buFont typeface="Helvetica Neue"/>
              <a:buChar char="–"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50"/>
              <a:buFont typeface="Helvetica Neue"/>
              <a:buChar char="–"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0" name="Google Shape;140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1" name="Google Shape;141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142" name="Google Shape;142;p49"/>
          <p:cNvCxnSpPr/>
          <p:nvPr/>
        </p:nvCxnSpPr>
        <p:spPr>
          <a:xfrm>
            <a:off x="7735824" y="3813048"/>
            <a:ext cx="3617976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>
  <p:cSld name="Titre seu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Google Shape;2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body" idx="1"/>
          </p:nvPr>
        </p:nvSpPr>
        <p:spPr>
          <a:xfrm>
            <a:off x="838200" y="1219200"/>
            <a:ext cx="6057900" cy="47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>
  <p:cSld name="1_Deux contenus 3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3"/>
          <p:cNvSpPr txBox="1">
            <a:spLocks noGrp="1"/>
          </p:cNvSpPr>
          <p:nvPr>
            <p:ph type="body" idx="1"/>
          </p:nvPr>
        </p:nvSpPr>
        <p:spPr>
          <a:xfrm>
            <a:off x="4416008" y="1825625"/>
            <a:ext cx="693779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53"/>
          <p:cNvSpPr txBox="1">
            <a:spLocks noGrp="1"/>
          </p:cNvSpPr>
          <p:nvPr>
            <p:ph type="body" idx="2"/>
          </p:nvPr>
        </p:nvSpPr>
        <p:spPr>
          <a:xfrm>
            <a:off x="838200" y="1825625"/>
            <a:ext cx="335998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8" name="Google Shape;148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9" name="Google Shape;149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50" name="Google Shape;150;p53"/>
          <p:cNvSpPr txBox="1">
            <a:spLocks noGrp="1"/>
          </p:cNvSpPr>
          <p:nvPr>
            <p:ph type="body" idx="3"/>
          </p:nvPr>
        </p:nvSpPr>
        <p:spPr>
          <a:xfrm>
            <a:off x="838200" y="1219200"/>
            <a:ext cx="6057900" cy="47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None/>
              <a:defRPr sz="1600">
                <a:solidFill>
                  <a:srgbClr val="999999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abat">
  <p:cSld name="Rabat">
    <p:bg>
      <p:bgPr>
        <a:solidFill>
          <a:schemeClr val="accen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4"/>
          <p:cNvSpPr/>
          <p:nvPr/>
        </p:nvSpPr>
        <p:spPr>
          <a:xfrm>
            <a:off x="5121275" y="0"/>
            <a:ext cx="707072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" name="Google Shape;153;p54"/>
          <p:cNvSpPr txBox="1">
            <a:spLocks noGrp="1"/>
          </p:cNvSpPr>
          <p:nvPr>
            <p:ph type="dt" idx="10"/>
          </p:nvPr>
        </p:nvSpPr>
        <p:spPr>
          <a:xfrm>
            <a:off x="39188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ACB"/>
              </a:buClr>
              <a:buSzPts val="1400"/>
              <a:buFont typeface="Manrope"/>
              <a:buNone/>
              <a:defRPr sz="1200">
                <a:solidFill>
                  <a:srgbClr val="FCCACB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4" name="Google Shape;154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55" name="Google Shape;155;p54"/>
          <p:cNvSpPr txBox="1">
            <a:spLocks noGrp="1"/>
          </p:cNvSpPr>
          <p:nvPr>
            <p:ph type="body" idx="1"/>
          </p:nvPr>
        </p:nvSpPr>
        <p:spPr>
          <a:xfrm>
            <a:off x="6059424" y="679450"/>
            <a:ext cx="5294376" cy="549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4"/>
          <p:cNvSpPr txBox="1">
            <a:spLocks noGrp="1"/>
          </p:cNvSpPr>
          <p:nvPr>
            <p:ph type="title"/>
          </p:nvPr>
        </p:nvSpPr>
        <p:spPr>
          <a:xfrm>
            <a:off x="391886" y="536448"/>
            <a:ext cx="4310743" cy="289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54"/>
          <p:cNvSpPr txBox="1">
            <a:spLocks noGrp="1"/>
          </p:cNvSpPr>
          <p:nvPr>
            <p:ph type="body" idx="2"/>
          </p:nvPr>
        </p:nvSpPr>
        <p:spPr>
          <a:xfrm>
            <a:off x="379694" y="2801998"/>
            <a:ext cx="4310743" cy="111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ACB"/>
              </a:buClr>
              <a:buSzPts val="2000"/>
              <a:buNone/>
              <a:defRPr sz="2000">
                <a:solidFill>
                  <a:srgbClr val="FCCACB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5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50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abat">
  <p:cSld name="1_Rabat">
    <p:bg>
      <p:bgPr>
        <a:solidFill>
          <a:schemeClr val="accen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55"/>
          <p:cNvSpPr txBox="1">
            <a:spLocks noGrp="1"/>
          </p:cNvSpPr>
          <p:nvPr>
            <p:ph type="body" idx="1"/>
          </p:nvPr>
        </p:nvSpPr>
        <p:spPr>
          <a:xfrm>
            <a:off x="6705600" y="679450"/>
            <a:ext cx="4876800" cy="549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55"/>
          <p:cNvSpPr txBox="1">
            <a:spLocks noGrp="1"/>
          </p:cNvSpPr>
          <p:nvPr>
            <p:ph type="body" idx="2"/>
          </p:nvPr>
        </p:nvSpPr>
        <p:spPr>
          <a:xfrm>
            <a:off x="609600" y="2801998"/>
            <a:ext cx="3902075" cy="111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ACB"/>
              </a:buClr>
              <a:buSzPts val="2000"/>
              <a:buNone/>
              <a:defRPr sz="2000">
                <a:solidFill>
                  <a:srgbClr val="FCCACB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5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50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5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ACB"/>
              </a:buClr>
              <a:buSzPts val="1400"/>
              <a:buFont typeface="Manrope"/>
              <a:buNone/>
              <a:defRPr sz="1200">
                <a:solidFill>
                  <a:srgbClr val="FCCACB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3" name="Google Shape;163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64" name="Google Shape;164;p55"/>
          <p:cNvSpPr txBox="1">
            <a:spLocks noGrp="1"/>
          </p:cNvSpPr>
          <p:nvPr>
            <p:ph type="title"/>
          </p:nvPr>
        </p:nvSpPr>
        <p:spPr>
          <a:xfrm>
            <a:off x="621792" y="536448"/>
            <a:ext cx="4693920" cy="289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5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abat">
  <p:cSld name="1_Rabat 2">
    <p:bg>
      <p:bgPr>
        <a:solidFill>
          <a:schemeClr val="accen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5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56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6669"/>
              </a:buClr>
              <a:buSzPts val="1400"/>
              <a:buFont typeface="Century Gothic"/>
              <a:buNone/>
              <a:defRPr sz="1200">
                <a:solidFill>
                  <a:srgbClr val="F6666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0" name="Google Shape;170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71" name="Google Shape;171;p56"/>
          <p:cNvSpPr txBox="1">
            <a:spLocks noGrp="1"/>
          </p:cNvSpPr>
          <p:nvPr>
            <p:ph type="body" idx="1"/>
          </p:nvPr>
        </p:nvSpPr>
        <p:spPr>
          <a:xfrm>
            <a:off x="6705600" y="679450"/>
            <a:ext cx="4876800" cy="549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2pPr>
            <a:lvl3pPr marL="1371600" lvl="2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>
                <a:solidFill>
                  <a:schemeClr val="lt1"/>
                </a:solidFill>
              </a:defRPr>
            </a:lvl3pPr>
            <a:lvl4pPr marL="1828800" lvl="3" indent="-2952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>
                <a:solidFill>
                  <a:schemeClr val="lt1"/>
                </a:solidFill>
              </a:defRPr>
            </a:lvl4pPr>
            <a:lvl5pPr marL="2286000" lvl="4" indent="-2952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56"/>
          <p:cNvSpPr txBox="1">
            <a:spLocks noGrp="1"/>
          </p:cNvSpPr>
          <p:nvPr>
            <p:ph type="body" idx="2"/>
          </p:nvPr>
        </p:nvSpPr>
        <p:spPr>
          <a:xfrm>
            <a:off x="609600" y="2801998"/>
            <a:ext cx="3902075" cy="111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5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50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6"/>
          <p:cNvSpPr txBox="1">
            <a:spLocks noGrp="1"/>
          </p:cNvSpPr>
          <p:nvPr>
            <p:ph type="title"/>
          </p:nvPr>
        </p:nvSpPr>
        <p:spPr>
          <a:xfrm>
            <a:off x="621792" y="536448"/>
            <a:ext cx="4803648" cy="289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>
  <p:cSld name="1_Titre seul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7772400" cy="586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7" name="Google Shape;177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8" name="Google Shape;178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79" name="Google Shape;179;p57"/>
          <p:cNvSpPr txBox="1">
            <a:spLocks noGrp="1"/>
          </p:cNvSpPr>
          <p:nvPr>
            <p:ph type="body" idx="1"/>
          </p:nvPr>
        </p:nvSpPr>
        <p:spPr>
          <a:xfrm>
            <a:off x="838200" y="836614"/>
            <a:ext cx="6057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>
  <p:cSld name="V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2" name="Google Shape;182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3" name="Google Shape;183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>
  <p:cSld name="1_Deux contenus 6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9"/>
          <p:cNvSpPr txBox="1">
            <a:spLocks noGrp="1"/>
          </p:cNvSpPr>
          <p:nvPr>
            <p:ph type="body" idx="1"/>
          </p:nvPr>
        </p:nvSpPr>
        <p:spPr>
          <a:xfrm>
            <a:off x="838201" y="2682239"/>
            <a:ext cx="6623303" cy="3116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9"/>
          <p:cNvSpPr txBox="1">
            <a:spLocks noGrp="1"/>
          </p:cNvSpPr>
          <p:nvPr>
            <p:ph type="body" idx="2"/>
          </p:nvPr>
        </p:nvSpPr>
        <p:spPr>
          <a:xfrm>
            <a:off x="7993813" y="1328292"/>
            <a:ext cx="3359986" cy="447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9"/>
          <p:cNvSpPr txBox="1">
            <a:spLocks noGrp="1"/>
          </p:cNvSpPr>
          <p:nvPr>
            <p:ph type="title"/>
          </p:nvPr>
        </p:nvSpPr>
        <p:spPr>
          <a:xfrm>
            <a:off x="838200" y="1328292"/>
            <a:ext cx="66233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9" name="Google Shape;189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0" name="Google Shape;190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>
  <p:cSld name="1_Deux contenus 7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3" name="Google Shape;193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4" name="Google Shape;194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95" name="Google Shape;195;p60"/>
          <p:cNvSpPr txBox="1">
            <a:spLocks noGrp="1"/>
          </p:cNvSpPr>
          <p:nvPr>
            <p:ph type="body" idx="1"/>
          </p:nvPr>
        </p:nvSpPr>
        <p:spPr>
          <a:xfrm>
            <a:off x="4730497" y="2682239"/>
            <a:ext cx="6623303" cy="3116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60"/>
          <p:cNvSpPr txBox="1">
            <a:spLocks noGrp="1"/>
          </p:cNvSpPr>
          <p:nvPr>
            <p:ph type="body" idx="2"/>
          </p:nvPr>
        </p:nvSpPr>
        <p:spPr>
          <a:xfrm>
            <a:off x="838200" y="1328292"/>
            <a:ext cx="3359986" cy="447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60"/>
          <p:cNvSpPr txBox="1">
            <a:spLocks noGrp="1"/>
          </p:cNvSpPr>
          <p:nvPr>
            <p:ph type="title"/>
          </p:nvPr>
        </p:nvSpPr>
        <p:spPr>
          <a:xfrm>
            <a:off x="4730496" y="1328292"/>
            <a:ext cx="66233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sona">
  <p:cSld name="Persona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02" name="Google Shape;202;p62"/>
          <p:cNvSpPr txBox="1">
            <a:spLocks noGrp="1"/>
          </p:cNvSpPr>
          <p:nvPr>
            <p:ph type="title"/>
          </p:nvPr>
        </p:nvSpPr>
        <p:spPr>
          <a:xfrm>
            <a:off x="605735" y="2308567"/>
            <a:ext cx="2975665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62"/>
          <p:cNvSpPr txBox="1">
            <a:spLocks noGrp="1"/>
          </p:cNvSpPr>
          <p:nvPr>
            <p:ph type="body" idx="1"/>
          </p:nvPr>
        </p:nvSpPr>
        <p:spPr>
          <a:xfrm>
            <a:off x="606425" y="3084164"/>
            <a:ext cx="2974975" cy="304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62"/>
          <p:cNvSpPr txBox="1">
            <a:spLocks noGrp="1"/>
          </p:cNvSpPr>
          <p:nvPr>
            <p:ph type="body" idx="2"/>
          </p:nvPr>
        </p:nvSpPr>
        <p:spPr>
          <a:xfrm>
            <a:off x="3830199" y="1171074"/>
            <a:ext cx="7752200" cy="495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62"/>
          <p:cNvSpPr>
            <a:spLocks noGrp="1"/>
          </p:cNvSpPr>
          <p:nvPr>
            <p:ph type="pic" idx="3"/>
          </p:nvPr>
        </p:nvSpPr>
        <p:spPr>
          <a:xfrm>
            <a:off x="605735" y="499476"/>
            <a:ext cx="1656000" cy="1656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re et contenu avec marge">
  <p:cSld name="Titre et contenu avec marge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3"/>
          <p:cNvSpPr txBox="1">
            <a:spLocks noGrp="1"/>
          </p:cNvSpPr>
          <p:nvPr>
            <p:ph type="title"/>
          </p:nvPr>
        </p:nvSpPr>
        <p:spPr>
          <a:xfrm>
            <a:off x="3734874" y="518364"/>
            <a:ext cx="7340956" cy="119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63"/>
          <p:cNvSpPr/>
          <p:nvPr/>
        </p:nvSpPr>
        <p:spPr>
          <a:xfrm>
            <a:off x="0" y="0"/>
            <a:ext cx="2846231" cy="685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09" name="Google Shape;209;p63"/>
          <p:cNvSpPr txBox="1">
            <a:spLocks noGrp="1"/>
          </p:cNvSpPr>
          <p:nvPr>
            <p:ph type="body" idx="1"/>
          </p:nvPr>
        </p:nvSpPr>
        <p:spPr>
          <a:xfrm>
            <a:off x="3734874" y="1710266"/>
            <a:ext cx="7847526" cy="4567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rope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rope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anrope"/>
              <a:buNone/>
              <a:defRPr sz="12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anrope"/>
              <a:buNone/>
              <a:defRPr sz="12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anrope"/>
              <a:buNone/>
              <a:defRPr sz="12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anrope"/>
              <a:buNone/>
              <a:defRPr sz="12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anrope"/>
              <a:buNone/>
              <a:defRPr sz="12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anrope"/>
              <a:buNone/>
              <a:defRPr sz="12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anrope"/>
              <a:buNone/>
              <a:defRPr sz="12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anrope"/>
              <a:buNone/>
              <a:defRPr sz="12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anrope"/>
              <a:buNone/>
              <a:defRPr sz="12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13" name="Google Shape;213;p63"/>
          <p:cNvSpPr txBox="1">
            <a:spLocks noGrp="1"/>
          </p:cNvSpPr>
          <p:nvPr>
            <p:ph type="body" idx="2"/>
          </p:nvPr>
        </p:nvSpPr>
        <p:spPr>
          <a:xfrm>
            <a:off x="3734874" y="1238778"/>
            <a:ext cx="6057900" cy="47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central / Blanc">
  <p:cSld name="Texte central / Blanc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7"/>
          <p:cNvSpPr txBox="1">
            <a:spLocks noGrp="1"/>
          </p:cNvSpPr>
          <p:nvPr>
            <p:ph type="body" idx="1"/>
          </p:nvPr>
        </p:nvSpPr>
        <p:spPr>
          <a:xfrm>
            <a:off x="838200" y="3958388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" name="Google Shape;27;p37"/>
          <p:cNvSpPr txBox="1">
            <a:spLocks noGrp="1"/>
          </p:cNvSpPr>
          <p:nvPr>
            <p:ph type="title"/>
          </p:nvPr>
        </p:nvSpPr>
        <p:spPr>
          <a:xfrm>
            <a:off x="838200" y="2921168"/>
            <a:ext cx="105156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" name="Google Shape;3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pleine page">
  <p:cSld name="Image pleine page">
    <p:bg>
      <p:bgPr>
        <a:solidFill>
          <a:schemeClr val="lt2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16" name="Google Shape;216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6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300" b="0" i="0" u="none" strike="noStrike" cap="none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300" b="0" i="0" u="none" strike="noStrike" cap="none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300" b="0" i="0" u="none" strike="noStrike" cap="none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300" b="0" i="0" u="none" strike="noStrike" cap="none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300" b="0" i="0" u="none" strike="noStrike" cap="none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300" b="0" i="0" u="none" strike="noStrike" cap="none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300" b="0" i="0" u="none" strike="noStrike" cap="none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300" b="0" i="0" u="none" strike="noStrike" cap="none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300" b="0" i="0" u="none" strike="noStrike" cap="none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1/3">
  <p:cSld name="Image 1/3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5"/>
          <p:cNvSpPr>
            <a:spLocks noGrp="1"/>
          </p:cNvSpPr>
          <p:nvPr>
            <p:ph type="pic" idx="2"/>
          </p:nvPr>
        </p:nvSpPr>
        <p:spPr>
          <a:xfrm>
            <a:off x="7535864" y="0"/>
            <a:ext cx="4656136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220" name="Google Shape;220;p65"/>
          <p:cNvSpPr txBox="1">
            <a:spLocks noGrp="1"/>
          </p:cNvSpPr>
          <p:nvPr>
            <p:ph type="title"/>
          </p:nvPr>
        </p:nvSpPr>
        <p:spPr>
          <a:xfrm>
            <a:off x="550864" y="1734629"/>
            <a:ext cx="62985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65"/>
          <p:cNvSpPr txBox="1">
            <a:spLocks noGrp="1"/>
          </p:cNvSpPr>
          <p:nvPr>
            <p:ph type="body" idx="1"/>
          </p:nvPr>
        </p:nvSpPr>
        <p:spPr>
          <a:xfrm>
            <a:off x="550863" y="3060192"/>
            <a:ext cx="6299200" cy="319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65"/>
          <p:cNvSpPr txBox="1">
            <a:spLocks noGrp="1"/>
          </p:cNvSpPr>
          <p:nvPr>
            <p:ph type="body" idx="3"/>
          </p:nvPr>
        </p:nvSpPr>
        <p:spPr>
          <a:xfrm>
            <a:off x="550176" y="2588704"/>
            <a:ext cx="6057900" cy="47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65"/>
          <p:cNvSpPr txBox="1">
            <a:spLocks noGrp="1"/>
          </p:cNvSpPr>
          <p:nvPr>
            <p:ph type="dt" idx="10"/>
          </p:nvPr>
        </p:nvSpPr>
        <p:spPr>
          <a:xfrm>
            <a:off x="55017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65"/>
          <p:cNvSpPr txBox="1">
            <a:spLocks noGrp="1"/>
          </p:cNvSpPr>
          <p:nvPr>
            <p:ph type="ftr" idx="11"/>
          </p:nvPr>
        </p:nvSpPr>
        <p:spPr>
          <a:xfrm>
            <a:off x="1706892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65"/>
          <p:cNvSpPr txBox="1">
            <a:spLocks noGrp="1"/>
          </p:cNvSpPr>
          <p:nvPr>
            <p:ph type="sldNum" idx="12"/>
          </p:nvPr>
        </p:nvSpPr>
        <p:spPr>
          <a:xfrm>
            <a:off x="410617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1/2">
  <p:cSld name="Image 1/2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6"/>
          <p:cNvSpPr>
            <a:spLocks noGrp="1"/>
          </p:cNvSpPr>
          <p:nvPr>
            <p:ph type="pic" idx="2"/>
          </p:nvPr>
        </p:nvSpPr>
        <p:spPr>
          <a:xfrm>
            <a:off x="6167439" y="0"/>
            <a:ext cx="6024561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228" name="Google Shape;228;p66"/>
          <p:cNvSpPr txBox="1">
            <a:spLocks noGrp="1"/>
          </p:cNvSpPr>
          <p:nvPr>
            <p:ph type="title"/>
          </p:nvPr>
        </p:nvSpPr>
        <p:spPr>
          <a:xfrm>
            <a:off x="550864" y="1734629"/>
            <a:ext cx="50447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66"/>
          <p:cNvSpPr txBox="1">
            <a:spLocks noGrp="1"/>
          </p:cNvSpPr>
          <p:nvPr>
            <p:ph type="body" idx="1"/>
          </p:nvPr>
        </p:nvSpPr>
        <p:spPr>
          <a:xfrm>
            <a:off x="550863" y="3060192"/>
            <a:ext cx="5045265" cy="319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66"/>
          <p:cNvSpPr txBox="1">
            <a:spLocks noGrp="1"/>
          </p:cNvSpPr>
          <p:nvPr>
            <p:ph type="body" idx="3"/>
          </p:nvPr>
        </p:nvSpPr>
        <p:spPr>
          <a:xfrm>
            <a:off x="550313" y="2588704"/>
            <a:ext cx="5044713" cy="47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66"/>
          <p:cNvSpPr txBox="1">
            <a:spLocks noGrp="1"/>
          </p:cNvSpPr>
          <p:nvPr>
            <p:ph type="dt" idx="10"/>
          </p:nvPr>
        </p:nvSpPr>
        <p:spPr>
          <a:xfrm>
            <a:off x="55017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66"/>
          <p:cNvSpPr txBox="1">
            <a:spLocks noGrp="1"/>
          </p:cNvSpPr>
          <p:nvPr>
            <p:ph type="ftr" idx="11"/>
          </p:nvPr>
        </p:nvSpPr>
        <p:spPr>
          <a:xfrm>
            <a:off x="123597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66"/>
          <p:cNvSpPr txBox="1">
            <a:spLocks noGrp="1"/>
          </p:cNvSpPr>
          <p:nvPr>
            <p:ph type="sldNum" idx="12"/>
          </p:nvPr>
        </p:nvSpPr>
        <p:spPr>
          <a:xfrm>
            <a:off x="307266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inateur focus">
  <p:cSld name="Ordinateur focus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67" descr="A screen shot of a computer &#10; &#10;Description automatically generated"/>
          <p:cNvPicPr preferRelativeResize="0"/>
          <p:nvPr/>
        </p:nvPicPr>
        <p:blipFill rotWithShape="1">
          <a:blip r:embed="rId2">
            <a:alphaModFix/>
          </a:blip>
          <a:srcRect r="-241"/>
          <a:stretch/>
        </p:blipFill>
        <p:spPr>
          <a:xfrm>
            <a:off x="4670848" y="742675"/>
            <a:ext cx="8980798" cy="537265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67"/>
          <p:cNvSpPr>
            <a:spLocks noGrp="1"/>
          </p:cNvSpPr>
          <p:nvPr>
            <p:ph type="pic" idx="2"/>
          </p:nvPr>
        </p:nvSpPr>
        <p:spPr>
          <a:xfrm>
            <a:off x="5748671" y="1169582"/>
            <a:ext cx="6819014" cy="4295553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237" name="Google Shape;237;p67"/>
          <p:cNvSpPr txBox="1">
            <a:spLocks noGrp="1"/>
          </p:cNvSpPr>
          <p:nvPr>
            <p:ph type="title"/>
          </p:nvPr>
        </p:nvSpPr>
        <p:spPr>
          <a:xfrm>
            <a:off x="465520" y="945014"/>
            <a:ext cx="456927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67"/>
          <p:cNvSpPr txBox="1">
            <a:spLocks noGrp="1"/>
          </p:cNvSpPr>
          <p:nvPr>
            <p:ph type="body" idx="1"/>
          </p:nvPr>
        </p:nvSpPr>
        <p:spPr>
          <a:xfrm>
            <a:off x="465519" y="2270577"/>
            <a:ext cx="4569777" cy="319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67"/>
          <p:cNvSpPr txBox="1">
            <a:spLocks noGrp="1"/>
          </p:cNvSpPr>
          <p:nvPr>
            <p:ph type="body" idx="3"/>
          </p:nvPr>
        </p:nvSpPr>
        <p:spPr>
          <a:xfrm>
            <a:off x="465519" y="1814438"/>
            <a:ext cx="4569277" cy="47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inateur">
  <p:cSld name="Ordinateu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68" descr="A person walking down a stree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97325" y="1754633"/>
            <a:ext cx="4925105" cy="3283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68" descr="A screen shot of a computer &#10; &#10;Description automatically generated"/>
          <p:cNvPicPr preferRelativeResize="0"/>
          <p:nvPr/>
        </p:nvPicPr>
        <p:blipFill rotWithShape="1">
          <a:blip r:embed="rId3">
            <a:alphaModFix/>
          </a:blip>
          <a:srcRect r="-241"/>
          <a:stretch/>
        </p:blipFill>
        <p:spPr>
          <a:xfrm>
            <a:off x="5499885" y="1535674"/>
            <a:ext cx="6329681" cy="378665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68"/>
          <p:cNvSpPr>
            <a:spLocks noGrp="1"/>
          </p:cNvSpPr>
          <p:nvPr>
            <p:ph type="pic" idx="2"/>
          </p:nvPr>
        </p:nvSpPr>
        <p:spPr>
          <a:xfrm>
            <a:off x="6253998" y="1842073"/>
            <a:ext cx="4778961" cy="3018685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247" name="Google Shape;247;p68"/>
          <p:cNvSpPr txBox="1">
            <a:spLocks noGrp="1"/>
          </p:cNvSpPr>
          <p:nvPr>
            <p:ph type="title"/>
          </p:nvPr>
        </p:nvSpPr>
        <p:spPr>
          <a:xfrm>
            <a:off x="550864" y="1091851"/>
            <a:ext cx="50447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68"/>
          <p:cNvSpPr txBox="1">
            <a:spLocks noGrp="1"/>
          </p:cNvSpPr>
          <p:nvPr>
            <p:ph type="body" idx="1"/>
          </p:nvPr>
        </p:nvSpPr>
        <p:spPr>
          <a:xfrm>
            <a:off x="550863" y="2417414"/>
            <a:ext cx="5045265" cy="319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68"/>
          <p:cNvSpPr txBox="1">
            <a:spLocks noGrp="1"/>
          </p:cNvSpPr>
          <p:nvPr>
            <p:ph type="body" idx="3"/>
          </p:nvPr>
        </p:nvSpPr>
        <p:spPr>
          <a:xfrm>
            <a:off x="550313" y="1945926"/>
            <a:ext cx="5044713" cy="47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68"/>
          <p:cNvSpPr txBox="1">
            <a:spLocks noGrp="1"/>
          </p:cNvSpPr>
          <p:nvPr>
            <p:ph type="dt" idx="10"/>
          </p:nvPr>
        </p:nvSpPr>
        <p:spPr>
          <a:xfrm>
            <a:off x="55031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68"/>
          <p:cNvSpPr txBox="1">
            <a:spLocks noGrp="1"/>
          </p:cNvSpPr>
          <p:nvPr>
            <p:ph type="ftr" idx="11"/>
          </p:nvPr>
        </p:nvSpPr>
        <p:spPr>
          <a:xfrm>
            <a:off x="389465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inateur x 3">
  <p:cSld name="Ordinateur x 3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69" descr="A screen shot of a computer &#10; &#10;Description automatically generated"/>
          <p:cNvPicPr preferRelativeResize="0"/>
          <p:nvPr/>
        </p:nvPicPr>
        <p:blipFill rotWithShape="1">
          <a:blip r:embed="rId2">
            <a:alphaModFix/>
          </a:blip>
          <a:srcRect r="-241"/>
          <a:stretch/>
        </p:blipFill>
        <p:spPr>
          <a:xfrm>
            <a:off x="204842" y="2077394"/>
            <a:ext cx="4635223" cy="2872106"/>
          </a:xfrm>
          <a:prstGeom prst="rect">
            <a:avLst/>
          </a:prstGeom>
          <a:noFill/>
          <a:ln>
            <a:noFill/>
          </a:ln>
          <a:effectLst>
            <a:outerShdw blurRad="381000" dist="38100" dir="5400000" algn="t" rotWithShape="0">
              <a:srgbClr val="000000">
                <a:alpha val="20000"/>
              </a:srgbClr>
            </a:outerShdw>
          </a:effectLst>
        </p:spPr>
      </p:pic>
      <p:sp>
        <p:nvSpPr>
          <p:cNvPr id="255" name="Google Shape;255;p69"/>
          <p:cNvSpPr>
            <a:spLocks noGrp="1"/>
          </p:cNvSpPr>
          <p:nvPr>
            <p:ph type="pic" idx="2"/>
          </p:nvPr>
        </p:nvSpPr>
        <p:spPr>
          <a:xfrm>
            <a:off x="762081" y="2316734"/>
            <a:ext cx="2760609" cy="2255533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pic>
        <p:nvPicPr>
          <p:cNvPr id="256" name="Google Shape;256;p69" descr="A screen shot of a computer &#10; &#10;Description automatically generated"/>
          <p:cNvPicPr preferRelativeResize="0"/>
          <p:nvPr/>
        </p:nvPicPr>
        <p:blipFill rotWithShape="1">
          <a:blip r:embed="rId2">
            <a:alphaModFix/>
          </a:blip>
          <a:srcRect r="-241"/>
          <a:stretch/>
        </p:blipFill>
        <p:spPr>
          <a:xfrm>
            <a:off x="7376001" y="2077394"/>
            <a:ext cx="4635223" cy="2872106"/>
          </a:xfrm>
          <a:prstGeom prst="rect">
            <a:avLst/>
          </a:prstGeom>
          <a:noFill/>
          <a:ln>
            <a:noFill/>
          </a:ln>
          <a:effectLst>
            <a:outerShdw blurRad="381000" dist="38100" dir="5400000" algn="t" rotWithShape="0">
              <a:srgbClr val="000000">
                <a:alpha val="20000"/>
              </a:srgbClr>
            </a:outerShdw>
          </a:effectLst>
        </p:spPr>
      </p:pic>
      <p:sp>
        <p:nvSpPr>
          <p:cNvPr id="257" name="Google Shape;257;p69"/>
          <p:cNvSpPr>
            <a:spLocks noGrp="1"/>
          </p:cNvSpPr>
          <p:nvPr>
            <p:ph type="pic" idx="3"/>
          </p:nvPr>
        </p:nvSpPr>
        <p:spPr>
          <a:xfrm>
            <a:off x="8676082" y="2316734"/>
            <a:ext cx="2777903" cy="2255533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pic>
        <p:nvPicPr>
          <p:cNvPr id="258" name="Google Shape;258;p69" descr="A screen shot of a computer &#10; &#10;Description automatically generated"/>
          <p:cNvPicPr preferRelativeResize="0"/>
          <p:nvPr/>
        </p:nvPicPr>
        <p:blipFill rotWithShape="1">
          <a:blip r:embed="rId3">
            <a:alphaModFix/>
          </a:blip>
          <a:srcRect r="-241"/>
          <a:stretch/>
        </p:blipFill>
        <p:spPr>
          <a:xfrm>
            <a:off x="2943193" y="1705032"/>
            <a:ext cx="6329681" cy="3786653"/>
          </a:xfrm>
          <a:prstGeom prst="rect">
            <a:avLst/>
          </a:prstGeom>
          <a:noFill/>
          <a:ln>
            <a:noFill/>
          </a:ln>
          <a:effectLst>
            <a:outerShdw blurRad="381000" dist="38100" dir="5400000" algn="t" rotWithShape="0">
              <a:srgbClr val="000000">
                <a:alpha val="20000"/>
              </a:srgbClr>
            </a:outerShdw>
          </a:effectLst>
        </p:spPr>
      </p:pic>
      <p:sp>
        <p:nvSpPr>
          <p:cNvPr id="259" name="Google Shape;259;p69"/>
          <p:cNvSpPr>
            <a:spLocks noGrp="1"/>
          </p:cNvSpPr>
          <p:nvPr>
            <p:ph type="pic" idx="4"/>
          </p:nvPr>
        </p:nvSpPr>
        <p:spPr>
          <a:xfrm>
            <a:off x="3703504" y="2010749"/>
            <a:ext cx="4806753" cy="3004872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260" name="Google Shape;260;p69"/>
          <p:cNvSpPr txBox="1">
            <a:spLocks noGrp="1"/>
          </p:cNvSpPr>
          <p:nvPr>
            <p:ph type="title"/>
          </p:nvPr>
        </p:nvSpPr>
        <p:spPr>
          <a:xfrm>
            <a:off x="762081" y="365125"/>
            <a:ext cx="7848519" cy="110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69"/>
          <p:cNvSpPr txBox="1">
            <a:spLocks noGrp="1"/>
          </p:cNvSpPr>
          <p:nvPr>
            <p:ph type="body" idx="1"/>
          </p:nvPr>
        </p:nvSpPr>
        <p:spPr>
          <a:xfrm>
            <a:off x="762081" y="1001257"/>
            <a:ext cx="5044713" cy="47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rtphone">
  <p:cSld name="Smartphone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67779" y="235876"/>
            <a:ext cx="3032455" cy="6059378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70"/>
          <p:cNvSpPr>
            <a:spLocks noGrp="1"/>
          </p:cNvSpPr>
          <p:nvPr>
            <p:ph type="pic" idx="2"/>
          </p:nvPr>
        </p:nvSpPr>
        <p:spPr>
          <a:xfrm>
            <a:off x="8958734" y="622419"/>
            <a:ext cx="2448000" cy="5437033"/>
          </a:xfrm>
          <a:prstGeom prst="roundRect">
            <a:avLst>
              <a:gd name="adj" fmla="val 12987"/>
            </a:avLst>
          </a:prstGeom>
          <a:solidFill>
            <a:schemeClr val="dk2"/>
          </a:solidFill>
          <a:ln>
            <a:noFill/>
          </a:ln>
        </p:spPr>
      </p:sp>
      <p:sp>
        <p:nvSpPr>
          <p:cNvPr id="268" name="Google Shape;268;p70"/>
          <p:cNvSpPr txBox="1">
            <a:spLocks noGrp="1"/>
          </p:cNvSpPr>
          <p:nvPr>
            <p:ph type="title"/>
          </p:nvPr>
        </p:nvSpPr>
        <p:spPr>
          <a:xfrm>
            <a:off x="1306768" y="1027493"/>
            <a:ext cx="62985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70"/>
          <p:cNvSpPr txBox="1">
            <a:spLocks noGrp="1"/>
          </p:cNvSpPr>
          <p:nvPr>
            <p:ph type="body" idx="1"/>
          </p:nvPr>
        </p:nvSpPr>
        <p:spPr>
          <a:xfrm>
            <a:off x="1306767" y="2353056"/>
            <a:ext cx="6299200" cy="319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rtphone et ordinateur">
  <p:cSld name="Smartphone et ordinateu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71" descr="A screen shot of a computer &#10; &#10;Description automatically generated"/>
          <p:cNvPicPr preferRelativeResize="0"/>
          <p:nvPr/>
        </p:nvPicPr>
        <p:blipFill rotWithShape="1">
          <a:blip r:embed="rId2">
            <a:alphaModFix/>
          </a:blip>
          <a:srcRect r="-241"/>
          <a:stretch/>
        </p:blipFill>
        <p:spPr>
          <a:xfrm>
            <a:off x="5077053" y="1048438"/>
            <a:ext cx="6329681" cy="3786653"/>
          </a:xfrm>
          <a:prstGeom prst="rect">
            <a:avLst/>
          </a:prstGeom>
          <a:noFill/>
          <a:ln>
            <a:noFill/>
          </a:ln>
          <a:effectLst>
            <a:outerShdw blurRad="381000" dist="38100" dir="5400000" algn="t" rotWithShape="0">
              <a:srgbClr val="000000">
                <a:alpha val="20000"/>
              </a:srgbClr>
            </a:outerShdw>
          </a:effectLst>
        </p:spPr>
      </p:pic>
      <p:sp>
        <p:nvSpPr>
          <p:cNvPr id="275" name="Google Shape;275;p71"/>
          <p:cNvSpPr>
            <a:spLocks noGrp="1"/>
          </p:cNvSpPr>
          <p:nvPr>
            <p:ph type="pic" idx="2"/>
          </p:nvPr>
        </p:nvSpPr>
        <p:spPr>
          <a:xfrm>
            <a:off x="5837364" y="1354155"/>
            <a:ext cx="4806753" cy="3004872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pic>
        <p:nvPicPr>
          <p:cNvPr id="276" name="Google Shape;276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7779" y="235876"/>
            <a:ext cx="3032455" cy="6059378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71"/>
          <p:cNvSpPr>
            <a:spLocks noGrp="1"/>
          </p:cNvSpPr>
          <p:nvPr>
            <p:ph type="pic" idx="3"/>
          </p:nvPr>
        </p:nvSpPr>
        <p:spPr>
          <a:xfrm>
            <a:off x="8958734" y="622419"/>
            <a:ext cx="2448000" cy="5437033"/>
          </a:xfrm>
          <a:prstGeom prst="roundRect">
            <a:avLst>
              <a:gd name="adj" fmla="val 12987"/>
            </a:avLst>
          </a:prstGeom>
          <a:solidFill>
            <a:schemeClr val="dk2"/>
          </a:solidFill>
          <a:ln>
            <a:noFill/>
          </a:ln>
        </p:spPr>
      </p:sp>
      <p:sp>
        <p:nvSpPr>
          <p:cNvPr id="278" name="Google Shape;278;p71"/>
          <p:cNvSpPr txBox="1">
            <a:spLocks noGrp="1"/>
          </p:cNvSpPr>
          <p:nvPr>
            <p:ph type="title"/>
          </p:nvPr>
        </p:nvSpPr>
        <p:spPr>
          <a:xfrm>
            <a:off x="374966" y="1027493"/>
            <a:ext cx="498896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71"/>
          <p:cNvSpPr txBox="1">
            <a:spLocks noGrp="1"/>
          </p:cNvSpPr>
          <p:nvPr>
            <p:ph type="body" idx="1"/>
          </p:nvPr>
        </p:nvSpPr>
        <p:spPr>
          <a:xfrm>
            <a:off x="374965" y="2353056"/>
            <a:ext cx="4989515" cy="319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71"/>
          <p:cNvSpPr txBox="1">
            <a:spLocks noGrp="1"/>
          </p:cNvSpPr>
          <p:nvPr>
            <p:ph type="body" idx="4"/>
          </p:nvPr>
        </p:nvSpPr>
        <p:spPr>
          <a:xfrm>
            <a:off x="374422" y="1881568"/>
            <a:ext cx="4988970" cy="47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71"/>
          <p:cNvSpPr txBox="1">
            <a:spLocks noGrp="1"/>
          </p:cNvSpPr>
          <p:nvPr>
            <p:ph type="dt" idx="10"/>
          </p:nvPr>
        </p:nvSpPr>
        <p:spPr>
          <a:xfrm>
            <a:off x="37442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71"/>
          <p:cNvSpPr txBox="1">
            <a:spLocks noGrp="1"/>
          </p:cNvSpPr>
          <p:nvPr>
            <p:ph type="ftr" idx="11"/>
          </p:nvPr>
        </p:nvSpPr>
        <p:spPr>
          <a:xfrm>
            <a:off x="377996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plat Bleu Canard" type="blank">
  <p:cSld name="BLANK">
    <p:bg>
      <p:bgPr>
        <a:solidFill>
          <a:schemeClr val="accent5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BE0"/>
              </a:buClr>
              <a:buSzPts val="1400"/>
              <a:buFont typeface="Century Gothic"/>
              <a:buNone/>
              <a:defRPr sz="1200" b="0" i="0" u="none" strike="noStrike" cap="none">
                <a:solidFill>
                  <a:srgbClr val="FCDB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6" name="Google Shape;286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BE0"/>
              </a:buClr>
              <a:buSzPts val="1400"/>
              <a:buFont typeface="Century Gothic"/>
              <a:buNone/>
              <a:defRPr sz="1200" b="0" i="0" u="none" strike="noStrike" cap="none">
                <a:solidFill>
                  <a:srgbClr val="FCDB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7" name="Google Shape;287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BE0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CDB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BE0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CDB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BE0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CDB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BE0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CDB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BE0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CDB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BE0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CDB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BE0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CDB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BE0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CDB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BE0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CDB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>
  <p:cSld name="1_Diapositive de titre">
    <p:bg>
      <p:bgPr>
        <a:solidFill>
          <a:schemeClr val="accent2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400"/>
              <a:buFont typeface="Manrope"/>
              <a:buNone/>
              <a:defRPr sz="1200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0" name="Google Shape;290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400"/>
              <a:buFont typeface="Manrope"/>
              <a:buNone/>
              <a:defRPr sz="1200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1" name="Google Shape;291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92" name="Google Shape;292;p7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30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 b="1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3" name="Google Shape;293;p73"/>
          <p:cNvSpPr txBox="1">
            <a:spLocks noGrp="1"/>
          </p:cNvSpPr>
          <p:nvPr>
            <p:ph type="subTitle" idx="1"/>
          </p:nvPr>
        </p:nvSpPr>
        <p:spPr>
          <a:xfrm>
            <a:off x="1524000" y="4315968"/>
            <a:ext cx="9144000" cy="941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 / Couleur">
  <p:cSld name="Diapositive de titre / Couleur">
    <p:bg>
      <p:bgPr>
        <a:solidFill>
          <a:schemeClr val="dk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8"/>
          <p:cNvSpPr txBox="1">
            <a:spLocks noGrp="1"/>
          </p:cNvSpPr>
          <p:nvPr>
            <p:ph type="body" idx="1"/>
          </p:nvPr>
        </p:nvSpPr>
        <p:spPr>
          <a:xfrm>
            <a:off x="1524000" y="4316413"/>
            <a:ext cx="9144000" cy="94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CCACB"/>
              </a:buClr>
              <a:buSzPts val="2000"/>
              <a:buNone/>
              <a:defRPr sz="2000">
                <a:solidFill>
                  <a:srgbClr val="FCCACB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8"/>
          <p:cNvSpPr/>
          <p:nvPr/>
        </p:nvSpPr>
        <p:spPr>
          <a:xfrm>
            <a:off x="0" y="5876544"/>
            <a:ext cx="12192000" cy="98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title"/>
          </p:nvPr>
        </p:nvSpPr>
        <p:spPr>
          <a:xfrm>
            <a:off x="1524000" y="1122220"/>
            <a:ext cx="9144000" cy="3057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38" descr="Ihédate | FRANCE MOBILITÉS"/>
          <p:cNvPicPr preferRelativeResize="0"/>
          <p:nvPr/>
        </p:nvPicPr>
        <p:blipFill rotWithShape="1">
          <a:blip r:embed="rId2">
            <a:alphaModFix/>
          </a:blip>
          <a:srcRect t="22893" b="31824"/>
          <a:stretch/>
        </p:blipFill>
        <p:spPr>
          <a:xfrm>
            <a:off x="10455593" y="6091619"/>
            <a:ext cx="1355407" cy="573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plat Rouge">
  <p:cSld name="Aplat Rouge">
    <p:bg>
      <p:bgPr>
        <a:solidFill>
          <a:schemeClr val="accent2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6" name="Google Shape;296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7" name="Google Shape;297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plat Rouge">
  <p:cSld name="1_Aplat Rouge">
    <p:bg>
      <p:bgPr>
        <a:solidFill>
          <a:schemeClr val="accent3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CCCCCC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0" name="Google Shape;300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CCCCCC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1" name="Google Shape;301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CCCCCC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CCCCCC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CCCCCC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CCCCCC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CCCCCC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CCCCCC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CCCCCC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CCCCCC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CCCCCC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>
  <p:cSld name="1_Diapositive de titre 3">
    <p:bg>
      <p:bgPr>
        <a:solidFill>
          <a:schemeClr val="accent4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400"/>
              <a:buFont typeface="Manrope"/>
              <a:buNone/>
              <a:defRPr sz="1200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4" name="Google Shape;304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400"/>
              <a:buFont typeface="Manrope"/>
              <a:buNone/>
              <a:defRPr sz="1200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5" name="Google Shape;305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06" name="Google Shape;306;p7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30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 b="1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7" name="Google Shape;307;p76"/>
          <p:cNvSpPr txBox="1">
            <a:spLocks noGrp="1"/>
          </p:cNvSpPr>
          <p:nvPr>
            <p:ph type="subTitle" idx="1"/>
          </p:nvPr>
        </p:nvSpPr>
        <p:spPr>
          <a:xfrm>
            <a:off x="1524000" y="4315968"/>
            <a:ext cx="9144000" cy="941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plat Rouge">
  <p:cSld name="1_Aplat Rouge 2">
    <p:bg>
      <p:bgPr>
        <a:solidFill>
          <a:schemeClr val="accent4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0" name="Google Shape;310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1" name="Google Shape;311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>
  <p:cSld name="1_Diapositive de titre 4">
    <p:bg>
      <p:bgPr>
        <a:solidFill>
          <a:schemeClr val="accent6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400"/>
              <a:buFont typeface="Manrope"/>
              <a:buNone/>
              <a:defRPr sz="1200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4" name="Google Shape;314;p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400"/>
              <a:buFont typeface="Manrope"/>
              <a:buNone/>
              <a:defRPr sz="1200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5" name="Google Shape;315;p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16" name="Google Shape;316;p7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30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 b="1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7" name="Google Shape;317;p78"/>
          <p:cNvSpPr txBox="1">
            <a:spLocks noGrp="1"/>
          </p:cNvSpPr>
          <p:nvPr>
            <p:ph type="subTitle" idx="1"/>
          </p:nvPr>
        </p:nvSpPr>
        <p:spPr>
          <a:xfrm>
            <a:off x="1524000" y="4315968"/>
            <a:ext cx="9144000" cy="941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plat Rouge">
  <p:cSld name="1_Aplat Rouge 3">
    <p:bg>
      <p:bgPr>
        <a:solidFill>
          <a:schemeClr val="accent6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0" name="Google Shape;320;p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1" name="Google Shape;321;p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plat Rouge">
  <p:cSld name="1_Aplat Rouge 4">
    <p:bg>
      <p:bgPr>
        <a:solidFill>
          <a:schemeClr val="dk1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4" name="Google Shape;324;p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5" name="Google Shape;325;p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>
  <p:cSld name="1_Diapositive de titre 5">
    <p:bg>
      <p:bgPr>
        <a:solidFill>
          <a:schemeClr val="dk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Manrope"/>
              <a:buNone/>
              <a:defRPr sz="1200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8" name="Google Shape;328;p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Manrope"/>
              <a:buNone/>
              <a:defRPr sz="1200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9" name="Google Shape;329;p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30" name="Google Shape;330;p8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30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 b="1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1" name="Google Shape;331;p81"/>
          <p:cNvSpPr txBox="1">
            <a:spLocks noGrp="1"/>
          </p:cNvSpPr>
          <p:nvPr>
            <p:ph type="subTitle" idx="1"/>
          </p:nvPr>
        </p:nvSpPr>
        <p:spPr>
          <a:xfrm>
            <a:off x="1524000" y="4315968"/>
            <a:ext cx="9144000" cy="941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 / Couleur">
  <p:cSld name="1_Diapositive de titre / Couleur 2">
    <p:bg>
      <p:bgPr>
        <a:solidFill>
          <a:schemeClr val="dk2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82"/>
          <p:cNvSpPr txBox="1">
            <a:spLocks noGrp="1"/>
          </p:cNvSpPr>
          <p:nvPr>
            <p:ph type="body" idx="1"/>
          </p:nvPr>
        </p:nvSpPr>
        <p:spPr>
          <a:xfrm>
            <a:off x="1524000" y="4316413"/>
            <a:ext cx="9144000" cy="94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CCACB"/>
              </a:buClr>
              <a:buSzPts val="1600"/>
              <a:buNone/>
              <a:defRPr>
                <a:solidFill>
                  <a:srgbClr val="FCCACB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82"/>
          <p:cNvSpPr/>
          <p:nvPr/>
        </p:nvSpPr>
        <p:spPr>
          <a:xfrm>
            <a:off x="0" y="5876544"/>
            <a:ext cx="12192000" cy="98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p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36" name="Google Shape;336;p82"/>
          <p:cNvSpPr txBox="1">
            <a:spLocks noGrp="1"/>
          </p:cNvSpPr>
          <p:nvPr>
            <p:ph type="title"/>
          </p:nvPr>
        </p:nvSpPr>
        <p:spPr>
          <a:xfrm>
            <a:off x="1524000" y="1122220"/>
            <a:ext cx="9144000" cy="3057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7" name="Google Shape;337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3570" y="6000742"/>
            <a:ext cx="2844860" cy="711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ille">
  <p:cSld name="Grille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0" name="Google Shape;340;p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1" name="Google Shape;341;p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grpSp>
        <p:nvGrpSpPr>
          <p:cNvPr id="342" name="Google Shape;342;p83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cxnSp>
          <p:nvCxnSpPr>
            <p:cNvPr id="343" name="Google Shape;343;p83"/>
            <p:cNvCxnSpPr/>
            <p:nvPr/>
          </p:nvCxnSpPr>
          <p:spPr>
            <a:xfrm>
              <a:off x="457200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4" name="Google Shape;344;p83"/>
            <p:cNvCxnSpPr/>
            <p:nvPr/>
          </p:nvCxnSpPr>
          <p:spPr>
            <a:xfrm>
              <a:off x="8686800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5" name="Google Shape;345;p83"/>
            <p:cNvCxnSpPr/>
            <p:nvPr/>
          </p:nvCxnSpPr>
          <p:spPr>
            <a:xfrm>
              <a:off x="1113726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6" name="Google Shape;346;p83"/>
            <p:cNvCxnSpPr/>
            <p:nvPr/>
          </p:nvCxnSpPr>
          <p:spPr>
            <a:xfrm>
              <a:off x="1300622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7" name="Google Shape;347;p83"/>
            <p:cNvCxnSpPr/>
            <p:nvPr/>
          </p:nvCxnSpPr>
          <p:spPr>
            <a:xfrm>
              <a:off x="1954396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8" name="Google Shape;348;p83"/>
            <p:cNvCxnSpPr/>
            <p:nvPr/>
          </p:nvCxnSpPr>
          <p:spPr>
            <a:xfrm>
              <a:off x="2143050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9" name="Google Shape;349;p83"/>
            <p:cNvCxnSpPr/>
            <p:nvPr/>
          </p:nvCxnSpPr>
          <p:spPr>
            <a:xfrm>
              <a:off x="2796824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0" name="Google Shape;350;p83"/>
            <p:cNvCxnSpPr/>
            <p:nvPr/>
          </p:nvCxnSpPr>
          <p:spPr>
            <a:xfrm>
              <a:off x="2990753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1" name="Google Shape;351;p83"/>
            <p:cNvCxnSpPr/>
            <p:nvPr/>
          </p:nvCxnSpPr>
          <p:spPr>
            <a:xfrm>
              <a:off x="3639252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2" name="Google Shape;352;p83"/>
            <p:cNvCxnSpPr/>
            <p:nvPr/>
          </p:nvCxnSpPr>
          <p:spPr>
            <a:xfrm>
              <a:off x="3829078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3" name="Google Shape;353;p83"/>
            <p:cNvCxnSpPr/>
            <p:nvPr/>
          </p:nvCxnSpPr>
          <p:spPr>
            <a:xfrm>
              <a:off x="4478749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4" name="Google Shape;354;p83"/>
            <p:cNvCxnSpPr/>
            <p:nvPr/>
          </p:nvCxnSpPr>
          <p:spPr>
            <a:xfrm>
              <a:off x="4670334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5" name="Google Shape;355;p83"/>
            <p:cNvCxnSpPr/>
            <p:nvPr/>
          </p:nvCxnSpPr>
          <p:spPr>
            <a:xfrm>
              <a:off x="5324108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6" name="Google Shape;356;p83"/>
            <p:cNvCxnSpPr/>
            <p:nvPr/>
          </p:nvCxnSpPr>
          <p:spPr>
            <a:xfrm>
              <a:off x="5512762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7" name="Google Shape;357;p83"/>
            <p:cNvCxnSpPr/>
            <p:nvPr/>
          </p:nvCxnSpPr>
          <p:spPr>
            <a:xfrm>
              <a:off x="6166536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8" name="Google Shape;358;p83"/>
            <p:cNvCxnSpPr/>
            <p:nvPr/>
          </p:nvCxnSpPr>
          <p:spPr>
            <a:xfrm>
              <a:off x="6355190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9" name="Google Shape;359;p83"/>
            <p:cNvCxnSpPr/>
            <p:nvPr/>
          </p:nvCxnSpPr>
          <p:spPr>
            <a:xfrm>
              <a:off x="7008964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0" name="Google Shape;360;p83"/>
            <p:cNvCxnSpPr/>
            <p:nvPr/>
          </p:nvCxnSpPr>
          <p:spPr>
            <a:xfrm>
              <a:off x="7197618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1" name="Google Shape;361;p83"/>
            <p:cNvCxnSpPr/>
            <p:nvPr/>
          </p:nvCxnSpPr>
          <p:spPr>
            <a:xfrm>
              <a:off x="7851392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2" name="Google Shape;362;p83"/>
            <p:cNvCxnSpPr/>
            <p:nvPr/>
          </p:nvCxnSpPr>
          <p:spPr>
            <a:xfrm>
              <a:off x="8040049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3" name="Google Shape;363;p83"/>
            <p:cNvCxnSpPr/>
            <p:nvPr/>
          </p:nvCxnSpPr>
          <p:spPr>
            <a:xfrm>
              <a:off x="0" y="457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4" name="Google Shape;364;p83"/>
            <p:cNvCxnSpPr/>
            <p:nvPr/>
          </p:nvCxnSpPr>
          <p:spPr>
            <a:xfrm>
              <a:off x="0" y="685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5" name="Google Shape;365;p83"/>
            <p:cNvCxnSpPr/>
            <p:nvPr/>
          </p:nvCxnSpPr>
          <p:spPr>
            <a:xfrm>
              <a:off x="0" y="6178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6" name="Google Shape;366;p83"/>
            <p:cNvCxnSpPr/>
            <p:nvPr/>
          </p:nvCxnSpPr>
          <p:spPr>
            <a:xfrm>
              <a:off x="0" y="6407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7" name="Google Shape;367;p83"/>
            <p:cNvCxnSpPr/>
            <p:nvPr/>
          </p:nvCxnSpPr>
          <p:spPr>
            <a:xfrm rot="10800000">
              <a:off x="0" y="34290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>
  <p:cSld name="Deux contenu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477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body" idx="2"/>
          </p:nvPr>
        </p:nvSpPr>
        <p:spPr>
          <a:xfrm>
            <a:off x="6169025" y="1825625"/>
            <a:ext cx="518477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body" idx="3"/>
          </p:nvPr>
        </p:nvSpPr>
        <p:spPr>
          <a:xfrm>
            <a:off x="838200" y="1219200"/>
            <a:ext cx="6057900" cy="47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e de titre" type="title">
  <p:cSld name="TITLE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8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8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1" name="Google Shape;371;p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 1">
  <p:cSld name="1_Deux contenus 2_1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5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3360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85"/>
          <p:cNvSpPr txBox="1">
            <a:spLocks noGrp="1"/>
          </p:cNvSpPr>
          <p:nvPr>
            <p:ph type="body" idx="2"/>
          </p:nvPr>
        </p:nvSpPr>
        <p:spPr>
          <a:xfrm>
            <a:off x="4416007" y="1825625"/>
            <a:ext cx="3360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85"/>
          <p:cNvSpPr txBox="1">
            <a:spLocks noGrp="1"/>
          </p:cNvSpPr>
          <p:nvPr>
            <p:ph type="body" idx="3"/>
          </p:nvPr>
        </p:nvSpPr>
        <p:spPr>
          <a:xfrm>
            <a:off x="7993813" y="1825625"/>
            <a:ext cx="3360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8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772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0" name="Google Shape;380;p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1" name="Google Shape;381;p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82" name="Google Shape;382;p85"/>
          <p:cNvSpPr txBox="1">
            <a:spLocks noGrp="1"/>
          </p:cNvSpPr>
          <p:nvPr>
            <p:ph type="body" idx="4"/>
          </p:nvPr>
        </p:nvSpPr>
        <p:spPr>
          <a:xfrm>
            <a:off x="838200" y="1219200"/>
            <a:ext cx="60579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central / Blanc">
  <p:cSld name="Texte central / Blanc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5"/>
          <p:cNvSpPr txBox="1">
            <a:spLocks noGrp="1"/>
          </p:cNvSpPr>
          <p:nvPr>
            <p:ph type="body" idx="1"/>
          </p:nvPr>
        </p:nvSpPr>
        <p:spPr>
          <a:xfrm>
            <a:off x="838200" y="3958388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3" name="Google Shape;393;p35"/>
          <p:cNvSpPr txBox="1">
            <a:spLocks noGrp="1"/>
          </p:cNvSpPr>
          <p:nvPr>
            <p:ph type="title"/>
          </p:nvPr>
        </p:nvSpPr>
        <p:spPr>
          <a:xfrm>
            <a:off x="838200" y="2921168"/>
            <a:ext cx="105156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5" name="Google Shape;39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6" name="Google Shape;39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 / Couleur">
  <p:cSld name="Diapositive de titre / Couleur">
    <p:bg>
      <p:bgPr>
        <a:solidFill>
          <a:schemeClr val="dk2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86"/>
          <p:cNvSpPr txBox="1">
            <a:spLocks noGrp="1"/>
          </p:cNvSpPr>
          <p:nvPr>
            <p:ph type="body" idx="1"/>
          </p:nvPr>
        </p:nvSpPr>
        <p:spPr>
          <a:xfrm>
            <a:off x="1524000" y="4316413"/>
            <a:ext cx="9144000" cy="94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CCACB"/>
              </a:buClr>
              <a:buSzPts val="2000"/>
              <a:buNone/>
              <a:defRPr>
                <a:solidFill>
                  <a:srgbClr val="FCCACB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86"/>
          <p:cNvSpPr/>
          <p:nvPr/>
        </p:nvSpPr>
        <p:spPr>
          <a:xfrm>
            <a:off x="0" y="5876544"/>
            <a:ext cx="12192000" cy="98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401" name="Google Shape;401;p86"/>
          <p:cNvSpPr txBox="1">
            <a:spLocks noGrp="1"/>
          </p:cNvSpPr>
          <p:nvPr>
            <p:ph type="title"/>
          </p:nvPr>
        </p:nvSpPr>
        <p:spPr>
          <a:xfrm>
            <a:off x="1524000" y="1122220"/>
            <a:ext cx="9144000" cy="3057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2" name="Google Shape;402;p86" descr="Ihédate | FRANCE MOBILITÉS"/>
          <p:cNvPicPr preferRelativeResize="0"/>
          <p:nvPr/>
        </p:nvPicPr>
        <p:blipFill rotWithShape="1">
          <a:blip r:embed="rId2">
            <a:alphaModFix/>
          </a:blip>
          <a:srcRect t="22893" b="31824"/>
          <a:stretch/>
        </p:blipFill>
        <p:spPr>
          <a:xfrm>
            <a:off x="10455593" y="6176963"/>
            <a:ext cx="1355407" cy="573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 / Couleur">
  <p:cSld name="1_Diapositive de titre / Couleur">
    <p:bg>
      <p:bgPr>
        <a:solidFill>
          <a:schemeClr val="dk2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87"/>
          <p:cNvSpPr txBox="1">
            <a:spLocks noGrp="1"/>
          </p:cNvSpPr>
          <p:nvPr>
            <p:ph type="body" idx="1"/>
          </p:nvPr>
        </p:nvSpPr>
        <p:spPr>
          <a:xfrm>
            <a:off x="914400" y="4316413"/>
            <a:ext cx="7363968" cy="94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CCACB"/>
              </a:buClr>
              <a:buSzPts val="2000"/>
              <a:buNone/>
              <a:defRPr>
                <a:solidFill>
                  <a:srgbClr val="FCCACB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87"/>
          <p:cNvSpPr/>
          <p:nvPr/>
        </p:nvSpPr>
        <p:spPr>
          <a:xfrm>
            <a:off x="0" y="5876544"/>
            <a:ext cx="12192000" cy="98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6" name="Google Shape;406;p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407" name="Google Shape;407;p87"/>
          <p:cNvSpPr txBox="1">
            <a:spLocks noGrp="1"/>
          </p:cNvSpPr>
          <p:nvPr>
            <p:ph type="title"/>
          </p:nvPr>
        </p:nvSpPr>
        <p:spPr>
          <a:xfrm>
            <a:off x="914400" y="1122220"/>
            <a:ext cx="7961376" cy="3057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8" name="Google Shape;408;p87" descr="Ihédate | FRANCE MOBILITÉS"/>
          <p:cNvPicPr preferRelativeResize="0"/>
          <p:nvPr/>
        </p:nvPicPr>
        <p:blipFill rotWithShape="1">
          <a:blip r:embed="rId2">
            <a:alphaModFix/>
          </a:blip>
          <a:srcRect t="22893" b="31824"/>
          <a:stretch/>
        </p:blipFill>
        <p:spPr>
          <a:xfrm>
            <a:off x="10455593" y="6176963"/>
            <a:ext cx="1355407" cy="573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re grand">
  <p:cSld name="Titre grand">
    <p:bg>
      <p:bgPr>
        <a:solidFill>
          <a:schemeClr val="dk2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88"/>
          <p:cNvSpPr txBox="1">
            <a:spLocks noGrp="1"/>
          </p:cNvSpPr>
          <p:nvPr>
            <p:ph type="body" idx="1"/>
          </p:nvPr>
        </p:nvSpPr>
        <p:spPr>
          <a:xfrm>
            <a:off x="7734300" y="733554"/>
            <a:ext cx="3617976" cy="294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ACB"/>
              </a:buClr>
              <a:buSzPts val="1600"/>
              <a:buNone/>
              <a:defRPr sz="1600">
                <a:solidFill>
                  <a:srgbClr val="FCCACB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CCACB"/>
              </a:buClr>
              <a:buSzPts val="1400"/>
              <a:buChar char="•"/>
              <a:defRPr sz="1400">
                <a:solidFill>
                  <a:srgbClr val="FCCACB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88"/>
          <p:cNvSpPr/>
          <p:nvPr/>
        </p:nvSpPr>
        <p:spPr>
          <a:xfrm>
            <a:off x="0" y="5876544"/>
            <a:ext cx="12192000" cy="98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nrope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p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413" name="Google Shape;413;p88"/>
          <p:cNvSpPr txBox="1">
            <a:spLocks noGrp="1"/>
          </p:cNvSpPr>
          <p:nvPr>
            <p:ph type="title"/>
          </p:nvPr>
        </p:nvSpPr>
        <p:spPr>
          <a:xfrm>
            <a:off x="838199" y="746931"/>
            <a:ext cx="6490250" cy="3236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88"/>
          <p:cNvSpPr txBox="1">
            <a:spLocks noGrp="1"/>
          </p:cNvSpPr>
          <p:nvPr>
            <p:ph type="body" idx="2"/>
          </p:nvPr>
        </p:nvSpPr>
        <p:spPr>
          <a:xfrm>
            <a:off x="838199" y="3983479"/>
            <a:ext cx="6490251" cy="128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ACB"/>
              </a:buClr>
              <a:buSzPts val="2000"/>
              <a:buNone/>
              <a:defRPr>
                <a:solidFill>
                  <a:srgbClr val="FCCACB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CCACB"/>
              </a:buClr>
              <a:buSzPts val="1600"/>
              <a:buChar char="•"/>
              <a:defRPr>
                <a:solidFill>
                  <a:srgbClr val="FCCACB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15" name="Google Shape;415;p88"/>
          <p:cNvCxnSpPr/>
          <p:nvPr/>
        </p:nvCxnSpPr>
        <p:spPr>
          <a:xfrm>
            <a:off x="7735824" y="3813048"/>
            <a:ext cx="3617976" cy="0"/>
          </a:xfrm>
          <a:prstGeom prst="straightConnector1">
            <a:avLst/>
          </a:prstGeom>
          <a:noFill/>
          <a:ln w="19050" cap="flat" cmpd="sng">
            <a:solidFill>
              <a:srgbClr val="FCCACB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16" name="Google Shape;416;p88" descr="Ihédate | FRANCE MOBILITÉS"/>
          <p:cNvPicPr preferRelativeResize="0"/>
          <p:nvPr/>
        </p:nvPicPr>
        <p:blipFill rotWithShape="1">
          <a:blip r:embed="rId2">
            <a:alphaModFix/>
          </a:blip>
          <a:srcRect t="22893" b="31824"/>
          <a:stretch/>
        </p:blipFill>
        <p:spPr>
          <a:xfrm>
            <a:off x="10455593" y="6176963"/>
            <a:ext cx="1355407" cy="573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5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re grand simple">
  <p:cSld name="Titre grand simple">
    <p:bg>
      <p:bgPr>
        <a:solidFill>
          <a:schemeClr val="dk2"/>
        </a:solid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89"/>
          <p:cNvSpPr/>
          <p:nvPr/>
        </p:nvSpPr>
        <p:spPr>
          <a:xfrm>
            <a:off x="0" y="5876544"/>
            <a:ext cx="12192000" cy="98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nrope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420" name="Google Shape;420;p89"/>
          <p:cNvSpPr txBox="1">
            <a:spLocks noGrp="1"/>
          </p:cNvSpPr>
          <p:nvPr>
            <p:ph type="title"/>
          </p:nvPr>
        </p:nvSpPr>
        <p:spPr>
          <a:xfrm>
            <a:off x="838199" y="746931"/>
            <a:ext cx="6490250" cy="3236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89"/>
          <p:cNvSpPr txBox="1">
            <a:spLocks noGrp="1"/>
          </p:cNvSpPr>
          <p:nvPr>
            <p:ph type="body" idx="1"/>
          </p:nvPr>
        </p:nvSpPr>
        <p:spPr>
          <a:xfrm>
            <a:off x="838199" y="3983479"/>
            <a:ext cx="6490251" cy="128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ACB"/>
              </a:buClr>
              <a:buSzPts val="2000"/>
              <a:buNone/>
              <a:defRPr>
                <a:solidFill>
                  <a:srgbClr val="FCCACB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CCACB"/>
              </a:buClr>
              <a:buSzPts val="1600"/>
              <a:buChar char="•"/>
              <a:defRPr>
                <a:solidFill>
                  <a:srgbClr val="FCCACB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22" name="Google Shape;422;p89" descr="Ihédate | FRANCE MOBILITÉS"/>
          <p:cNvPicPr preferRelativeResize="0"/>
          <p:nvPr/>
        </p:nvPicPr>
        <p:blipFill rotWithShape="1">
          <a:blip r:embed="rId2">
            <a:alphaModFix/>
          </a:blip>
          <a:srcRect t="22893" b="31824"/>
          <a:stretch/>
        </p:blipFill>
        <p:spPr>
          <a:xfrm>
            <a:off x="10455593" y="6176963"/>
            <a:ext cx="1355407" cy="573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5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e central / Aplat">
  <p:cSld name="Texte central / Aplat">
    <p:bg>
      <p:bgPr>
        <a:solidFill>
          <a:schemeClr val="accent1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90"/>
          <p:cNvSpPr txBox="1">
            <a:spLocks noGrp="1"/>
          </p:cNvSpPr>
          <p:nvPr>
            <p:ph type="body" idx="1"/>
          </p:nvPr>
        </p:nvSpPr>
        <p:spPr>
          <a:xfrm>
            <a:off x="838200" y="3958388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9D6F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CCACB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5" name="Google Shape;425;p9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6" name="Google Shape;426;p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7" name="Google Shape;427;p9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428" name="Google Shape;428;p90"/>
          <p:cNvSpPr txBox="1">
            <a:spLocks noGrp="1"/>
          </p:cNvSpPr>
          <p:nvPr>
            <p:ph type="title"/>
          </p:nvPr>
        </p:nvSpPr>
        <p:spPr>
          <a:xfrm>
            <a:off x="838200" y="2921168"/>
            <a:ext cx="105156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-tête de section / Couleur">
  <p:cSld name="En-tête de section / Couleur">
    <p:bg>
      <p:bgPr>
        <a:solidFill>
          <a:schemeClr val="accent1"/>
        </a:solid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9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9D6F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CCACB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1" name="Google Shape;431;p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2" name="Google Shape;432;p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3" name="Google Shape;433;p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434" name="Google Shape;434;p91"/>
          <p:cNvSpPr txBox="1">
            <a:spLocks noGrp="1"/>
          </p:cNvSpPr>
          <p:nvPr>
            <p:ph type="title"/>
          </p:nvPr>
        </p:nvSpPr>
        <p:spPr>
          <a:xfrm>
            <a:off x="83820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re grand aplat">
  <p:cSld name="Titre grand aplat">
    <p:bg>
      <p:bgPr>
        <a:solidFill>
          <a:schemeClr val="accent1"/>
        </a:solid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92"/>
          <p:cNvSpPr txBox="1">
            <a:spLocks noGrp="1"/>
          </p:cNvSpPr>
          <p:nvPr>
            <p:ph type="body" idx="1"/>
          </p:nvPr>
        </p:nvSpPr>
        <p:spPr>
          <a:xfrm>
            <a:off x="838199" y="3983479"/>
            <a:ext cx="6490251" cy="128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ACB"/>
              </a:buClr>
              <a:buSzPts val="2000"/>
              <a:buNone/>
              <a:defRPr>
                <a:solidFill>
                  <a:srgbClr val="FCCACB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CCACB"/>
              </a:buClr>
              <a:buSzPts val="1600"/>
              <a:buChar char="•"/>
              <a:defRPr>
                <a:solidFill>
                  <a:srgbClr val="FCCACB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92"/>
          <p:cNvSpPr txBox="1">
            <a:spLocks noGrp="1"/>
          </p:cNvSpPr>
          <p:nvPr>
            <p:ph type="title"/>
          </p:nvPr>
        </p:nvSpPr>
        <p:spPr>
          <a:xfrm>
            <a:off x="838200" y="746931"/>
            <a:ext cx="6490252" cy="3236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9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9" name="Google Shape;439;p9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0" name="Google Shape;440;p9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441" name="Google Shape;441;p92"/>
          <p:cNvSpPr txBox="1">
            <a:spLocks noGrp="1"/>
          </p:cNvSpPr>
          <p:nvPr>
            <p:ph type="body" idx="2"/>
          </p:nvPr>
        </p:nvSpPr>
        <p:spPr>
          <a:xfrm>
            <a:off x="7734301" y="747713"/>
            <a:ext cx="3619500" cy="2891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ACB"/>
              </a:buClr>
              <a:buSzPts val="1600"/>
              <a:buNone/>
              <a:defRPr sz="1600">
                <a:solidFill>
                  <a:srgbClr val="FCCACB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CCACB"/>
              </a:buClr>
              <a:buSzPts val="1400"/>
              <a:buChar char="•"/>
              <a:defRPr sz="1400">
                <a:solidFill>
                  <a:srgbClr val="FCCACB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FCCACB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CCACB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FCCAC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42" name="Google Shape;442;p92"/>
          <p:cNvCxnSpPr/>
          <p:nvPr/>
        </p:nvCxnSpPr>
        <p:spPr>
          <a:xfrm>
            <a:off x="7735824" y="3813048"/>
            <a:ext cx="3617976" cy="0"/>
          </a:xfrm>
          <a:prstGeom prst="straightConnector1">
            <a:avLst/>
          </a:prstGeom>
          <a:noFill/>
          <a:ln w="19050" cap="flat" cmpd="sng">
            <a:solidFill>
              <a:srgbClr val="FCCAC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36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200"/>
              <a:buChar char="•"/>
              <a:defRPr/>
            </a:lvl2pPr>
            <a:lvl3pPr marL="1371600" lvl="2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3pPr>
            <a:lvl4pPr marL="1828800" lvl="3" indent="-2952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50"/>
              <a:buChar char="•"/>
              <a:defRPr/>
            </a:lvl4pPr>
            <a:lvl5pPr marL="2286000" lvl="4" indent="-2952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5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Google Shape;49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Google Shape;50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51" name="Google Shape;51;p51"/>
          <p:cNvSpPr txBox="1">
            <a:spLocks noGrp="1"/>
          </p:cNvSpPr>
          <p:nvPr>
            <p:ph type="body" idx="2"/>
          </p:nvPr>
        </p:nvSpPr>
        <p:spPr>
          <a:xfrm>
            <a:off x="838200" y="1219200"/>
            <a:ext cx="6057900" cy="47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re grand aplat simple">
  <p:cSld name="Titre grand aplat simple">
    <p:bg>
      <p:bgPr>
        <a:solidFill>
          <a:schemeClr val="accent1"/>
        </a:solid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93"/>
          <p:cNvSpPr txBox="1">
            <a:spLocks noGrp="1"/>
          </p:cNvSpPr>
          <p:nvPr>
            <p:ph type="body" idx="1"/>
          </p:nvPr>
        </p:nvSpPr>
        <p:spPr>
          <a:xfrm>
            <a:off x="838199" y="3983479"/>
            <a:ext cx="6490251" cy="128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ACB"/>
              </a:buClr>
              <a:buSzPts val="2000"/>
              <a:buNone/>
              <a:defRPr>
                <a:solidFill>
                  <a:srgbClr val="FCCACB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CCACB"/>
              </a:buClr>
              <a:buSzPts val="1600"/>
              <a:buChar char="•"/>
              <a:defRPr>
                <a:solidFill>
                  <a:srgbClr val="FCCACB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93"/>
          <p:cNvSpPr txBox="1">
            <a:spLocks noGrp="1"/>
          </p:cNvSpPr>
          <p:nvPr>
            <p:ph type="title"/>
          </p:nvPr>
        </p:nvSpPr>
        <p:spPr>
          <a:xfrm>
            <a:off x="838200" y="746931"/>
            <a:ext cx="6490252" cy="3236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7" name="Google Shape;447;p9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8" name="Google Shape;448;p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979A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9979A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364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">
  <p:cSld name="En-tête de section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9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1" name="Google Shape;451;p94"/>
          <p:cNvSpPr txBox="1">
            <a:spLocks noGrp="1"/>
          </p:cNvSpPr>
          <p:nvPr>
            <p:ph type="title"/>
          </p:nvPr>
        </p:nvSpPr>
        <p:spPr>
          <a:xfrm>
            <a:off x="83820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9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3" name="Google Shape;453;p9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4" name="Google Shape;454;p9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plein">
  <p:cSld name="1_Titre plein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95"/>
          <p:cNvSpPr txBox="1">
            <a:spLocks noGrp="1"/>
          </p:cNvSpPr>
          <p:nvPr>
            <p:ph type="ctrTitle"/>
          </p:nvPr>
        </p:nvSpPr>
        <p:spPr>
          <a:xfrm>
            <a:off x="838200" y="735671"/>
            <a:ext cx="6486641" cy="3069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95"/>
          <p:cNvSpPr txBox="1">
            <a:spLocks noGrp="1"/>
          </p:cNvSpPr>
          <p:nvPr>
            <p:ph type="body" idx="1"/>
          </p:nvPr>
        </p:nvSpPr>
        <p:spPr>
          <a:xfrm>
            <a:off x="7734300" y="733554"/>
            <a:ext cx="3619500" cy="453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 sz="1400"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95"/>
          <p:cNvSpPr txBox="1">
            <a:spLocks noGrp="1"/>
          </p:cNvSpPr>
          <p:nvPr>
            <p:ph type="subTitle" idx="2"/>
          </p:nvPr>
        </p:nvSpPr>
        <p:spPr>
          <a:xfrm>
            <a:off x="833580" y="3601291"/>
            <a:ext cx="6490251" cy="1288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–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Helvetica Neue"/>
              <a:buChar char="–"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Helvetica Neue"/>
              <a:buChar char="–"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9" name="Google Shape;459;p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0" name="Google Shape;460;p9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1" name="Google Shape;461;p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plein">
  <p:cSld name="Titre plein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96"/>
          <p:cNvSpPr txBox="1">
            <a:spLocks noGrp="1"/>
          </p:cNvSpPr>
          <p:nvPr>
            <p:ph type="ctrTitle"/>
          </p:nvPr>
        </p:nvSpPr>
        <p:spPr>
          <a:xfrm>
            <a:off x="838200" y="735671"/>
            <a:ext cx="6486641" cy="3247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96"/>
          <p:cNvSpPr txBox="1">
            <a:spLocks noGrp="1"/>
          </p:cNvSpPr>
          <p:nvPr>
            <p:ph type="body" idx="1"/>
          </p:nvPr>
        </p:nvSpPr>
        <p:spPr>
          <a:xfrm>
            <a:off x="7734300" y="733555"/>
            <a:ext cx="3619500" cy="290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 sz="1400"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96"/>
          <p:cNvSpPr txBox="1">
            <a:spLocks noGrp="1"/>
          </p:cNvSpPr>
          <p:nvPr>
            <p:ph type="subTitle" idx="2"/>
          </p:nvPr>
        </p:nvSpPr>
        <p:spPr>
          <a:xfrm>
            <a:off x="833580" y="3983477"/>
            <a:ext cx="6490251" cy="1288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–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Helvetica Neue"/>
              <a:buChar char="–"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Helvetica Neue"/>
              <a:buChar char="–"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6" name="Google Shape;466;p9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7" name="Google Shape;467;p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8" name="Google Shape;468;p9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469" name="Google Shape;469;p96"/>
          <p:cNvCxnSpPr/>
          <p:nvPr/>
        </p:nvCxnSpPr>
        <p:spPr>
          <a:xfrm>
            <a:off x="7735824" y="3813048"/>
            <a:ext cx="3617976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central / Blanc">
  <p:cSld name="1_Texte central / Blanc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97"/>
          <p:cNvSpPr txBox="1">
            <a:spLocks noGrp="1"/>
          </p:cNvSpPr>
          <p:nvPr>
            <p:ph type="body" idx="1"/>
          </p:nvPr>
        </p:nvSpPr>
        <p:spPr>
          <a:xfrm>
            <a:off x="838200" y="3860800"/>
            <a:ext cx="10515600" cy="2167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2" name="Google Shape;472;p97"/>
          <p:cNvSpPr txBox="1">
            <a:spLocks noGrp="1"/>
          </p:cNvSpPr>
          <p:nvPr>
            <p:ph type="title"/>
          </p:nvPr>
        </p:nvSpPr>
        <p:spPr>
          <a:xfrm>
            <a:off x="838199" y="1122364"/>
            <a:ext cx="10515599" cy="2738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9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4" name="Google Shape;474;p9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5" name="Google Shape;475;p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9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/>
            </a:lvl1pPr>
            <a:lvl2pPr marL="91440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9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9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0" name="Google Shape;480;p9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1" name="Google Shape;481;p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482" name="Google Shape;482;p98"/>
          <p:cNvSpPr txBox="1">
            <a:spLocks noGrp="1"/>
          </p:cNvSpPr>
          <p:nvPr>
            <p:ph type="body" idx="2"/>
          </p:nvPr>
        </p:nvSpPr>
        <p:spPr>
          <a:xfrm>
            <a:off x="838200" y="1219200"/>
            <a:ext cx="6057900" cy="47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>
  <p:cSld name="Deux contenus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9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477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99"/>
          <p:cNvSpPr txBox="1">
            <a:spLocks noGrp="1"/>
          </p:cNvSpPr>
          <p:nvPr>
            <p:ph type="body" idx="2"/>
          </p:nvPr>
        </p:nvSpPr>
        <p:spPr>
          <a:xfrm>
            <a:off x="6169025" y="1825625"/>
            <a:ext cx="518477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9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8" name="Google Shape;488;p9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9" name="Google Shape;489;p9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490" name="Google Shape;490;p99"/>
          <p:cNvSpPr txBox="1">
            <a:spLocks noGrp="1"/>
          </p:cNvSpPr>
          <p:nvPr>
            <p:ph type="body" idx="3"/>
          </p:nvPr>
        </p:nvSpPr>
        <p:spPr>
          <a:xfrm>
            <a:off x="838200" y="1219200"/>
            <a:ext cx="6057900" cy="47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>
  <p:cSld name="1_Deux contenus 2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00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693779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100"/>
          <p:cNvSpPr txBox="1">
            <a:spLocks noGrp="1"/>
          </p:cNvSpPr>
          <p:nvPr>
            <p:ph type="body" idx="2"/>
          </p:nvPr>
        </p:nvSpPr>
        <p:spPr>
          <a:xfrm>
            <a:off x="7993813" y="1825625"/>
            <a:ext cx="335998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10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10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6" name="Google Shape;496;p10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7" name="Google Shape;497;p10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498" name="Google Shape;498;p100"/>
          <p:cNvSpPr txBox="1">
            <a:spLocks noGrp="1"/>
          </p:cNvSpPr>
          <p:nvPr>
            <p:ph type="body" idx="3"/>
          </p:nvPr>
        </p:nvSpPr>
        <p:spPr>
          <a:xfrm>
            <a:off x="838200" y="1219200"/>
            <a:ext cx="6057900" cy="47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>
  <p:cSld name="1_Deux contenus 3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01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335998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101"/>
          <p:cNvSpPr txBox="1">
            <a:spLocks noGrp="1"/>
          </p:cNvSpPr>
          <p:nvPr>
            <p:ph type="body" idx="2"/>
          </p:nvPr>
        </p:nvSpPr>
        <p:spPr>
          <a:xfrm>
            <a:off x="4416007" y="1825625"/>
            <a:ext cx="335998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101"/>
          <p:cNvSpPr txBox="1">
            <a:spLocks noGrp="1"/>
          </p:cNvSpPr>
          <p:nvPr>
            <p:ph type="body" idx="3"/>
          </p:nvPr>
        </p:nvSpPr>
        <p:spPr>
          <a:xfrm>
            <a:off x="7993813" y="1825625"/>
            <a:ext cx="335998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0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10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5" name="Google Shape;505;p10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6" name="Google Shape;506;p10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507" name="Google Shape;507;p101"/>
          <p:cNvSpPr txBox="1">
            <a:spLocks noGrp="1"/>
          </p:cNvSpPr>
          <p:nvPr>
            <p:ph type="body" idx="4"/>
          </p:nvPr>
        </p:nvSpPr>
        <p:spPr>
          <a:xfrm>
            <a:off x="838200" y="1219200"/>
            <a:ext cx="6057900" cy="47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>
  <p:cSld name="1_Deux contenus 4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02"/>
          <p:cNvSpPr txBox="1">
            <a:spLocks noGrp="1"/>
          </p:cNvSpPr>
          <p:nvPr>
            <p:ph type="body" idx="1"/>
          </p:nvPr>
        </p:nvSpPr>
        <p:spPr>
          <a:xfrm>
            <a:off x="838201" y="3979332"/>
            <a:ext cx="3359986" cy="2197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/>
            </a:lvl1pPr>
            <a:lvl2pPr marL="914400" lvl="1" indent="-330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102"/>
          <p:cNvSpPr txBox="1">
            <a:spLocks noGrp="1"/>
          </p:cNvSpPr>
          <p:nvPr>
            <p:ph type="body" idx="2"/>
          </p:nvPr>
        </p:nvSpPr>
        <p:spPr>
          <a:xfrm>
            <a:off x="4416007" y="3979332"/>
            <a:ext cx="3359986" cy="2197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/>
            </a:lvl1pPr>
            <a:lvl2pPr marL="914400" lvl="1" indent="-330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102"/>
          <p:cNvSpPr txBox="1">
            <a:spLocks noGrp="1"/>
          </p:cNvSpPr>
          <p:nvPr>
            <p:ph type="body" idx="3"/>
          </p:nvPr>
        </p:nvSpPr>
        <p:spPr>
          <a:xfrm>
            <a:off x="7993813" y="3979332"/>
            <a:ext cx="3359986" cy="2197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102"/>
          <p:cNvSpPr txBox="1">
            <a:spLocks noGrp="1"/>
          </p:cNvSpPr>
          <p:nvPr>
            <p:ph type="title"/>
          </p:nvPr>
        </p:nvSpPr>
        <p:spPr>
          <a:xfrm>
            <a:off x="838200" y="1614462"/>
            <a:ext cx="10515600" cy="207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0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4" name="Google Shape;514;p10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5" name="Google Shape;515;p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et contenu" type="obj">
  <p:cSld name="OBJEC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2pPr>
            <a:lvl3pPr marL="1371600" lvl="2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3pPr>
            <a:lvl4pPr marL="1828800" lvl="3" indent="-2952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50"/>
              <a:buChar char="•"/>
              <a:defRPr/>
            </a:lvl4pPr>
            <a:lvl5pPr marL="2286000" lvl="4" indent="-2952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5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>
  <p:cSld name="1_Deux contenus 5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03"/>
          <p:cNvSpPr txBox="1">
            <a:spLocks noGrp="1"/>
          </p:cNvSpPr>
          <p:nvPr>
            <p:ph type="body" idx="1"/>
          </p:nvPr>
        </p:nvSpPr>
        <p:spPr>
          <a:xfrm>
            <a:off x="838201" y="3225800"/>
            <a:ext cx="3359986" cy="295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/>
            </a:lvl1pPr>
            <a:lvl2pPr marL="914400" lvl="1" indent="-330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103"/>
          <p:cNvSpPr txBox="1">
            <a:spLocks noGrp="1"/>
          </p:cNvSpPr>
          <p:nvPr>
            <p:ph type="body" idx="2"/>
          </p:nvPr>
        </p:nvSpPr>
        <p:spPr>
          <a:xfrm>
            <a:off x="4416007" y="3225800"/>
            <a:ext cx="3359986" cy="295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/>
            </a:lvl1pPr>
            <a:lvl2pPr marL="914400" lvl="1" indent="-330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103"/>
          <p:cNvSpPr txBox="1">
            <a:spLocks noGrp="1"/>
          </p:cNvSpPr>
          <p:nvPr>
            <p:ph type="body" idx="3"/>
          </p:nvPr>
        </p:nvSpPr>
        <p:spPr>
          <a:xfrm>
            <a:off x="7993813" y="3225800"/>
            <a:ext cx="3359986" cy="295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103"/>
          <p:cNvSpPr txBox="1">
            <a:spLocks noGrp="1"/>
          </p:cNvSpPr>
          <p:nvPr>
            <p:ph type="title"/>
          </p:nvPr>
        </p:nvSpPr>
        <p:spPr>
          <a:xfrm>
            <a:off x="838200" y="805369"/>
            <a:ext cx="10515600" cy="207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10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2" name="Google Shape;522;p10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3" name="Google Shape;523;p10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abat">
  <p:cSld name="Rabat">
    <p:bg>
      <p:bgPr>
        <a:solidFill>
          <a:schemeClr val="accent1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04"/>
          <p:cNvSpPr/>
          <p:nvPr/>
        </p:nvSpPr>
        <p:spPr>
          <a:xfrm>
            <a:off x="5121275" y="0"/>
            <a:ext cx="707072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6" name="Google Shape;526;p104"/>
          <p:cNvSpPr txBox="1">
            <a:spLocks noGrp="1"/>
          </p:cNvSpPr>
          <p:nvPr>
            <p:ph type="dt" idx="10"/>
          </p:nvPr>
        </p:nvSpPr>
        <p:spPr>
          <a:xfrm>
            <a:off x="39188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ACB"/>
              </a:buClr>
              <a:buSzPts val="1400"/>
              <a:buFont typeface="Manrope"/>
              <a:buNone/>
              <a:defRPr sz="1200">
                <a:solidFill>
                  <a:srgbClr val="FCCACB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7" name="Google Shape;527;p1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528" name="Google Shape;528;p104"/>
          <p:cNvSpPr txBox="1">
            <a:spLocks noGrp="1"/>
          </p:cNvSpPr>
          <p:nvPr>
            <p:ph type="body" idx="1"/>
          </p:nvPr>
        </p:nvSpPr>
        <p:spPr>
          <a:xfrm>
            <a:off x="6059424" y="679450"/>
            <a:ext cx="5294376" cy="549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104"/>
          <p:cNvSpPr txBox="1">
            <a:spLocks noGrp="1"/>
          </p:cNvSpPr>
          <p:nvPr>
            <p:ph type="title"/>
          </p:nvPr>
        </p:nvSpPr>
        <p:spPr>
          <a:xfrm>
            <a:off x="391886" y="536448"/>
            <a:ext cx="4310743" cy="289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104"/>
          <p:cNvSpPr txBox="1">
            <a:spLocks noGrp="1"/>
          </p:cNvSpPr>
          <p:nvPr>
            <p:ph type="body" idx="2"/>
          </p:nvPr>
        </p:nvSpPr>
        <p:spPr>
          <a:xfrm>
            <a:off x="379694" y="2801998"/>
            <a:ext cx="4310743" cy="111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ACB"/>
              </a:buClr>
              <a:buSzPts val="2000"/>
              <a:buNone/>
              <a:defRPr sz="2000">
                <a:solidFill>
                  <a:srgbClr val="FCCACB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abat">
  <p:cSld name="1_Rabat">
    <p:bg>
      <p:bgPr>
        <a:solidFill>
          <a:schemeClr val="accent1"/>
        </a:solidFill>
        <a:effectLst/>
      </p:bgPr>
    </p:bg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0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3" name="Google Shape;533;p105"/>
          <p:cNvSpPr txBox="1">
            <a:spLocks noGrp="1"/>
          </p:cNvSpPr>
          <p:nvPr>
            <p:ph type="body" idx="1"/>
          </p:nvPr>
        </p:nvSpPr>
        <p:spPr>
          <a:xfrm>
            <a:off x="6705600" y="679450"/>
            <a:ext cx="4876800" cy="549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105"/>
          <p:cNvSpPr txBox="1">
            <a:spLocks noGrp="1"/>
          </p:cNvSpPr>
          <p:nvPr>
            <p:ph type="body" idx="2"/>
          </p:nvPr>
        </p:nvSpPr>
        <p:spPr>
          <a:xfrm>
            <a:off x="609600" y="2801998"/>
            <a:ext cx="3902075" cy="111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ACB"/>
              </a:buClr>
              <a:buSzPts val="2000"/>
              <a:buNone/>
              <a:defRPr sz="2000">
                <a:solidFill>
                  <a:srgbClr val="FCCACB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105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ACB"/>
              </a:buClr>
              <a:buSzPts val="1400"/>
              <a:buFont typeface="Manrope"/>
              <a:buNone/>
              <a:defRPr sz="1200">
                <a:solidFill>
                  <a:srgbClr val="FCCACB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6" name="Google Shape;536;p10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537" name="Google Shape;537;p105"/>
          <p:cNvSpPr txBox="1">
            <a:spLocks noGrp="1"/>
          </p:cNvSpPr>
          <p:nvPr>
            <p:ph type="title"/>
          </p:nvPr>
        </p:nvSpPr>
        <p:spPr>
          <a:xfrm>
            <a:off x="621792" y="536448"/>
            <a:ext cx="4693920" cy="289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0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abat">
  <p:cSld name="1_Rabat 2">
    <p:bg>
      <p:bgPr>
        <a:solidFill>
          <a:schemeClr val="accent1"/>
        </a:solidFill>
        <a:effectLst/>
      </p:bgPr>
    </p:bg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0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1" name="Google Shape;541;p10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106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6669"/>
              </a:buClr>
              <a:buSzPts val="1400"/>
              <a:buFont typeface="Century Gothic"/>
              <a:buNone/>
              <a:defRPr sz="1200">
                <a:solidFill>
                  <a:srgbClr val="F6666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3" name="Google Shape;543;p10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544" name="Google Shape;544;p106"/>
          <p:cNvSpPr txBox="1">
            <a:spLocks noGrp="1"/>
          </p:cNvSpPr>
          <p:nvPr>
            <p:ph type="body" idx="1"/>
          </p:nvPr>
        </p:nvSpPr>
        <p:spPr>
          <a:xfrm>
            <a:off x="6705600" y="679450"/>
            <a:ext cx="4876800" cy="549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106"/>
          <p:cNvSpPr txBox="1">
            <a:spLocks noGrp="1"/>
          </p:cNvSpPr>
          <p:nvPr>
            <p:ph type="body" idx="2"/>
          </p:nvPr>
        </p:nvSpPr>
        <p:spPr>
          <a:xfrm>
            <a:off x="609600" y="2801998"/>
            <a:ext cx="3902075" cy="111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106"/>
          <p:cNvSpPr txBox="1">
            <a:spLocks noGrp="1"/>
          </p:cNvSpPr>
          <p:nvPr>
            <p:ph type="title"/>
          </p:nvPr>
        </p:nvSpPr>
        <p:spPr>
          <a:xfrm>
            <a:off x="621792" y="536448"/>
            <a:ext cx="4803648" cy="289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>
  <p:cSld name="Titre seul"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0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9" name="Google Shape;549;p10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0" name="Google Shape;550;p10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1" name="Google Shape;551;p10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552" name="Google Shape;552;p107"/>
          <p:cNvSpPr txBox="1">
            <a:spLocks noGrp="1"/>
          </p:cNvSpPr>
          <p:nvPr>
            <p:ph type="body" idx="1"/>
          </p:nvPr>
        </p:nvSpPr>
        <p:spPr>
          <a:xfrm>
            <a:off x="838200" y="1219200"/>
            <a:ext cx="6057900" cy="47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>
  <p:cSld name="1_Titre seul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0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7772400" cy="586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10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6" name="Google Shape;556;p10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7" name="Google Shape;557;p1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558" name="Google Shape;558;p108"/>
          <p:cNvSpPr txBox="1">
            <a:spLocks noGrp="1"/>
          </p:cNvSpPr>
          <p:nvPr>
            <p:ph type="body" idx="1"/>
          </p:nvPr>
        </p:nvSpPr>
        <p:spPr>
          <a:xfrm>
            <a:off x="838200" y="836614"/>
            <a:ext cx="6057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>
  <p:cSld name="Vide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0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1" name="Google Shape;561;p10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2" name="Google Shape;562;p1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>
  <p:cSld name="1_Deux contenus 6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10"/>
          <p:cNvSpPr txBox="1">
            <a:spLocks noGrp="1"/>
          </p:cNvSpPr>
          <p:nvPr>
            <p:ph type="body" idx="1"/>
          </p:nvPr>
        </p:nvSpPr>
        <p:spPr>
          <a:xfrm>
            <a:off x="838201" y="2682239"/>
            <a:ext cx="6623303" cy="3116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110"/>
          <p:cNvSpPr txBox="1">
            <a:spLocks noGrp="1"/>
          </p:cNvSpPr>
          <p:nvPr>
            <p:ph type="body" idx="2"/>
          </p:nvPr>
        </p:nvSpPr>
        <p:spPr>
          <a:xfrm>
            <a:off x="7993813" y="1328292"/>
            <a:ext cx="3359986" cy="447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110"/>
          <p:cNvSpPr txBox="1">
            <a:spLocks noGrp="1"/>
          </p:cNvSpPr>
          <p:nvPr>
            <p:ph type="title"/>
          </p:nvPr>
        </p:nvSpPr>
        <p:spPr>
          <a:xfrm>
            <a:off x="838200" y="1328292"/>
            <a:ext cx="66233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1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8" name="Google Shape;568;p1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9" name="Google Shape;569;p1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>
  <p:cSld name="1_Deux contenus 7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2" name="Google Shape;572;p1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3" name="Google Shape;573;p1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574" name="Google Shape;574;p111"/>
          <p:cNvSpPr txBox="1">
            <a:spLocks noGrp="1"/>
          </p:cNvSpPr>
          <p:nvPr>
            <p:ph type="body" idx="1"/>
          </p:nvPr>
        </p:nvSpPr>
        <p:spPr>
          <a:xfrm>
            <a:off x="4730497" y="2682239"/>
            <a:ext cx="6623303" cy="3116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111"/>
          <p:cNvSpPr txBox="1">
            <a:spLocks noGrp="1"/>
          </p:cNvSpPr>
          <p:nvPr>
            <p:ph type="body" idx="2"/>
          </p:nvPr>
        </p:nvSpPr>
        <p:spPr>
          <a:xfrm>
            <a:off x="838200" y="1328292"/>
            <a:ext cx="3359986" cy="447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111"/>
          <p:cNvSpPr txBox="1">
            <a:spLocks noGrp="1"/>
          </p:cNvSpPr>
          <p:nvPr>
            <p:ph type="title"/>
          </p:nvPr>
        </p:nvSpPr>
        <p:spPr>
          <a:xfrm>
            <a:off x="4730496" y="1328292"/>
            <a:ext cx="66233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>
  <p:cSld name="Contenu avec légende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12"/>
          <p:cNvSpPr txBox="1">
            <a:spLocks noGrp="1"/>
          </p:cNvSpPr>
          <p:nvPr>
            <p:ph type="body" idx="1"/>
          </p:nvPr>
        </p:nvSpPr>
        <p:spPr>
          <a:xfrm>
            <a:off x="838201" y="2548128"/>
            <a:ext cx="3933824" cy="331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12"/>
          <p:cNvSpPr txBox="1">
            <a:spLocks noGrp="1"/>
          </p:cNvSpPr>
          <p:nvPr>
            <p:ph type="body" idx="2"/>
          </p:nvPr>
        </p:nvSpPr>
        <p:spPr>
          <a:xfrm>
            <a:off x="5183188" y="987424"/>
            <a:ext cx="6170612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1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1" name="Google Shape;581;p1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2" name="Google Shape;582;p1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583" name="Google Shape;583;p112"/>
          <p:cNvSpPr txBox="1">
            <a:spLocks noGrp="1"/>
          </p:cNvSpPr>
          <p:nvPr>
            <p:ph type="title"/>
          </p:nvPr>
        </p:nvSpPr>
        <p:spPr>
          <a:xfrm>
            <a:off x="838199" y="996950"/>
            <a:ext cx="3933825" cy="169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>
  <p:cSld name="Contenu avec légen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1"/>
          <p:cNvSpPr txBox="1">
            <a:spLocks noGrp="1"/>
          </p:cNvSpPr>
          <p:nvPr>
            <p:ph type="body" idx="1"/>
          </p:nvPr>
        </p:nvSpPr>
        <p:spPr>
          <a:xfrm>
            <a:off x="838201" y="2548128"/>
            <a:ext cx="3933824" cy="331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1"/>
          <p:cNvSpPr txBox="1">
            <a:spLocks noGrp="1"/>
          </p:cNvSpPr>
          <p:nvPr>
            <p:ph type="body" idx="2"/>
          </p:nvPr>
        </p:nvSpPr>
        <p:spPr>
          <a:xfrm>
            <a:off x="5183188" y="987424"/>
            <a:ext cx="6170612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2" name="Google Shape;62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Google Shape;63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64" name="Google Shape;64;p61"/>
          <p:cNvSpPr txBox="1">
            <a:spLocks noGrp="1"/>
          </p:cNvSpPr>
          <p:nvPr>
            <p:ph type="title"/>
          </p:nvPr>
        </p:nvSpPr>
        <p:spPr>
          <a:xfrm>
            <a:off x="838199" y="996950"/>
            <a:ext cx="3933825" cy="169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sona">
  <p:cSld name="Persona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1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588" name="Google Shape;588;p113"/>
          <p:cNvSpPr txBox="1">
            <a:spLocks noGrp="1"/>
          </p:cNvSpPr>
          <p:nvPr>
            <p:ph type="title"/>
          </p:nvPr>
        </p:nvSpPr>
        <p:spPr>
          <a:xfrm>
            <a:off x="605735" y="2308567"/>
            <a:ext cx="2975665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113"/>
          <p:cNvSpPr txBox="1">
            <a:spLocks noGrp="1"/>
          </p:cNvSpPr>
          <p:nvPr>
            <p:ph type="body" idx="1"/>
          </p:nvPr>
        </p:nvSpPr>
        <p:spPr>
          <a:xfrm>
            <a:off x="606425" y="3084164"/>
            <a:ext cx="2974975" cy="304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113"/>
          <p:cNvSpPr txBox="1">
            <a:spLocks noGrp="1"/>
          </p:cNvSpPr>
          <p:nvPr>
            <p:ph type="body" idx="2"/>
          </p:nvPr>
        </p:nvSpPr>
        <p:spPr>
          <a:xfrm>
            <a:off x="3830199" y="1171074"/>
            <a:ext cx="7752200" cy="495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113"/>
          <p:cNvSpPr>
            <a:spLocks noGrp="1"/>
          </p:cNvSpPr>
          <p:nvPr>
            <p:ph type="pic" idx="3"/>
          </p:nvPr>
        </p:nvSpPr>
        <p:spPr>
          <a:xfrm>
            <a:off x="605735" y="499476"/>
            <a:ext cx="1656000" cy="1656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re et contenu avec marge">
  <p:cSld name="Titre et contenu avec marge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14"/>
          <p:cNvSpPr txBox="1">
            <a:spLocks noGrp="1"/>
          </p:cNvSpPr>
          <p:nvPr>
            <p:ph type="title"/>
          </p:nvPr>
        </p:nvSpPr>
        <p:spPr>
          <a:xfrm>
            <a:off x="3734874" y="518364"/>
            <a:ext cx="7340956" cy="119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114"/>
          <p:cNvSpPr/>
          <p:nvPr/>
        </p:nvSpPr>
        <p:spPr>
          <a:xfrm>
            <a:off x="0" y="0"/>
            <a:ext cx="2846231" cy="685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595" name="Google Shape;595;p114"/>
          <p:cNvSpPr txBox="1">
            <a:spLocks noGrp="1"/>
          </p:cNvSpPr>
          <p:nvPr>
            <p:ph type="body" idx="1"/>
          </p:nvPr>
        </p:nvSpPr>
        <p:spPr>
          <a:xfrm>
            <a:off x="3734874" y="1710266"/>
            <a:ext cx="7847526" cy="4567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1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rope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7" name="Google Shape;597;p1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rope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1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anrope"/>
              <a:buNone/>
              <a:defRPr sz="12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anrope"/>
              <a:buNone/>
              <a:defRPr sz="12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anrope"/>
              <a:buNone/>
              <a:defRPr sz="12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anrope"/>
              <a:buNone/>
              <a:defRPr sz="12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anrope"/>
              <a:buNone/>
              <a:defRPr sz="12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anrope"/>
              <a:buNone/>
              <a:defRPr sz="12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anrope"/>
              <a:buNone/>
              <a:defRPr sz="12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anrope"/>
              <a:buNone/>
              <a:defRPr sz="12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anrope"/>
              <a:buNone/>
              <a:defRPr sz="12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599" name="Google Shape;599;p114"/>
          <p:cNvSpPr txBox="1">
            <a:spLocks noGrp="1"/>
          </p:cNvSpPr>
          <p:nvPr>
            <p:ph type="body" idx="2"/>
          </p:nvPr>
        </p:nvSpPr>
        <p:spPr>
          <a:xfrm>
            <a:off x="3734874" y="1238778"/>
            <a:ext cx="6057900" cy="47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pleine page">
  <p:cSld name="Image pleine page">
    <p:bg>
      <p:bgPr>
        <a:solidFill>
          <a:schemeClr val="lt2"/>
        </a:solidFill>
        <a:effectLst/>
      </p:bgPr>
    </p:bg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1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02" name="Google Shape;602;p1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11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300" b="0" i="0" u="none" strike="noStrike" cap="none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300" b="0" i="0" u="none" strike="noStrike" cap="none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300" b="0" i="0" u="none" strike="noStrike" cap="none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300" b="0" i="0" u="none" strike="noStrike" cap="none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300" b="0" i="0" u="none" strike="noStrike" cap="none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300" b="0" i="0" u="none" strike="noStrike" cap="none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300" b="0" i="0" u="none" strike="noStrike" cap="none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300" b="0" i="0" u="none" strike="noStrike" cap="none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300" b="0" i="0" u="none" strike="noStrike" cap="none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1/3">
  <p:cSld name="Image 1/3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16"/>
          <p:cNvSpPr>
            <a:spLocks noGrp="1"/>
          </p:cNvSpPr>
          <p:nvPr>
            <p:ph type="pic" idx="2"/>
          </p:nvPr>
        </p:nvSpPr>
        <p:spPr>
          <a:xfrm>
            <a:off x="7535864" y="0"/>
            <a:ext cx="4656136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606" name="Google Shape;606;p116"/>
          <p:cNvSpPr txBox="1">
            <a:spLocks noGrp="1"/>
          </p:cNvSpPr>
          <p:nvPr>
            <p:ph type="title"/>
          </p:nvPr>
        </p:nvSpPr>
        <p:spPr>
          <a:xfrm>
            <a:off x="550864" y="1734629"/>
            <a:ext cx="62985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16"/>
          <p:cNvSpPr txBox="1">
            <a:spLocks noGrp="1"/>
          </p:cNvSpPr>
          <p:nvPr>
            <p:ph type="body" idx="1"/>
          </p:nvPr>
        </p:nvSpPr>
        <p:spPr>
          <a:xfrm>
            <a:off x="550863" y="3060192"/>
            <a:ext cx="6299200" cy="319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116"/>
          <p:cNvSpPr txBox="1">
            <a:spLocks noGrp="1"/>
          </p:cNvSpPr>
          <p:nvPr>
            <p:ph type="body" idx="3"/>
          </p:nvPr>
        </p:nvSpPr>
        <p:spPr>
          <a:xfrm>
            <a:off x="550176" y="2588704"/>
            <a:ext cx="6057900" cy="47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116"/>
          <p:cNvSpPr txBox="1">
            <a:spLocks noGrp="1"/>
          </p:cNvSpPr>
          <p:nvPr>
            <p:ph type="dt" idx="10"/>
          </p:nvPr>
        </p:nvSpPr>
        <p:spPr>
          <a:xfrm>
            <a:off x="55017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116"/>
          <p:cNvSpPr txBox="1">
            <a:spLocks noGrp="1"/>
          </p:cNvSpPr>
          <p:nvPr>
            <p:ph type="ftr" idx="11"/>
          </p:nvPr>
        </p:nvSpPr>
        <p:spPr>
          <a:xfrm>
            <a:off x="1706892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1" name="Google Shape;611;p116"/>
          <p:cNvSpPr txBox="1">
            <a:spLocks noGrp="1"/>
          </p:cNvSpPr>
          <p:nvPr>
            <p:ph type="sldNum" idx="12"/>
          </p:nvPr>
        </p:nvSpPr>
        <p:spPr>
          <a:xfrm>
            <a:off x="410617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1/2">
  <p:cSld name="Image 1/2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17"/>
          <p:cNvSpPr>
            <a:spLocks noGrp="1"/>
          </p:cNvSpPr>
          <p:nvPr>
            <p:ph type="pic" idx="2"/>
          </p:nvPr>
        </p:nvSpPr>
        <p:spPr>
          <a:xfrm>
            <a:off x="6167439" y="0"/>
            <a:ext cx="6024561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614" name="Google Shape;614;p117"/>
          <p:cNvSpPr txBox="1">
            <a:spLocks noGrp="1"/>
          </p:cNvSpPr>
          <p:nvPr>
            <p:ph type="title"/>
          </p:nvPr>
        </p:nvSpPr>
        <p:spPr>
          <a:xfrm>
            <a:off x="550864" y="1734629"/>
            <a:ext cx="50447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5" name="Google Shape;615;p117"/>
          <p:cNvSpPr txBox="1">
            <a:spLocks noGrp="1"/>
          </p:cNvSpPr>
          <p:nvPr>
            <p:ph type="body" idx="1"/>
          </p:nvPr>
        </p:nvSpPr>
        <p:spPr>
          <a:xfrm>
            <a:off x="550863" y="3060192"/>
            <a:ext cx="5045265" cy="319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6" name="Google Shape;616;p117"/>
          <p:cNvSpPr txBox="1">
            <a:spLocks noGrp="1"/>
          </p:cNvSpPr>
          <p:nvPr>
            <p:ph type="body" idx="3"/>
          </p:nvPr>
        </p:nvSpPr>
        <p:spPr>
          <a:xfrm>
            <a:off x="550313" y="2588704"/>
            <a:ext cx="5044713" cy="47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117"/>
          <p:cNvSpPr txBox="1">
            <a:spLocks noGrp="1"/>
          </p:cNvSpPr>
          <p:nvPr>
            <p:ph type="dt" idx="10"/>
          </p:nvPr>
        </p:nvSpPr>
        <p:spPr>
          <a:xfrm>
            <a:off x="55017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117"/>
          <p:cNvSpPr txBox="1">
            <a:spLocks noGrp="1"/>
          </p:cNvSpPr>
          <p:nvPr>
            <p:ph type="ftr" idx="11"/>
          </p:nvPr>
        </p:nvSpPr>
        <p:spPr>
          <a:xfrm>
            <a:off x="123597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117"/>
          <p:cNvSpPr txBox="1">
            <a:spLocks noGrp="1"/>
          </p:cNvSpPr>
          <p:nvPr>
            <p:ph type="sldNum" idx="12"/>
          </p:nvPr>
        </p:nvSpPr>
        <p:spPr>
          <a:xfrm>
            <a:off x="307266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inateur focus">
  <p:cSld name="Ordinateur focus"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" name="Google Shape;621;p118" descr="A screen shot of a computer &#10; &#10;Description automatically generated"/>
          <p:cNvPicPr preferRelativeResize="0"/>
          <p:nvPr/>
        </p:nvPicPr>
        <p:blipFill rotWithShape="1">
          <a:blip r:embed="rId2">
            <a:alphaModFix/>
          </a:blip>
          <a:srcRect r="-241"/>
          <a:stretch/>
        </p:blipFill>
        <p:spPr>
          <a:xfrm>
            <a:off x="4670848" y="742675"/>
            <a:ext cx="8980798" cy="5372651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118"/>
          <p:cNvSpPr>
            <a:spLocks noGrp="1"/>
          </p:cNvSpPr>
          <p:nvPr>
            <p:ph type="pic" idx="2"/>
          </p:nvPr>
        </p:nvSpPr>
        <p:spPr>
          <a:xfrm>
            <a:off x="5748671" y="1169582"/>
            <a:ext cx="6819014" cy="4295553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623" name="Google Shape;623;p118"/>
          <p:cNvSpPr txBox="1">
            <a:spLocks noGrp="1"/>
          </p:cNvSpPr>
          <p:nvPr>
            <p:ph type="title"/>
          </p:nvPr>
        </p:nvSpPr>
        <p:spPr>
          <a:xfrm>
            <a:off x="465520" y="945014"/>
            <a:ext cx="456927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18"/>
          <p:cNvSpPr txBox="1">
            <a:spLocks noGrp="1"/>
          </p:cNvSpPr>
          <p:nvPr>
            <p:ph type="body" idx="1"/>
          </p:nvPr>
        </p:nvSpPr>
        <p:spPr>
          <a:xfrm>
            <a:off x="465519" y="2270577"/>
            <a:ext cx="4569777" cy="319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18"/>
          <p:cNvSpPr txBox="1">
            <a:spLocks noGrp="1"/>
          </p:cNvSpPr>
          <p:nvPr>
            <p:ph type="body" idx="3"/>
          </p:nvPr>
        </p:nvSpPr>
        <p:spPr>
          <a:xfrm>
            <a:off x="465519" y="1814438"/>
            <a:ext cx="4569277" cy="47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1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1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1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inateur">
  <p:cSld name="Ordinateur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Google Shape;630;p119" descr="A person walking down a stree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97325" y="1754633"/>
            <a:ext cx="4925105" cy="3283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119" descr="A screen shot of a computer &#10; &#10;Description automatically generated"/>
          <p:cNvPicPr preferRelativeResize="0"/>
          <p:nvPr/>
        </p:nvPicPr>
        <p:blipFill rotWithShape="1">
          <a:blip r:embed="rId3">
            <a:alphaModFix/>
          </a:blip>
          <a:srcRect r="-241"/>
          <a:stretch/>
        </p:blipFill>
        <p:spPr>
          <a:xfrm>
            <a:off x="5499885" y="1535674"/>
            <a:ext cx="6329681" cy="3786653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119"/>
          <p:cNvSpPr>
            <a:spLocks noGrp="1"/>
          </p:cNvSpPr>
          <p:nvPr>
            <p:ph type="pic" idx="2"/>
          </p:nvPr>
        </p:nvSpPr>
        <p:spPr>
          <a:xfrm>
            <a:off x="6253998" y="1842073"/>
            <a:ext cx="4778961" cy="3018685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633" name="Google Shape;633;p119"/>
          <p:cNvSpPr txBox="1">
            <a:spLocks noGrp="1"/>
          </p:cNvSpPr>
          <p:nvPr>
            <p:ph type="title"/>
          </p:nvPr>
        </p:nvSpPr>
        <p:spPr>
          <a:xfrm>
            <a:off x="550864" y="1091851"/>
            <a:ext cx="50447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119"/>
          <p:cNvSpPr txBox="1">
            <a:spLocks noGrp="1"/>
          </p:cNvSpPr>
          <p:nvPr>
            <p:ph type="body" idx="1"/>
          </p:nvPr>
        </p:nvSpPr>
        <p:spPr>
          <a:xfrm>
            <a:off x="550863" y="2417414"/>
            <a:ext cx="5045265" cy="319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119"/>
          <p:cNvSpPr txBox="1">
            <a:spLocks noGrp="1"/>
          </p:cNvSpPr>
          <p:nvPr>
            <p:ph type="body" idx="3"/>
          </p:nvPr>
        </p:nvSpPr>
        <p:spPr>
          <a:xfrm>
            <a:off x="550313" y="1945926"/>
            <a:ext cx="5044713" cy="47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p119"/>
          <p:cNvSpPr txBox="1">
            <a:spLocks noGrp="1"/>
          </p:cNvSpPr>
          <p:nvPr>
            <p:ph type="dt" idx="10"/>
          </p:nvPr>
        </p:nvSpPr>
        <p:spPr>
          <a:xfrm>
            <a:off x="55031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119"/>
          <p:cNvSpPr txBox="1">
            <a:spLocks noGrp="1"/>
          </p:cNvSpPr>
          <p:nvPr>
            <p:ph type="ftr" idx="11"/>
          </p:nvPr>
        </p:nvSpPr>
        <p:spPr>
          <a:xfrm>
            <a:off x="389465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1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inateur x 3">
  <p:cSld name="Ordinateur x 3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p120" descr="A screen shot of a computer &#10; &#10;Description automatically generated"/>
          <p:cNvPicPr preferRelativeResize="0"/>
          <p:nvPr/>
        </p:nvPicPr>
        <p:blipFill rotWithShape="1">
          <a:blip r:embed="rId2">
            <a:alphaModFix/>
          </a:blip>
          <a:srcRect r="-241"/>
          <a:stretch/>
        </p:blipFill>
        <p:spPr>
          <a:xfrm>
            <a:off x="204842" y="2077394"/>
            <a:ext cx="4635223" cy="2872106"/>
          </a:xfrm>
          <a:prstGeom prst="rect">
            <a:avLst/>
          </a:prstGeom>
          <a:noFill/>
          <a:ln>
            <a:noFill/>
          </a:ln>
          <a:effectLst>
            <a:outerShdw blurRad="381000" dist="38100" dir="5400000" algn="t" rotWithShape="0">
              <a:srgbClr val="000000">
                <a:alpha val="20000"/>
              </a:srgbClr>
            </a:outerShdw>
          </a:effectLst>
        </p:spPr>
      </p:pic>
      <p:sp>
        <p:nvSpPr>
          <p:cNvPr id="641" name="Google Shape;641;p120"/>
          <p:cNvSpPr>
            <a:spLocks noGrp="1"/>
          </p:cNvSpPr>
          <p:nvPr>
            <p:ph type="pic" idx="2"/>
          </p:nvPr>
        </p:nvSpPr>
        <p:spPr>
          <a:xfrm>
            <a:off x="762081" y="2316734"/>
            <a:ext cx="2760609" cy="2255533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pic>
        <p:nvPicPr>
          <p:cNvPr id="642" name="Google Shape;642;p120" descr="A screen shot of a computer &#10; &#10;Description automatically generated"/>
          <p:cNvPicPr preferRelativeResize="0"/>
          <p:nvPr/>
        </p:nvPicPr>
        <p:blipFill rotWithShape="1">
          <a:blip r:embed="rId2">
            <a:alphaModFix/>
          </a:blip>
          <a:srcRect r="-241"/>
          <a:stretch/>
        </p:blipFill>
        <p:spPr>
          <a:xfrm>
            <a:off x="7376001" y="2077394"/>
            <a:ext cx="4635223" cy="2872106"/>
          </a:xfrm>
          <a:prstGeom prst="rect">
            <a:avLst/>
          </a:prstGeom>
          <a:noFill/>
          <a:ln>
            <a:noFill/>
          </a:ln>
          <a:effectLst>
            <a:outerShdw blurRad="381000" dist="38100" dir="5400000" algn="t" rotWithShape="0">
              <a:srgbClr val="000000">
                <a:alpha val="20000"/>
              </a:srgbClr>
            </a:outerShdw>
          </a:effectLst>
        </p:spPr>
      </p:pic>
      <p:sp>
        <p:nvSpPr>
          <p:cNvPr id="643" name="Google Shape;643;p120"/>
          <p:cNvSpPr>
            <a:spLocks noGrp="1"/>
          </p:cNvSpPr>
          <p:nvPr>
            <p:ph type="pic" idx="3"/>
          </p:nvPr>
        </p:nvSpPr>
        <p:spPr>
          <a:xfrm>
            <a:off x="8676082" y="2316734"/>
            <a:ext cx="2777903" cy="2255533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pic>
        <p:nvPicPr>
          <p:cNvPr id="644" name="Google Shape;644;p120" descr="A screen shot of a computer &#10; &#10;Description automatically generated"/>
          <p:cNvPicPr preferRelativeResize="0"/>
          <p:nvPr/>
        </p:nvPicPr>
        <p:blipFill rotWithShape="1">
          <a:blip r:embed="rId3">
            <a:alphaModFix/>
          </a:blip>
          <a:srcRect r="-241"/>
          <a:stretch/>
        </p:blipFill>
        <p:spPr>
          <a:xfrm>
            <a:off x="2943193" y="1705032"/>
            <a:ext cx="6329681" cy="3786653"/>
          </a:xfrm>
          <a:prstGeom prst="rect">
            <a:avLst/>
          </a:prstGeom>
          <a:noFill/>
          <a:ln>
            <a:noFill/>
          </a:ln>
          <a:effectLst>
            <a:outerShdw blurRad="381000" dist="38100" dir="5400000" algn="t" rotWithShape="0">
              <a:srgbClr val="000000">
                <a:alpha val="20000"/>
              </a:srgbClr>
            </a:outerShdw>
          </a:effectLst>
        </p:spPr>
      </p:pic>
      <p:sp>
        <p:nvSpPr>
          <p:cNvPr id="645" name="Google Shape;645;p120"/>
          <p:cNvSpPr>
            <a:spLocks noGrp="1"/>
          </p:cNvSpPr>
          <p:nvPr>
            <p:ph type="pic" idx="4"/>
          </p:nvPr>
        </p:nvSpPr>
        <p:spPr>
          <a:xfrm>
            <a:off x="3703504" y="2010749"/>
            <a:ext cx="4806753" cy="3004872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646" name="Google Shape;646;p120"/>
          <p:cNvSpPr txBox="1">
            <a:spLocks noGrp="1"/>
          </p:cNvSpPr>
          <p:nvPr>
            <p:ph type="title"/>
          </p:nvPr>
        </p:nvSpPr>
        <p:spPr>
          <a:xfrm>
            <a:off x="762081" y="365125"/>
            <a:ext cx="7848519" cy="110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120"/>
          <p:cNvSpPr txBox="1">
            <a:spLocks noGrp="1"/>
          </p:cNvSpPr>
          <p:nvPr>
            <p:ph type="body" idx="1"/>
          </p:nvPr>
        </p:nvSpPr>
        <p:spPr>
          <a:xfrm>
            <a:off x="762081" y="1001257"/>
            <a:ext cx="5044713" cy="47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8" name="Google Shape;648;p1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1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1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rtphone">
  <p:cSld name="Smartphone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Google Shape;652;p1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67779" y="235876"/>
            <a:ext cx="3032455" cy="6059378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121"/>
          <p:cNvSpPr>
            <a:spLocks noGrp="1"/>
          </p:cNvSpPr>
          <p:nvPr>
            <p:ph type="pic" idx="2"/>
          </p:nvPr>
        </p:nvSpPr>
        <p:spPr>
          <a:xfrm>
            <a:off x="8958734" y="622419"/>
            <a:ext cx="2448000" cy="5437033"/>
          </a:xfrm>
          <a:prstGeom prst="roundRect">
            <a:avLst>
              <a:gd name="adj" fmla="val 12987"/>
            </a:avLst>
          </a:prstGeom>
          <a:solidFill>
            <a:schemeClr val="dk2"/>
          </a:solidFill>
          <a:ln>
            <a:noFill/>
          </a:ln>
        </p:spPr>
      </p:sp>
      <p:sp>
        <p:nvSpPr>
          <p:cNvPr id="654" name="Google Shape;654;p121"/>
          <p:cNvSpPr txBox="1">
            <a:spLocks noGrp="1"/>
          </p:cNvSpPr>
          <p:nvPr>
            <p:ph type="title"/>
          </p:nvPr>
        </p:nvSpPr>
        <p:spPr>
          <a:xfrm>
            <a:off x="1306768" y="1027493"/>
            <a:ext cx="62985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5" name="Google Shape;655;p121"/>
          <p:cNvSpPr txBox="1">
            <a:spLocks noGrp="1"/>
          </p:cNvSpPr>
          <p:nvPr>
            <p:ph type="body" idx="1"/>
          </p:nvPr>
        </p:nvSpPr>
        <p:spPr>
          <a:xfrm>
            <a:off x="1306767" y="2353056"/>
            <a:ext cx="6299200" cy="319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1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7" name="Google Shape;657;p1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1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rtphone et ordinateur">
  <p:cSld name="Smartphone et ordinateur"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p122" descr="A screen shot of a computer &#10; &#10;Description automatically generated"/>
          <p:cNvPicPr preferRelativeResize="0"/>
          <p:nvPr/>
        </p:nvPicPr>
        <p:blipFill rotWithShape="1">
          <a:blip r:embed="rId2">
            <a:alphaModFix/>
          </a:blip>
          <a:srcRect r="-241"/>
          <a:stretch/>
        </p:blipFill>
        <p:spPr>
          <a:xfrm>
            <a:off x="5077053" y="1048438"/>
            <a:ext cx="6329681" cy="3786653"/>
          </a:xfrm>
          <a:prstGeom prst="rect">
            <a:avLst/>
          </a:prstGeom>
          <a:noFill/>
          <a:ln>
            <a:noFill/>
          </a:ln>
          <a:effectLst>
            <a:outerShdw blurRad="381000" dist="38100" dir="5400000" algn="t" rotWithShape="0">
              <a:srgbClr val="000000">
                <a:alpha val="20000"/>
              </a:srgbClr>
            </a:outerShdw>
          </a:effectLst>
        </p:spPr>
      </p:pic>
      <p:sp>
        <p:nvSpPr>
          <p:cNvPr id="661" name="Google Shape;661;p122"/>
          <p:cNvSpPr>
            <a:spLocks noGrp="1"/>
          </p:cNvSpPr>
          <p:nvPr>
            <p:ph type="pic" idx="2"/>
          </p:nvPr>
        </p:nvSpPr>
        <p:spPr>
          <a:xfrm>
            <a:off x="5837364" y="1354155"/>
            <a:ext cx="4806753" cy="3004872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pic>
        <p:nvPicPr>
          <p:cNvPr id="662" name="Google Shape;662;p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7779" y="235876"/>
            <a:ext cx="3032455" cy="6059378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122"/>
          <p:cNvSpPr>
            <a:spLocks noGrp="1"/>
          </p:cNvSpPr>
          <p:nvPr>
            <p:ph type="pic" idx="3"/>
          </p:nvPr>
        </p:nvSpPr>
        <p:spPr>
          <a:xfrm>
            <a:off x="8958734" y="622419"/>
            <a:ext cx="2448000" cy="5437033"/>
          </a:xfrm>
          <a:prstGeom prst="roundRect">
            <a:avLst>
              <a:gd name="adj" fmla="val 12987"/>
            </a:avLst>
          </a:prstGeom>
          <a:solidFill>
            <a:schemeClr val="dk2"/>
          </a:solidFill>
          <a:ln>
            <a:noFill/>
          </a:ln>
        </p:spPr>
      </p:sp>
      <p:sp>
        <p:nvSpPr>
          <p:cNvPr id="664" name="Google Shape;664;p122"/>
          <p:cNvSpPr txBox="1">
            <a:spLocks noGrp="1"/>
          </p:cNvSpPr>
          <p:nvPr>
            <p:ph type="title"/>
          </p:nvPr>
        </p:nvSpPr>
        <p:spPr>
          <a:xfrm>
            <a:off x="374966" y="1027493"/>
            <a:ext cx="498896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122"/>
          <p:cNvSpPr txBox="1">
            <a:spLocks noGrp="1"/>
          </p:cNvSpPr>
          <p:nvPr>
            <p:ph type="body" idx="1"/>
          </p:nvPr>
        </p:nvSpPr>
        <p:spPr>
          <a:xfrm>
            <a:off x="374965" y="2353056"/>
            <a:ext cx="4989515" cy="319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122"/>
          <p:cNvSpPr txBox="1">
            <a:spLocks noGrp="1"/>
          </p:cNvSpPr>
          <p:nvPr>
            <p:ph type="body" idx="4"/>
          </p:nvPr>
        </p:nvSpPr>
        <p:spPr>
          <a:xfrm>
            <a:off x="374422" y="1881568"/>
            <a:ext cx="4988970" cy="47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22"/>
          <p:cNvSpPr txBox="1">
            <a:spLocks noGrp="1"/>
          </p:cNvSpPr>
          <p:nvPr>
            <p:ph type="dt" idx="10"/>
          </p:nvPr>
        </p:nvSpPr>
        <p:spPr>
          <a:xfrm>
            <a:off x="37442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122"/>
          <p:cNvSpPr txBox="1">
            <a:spLocks noGrp="1"/>
          </p:cNvSpPr>
          <p:nvPr>
            <p:ph type="ftr" idx="11"/>
          </p:nvPr>
        </p:nvSpPr>
        <p:spPr>
          <a:xfrm>
            <a:off x="377996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9" name="Google Shape;669;p1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 / Couleur">
  <p:cSld name="1_Diapositive de titre / Couleur">
    <p:bg>
      <p:bgPr>
        <a:solidFill>
          <a:schemeClr val="dk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body" idx="1"/>
          </p:nvPr>
        </p:nvSpPr>
        <p:spPr>
          <a:xfrm>
            <a:off x="914400" y="4316413"/>
            <a:ext cx="7363968" cy="94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CCACB"/>
              </a:buClr>
              <a:buSzPts val="2000"/>
              <a:buNone/>
              <a:defRPr sz="2000">
                <a:solidFill>
                  <a:srgbClr val="FCCACB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/>
          <p:nvPr/>
        </p:nvSpPr>
        <p:spPr>
          <a:xfrm>
            <a:off x="0" y="5876544"/>
            <a:ext cx="12192000" cy="98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6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title"/>
          </p:nvPr>
        </p:nvSpPr>
        <p:spPr>
          <a:xfrm>
            <a:off x="914400" y="1122220"/>
            <a:ext cx="7961376" cy="3057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33" descr="Ihédate | FRANCE MOBILITÉS"/>
          <p:cNvPicPr preferRelativeResize="0"/>
          <p:nvPr/>
        </p:nvPicPr>
        <p:blipFill rotWithShape="1">
          <a:blip r:embed="rId2">
            <a:alphaModFix/>
          </a:blip>
          <a:srcRect t="22893" b="31824"/>
          <a:stretch/>
        </p:blipFill>
        <p:spPr>
          <a:xfrm>
            <a:off x="10455593" y="6091619"/>
            <a:ext cx="1355407" cy="573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>
  <p:cSld name="Diapositive de titre">
    <p:bg>
      <p:bgPr>
        <a:solidFill>
          <a:schemeClr val="accent5"/>
        </a:solidFill>
        <a:effectLst/>
      </p:bgPr>
    </p:bg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BE0"/>
              </a:buClr>
              <a:buSzPts val="1400"/>
              <a:buFont typeface="Manrope"/>
              <a:buNone/>
              <a:defRPr sz="1200">
                <a:solidFill>
                  <a:srgbClr val="FCDBE0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2" name="Google Shape;672;p1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BE0"/>
              </a:buClr>
              <a:buSzPts val="1400"/>
              <a:buFont typeface="Manrope"/>
              <a:buNone/>
              <a:defRPr sz="1200">
                <a:solidFill>
                  <a:srgbClr val="FCDBE0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3" name="Google Shape;673;p1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BE0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CDBE0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BE0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CDBE0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BE0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CDBE0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BE0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CDBE0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BE0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CDBE0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BE0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CDBE0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BE0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CDBE0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BE0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CDBE0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BE0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CDBE0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674" name="Google Shape;674;p1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30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 b="1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5" name="Google Shape;675;p123"/>
          <p:cNvSpPr txBox="1">
            <a:spLocks noGrp="1"/>
          </p:cNvSpPr>
          <p:nvPr>
            <p:ph type="subTitle" idx="1"/>
          </p:nvPr>
        </p:nvSpPr>
        <p:spPr>
          <a:xfrm>
            <a:off x="1524000" y="4315968"/>
            <a:ext cx="9144000" cy="941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CDBE0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plat Bleu Canard" type="blank">
  <p:cSld name="BLANK">
    <p:bg>
      <p:bgPr>
        <a:solidFill>
          <a:schemeClr val="accent5"/>
        </a:solidFill>
        <a:effectLst/>
      </p:bgPr>
    </p:bg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1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BE0"/>
              </a:buClr>
              <a:buSzPts val="1400"/>
              <a:buFont typeface="Century Gothic"/>
              <a:buNone/>
              <a:defRPr sz="1200" b="0" i="0" u="none" strike="noStrike" cap="none">
                <a:solidFill>
                  <a:srgbClr val="FCDB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8" name="Google Shape;678;p1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BE0"/>
              </a:buClr>
              <a:buSzPts val="1400"/>
              <a:buFont typeface="Century Gothic"/>
              <a:buNone/>
              <a:defRPr sz="1200" b="0" i="0" u="none" strike="noStrike" cap="none">
                <a:solidFill>
                  <a:srgbClr val="FCDB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9" name="Google Shape;679;p1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BE0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CDB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BE0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CDB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BE0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CDB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BE0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CDB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BE0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CDB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BE0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CDB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BE0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CDB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BE0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CDB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BE0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CDB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>
  <p:cSld name="1_Diapositive de titre">
    <p:bg>
      <p:bgPr>
        <a:solidFill>
          <a:schemeClr val="accent2"/>
        </a:solidFill>
        <a:effectLst/>
      </p:bgPr>
    </p:bg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400"/>
              <a:buFont typeface="Manrope"/>
              <a:buNone/>
              <a:defRPr sz="1200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2" name="Google Shape;682;p1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400"/>
              <a:buFont typeface="Manrope"/>
              <a:buNone/>
              <a:defRPr sz="1200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3" name="Google Shape;683;p1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684" name="Google Shape;684;p1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30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 b="1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5" name="Google Shape;685;p125"/>
          <p:cNvSpPr txBox="1">
            <a:spLocks noGrp="1"/>
          </p:cNvSpPr>
          <p:nvPr>
            <p:ph type="subTitle" idx="1"/>
          </p:nvPr>
        </p:nvSpPr>
        <p:spPr>
          <a:xfrm>
            <a:off x="1524000" y="4315968"/>
            <a:ext cx="9144000" cy="941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plat Rouge">
  <p:cSld name="Aplat Rouge">
    <p:bg>
      <p:bgPr>
        <a:solidFill>
          <a:schemeClr val="accent2"/>
        </a:solidFill>
        <a:effectLst/>
      </p:bgPr>
    </p:bg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8" name="Google Shape;688;p1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9" name="Google Shape;689;p1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>
  <p:cSld name="1_Diapositive de titre 2">
    <p:bg>
      <p:bgPr>
        <a:solidFill>
          <a:schemeClr val="accent3"/>
        </a:solidFill>
        <a:effectLst/>
      </p:bgPr>
    </p:bg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400"/>
              <a:buFont typeface="Manrope"/>
              <a:buNone/>
              <a:defRPr sz="1200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2" name="Google Shape;692;p1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400"/>
              <a:buFont typeface="Manrope"/>
              <a:buNone/>
              <a:defRPr sz="1200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3" name="Google Shape;693;p1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E9E9E9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694" name="Google Shape;694;p1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30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 b="1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5" name="Google Shape;695;p127"/>
          <p:cNvSpPr txBox="1">
            <a:spLocks noGrp="1"/>
          </p:cNvSpPr>
          <p:nvPr>
            <p:ph type="subTitle" idx="1"/>
          </p:nvPr>
        </p:nvSpPr>
        <p:spPr>
          <a:xfrm>
            <a:off x="1524000" y="4315968"/>
            <a:ext cx="9144000" cy="941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CCCCCC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plat Rouge">
  <p:cSld name="1_Aplat Rouge">
    <p:bg>
      <p:bgPr>
        <a:solidFill>
          <a:schemeClr val="accent3"/>
        </a:solid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1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CCCCCC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8" name="Google Shape;698;p1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CCCCCC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9" name="Google Shape;699;p1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CCCCCC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CCCCCC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CCCCCC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CCCCCC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CCCCCC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CCCCCC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CCCCCC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CCCCCC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CCCCCC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>
  <p:cSld name="1_Diapositive de titre 3">
    <p:bg>
      <p:bgPr>
        <a:solidFill>
          <a:schemeClr val="accent4"/>
        </a:solidFill>
        <a:effectLst/>
      </p:bgPr>
    </p:bg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1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400"/>
              <a:buFont typeface="Manrope"/>
              <a:buNone/>
              <a:defRPr sz="1200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2" name="Google Shape;702;p1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400"/>
              <a:buFont typeface="Manrope"/>
              <a:buNone/>
              <a:defRPr sz="1200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3" name="Google Shape;703;p1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704" name="Google Shape;704;p1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30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 b="1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5" name="Google Shape;705;p129"/>
          <p:cNvSpPr txBox="1">
            <a:spLocks noGrp="1"/>
          </p:cNvSpPr>
          <p:nvPr>
            <p:ph type="subTitle" idx="1"/>
          </p:nvPr>
        </p:nvSpPr>
        <p:spPr>
          <a:xfrm>
            <a:off x="1524000" y="4315968"/>
            <a:ext cx="9144000" cy="941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plat Rouge">
  <p:cSld name="1_Aplat Rouge 2">
    <p:bg>
      <p:bgPr>
        <a:solidFill>
          <a:schemeClr val="accent4"/>
        </a:solidFill>
        <a:effectLst/>
      </p:bgPr>
    </p:bg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8" name="Google Shape;708;p1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9" name="Google Shape;709;p1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1DE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FE1DE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>
  <p:cSld name="1_Diapositive de titre 4">
    <p:bg>
      <p:bgPr>
        <a:solidFill>
          <a:schemeClr val="accent6"/>
        </a:solid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400"/>
              <a:buFont typeface="Manrope"/>
              <a:buNone/>
              <a:defRPr sz="1200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2" name="Google Shape;712;p1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400"/>
              <a:buFont typeface="Manrope"/>
              <a:buNone/>
              <a:defRPr sz="1200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3" name="Google Shape;713;p1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714" name="Google Shape;714;p13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30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 b="1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5" name="Google Shape;715;p131"/>
          <p:cNvSpPr txBox="1">
            <a:spLocks noGrp="1"/>
          </p:cNvSpPr>
          <p:nvPr>
            <p:ph type="subTitle" idx="1"/>
          </p:nvPr>
        </p:nvSpPr>
        <p:spPr>
          <a:xfrm>
            <a:off x="1524000" y="4315968"/>
            <a:ext cx="9144000" cy="941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plat Rouge">
  <p:cSld name="1_Aplat Rouge 3">
    <p:bg>
      <p:bgPr>
        <a:solidFill>
          <a:schemeClr val="accent6"/>
        </a:solid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8" name="Google Shape;718;p1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9" name="Google Shape;719;p1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F4F4F4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7.xml"/><Relationship Id="rId39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72.xml"/><Relationship Id="rId34" Type="http://schemas.openxmlformats.org/officeDocument/2006/relationships/slideLayout" Target="../slideLayouts/slideLayout85.xml"/><Relationship Id="rId42" Type="http://schemas.openxmlformats.org/officeDocument/2006/relationships/slideLayout" Target="../slideLayouts/slideLayout93.xml"/><Relationship Id="rId47" Type="http://schemas.openxmlformats.org/officeDocument/2006/relationships/slideLayout" Target="../slideLayouts/slideLayout98.xml"/><Relationship Id="rId50" Type="http://schemas.openxmlformats.org/officeDocument/2006/relationships/slideLayout" Target="../slideLayouts/slideLayout101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32" Type="http://schemas.openxmlformats.org/officeDocument/2006/relationships/slideLayout" Target="../slideLayouts/slideLayout83.xml"/><Relationship Id="rId37" Type="http://schemas.openxmlformats.org/officeDocument/2006/relationships/slideLayout" Target="../slideLayouts/slideLayout88.xml"/><Relationship Id="rId40" Type="http://schemas.openxmlformats.org/officeDocument/2006/relationships/slideLayout" Target="../slideLayouts/slideLayout91.xml"/><Relationship Id="rId45" Type="http://schemas.openxmlformats.org/officeDocument/2006/relationships/slideLayout" Target="../slideLayouts/slideLayout96.xml"/><Relationship Id="rId53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31" Type="http://schemas.openxmlformats.org/officeDocument/2006/relationships/slideLayout" Target="../slideLayouts/slideLayout82.xml"/><Relationship Id="rId44" Type="http://schemas.openxmlformats.org/officeDocument/2006/relationships/slideLayout" Target="../slideLayouts/slideLayout95.xml"/><Relationship Id="rId52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8.xml"/><Relationship Id="rId30" Type="http://schemas.openxmlformats.org/officeDocument/2006/relationships/slideLayout" Target="../slideLayouts/slideLayout81.xml"/><Relationship Id="rId35" Type="http://schemas.openxmlformats.org/officeDocument/2006/relationships/slideLayout" Target="../slideLayouts/slideLayout86.xml"/><Relationship Id="rId43" Type="http://schemas.openxmlformats.org/officeDocument/2006/relationships/slideLayout" Target="../slideLayouts/slideLayout94.xml"/><Relationship Id="rId48" Type="http://schemas.openxmlformats.org/officeDocument/2006/relationships/slideLayout" Target="../slideLayouts/slideLayout99.xml"/><Relationship Id="rId8" Type="http://schemas.openxmlformats.org/officeDocument/2006/relationships/slideLayout" Target="../slideLayouts/slideLayout59.xml"/><Relationship Id="rId51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33" Type="http://schemas.openxmlformats.org/officeDocument/2006/relationships/slideLayout" Target="../slideLayouts/slideLayout84.xml"/><Relationship Id="rId38" Type="http://schemas.openxmlformats.org/officeDocument/2006/relationships/slideLayout" Target="../slideLayouts/slideLayout89.xml"/><Relationship Id="rId4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71.xml"/><Relationship Id="rId41" Type="http://schemas.openxmlformats.org/officeDocument/2006/relationships/slideLayout" Target="../slideLayouts/slideLayout92.xml"/><Relationship Id="rId54" Type="http://schemas.openxmlformats.org/officeDocument/2006/relationships/theme" Target="../theme/theme2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slideLayout" Target="../slideLayouts/slideLayout79.xml"/><Relationship Id="rId36" Type="http://schemas.openxmlformats.org/officeDocument/2006/relationships/slideLayout" Target="../slideLayouts/slideLayout87.xml"/><Relationship Id="rId4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" name="Google Shape;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9" name="Google Shape;9;p31"/>
          <p:cNvSpPr/>
          <p:nvPr/>
        </p:nvSpPr>
        <p:spPr>
          <a:xfrm>
            <a:off x="0" y="-8509"/>
            <a:ext cx="12192000" cy="19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Google Shape;10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2952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95959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95959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31" descr="Ihédate | FRANCE MOBILITÉS"/>
          <p:cNvPicPr preferRelativeResize="0"/>
          <p:nvPr/>
        </p:nvPicPr>
        <p:blipFill rotWithShape="1">
          <a:blip r:embed="rId53">
            <a:alphaModFix/>
          </a:blip>
          <a:srcRect t="22893" b="31824"/>
          <a:stretch/>
        </p:blipFill>
        <p:spPr>
          <a:xfrm>
            <a:off x="10793714" y="6311900"/>
            <a:ext cx="1120171" cy="47369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5" name="Google Shape;385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6" name="Google Shape;386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  <a:defRPr sz="1200" b="0" i="0" u="none" strike="noStrike" cap="none">
                <a:solidFill>
                  <a:srgbClr val="888888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87" name="Google Shape;387;p34"/>
          <p:cNvSpPr/>
          <p:nvPr/>
        </p:nvSpPr>
        <p:spPr>
          <a:xfrm>
            <a:off x="0" y="-8509"/>
            <a:ext cx="12192000" cy="19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8" name="Google Shape;388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95959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95959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9" name="Google Shape;389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90" name="Google Shape;390;p34" descr="Ihédate | FRANCE MOBILITÉS"/>
          <p:cNvPicPr preferRelativeResize="0"/>
          <p:nvPr/>
        </p:nvPicPr>
        <p:blipFill rotWithShape="1">
          <a:blip r:embed="rId55">
            <a:alphaModFix/>
          </a:blip>
          <a:srcRect t="22893" b="31824"/>
          <a:stretch/>
        </p:blipFill>
        <p:spPr>
          <a:xfrm>
            <a:off x="10455593" y="6176963"/>
            <a:ext cx="1355407" cy="57317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  <p:sldLayoutId id="2147483727" r:id="rId27"/>
    <p:sldLayoutId id="2147483728" r:id="rId28"/>
    <p:sldLayoutId id="2147483729" r:id="rId29"/>
    <p:sldLayoutId id="2147483730" r:id="rId30"/>
    <p:sldLayoutId id="2147483731" r:id="rId31"/>
    <p:sldLayoutId id="2147483732" r:id="rId32"/>
    <p:sldLayoutId id="2147483733" r:id="rId33"/>
    <p:sldLayoutId id="2147483734" r:id="rId34"/>
    <p:sldLayoutId id="2147483735" r:id="rId35"/>
    <p:sldLayoutId id="2147483736" r:id="rId36"/>
    <p:sldLayoutId id="2147483737" r:id="rId37"/>
    <p:sldLayoutId id="2147483738" r:id="rId38"/>
    <p:sldLayoutId id="2147483739" r:id="rId39"/>
    <p:sldLayoutId id="2147483740" r:id="rId40"/>
    <p:sldLayoutId id="2147483741" r:id="rId41"/>
    <p:sldLayoutId id="2147483742" r:id="rId42"/>
    <p:sldLayoutId id="2147483743" r:id="rId43"/>
    <p:sldLayoutId id="2147483744" r:id="rId44"/>
    <p:sldLayoutId id="2147483745" r:id="rId45"/>
    <p:sldLayoutId id="2147483746" r:id="rId46"/>
    <p:sldLayoutId id="2147483747" r:id="rId47"/>
    <p:sldLayoutId id="2147483748" r:id="rId48"/>
    <p:sldLayoutId id="2147483749" r:id="rId49"/>
    <p:sldLayoutId id="2147483750" r:id="rId50"/>
    <p:sldLayoutId id="2147483751" r:id="rId51"/>
    <p:sldLayoutId id="2147483752" r:id="rId52"/>
    <p:sldLayoutId id="2147483753" r:id="rId5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g5_xJ7s09o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"/>
          <p:cNvSpPr txBox="1">
            <a:spLocks noGrp="1"/>
          </p:cNvSpPr>
          <p:nvPr>
            <p:ph type="title"/>
          </p:nvPr>
        </p:nvSpPr>
        <p:spPr>
          <a:xfrm>
            <a:off x="664027" y="569556"/>
            <a:ext cx="11209500" cy="27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rPr lang="fr-FR" sz="4800"/>
              <a:t>Quels leviers pour favoriser la mobilité sur un territoire socialement fragile ?</a:t>
            </a:r>
            <a:br>
              <a:rPr lang="fr-FR" sz="2000" i="1"/>
            </a:br>
            <a:endParaRPr sz="4800" i="1"/>
          </a:p>
        </p:txBody>
      </p:sp>
      <p:sp>
        <p:nvSpPr>
          <p:cNvPr id="777" name="Google Shape;777;p1"/>
          <p:cNvSpPr txBox="1">
            <a:spLocks noGrp="1"/>
          </p:cNvSpPr>
          <p:nvPr>
            <p:ph type="body" idx="1"/>
          </p:nvPr>
        </p:nvSpPr>
        <p:spPr>
          <a:xfrm>
            <a:off x="664027" y="4233847"/>
            <a:ext cx="8665030" cy="12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11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r-FR" b="1"/>
              <a:t>IHEDATE Cycle MOB 2025</a:t>
            </a:r>
            <a:endParaRPr/>
          </a:p>
          <a:p>
            <a:pPr marL="1111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r-FR" sz="1800" i="1"/>
              <a:t>Atelier d’immersion #2</a:t>
            </a:r>
            <a:endParaRPr sz="1800" i="1"/>
          </a:p>
          <a:p>
            <a:pPr marL="1111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000" b="1"/>
          </a:p>
          <a:p>
            <a:pPr marL="1111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r-FR" sz="1600"/>
              <a:t>du 2 au 4 juillet 2025</a:t>
            </a:r>
            <a:endParaRPr/>
          </a:p>
        </p:txBody>
      </p:sp>
      <p:sp>
        <p:nvSpPr>
          <p:cNvPr id="778" name="Google Shape;778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  <p:sp>
        <p:nvSpPr>
          <p:cNvPr id="779" name="Google Shape;779;p1"/>
          <p:cNvSpPr txBox="1"/>
          <p:nvPr/>
        </p:nvSpPr>
        <p:spPr>
          <a:xfrm>
            <a:off x="664027" y="2735928"/>
            <a:ext cx="9242100" cy="5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11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ACB"/>
              </a:buClr>
              <a:buSzPts val="2000"/>
              <a:buFont typeface="Arial"/>
              <a:buNone/>
            </a:pPr>
            <a:r>
              <a:rPr lang="fr-FR" sz="1800" b="1" i="0" u="none" strike="noStrike" cap="none">
                <a:solidFill>
                  <a:srgbClr val="FCCACB"/>
                </a:solidFill>
                <a:latin typeface="Manrope"/>
                <a:ea typeface="Manrope"/>
                <a:cs typeface="Manrope"/>
                <a:sym typeface="Manrope"/>
              </a:rPr>
              <a:t>En partenariat avec le PETR de Thiérache et la Com Com Thiérache Sambre et Oise</a:t>
            </a:r>
            <a:endParaRPr sz="2000" b="0" i="0" u="none" strike="noStrike" cap="none">
              <a:solidFill>
                <a:srgbClr val="FCCACB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2ff6b82f2ac_0_12"/>
          <p:cNvSpPr txBox="1">
            <a:spLocks noGrp="1"/>
          </p:cNvSpPr>
          <p:nvPr>
            <p:ph type="title"/>
          </p:nvPr>
        </p:nvSpPr>
        <p:spPr>
          <a:xfrm>
            <a:off x="395468" y="417071"/>
            <a:ext cx="10969218" cy="79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br>
              <a:rPr lang="fr-FR" sz="3830"/>
            </a:br>
            <a:br>
              <a:rPr lang="fr-FR" sz="3830"/>
            </a:br>
            <a:br>
              <a:rPr lang="fr-FR" sz="3830"/>
            </a:br>
            <a:br>
              <a:rPr lang="fr-FR" sz="3830"/>
            </a:br>
            <a:br>
              <a:rPr lang="fr-FR" sz="3830"/>
            </a:br>
            <a:r>
              <a:rPr lang="fr-FR" sz="3830"/>
              <a:t>Le te</a:t>
            </a:r>
            <a:r>
              <a:rPr lang="fr-FR" sz="4000">
                <a:solidFill>
                  <a:schemeClr val="dk1"/>
                </a:solidFill>
              </a:rPr>
              <a:t>rritoire</a:t>
            </a:r>
            <a:endParaRPr sz="3830"/>
          </a:p>
        </p:txBody>
      </p:sp>
      <p:sp>
        <p:nvSpPr>
          <p:cNvPr id="848" name="Google Shape;848;g2ff6b82f2ac_0_12"/>
          <p:cNvSpPr txBox="1">
            <a:spLocks noGrp="1"/>
          </p:cNvSpPr>
          <p:nvPr>
            <p:ph type="sldNum" idx="12"/>
          </p:nvPr>
        </p:nvSpPr>
        <p:spPr>
          <a:xfrm>
            <a:off x="77724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</a:pPr>
            <a:fld id="{00000000-1234-1234-1234-123412341234}" type="slidenum">
              <a:rPr lang="fr-FR"/>
              <a:t>10</a:t>
            </a:fld>
            <a:endParaRPr/>
          </a:p>
        </p:txBody>
      </p:sp>
      <p:pic>
        <p:nvPicPr>
          <p:cNvPr id="849" name="Google Shape;849;g2ff6b82f2ac_0_12" descr="Une image contenant texte, capture d’écran, carte&#10;&#10;Le contenu généré par l’IA peut êtr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475" y="1314325"/>
            <a:ext cx="3587550" cy="298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g2ff6b82f2ac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6575" y="2397275"/>
            <a:ext cx="7468050" cy="357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10"/>
          <p:cNvSpPr txBox="1">
            <a:spLocks noGrp="1"/>
          </p:cNvSpPr>
          <p:nvPr>
            <p:ph type="title"/>
          </p:nvPr>
        </p:nvSpPr>
        <p:spPr>
          <a:xfrm>
            <a:off x="1017805" y="508549"/>
            <a:ext cx="3632781" cy="2610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4800"/>
              <a:t>Difficultés du territoire thiérachien</a:t>
            </a:r>
            <a:endParaRPr sz="4800"/>
          </a:p>
        </p:txBody>
      </p:sp>
      <p:sp>
        <p:nvSpPr>
          <p:cNvPr id="856" name="Google Shape;856;p10"/>
          <p:cNvSpPr txBox="1">
            <a:spLocks noGrp="1"/>
          </p:cNvSpPr>
          <p:nvPr>
            <p:ph type="body" idx="1"/>
          </p:nvPr>
        </p:nvSpPr>
        <p:spPr>
          <a:xfrm>
            <a:off x="5537028" y="713232"/>
            <a:ext cx="6224335" cy="543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fr-FR" sz="2000" b="1"/>
              <a:t>Contexte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fr-FR" sz="2000"/>
              <a:t>Forte présence de la voiture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fr-FR" sz="2000"/>
              <a:t>Vieillissement de la population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fr-FR" sz="2000"/>
              <a:t>Peu de culture de la mobilité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fr-FR" sz="2000"/>
              <a:t>Dangerosité des routes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fr-FR" sz="2000"/>
              <a:t>Importante pauvreté et fragilité des populations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fr-FR" sz="2000" b="1"/>
              <a:t>Conséquences 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fr-FR" sz="2000"/>
              <a:t>Peu de pistes cyclables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fr-FR" sz="2000"/>
              <a:t>Peu d’infrastructures de transports publics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fr-FR" sz="2000"/>
              <a:t>Plus fort taux régional du nombre d’habitants sans aucune solution de mobilité (9.5%)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/>
          </a:p>
        </p:txBody>
      </p:sp>
      <p:sp>
        <p:nvSpPr>
          <p:cNvPr id="857" name="Google Shape;857;p10"/>
          <p:cNvSpPr/>
          <p:nvPr/>
        </p:nvSpPr>
        <p:spPr>
          <a:xfrm>
            <a:off x="8" y="142963"/>
            <a:ext cx="4648200" cy="555300"/>
          </a:xfrm>
          <a:prstGeom prst="rect">
            <a:avLst/>
          </a:prstGeom>
          <a:solidFill>
            <a:srgbClr val="FFC00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accent1"/>
                </a:solidFill>
              </a:rPr>
              <a:t>Vision du </a:t>
            </a:r>
            <a:r>
              <a:rPr lang="fr-FR"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PETR, en point de départ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858" name="Google Shape;858;p10" descr="Une image contenant texte, carte, diagramme, atlas&#10;&#10;Le contenu généré par l’IA peut êtr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1605" y="3198849"/>
            <a:ext cx="3848109" cy="3150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2ffd4f610d5_0_59"/>
          <p:cNvSpPr txBox="1">
            <a:spLocks noGrp="1"/>
          </p:cNvSpPr>
          <p:nvPr>
            <p:ph type="body" idx="2"/>
          </p:nvPr>
        </p:nvSpPr>
        <p:spPr>
          <a:xfrm>
            <a:off x="702069" y="1745775"/>
            <a:ext cx="10916700" cy="45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>
                <a:solidFill>
                  <a:schemeClr val="dk1"/>
                </a:solidFill>
              </a:rPr>
              <a:t>.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864" name="Google Shape;864;g2ffd4f610d5_0_59"/>
          <p:cNvSpPr txBox="1">
            <a:spLocks noGrp="1"/>
          </p:cNvSpPr>
          <p:nvPr>
            <p:ph type="title"/>
          </p:nvPr>
        </p:nvSpPr>
        <p:spPr>
          <a:xfrm>
            <a:off x="902625" y="489898"/>
            <a:ext cx="10515600" cy="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8888"/>
              <a:buNone/>
            </a:pPr>
            <a:r>
              <a:rPr lang="fr-FR" sz="3600"/>
              <a:t>Quelques verbatims de nos entretiens…</a:t>
            </a:r>
            <a:endParaRPr sz="3600"/>
          </a:p>
        </p:txBody>
      </p:sp>
      <p:sp>
        <p:nvSpPr>
          <p:cNvPr id="865" name="Google Shape;865;g2ffd4f610d5_0_59"/>
          <p:cNvSpPr/>
          <p:nvPr/>
        </p:nvSpPr>
        <p:spPr>
          <a:xfrm>
            <a:off x="681482" y="2841551"/>
            <a:ext cx="3243600" cy="1203300"/>
          </a:xfrm>
          <a:prstGeom prst="wedgeEllipseCallout">
            <a:avLst>
              <a:gd name="adj1" fmla="val 57410"/>
              <a:gd name="adj2" fmla="val 42433"/>
            </a:avLst>
          </a:prstGeom>
          <a:solidFill>
            <a:srgbClr val="FCCAC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« Le bout de la rue, c’est déjà l’étranger… »</a:t>
            </a:r>
            <a:endParaRPr sz="1600" b="0" i="0" u="none" strike="noStrike" cap="non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866" name="Google Shape;866;g2ffd4f610d5_0_59"/>
          <p:cNvSpPr/>
          <p:nvPr/>
        </p:nvSpPr>
        <p:spPr>
          <a:xfrm>
            <a:off x="8725765" y="4093091"/>
            <a:ext cx="2526300" cy="1065300"/>
          </a:xfrm>
          <a:prstGeom prst="wedgeEllipseCallout">
            <a:avLst>
              <a:gd name="adj1" fmla="val -45646"/>
              <a:gd name="adj2" fmla="val 52737"/>
            </a:avLst>
          </a:prstGeom>
          <a:solidFill>
            <a:srgbClr val="FCCAC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Avec les Avesnois, on est frères</a:t>
            </a:r>
            <a:endParaRPr sz="1400" b="0" i="0" u="none" strike="noStrike" cap="none">
              <a:solidFill>
                <a:srgbClr val="0000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867" name="Google Shape;867;g2ffd4f610d5_0_59"/>
          <p:cNvSpPr/>
          <p:nvPr/>
        </p:nvSpPr>
        <p:spPr>
          <a:xfrm>
            <a:off x="8294969" y="2657508"/>
            <a:ext cx="3571800" cy="1065300"/>
          </a:xfrm>
          <a:prstGeom prst="wedgeEllipseCallout">
            <a:avLst>
              <a:gd name="adj1" fmla="val -46571"/>
              <a:gd name="adj2" fmla="val 59514"/>
            </a:avLst>
          </a:prstGeom>
          <a:solidFill>
            <a:srgbClr val="FCCAC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« Si on pouvait avoir un bon diagnostic une fois pour toutes, et place à l’action ! »</a:t>
            </a:r>
            <a:endParaRPr sz="1400" b="0" i="0" u="none" strike="noStrike" cap="none">
              <a:solidFill>
                <a:srgbClr val="0000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868" name="Google Shape;868;g2ffd4f610d5_0_59"/>
          <p:cNvSpPr/>
          <p:nvPr/>
        </p:nvSpPr>
        <p:spPr>
          <a:xfrm>
            <a:off x="8077845" y="1374303"/>
            <a:ext cx="3822000" cy="1065300"/>
          </a:xfrm>
          <a:prstGeom prst="wedgeEllipseCallout">
            <a:avLst>
              <a:gd name="adj1" fmla="val -55714"/>
              <a:gd name="adj2" fmla="val 66667"/>
            </a:avLst>
          </a:prstGeom>
          <a:solidFill>
            <a:srgbClr val="FCCAC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600" b="0" i="0" u="none" strike="noStrike" cap="none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« La mobilité, c’est une compétence (à acquérir) »</a:t>
            </a:r>
            <a:endParaRPr sz="1600" b="0" i="0" u="none" strike="noStrike" cap="none">
              <a:solidFill>
                <a:srgbClr val="0000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869" name="Google Shape;869;g2ffd4f610d5_0_59"/>
          <p:cNvSpPr/>
          <p:nvPr/>
        </p:nvSpPr>
        <p:spPr>
          <a:xfrm>
            <a:off x="575550" y="4254252"/>
            <a:ext cx="2037600" cy="1524300"/>
          </a:xfrm>
          <a:prstGeom prst="wedgeEllipseCallout">
            <a:avLst>
              <a:gd name="adj1" fmla="val 68158"/>
              <a:gd name="adj2" fmla="val 55864"/>
            </a:avLst>
          </a:prstGeom>
          <a:solidFill>
            <a:srgbClr val="FCCAC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“être forts ensemble”</a:t>
            </a:r>
            <a:endParaRPr sz="1600" b="0" i="0" u="none" strike="noStrike" cap="non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870" name="Google Shape;870;g2ffd4f610d5_0_59"/>
          <p:cNvSpPr/>
          <p:nvPr/>
        </p:nvSpPr>
        <p:spPr>
          <a:xfrm>
            <a:off x="442443" y="1308090"/>
            <a:ext cx="2983200" cy="1065300"/>
          </a:xfrm>
          <a:prstGeom prst="wedgeEllipseCallout">
            <a:avLst>
              <a:gd name="adj1" fmla="val 68158"/>
              <a:gd name="adj2" fmla="val 55864"/>
            </a:avLst>
          </a:prstGeom>
          <a:solidFill>
            <a:srgbClr val="FCCAC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« La Thiérache on s’y attache ! » ☺</a:t>
            </a:r>
            <a:endParaRPr sz="1600" b="0" i="0" u="none" strike="noStrike" cap="non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871" name="Google Shape;871;g2ffd4f610d5_0_59"/>
          <p:cNvSpPr/>
          <p:nvPr/>
        </p:nvSpPr>
        <p:spPr>
          <a:xfrm>
            <a:off x="4059899" y="1643348"/>
            <a:ext cx="3383700" cy="893400"/>
          </a:xfrm>
          <a:prstGeom prst="wedgeEllipseCallout">
            <a:avLst>
              <a:gd name="adj1" fmla="val -21393"/>
              <a:gd name="adj2" fmla="val 64039"/>
            </a:avLst>
          </a:prstGeom>
          <a:solidFill>
            <a:srgbClr val="FCCAC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“Apprendre en faisant”</a:t>
            </a:r>
            <a:endParaRPr sz="1600" b="0" i="0" u="none" strike="noStrike" cap="non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872" name="Google Shape;872;g2ffd4f610d5_0_59"/>
          <p:cNvSpPr txBox="1">
            <a:spLocks noGrp="1"/>
          </p:cNvSpPr>
          <p:nvPr>
            <p:ph type="sldNum" idx="12"/>
          </p:nvPr>
        </p:nvSpPr>
        <p:spPr>
          <a:xfrm>
            <a:off x="77724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</a:pPr>
            <a:fld id="{00000000-1234-1234-1234-123412341234}" type="slidenum">
              <a:rPr lang="fr-FR"/>
              <a:t>12</a:t>
            </a:fld>
            <a:endParaRPr/>
          </a:p>
        </p:txBody>
      </p:sp>
      <p:pic>
        <p:nvPicPr>
          <p:cNvPr id="873" name="Google Shape;873;g2ffd4f610d5_0_59" descr="Une image contenant Graphique, dessin humoristique, art&#10;&#10;Le contenu généré par l’IA peut êtr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7322" y="3665826"/>
            <a:ext cx="5357356" cy="3007932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Google Shape;874;g2ffd4f610d5_0_59"/>
          <p:cNvSpPr/>
          <p:nvPr/>
        </p:nvSpPr>
        <p:spPr>
          <a:xfrm>
            <a:off x="4472974" y="3058498"/>
            <a:ext cx="3571800" cy="893400"/>
          </a:xfrm>
          <a:prstGeom prst="wedgeEllipseCallout">
            <a:avLst>
              <a:gd name="adj1" fmla="val -21393"/>
              <a:gd name="adj2" fmla="val 64039"/>
            </a:avLst>
          </a:prstGeom>
          <a:solidFill>
            <a:srgbClr val="FCCAC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“La solidarité fonctionne, mais a des limites”</a:t>
            </a:r>
            <a:endParaRPr sz="1600" b="0" i="0" u="none" strike="noStrike" cap="non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2ffd183e6d5_0_13"/>
          <p:cNvSpPr txBox="1">
            <a:spLocks noGrp="1"/>
          </p:cNvSpPr>
          <p:nvPr>
            <p:ph type="title"/>
          </p:nvPr>
        </p:nvSpPr>
        <p:spPr>
          <a:xfrm>
            <a:off x="914399" y="1122220"/>
            <a:ext cx="10765972" cy="30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ℹ️Ce qu’on a rencontré 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Un territoire de contrastes avec des points forts !</a:t>
            </a:r>
            <a:endParaRPr/>
          </a:p>
        </p:txBody>
      </p:sp>
      <p:sp>
        <p:nvSpPr>
          <p:cNvPr id="880" name="Google Shape;880;g2ffd183e6d5_0_13"/>
          <p:cNvSpPr txBox="1">
            <a:spLocks noGrp="1"/>
          </p:cNvSpPr>
          <p:nvPr>
            <p:ph type="sldNum" idx="12"/>
          </p:nvPr>
        </p:nvSpPr>
        <p:spPr>
          <a:xfrm>
            <a:off x="7467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</a:pPr>
            <a:fld id="{00000000-1234-1234-1234-123412341234}" type="slidenum">
              <a:rPr lang="fr-FR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5"/>
          <p:cNvSpPr txBox="1">
            <a:spLocks noGrp="1"/>
          </p:cNvSpPr>
          <p:nvPr>
            <p:ph type="title"/>
          </p:nvPr>
        </p:nvSpPr>
        <p:spPr>
          <a:xfrm>
            <a:off x="395468" y="417071"/>
            <a:ext cx="10969218" cy="79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br>
              <a:rPr lang="fr-FR" sz="3830"/>
            </a:br>
            <a:br>
              <a:rPr lang="fr-FR" sz="3830"/>
            </a:br>
            <a:br>
              <a:rPr lang="fr-FR" sz="3830"/>
            </a:br>
            <a:br>
              <a:rPr lang="fr-FR" sz="3830"/>
            </a:br>
            <a:br>
              <a:rPr lang="fr-FR" sz="3830"/>
            </a:br>
            <a:r>
              <a:rPr lang="fr-FR" sz="3830"/>
              <a:t>Nos a p</a:t>
            </a:r>
            <a:r>
              <a:rPr lang="fr-FR" sz="4000">
                <a:solidFill>
                  <a:schemeClr val="dk1"/>
                </a:solidFill>
              </a:rPr>
              <a:t>r</a:t>
            </a:r>
            <a:r>
              <a:rPr lang="fr-FR" sz="3830"/>
              <a:t>io</a:t>
            </a:r>
            <a:r>
              <a:rPr lang="fr-FR" sz="4000">
                <a:solidFill>
                  <a:schemeClr val="dk1"/>
                </a:solidFill>
              </a:rPr>
              <a:t>r</a:t>
            </a:r>
            <a:r>
              <a:rPr lang="fr-FR" sz="3830"/>
              <a:t>i avant de veni</a:t>
            </a:r>
            <a:r>
              <a:rPr lang="fr-FR" sz="4000">
                <a:solidFill>
                  <a:schemeClr val="dk1"/>
                </a:solidFill>
              </a:rPr>
              <a:t>r</a:t>
            </a:r>
            <a:r>
              <a:rPr lang="fr-FR" sz="3830"/>
              <a:t>…</a:t>
            </a:r>
            <a:endParaRPr sz="3830"/>
          </a:p>
        </p:txBody>
      </p:sp>
      <p:sp>
        <p:nvSpPr>
          <p:cNvPr id="886" name="Google Shape;886;p5"/>
          <p:cNvSpPr txBox="1">
            <a:spLocks noGrp="1"/>
          </p:cNvSpPr>
          <p:nvPr>
            <p:ph type="sldNum" idx="12"/>
          </p:nvPr>
        </p:nvSpPr>
        <p:spPr>
          <a:xfrm>
            <a:off x="77724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</a:pPr>
            <a:fld id="{00000000-1234-1234-1234-123412341234}" type="slidenum">
              <a:rPr lang="fr-FR"/>
              <a:t>14</a:t>
            </a:fld>
            <a:endParaRPr/>
          </a:p>
        </p:txBody>
      </p:sp>
      <p:pic>
        <p:nvPicPr>
          <p:cNvPr id="887" name="Google Shape;88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2675" y="1358125"/>
            <a:ext cx="5893353" cy="52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2d31db41d94_0_125"/>
          <p:cNvSpPr txBox="1">
            <a:spLocks noGrp="1"/>
          </p:cNvSpPr>
          <p:nvPr>
            <p:ph type="title"/>
          </p:nvPr>
        </p:nvSpPr>
        <p:spPr>
          <a:xfrm>
            <a:off x="223000" y="929425"/>
            <a:ext cx="3230400" cy="9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8000"/>
              <a:buNone/>
            </a:pPr>
            <a:r>
              <a:rPr lang="fr-FR" sz="5000"/>
              <a:t>Et on repart avec..</a:t>
            </a:r>
            <a:endParaRPr sz="5000"/>
          </a:p>
        </p:txBody>
      </p:sp>
      <p:sp>
        <p:nvSpPr>
          <p:cNvPr id="893" name="Google Shape;893;g2d31db41d94_0_12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15</a:t>
            </a:fld>
            <a:endParaRPr/>
          </a:p>
        </p:txBody>
      </p:sp>
      <p:pic>
        <p:nvPicPr>
          <p:cNvPr id="894" name="Google Shape;894;g2d31db41d94_0_125" title="NuageArrivé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7150" y="695275"/>
            <a:ext cx="6699850" cy="592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2ffc67659a5_0_23"/>
          <p:cNvSpPr/>
          <p:nvPr/>
        </p:nvSpPr>
        <p:spPr>
          <a:xfrm>
            <a:off x="8068125" y="1361725"/>
            <a:ext cx="3647400" cy="1965600"/>
          </a:xfrm>
          <a:prstGeom prst="roundRect">
            <a:avLst>
              <a:gd name="adj" fmla="val 16667"/>
            </a:avLst>
          </a:prstGeom>
          <a:solidFill>
            <a:srgbClr val="F4F4F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900" name="Google Shape;900;g2ffc67659a5_0_23"/>
          <p:cNvSpPr txBox="1">
            <a:spLocks noGrp="1"/>
          </p:cNvSpPr>
          <p:nvPr>
            <p:ph type="sldNum" idx="12"/>
          </p:nvPr>
        </p:nvSpPr>
        <p:spPr>
          <a:xfrm>
            <a:off x="7848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</a:pPr>
            <a:fld id="{00000000-1234-1234-1234-123412341234}" type="slidenum">
              <a:rPr lang="fr-FR"/>
              <a:t>16</a:t>
            </a:fld>
            <a:endParaRPr/>
          </a:p>
        </p:txBody>
      </p:sp>
      <p:sp>
        <p:nvSpPr>
          <p:cNvPr id="901" name="Google Shape;901;g2ffc67659a5_0_23"/>
          <p:cNvSpPr txBox="1">
            <a:spLocks noGrp="1"/>
          </p:cNvSpPr>
          <p:nvPr>
            <p:ph type="title"/>
          </p:nvPr>
        </p:nvSpPr>
        <p:spPr>
          <a:xfrm>
            <a:off x="528750" y="468001"/>
            <a:ext cx="10515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3830"/>
              <a:t>Un territoire à faire valoir</a:t>
            </a:r>
            <a:endParaRPr sz="3830"/>
          </a:p>
        </p:txBody>
      </p:sp>
      <p:sp>
        <p:nvSpPr>
          <p:cNvPr id="902" name="Google Shape;902;g2ffc67659a5_0_23"/>
          <p:cNvSpPr txBox="1"/>
          <p:nvPr/>
        </p:nvSpPr>
        <p:spPr>
          <a:xfrm>
            <a:off x="8087675" y="1733550"/>
            <a:ext cx="3475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 i="1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“ Attachés à garder notre identité rurale”</a:t>
            </a:r>
            <a:endParaRPr sz="1300" b="1" i="1">
              <a:solidFill>
                <a:schemeClr val="dk2"/>
              </a:solidFill>
            </a:endParaRPr>
          </a:p>
        </p:txBody>
      </p:sp>
      <p:sp>
        <p:nvSpPr>
          <p:cNvPr id="903" name="Google Shape;903;g2ffc67659a5_0_23"/>
          <p:cNvSpPr txBox="1"/>
          <p:nvPr/>
        </p:nvSpPr>
        <p:spPr>
          <a:xfrm>
            <a:off x="8087575" y="2449950"/>
            <a:ext cx="3475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 i="1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“Une population qui aime son territoire”</a:t>
            </a:r>
            <a:endParaRPr sz="1300" b="1" i="1">
              <a:solidFill>
                <a:schemeClr val="dk2"/>
              </a:solidFill>
            </a:endParaRPr>
          </a:p>
        </p:txBody>
      </p:sp>
      <p:sp>
        <p:nvSpPr>
          <p:cNvPr id="904" name="Google Shape;904;g2ffc67659a5_0_23"/>
          <p:cNvSpPr txBox="1"/>
          <p:nvPr/>
        </p:nvSpPr>
        <p:spPr>
          <a:xfrm>
            <a:off x="8812975" y="1161300"/>
            <a:ext cx="2262300" cy="43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rgbClr val="595959"/>
                </a:solidFill>
                <a:latin typeface="Manrope"/>
                <a:ea typeface="Manrope"/>
                <a:cs typeface="Manrope"/>
                <a:sym typeface="Manrope"/>
              </a:rPr>
              <a:t>verbatims</a:t>
            </a:r>
            <a:endParaRPr sz="1600" b="1">
              <a:solidFill>
                <a:srgbClr val="595959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905" name="Google Shape;905;g2ffc67659a5_0_23"/>
          <p:cNvSpPr txBox="1"/>
          <p:nvPr/>
        </p:nvSpPr>
        <p:spPr>
          <a:xfrm>
            <a:off x="523475" y="1247175"/>
            <a:ext cx="7640400" cy="3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anrope"/>
              <a:buChar char="-"/>
            </a:pPr>
            <a:r>
              <a:rPr lang="fr-FR" sz="1800" b="1">
                <a:latin typeface="Manrope"/>
                <a:ea typeface="Manrope"/>
                <a:cs typeface="Manrope"/>
                <a:sym typeface="Manrope"/>
              </a:rPr>
              <a:t>Des paysages préservés et innovants</a:t>
            </a:r>
            <a:endParaRPr sz="1800" b="1">
              <a:latin typeface="Manrope"/>
              <a:ea typeface="Manrope"/>
              <a:cs typeface="Manrope"/>
              <a:sym typeface="Manrope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anrope"/>
              <a:buChar char="-"/>
            </a:pPr>
            <a:r>
              <a:rPr lang="fr-FR" sz="1800">
                <a:latin typeface="Manrope"/>
                <a:ea typeface="Manrope"/>
                <a:cs typeface="Manrope"/>
                <a:sym typeface="Manrope"/>
              </a:rPr>
              <a:t>éoliennes, haies</a:t>
            </a:r>
            <a:endParaRPr sz="1800">
              <a:latin typeface="Manrope"/>
              <a:ea typeface="Manrope"/>
              <a:cs typeface="Manrope"/>
              <a:sym typeface="Manrope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anrope"/>
              <a:buChar char="-"/>
            </a:pPr>
            <a:r>
              <a:rPr lang="fr-FR" sz="1800">
                <a:latin typeface="Manrope"/>
                <a:ea typeface="Manrope"/>
                <a:cs typeface="Manrope"/>
                <a:sym typeface="Manrope"/>
              </a:rPr>
              <a:t>l’Oise </a:t>
            </a:r>
            <a:endParaRPr sz="1800">
              <a:latin typeface="Manrope"/>
              <a:ea typeface="Manrope"/>
              <a:cs typeface="Manrope"/>
              <a:sym typeface="Manrope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anrope"/>
              <a:buChar char="-"/>
            </a:pPr>
            <a:r>
              <a:rPr lang="fr-FR" sz="1800">
                <a:latin typeface="Manrope"/>
                <a:ea typeface="Manrope"/>
                <a:cs typeface="Manrope"/>
                <a:sym typeface="Manrope"/>
              </a:rPr>
              <a:t>habitat typique du nord</a:t>
            </a:r>
            <a:endParaRPr sz="1800"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anrope"/>
              <a:buChar char="-"/>
            </a:pPr>
            <a:r>
              <a:rPr lang="fr-FR" sz="1800" b="1">
                <a:latin typeface="Manrope"/>
                <a:ea typeface="Manrope"/>
                <a:cs typeface="Manrope"/>
                <a:sym typeface="Manrope"/>
              </a:rPr>
              <a:t>Des lieux touristiques emblématiques</a:t>
            </a:r>
            <a:r>
              <a:rPr lang="fr-FR" sz="1800">
                <a:latin typeface="Manrope"/>
                <a:ea typeface="Manrope"/>
                <a:cs typeface="Manrope"/>
                <a:sym typeface="Manrope"/>
              </a:rPr>
              <a:t>, voire uniques </a:t>
            </a:r>
            <a:endParaRPr sz="1800">
              <a:latin typeface="Manrope"/>
              <a:ea typeface="Manrope"/>
              <a:cs typeface="Manrope"/>
              <a:sym typeface="Manrope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anrope"/>
              <a:buChar char="-"/>
            </a:pPr>
            <a:r>
              <a:rPr lang="fr-FR" sz="1800">
                <a:latin typeface="Manrope"/>
                <a:ea typeface="Manrope"/>
                <a:cs typeface="Manrope"/>
                <a:sym typeface="Manrope"/>
              </a:rPr>
              <a:t>Familistère</a:t>
            </a:r>
            <a:endParaRPr sz="1800"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anrope"/>
              <a:buChar char="-"/>
            </a:pPr>
            <a:r>
              <a:rPr lang="fr-FR" sz="1800" b="1">
                <a:latin typeface="Manrope"/>
                <a:ea typeface="Manrope"/>
                <a:cs typeface="Manrope"/>
                <a:sym typeface="Manrope"/>
              </a:rPr>
              <a:t>Une artère de mobilité douce structurante</a:t>
            </a:r>
            <a:r>
              <a:rPr lang="fr-FR" sz="1800">
                <a:latin typeface="Manrope"/>
                <a:ea typeface="Manrope"/>
                <a:cs typeface="Manrope"/>
                <a:sym typeface="Manrope"/>
              </a:rPr>
              <a:t> avec l’Eurovélo sur laquelle s’appuyer</a:t>
            </a:r>
            <a:endParaRPr sz="1800"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anrope"/>
              <a:buChar char="-"/>
            </a:pPr>
            <a:r>
              <a:rPr lang="fr-FR" sz="1800" b="1">
                <a:latin typeface="Manrope"/>
                <a:ea typeface="Manrope"/>
                <a:cs typeface="Manrope"/>
                <a:sym typeface="Manrope"/>
              </a:rPr>
              <a:t>Un patrimoine routier,</a:t>
            </a:r>
            <a:r>
              <a:rPr lang="fr-FR" sz="1800">
                <a:latin typeface="Manrope"/>
                <a:ea typeface="Manrope"/>
                <a:cs typeface="Manrope"/>
                <a:sym typeface="Manrope"/>
              </a:rPr>
              <a:t> une richesse à part entière</a:t>
            </a:r>
            <a:endParaRPr sz="1800"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906" name="Google Shape;906;g2ffc67659a5_0_23" title="WhatsApp Image 2025-07-05 à 09.17.00_e9cb9d8a.jpg"/>
          <p:cNvPicPr preferRelativeResize="0"/>
          <p:nvPr/>
        </p:nvPicPr>
        <p:blipFill rotWithShape="1">
          <a:blip r:embed="rId3">
            <a:alphaModFix/>
          </a:blip>
          <a:srcRect r="8399"/>
          <a:stretch/>
        </p:blipFill>
        <p:spPr>
          <a:xfrm>
            <a:off x="0" y="4769328"/>
            <a:ext cx="2809052" cy="153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g2ffc67659a5_0_23" title="WhatsApp Image 2025-07-05 à 09.17.00_677f9277.jpg"/>
          <p:cNvPicPr preferRelativeResize="0"/>
          <p:nvPr/>
        </p:nvPicPr>
        <p:blipFill rotWithShape="1">
          <a:blip r:embed="rId4">
            <a:alphaModFix/>
          </a:blip>
          <a:srcRect r="9428"/>
          <a:stretch/>
        </p:blipFill>
        <p:spPr>
          <a:xfrm>
            <a:off x="2872244" y="4769328"/>
            <a:ext cx="3006150" cy="153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g2ffc67659a5_0_23" title="WhatsApp Image 2025-07-05 à 09.08.07_d647cd7e.jpg"/>
          <p:cNvPicPr preferRelativeResize="0"/>
          <p:nvPr/>
        </p:nvPicPr>
        <p:blipFill rotWithShape="1">
          <a:blip r:embed="rId5">
            <a:alphaModFix/>
          </a:blip>
          <a:srcRect t="15139" b="17242"/>
          <a:stretch/>
        </p:blipFill>
        <p:spPr>
          <a:xfrm>
            <a:off x="5941586" y="4769328"/>
            <a:ext cx="3066776" cy="1555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g2ffc67659a5_0_23" title="WhatsApp Image 2025-07-05 à 09.17.00_dda111e1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71554" y="4769328"/>
            <a:ext cx="3066775" cy="1539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2d31db41d94_0_22"/>
          <p:cNvSpPr txBox="1">
            <a:spLocks noGrp="1"/>
          </p:cNvSpPr>
          <p:nvPr>
            <p:ph type="title"/>
          </p:nvPr>
        </p:nvSpPr>
        <p:spPr>
          <a:xfrm>
            <a:off x="636600" y="527450"/>
            <a:ext cx="10918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3830"/>
              <a:t>Une solidarité à préserver et à faire fructifier</a:t>
            </a:r>
            <a:endParaRPr sz="3830"/>
          </a:p>
        </p:txBody>
      </p:sp>
      <p:sp>
        <p:nvSpPr>
          <p:cNvPr id="915" name="Google Shape;915;g2d31db41d94_0_2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</a:pPr>
            <a:fld id="{00000000-1234-1234-1234-123412341234}" type="slidenum">
              <a:rPr lang="fr-FR"/>
              <a:t>17</a:t>
            </a:fld>
            <a:endParaRPr/>
          </a:p>
        </p:txBody>
      </p:sp>
      <p:sp>
        <p:nvSpPr>
          <p:cNvPr id="916" name="Google Shape;916;g2d31db41d94_0_22"/>
          <p:cNvSpPr txBox="1"/>
          <p:nvPr/>
        </p:nvSpPr>
        <p:spPr>
          <a:xfrm>
            <a:off x="722425" y="1715775"/>
            <a:ext cx="8500800" cy="3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anrope"/>
              <a:buChar char="-"/>
            </a:pPr>
            <a:r>
              <a:rPr lang="fr-FR" sz="2000">
                <a:latin typeface="Manrope"/>
                <a:ea typeface="Manrope"/>
                <a:cs typeface="Manrope"/>
                <a:sym typeface="Manrope"/>
              </a:rPr>
              <a:t>Une faible densité qui entraîne une certaine </a:t>
            </a:r>
            <a:r>
              <a:rPr lang="fr-FR" sz="2000" b="1">
                <a:latin typeface="Manrope"/>
                <a:ea typeface="Manrope"/>
                <a:cs typeface="Manrope"/>
                <a:sym typeface="Manrope"/>
              </a:rPr>
              <a:t>proximité</a:t>
            </a:r>
            <a:endParaRPr sz="2000" b="1"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anrope"/>
              <a:buChar char="-"/>
            </a:pPr>
            <a:r>
              <a:rPr lang="fr-FR" sz="2000">
                <a:latin typeface="Manrope"/>
                <a:ea typeface="Manrope"/>
                <a:cs typeface="Manrope"/>
                <a:sym typeface="Manrope"/>
              </a:rPr>
              <a:t>Une </a:t>
            </a:r>
            <a:r>
              <a:rPr lang="fr-FR" sz="2000" b="1">
                <a:latin typeface="Manrope"/>
                <a:ea typeface="Manrope"/>
                <a:cs typeface="Manrope"/>
                <a:sym typeface="Manrope"/>
              </a:rPr>
              <a:t>jeunesse attachée </a:t>
            </a:r>
            <a:r>
              <a:rPr lang="fr-FR" sz="2000">
                <a:latin typeface="Manrope"/>
                <a:ea typeface="Manrope"/>
                <a:cs typeface="Manrope"/>
                <a:sym typeface="Manrope"/>
              </a:rPr>
              <a:t>à son territoire</a:t>
            </a:r>
            <a:endParaRPr sz="2000">
              <a:latin typeface="Manrope"/>
              <a:ea typeface="Manrope"/>
              <a:cs typeface="Manrope"/>
              <a:sym typeface="Manrope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latin typeface="Manrope"/>
                <a:ea typeface="Manrope"/>
                <a:cs typeface="Manrope"/>
                <a:sym typeface="Manrope"/>
              </a:rPr>
              <a:t>=&gt; une force à mobiliser ?</a:t>
            </a:r>
            <a:endParaRPr sz="2000"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anrope"/>
              <a:buChar char="-"/>
            </a:pPr>
            <a:r>
              <a:rPr lang="fr-FR" sz="2000">
                <a:latin typeface="Manrope"/>
                <a:ea typeface="Manrope"/>
                <a:cs typeface="Manrope"/>
                <a:sym typeface="Manrope"/>
              </a:rPr>
              <a:t>Des </a:t>
            </a:r>
            <a:r>
              <a:rPr lang="fr-FR" sz="2000" b="1">
                <a:latin typeface="Manrope"/>
                <a:ea typeface="Manrope"/>
                <a:cs typeface="Manrope"/>
                <a:sym typeface="Manrope"/>
              </a:rPr>
              <a:t>seniors </a:t>
            </a:r>
            <a:r>
              <a:rPr lang="fr-FR" sz="2000">
                <a:latin typeface="Manrope"/>
                <a:ea typeface="Manrope"/>
                <a:cs typeface="Manrope"/>
                <a:sym typeface="Manrope"/>
              </a:rPr>
              <a:t>à ne pas oublier et à solliciter</a:t>
            </a:r>
            <a:endParaRPr sz="2000">
              <a:latin typeface="Manrope"/>
              <a:ea typeface="Manrope"/>
              <a:cs typeface="Manrope"/>
              <a:sym typeface="Manrope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latin typeface="Manrope"/>
                <a:ea typeface="Manrope"/>
                <a:cs typeface="Manrope"/>
                <a:sym typeface="Manrope"/>
              </a:rPr>
              <a:t>=&gt; tournés vers l'intergénérationnel </a:t>
            </a:r>
            <a:endParaRPr sz="2000"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917" name="Google Shape;917;g2d31db41d94_0_22"/>
          <p:cNvSpPr txBox="1"/>
          <p:nvPr/>
        </p:nvSpPr>
        <p:spPr>
          <a:xfrm>
            <a:off x="3671925" y="5555950"/>
            <a:ext cx="3999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i="1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“”</a:t>
            </a:r>
            <a:endParaRPr sz="1800" i="1">
              <a:solidFill>
                <a:schemeClr val="dk2"/>
              </a:solidFill>
            </a:endParaRPr>
          </a:p>
        </p:txBody>
      </p:sp>
      <p:sp>
        <p:nvSpPr>
          <p:cNvPr id="918" name="Google Shape;918;g2d31db41d94_0_22"/>
          <p:cNvSpPr/>
          <p:nvPr/>
        </p:nvSpPr>
        <p:spPr>
          <a:xfrm>
            <a:off x="5978650" y="4782700"/>
            <a:ext cx="3999900" cy="1735800"/>
          </a:xfrm>
          <a:prstGeom prst="roundRect">
            <a:avLst>
              <a:gd name="adj" fmla="val 16667"/>
            </a:avLst>
          </a:prstGeom>
          <a:solidFill>
            <a:srgbClr val="F4F4F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919" name="Google Shape;919;g2d31db41d94_0_22"/>
          <p:cNvSpPr txBox="1"/>
          <p:nvPr/>
        </p:nvSpPr>
        <p:spPr>
          <a:xfrm>
            <a:off x="5978575" y="5154513"/>
            <a:ext cx="3999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i="1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“ </a:t>
            </a:r>
            <a:r>
              <a:rPr lang="fr-FR" sz="1600" b="1" i="1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un village de 85 000 habitants</a:t>
            </a:r>
            <a:r>
              <a:rPr lang="fr-FR" sz="1200" b="1" i="1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”</a:t>
            </a:r>
            <a:endParaRPr sz="1000" b="1" i="1">
              <a:solidFill>
                <a:schemeClr val="dk2"/>
              </a:solidFill>
            </a:endParaRPr>
          </a:p>
        </p:txBody>
      </p:sp>
      <p:sp>
        <p:nvSpPr>
          <p:cNvPr id="920" name="Google Shape;920;g2d31db41d94_0_22"/>
          <p:cNvSpPr txBox="1"/>
          <p:nvPr/>
        </p:nvSpPr>
        <p:spPr>
          <a:xfrm>
            <a:off x="6326475" y="5642325"/>
            <a:ext cx="3270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i="1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“</a:t>
            </a:r>
            <a:r>
              <a:rPr lang="fr-FR" sz="1600" b="1" i="1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Moi ce que j’aime c’est aider les gens</a:t>
            </a:r>
            <a:r>
              <a:rPr lang="fr-FR" sz="1200" b="1" i="1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”</a:t>
            </a:r>
            <a:endParaRPr sz="1000" b="1" i="1">
              <a:solidFill>
                <a:schemeClr val="dk2"/>
              </a:solidFill>
            </a:endParaRPr>
          </a:p>
        </p:txBody>
      </p:sp>
      <p:sp>
        <p:nvSpPr>
          <p:cNvPr id="921" name="Google Shape;921;g2d31db41d94_0_22"/>
          <p:cNvSpPr txBox="1"/>
          <p:nvPr/>
        </p:nvSpPr>
        <p:spPr>
          <a:xfrm>
            <a:off x="6847375" y="4582275"/>
            <a:ext cx="2262300" cy="43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rgbClr val="595959"/>
                </a:solidFill>
                <a:latin typeface="Manrope"/>
                <a:ea typeface="Manrope"/>
                <a:cs typeface="Manrope"/>
                <a:sym typeface="Manrope"/>
              </a:rPr>
              <a:t>verbatims</a:t>
            </a:r>
            <a:endParaRPr sz="1600" b="1">
              <a:solidFill>
                <a:srgbClr val="595959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922" name="Google Shape;922;g2d31db41d94_0_2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425" y="4618150"/>
            <a:ext cx="3271010" cy="18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36d2599d254_3_9"/>
          <p:cNvSpPr txBox="1">
            <a:spLocks noGrp="1"/>
          </p:cNvSpPr>
          <p:nvPr>
            <p:ph type="body" idx="1"/>
          </p:nvPr>
        </p:nvSpPr>
        <p:spPr>
          <a:xfrm>
            <a:off x="838200" y="1625175"/>
            <a:ext cx="6838800" cy="363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-"/>
            </a:pPr>
            <a:r>
              <a:rPr lang="fr-FR" sz="1900">
                <a:solidFill>
                  <a:schemeClr val="dk1"/>
                </a:solidFill>
              </a:rPr>
              <a:t>L’existant </a:t>
            </a:r>
            <a:endParaRPr sz="1900">
              <a:solidFill>
                <a:schemeClr val="dk1"/>
              </a:solidFill>
            </a:endParaRPr>
          </a:p>
          <a:p>
            <a:pPr marL="914400" marR="0" lvl="1" indent="-361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fr-FR" sz="1500"/>
              <a:t>Garage solidaire, Location de vélos électriques,  aires de covoiturage, bornes de recharge électriques · à évaluer, à faire évoluer au besoin</a:t>
            </a:r>
            <a:endParaRPr sz="1500"/>
          </a:p>
          <a:p>
            <a:pPr marL="9144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fr-FR" sz="1900">
                <a:solidFill>
                  <a:schemeClr val="dk1"/>
                </a:solidFill>
              </a:rPr>
              <a:t>Projets en cours </a:t>
            </a:r>
            <a:r>
              <a:rPr lang="fr-FR" sz="1700" i="1">
                <a:solidFill>
                  <a:schemeClr val="dk1"/>
                </a:solidFill>
              </a:rPr>
              <a:t>(cf document PETR)</a:t>
            </a:r>
            <a:endParaRPr sz="1700">
              <a:solidFill>
                <a:schemeClr val="dk1"/>
              </a:solidFill>
            </a:endParaRPr>
          </a:p>
          <a:p>
            <a:pPr marL="914400" marR="0" lvl="1" indent="-361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fr-FR" sz="1500"/>
              <a:t>TUS, covoiturage, flotte d’AMI et scooters</a:t>
            </a:r>
            <a:endParaRPr sz="1500"/>
          </a:p>
          <a:p>
            <a:pPr marL="45720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61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fr-FR" sz="1900"/>
              <a:t>La voiture est omniprésente, et cela tombe bien car elle reste un outil central de la mobilité :</a:t>
            </a:r>
            <a:endParaRPr sz="1900"/>
          </a:p>
          <a:p>
            <a:pPr marL="914400" lvl="1" indent="-361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fr-FR" sz="1500"/>
              <a:t>dernier kilomètre et intermodalité</a:t>
            </a:r>
            <a:endParaRPr sz="1500"/>
          </a:p>
          <a:p>
            <a:pPr marL="914400" lvl="1" indent="-361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fr-FR" sz="1500"/>
              <a:t>la voiture comme transport en commun</a:t>
            </a:r>
            <a:endParaRPr sz="15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61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fr-FR" sz="1900"/>
              <a:t>Un tissu associatif et des partenaires à valoriser et intégrer</a:t>
            </a:r>
            <a:endParaRPr sz="19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928" name="Google Shape;928;g36d2599d254_3_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71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830"/>
              <a:t>Des solutions de mobilités existantes !</a:t>
            </a:r>
            <a:endParaRPr sz="3830"/>
          </a:p>
        </p:txBody>
      </p:sp>
      <p:sp>
        <p:nvSpPr>
          <p:cNvPr id="929" name="Google Shape;929;g36d2599d254_3_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</a:pPr>
            <a:fld id="{00000000-1234-1234-1234-123412341234}" type="slidenum">
              <a:rPr lang="fr-FR"/>
              <a:t>18</a:t>
            </a:fld>
            <a:endParaRPr/>
          </a:p>
        </p:txBody>
      </p:sp>
      <p:sp>
        <p:nvSpPr>
          <p:cNvPr id="930" name="Google Shape;930;g36d2599d254_3_9"/>
          <p:cNvSpPr txBox="1"/>
          <p:nvPr/>
        </p:nvSpPr>
        <p:spPr>
          <a:xfrm>
            <a:off x="7324550" y="1333025"/>
            <a:ext cx="4770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i="1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“</a:t>
            </a:r>
            <a:endParaRPr sz="1800" i="1">
              <a:solidFill>
                <a:schemeClr val="dk2"/>
              </a:solidFill>
            </a:endParaRPr>
          </a:p>
        </p:txBody>
      </p:sp>
      <p:sp>
        <p:nvSpPr>
          <p:cNvPr id="931" name="Google Shape;931;g36d2599d254_3_9"/>
          <p:cNvSpPr txBox="1"/>
          <p:nvPr/>
        </p:nvSpPr>
        <p:spPr>
          <a:xfrm>
            <a:off x="1972650" y="5488875"/>
            <a:ext cx="8246700" cy="708000"/>
          </a:xfrm>
          <a:prstGeom prst="rect">
            <a:avLst/>
          </a:prstGeom>
          <a:solidFill>
            <a:srgbClr val="E9E9E9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b="1">
                <a:latin typeface="Manrope"/>
                <a:ea typeface="Manrope"/>
                <a:cs typeface="Manrope"/>
                <a:sym typeface="Manrope"/>
              </a:rPr>
              <a:t>La Mobilité n’est pas toujours un sujet en tant que tel d’expertise chez les interviewés, mais elle est intriquée dans tous les sujets et projets</a:t>
            </a:r>
            <a:endParaRPr sz="1700" b="1"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932" name="Google Shape;932;g36d2599d254_3_9"/>
          <p:cNvSpPr/>
          <p:nvPr/>
        </p:nvSpPr>
        <p:spPr>
          <a:xfrm>
            <a:off x="1864115" y="5746500"/>
            <a:ext cx="229075" cy="272025"/>
          </a:xfrm>
          <a:prstGeom prst="flowChartDecision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933" name="Google Shape;933;g36d2599d254_3_9"/>
          <p:cNvSpPr/>
          <p:nvPr/>
        </p:nvSpPr>
        <p:spPr>
          <a:xfrm>
            <a:off x="8345350" y="2373875"/>
            <a:ext cx="3292800" cy="2082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i="1">
              <a:solidFill>
                <a:schemeClr val="dk2"/>
              </a:solidFill>
            </a:endParaRPr>
          </a:p>
        </p:txBody>
      </p:sp>
      <p:sp>
        <p:nvSpPr>
          <p:cNvPr id="934" name="Google Shape;934;g36d2599d254_3_9"/>
          <p:cNvSpPr txBox="1"/>
          <p:nvPr/>
        </p:nvSpPr>
        <p:spPr>
          <a:xfrm>
            <a:off x="8239750" y="2745700"/>
            <a:ext cx="3292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1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“ Le car scolaire, accessible à tous ?”</a:t>
            </a:r>
            <a:endParaRPr sz="1600" b="1" i="1">
              <a:solidFill>
                <a:schemeClr val="dk2"/>
              </a:solidFill>
            </a:endParaRPr>
          </a:p>
        </p:txBody>
      </p:sp>
      <p:sp>
        <p:nvSpPr>
          <p:cNvPr id="935" name="Google Shape;935;g36d2599d254_3_9"/>
          <p:cNvSpPr txBox="1"/>
          <p:nvPr/>
        </p:nvSpPr>
        <p:spPr>
          <a:xfrm>
            <a:off x="9099450" y="2173450"/>
            <a:ext cx="1814100" cy="43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rgbClr val="595959"/>
                </a:solidFill>
                <a:latin typeface="Manrope"/>
                <a:ea typeface="Manrope"/>
                <a:cs typeface="Manrope"/>
                <a:sym typeface="Manrope"/>
              </a:rPr>
              <a:t>verbatims</a:t>
            </a:r>
            <a:endParaRPr sz="1600" b="1">
              <a:solidFill>
                <a:srgbClr val="595959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936" name="Google Shape;936;g36d2599d254_3_9"/>
          <p:cNvSpPr txBox="1"/>
          <p:nvPr/>
        </p:nvSpPr>
        <p:spPr>
          <a:xfrm>
            <a:off x="8335800" y="3532638"/>
            <a:ext cx="3292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1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“ Si j’avais su qu’il allait à  .., je me serais arrêté pour le prendre !”</a:t>
            </a:r>
            <a:endParaRPr sz="1600" b="1" i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11"/>
          <p:cNvSpPr txBox="1">
            <a:spLocks noGrp="1"/>
          </p:cNvSpPr>
          <p:nvPr>
            <p:ph type="title"/>
          </p:nvPr>
        </p:nvSpPr>
        <p:spPr>
          <a:xfrm>
            <a:off x="914399" y="1122220"/>
            <a:ext cx="10244700" cy="30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⏩ Des besoins de mobilité pour qui ? pour (faire) quoi ?</a:t>
            </a:r>
            <a:endParaRPr/>
          </a:p>
        </p:txBody>
      </p:sp>
      <p:sp>
        <p:nvSpPr>
          <p:cNvPr id="942" name="Google Shape;942;p11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</a:pPr>
            <a:fld id="{00000000-1234-1234-1234-123412341234}" type="slidenum">
              <a:rPr lang="fr-FR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3"/>
          <p:cNvSpPr txBox="1">
            <a:spLocks noGrp="1"/>
          </p:cNvSpPr>
          <p:nvPr>
            <p:ph type="title"/>
          </p:nvPr>
        </p:nvSpPr>
        <p:spPr>
          <a:xfrm>
            <a:off x="838200" y="3087574"/>
            <a:ext cx="10515600" cy="142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4800">
                <a:solidFill>
                  <a:schemeClr val="dk2"/>
                </a:solidFill>
              </a:rPr>
              <a:t>I</a:t>
            </a:r>
            <a:r>
              <a:rPr lang="fr-FR" sz="4800">
                <a:solidFill>
                  <a:schemeClr val="dk1"/>
                </a:solidFill>
              </a:rPr>
              <a:t>nstitut des </a:t>
            </a:r>
            <a:r>
              <a:rPr lang="fr-FR" sz="4800">
                <a:solidFill>
                  <a:schemeClr val="dk2"/>
                </a:solidFill>
              </a:rPr>
              <a:t>H</a:t>
            </a:r>
            <a:r>
              <a:rPr lang="fr-FR" sz="4800">
                <a:solidFill>
                  <a:schemeClr val="dk1"/>
                </a:solidFill>
              </a:rPr>
              <a:t>autes </a:t>
            </a:r>
            <a:r>
              <a:rPr lang="fr-FR" sz="4800">
                <a:solidFill>
                  <a:schemeClr val="dk2"/>
                </a:solidFill>
              </a:rPr>
              <a:t>É</a:t>
            </a:r>
            <a:r>
              <a:rPr lang="fr-FR" sz="4800">
                <a:solidFill>
                  <a:schemeClr val="dk1"/>
                </a:solidFill>
              </a:rPr>
              <a:t>tudes pour l’</a:t>
            </a:r>
            <a:r>
              <a:rPr lang="fr-FR" sz="4800">
                <a:solidFill>
                  <a:schemeClr val="dk2"/>
                </a:solidFill>
              </a:rPr>
              <a:t>A</a:t>
            </a:r>
            <a:r>
              <a:rPr lang="fr-FR" sz="4800">
                <a:solidFill>
                  <a:schemeClr val="dk1"/>
                </a:solidFill>
              </a:rPr>
              <a:t>ménagement des </a:t>
            </a:r>
            <a:r>
              <a:rPr lang="fr-FR" sz="4800">
                <a:solidFill>
                  <a:schemeClr val="dk2"/>
                </a:solidFill>
              </a:rPr>
              <a:t>Te</a:t>
            </a:r>
            <a:r>
              <a:rPr lang="fr-FR" sz="4800">
                <a:solidFill>
                  <a:schemeClr val="dk1"/>
                </a:solidFill>
              </a:rPr>
              <a:t>rritoires</a:t>
            </a:r>
            <a:endParaRPr sz="4800">
              <a:solidFill>
                <a:schemeClr val="dk2"/>
              </a:solidFill>
            </a:endParaRPr>
          </a:p>
        </p:txBody>
      </p:sp>
      <p:sp>
        <p:nvSpPr>
          <p:cNvPr id="785" name="Google Shape;785;p3"/>
          <p:cNvSpPr txBox="1">
            <a:spLocks noGrp="1"/>
          </p:cNvSpPr>
          <p:nvPr>
            <p:ph type="body" idx="1"/>
          </p:nvPr>
        </p:nvSpPr>
        <p:spPr>
          <a:xfrm>
            <a:off x="838200" y="1268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fr-FR"/>
              <a:t>Nous sommes un groupe d’acteurs engagé dans le  parcours MOB de</a:t>
            </a:r>
            <a:endParaRPr/>
          </a:p>
        </p:txBody>
      </p:sp>
      <p:sp>
        <p:nvSpPr>
          <p:cNvPr id="786" name="Google Shape;78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12"/>
          <p:cNvSpPr/>
          <p:nvPr/>
        </p:nvSpPr>
        <p:spPr>
          <a:xfrm>
            <a:off x="372025" y="379000"/>
            <a:ext cx="5195100" cy="4246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948" name="Google Shape;948;p12"/>
          <p:cNvSpPr/>
          <p:nvPr/>
        </p:nvSpPr>
        <p:spPr>
          <a:xfrm>
            <a:off x="5898625" y="441350"/>
            <a:ext cx="5526600" cy="4246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949" name="Google Shape;94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20</a:t>
            </a:fld>
            <a:endParaRPr/>
          </a:p>
        </p:txBody>
      </p:sp>
      <p:sp>
        <p:nvSpPr>
          <p:cNvPr id="950" name="Google Shape;950;p12"/>
          <p:cNvSpPr txBox="1"/>
          <p:nvPr/>
        </p:nvSpPr>
        <p:spPr>
          <a:xfrm>
            <a:off x="717874" y="441350"/>
            <a:ext cx="4699200" cy="25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La population</a:t>
            </a:r>
            <a:endParaRPr sz="32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6AA84F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600"/>
              <a:buFont typeface="Manrope"/>
              <a:buChar char="●"/>
            </a:pPr>
            <a:r>
              <a:rPr lang="fr-FR" sz="1600">
                <a:solidFill>
                  <a:srgbClr val="6AA84F"/>
                </a:solidFill>
                <a:latin typeface="Manrope"/>
                <a:ea typeface="Manrope"/>
                <a:cs typeface="Manrope"/>
                <a:sym typeface="Manrope"/>
              </a:rPr>
              <a:t>Scolaire &lt;16 ans</a:t>
            </a:r>
            <a:endParaRPr sz="1600">
              <a:solidFill>
                <a:srgbClr val="6AA84F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600"/>
              <a:buFont typeface="Manrope"/>
              <a:buChar char="●"/>
            </a:pPr>
            <a:r>
              <a:rPr lang="fr-FR" sz="1600">
                <a:solidFill>
                  <a:srgbClr val="6AA84F"/>
                </a:solidFill>
                <a:latin typeface="Manrope"/>
                <a:ea typeface="Manrope"/>
                <a:cs typeface="Manrope"/>
                <a:sym typeface="Manrope"/>
              </a:rPr>
              <a:t>Étudiants</a:t>
            </a:r>
            <a:endParaRPr sz="1600">
              <a:solidFill>
                <a:srgbClr val="6AA84F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600"/>
              <a:buFont typeface="Manrope"/>
              <a:buChar char="●"/>
            </a:pPr>
            <a:r>
              <a:rPr lang="fr-FR" sz="1600">
                <a:solidFill>
                  <a:srgbClr val="6AA84F"/>
                </a:solidFill>
                <a:latin typeface="Manrope"/>
                <a:ea typeface="Manrope"/>
                <a:cs typeface="Manrope"/>
                <a:sym typeface="Manrope"/>
              </a:rPr>
              <a:t>Salariés</a:t>
            </a:r>
            <a:endParaRPr sz="1600">
              <a:solidFill>
                <a:srgbClr val="6AA84F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600"/>
              <a:buFont typeface="Manrope"/>
              <a:buChar char="○"/>
            </a:pPr>
            <a:r>
              <a:rPr lang="fr-FR" sz="1600">
                <a:solidFill>
                  <a:srgbClr val="6AA84F"/>
                </a:solidFill>
                <a:latin typeface="Manrope"/>
                <a:ea typeface="Manrope"/>
                <a:cs typeface="Manrope"/>
                <a:sym typeface="Manrope"/>
              </a:rPr>
              <a:t>Cadres -&gt; fidélisation</a:t>
            </a:r>
            <a:endParaRPr sz="1600">
              <a:solidFill>
                <a:srgbClr val="6AA84F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600"/>
              <a:buFont typeface="Manrope"/>
              <a:buChar char="○"/>
            </a:pPr>
            <a:r>
              <a:rPr lang="fr-FR" sz="1600">
                <a:solidFill>
                  <a:srgbClr val="6AA84F"/>
                </a:solidFill>
                <a:latin typeface="Manrope"/>
                <a:ea typeface="Manrope"/>
                <a:cs typeface="Manrope"/>
                <a:sym typeface="Manrope"/>
              </a:rPr>
              <a:t>Non - cadres -&gt; compétences / formations / savoir-être</a:t>
            </a:r>
            <a:endParaRPr sz="1600">
              <a:solidFill>
                <a:srgbClr val="6AA84F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600"/>
              <a:buFont typeface="Manrope"/>
              <a:buChar char="●"/>
            </a:pPr>
            <a:r>
              <a:rPr lang="fr-FR" sz="1600">
                <a:solidFill>
                  <a:srgbClr val="6AA84F"/>
                </a:solidFill>
                <a:latin typeface="Manrope"/>
                <a:ea typeface="Manrope"/>
                <a:cs typeface="Manrope"/>
                <a:sym typeface="Manrope"/>
              </a:rPr>
              <a:t>Inactifs</a:t>
            </a:r>
            <a:endParaRPr sz="1600">
              <a:solidFill>
                <a:srgbClr val="6AA84F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600"/>
              <a:buFont typeface="Manrope"/>
              <a:buChar char="●"/>
            </a:pPr>
            <a:r>
              <a:rPr lang="fr-FR" sz="1600">
                <a:solidFill>
                  <a:srgbClr val="6AA84F"/>
                </a:solidFill>
                <a:latin typeface="Manrope"/>
                <a:ea typeface="Manrope"/>
                <a:cs typeface="Manrope"/>
                <a:sym typeface="Manrope"/>
              </a:rPr>
              <a:t>Seniors</a:t>
            </a:r>
            <a:endParaRPr sz="1600">
              <a:solidFill>
                <a:srgbClr val="6AA84F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600"/>
              <a:buFont typeface="Manrope"/>
              <a:buChar char="●"/>
            </a:pPr>
            <a:r>
              <a:rPr lang="fr-FR" sz="1600">
                <a:solidFill>
                  <a:srgbClr val="6AA84F"/>
                </a:solidFill>
                <a:latin typeface="Manrope"/>
                <a:ea typeface="Manrope"/>
                <a:cs typeface="Manrope"/>
                <a:sym typeface="Manrope"/>
              </a:rPr>
              <a:t>Touristes et visiteurs</a:t>
            </a:r>
            <a:endParaRPr sz="1600">
              <a:solidFill>
                <a:srgbClr val="6AA84F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6AA84F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i="1">
                <a:solidFill>
                  <a:srgbClr val="6AA84F"/>
                </a:solidFill>
                <a:latin typeface="Manrope"/>
                <a:ea typeface="Manrope"/>
                <a:cs typeface="Manrope"/>
                <a:sym typeface="Manrope"/>
              </a:rPr>
              <a:t>Entreprises ?</a:t>
            </a:r>
            <a:endParaRPr sz="1600"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951" name="Google Shape;951;p12"/>
          <p:cNvSpPr txBox="1">
            <a:spLocks noGrp="1"/>
          </p:cNvSpPr>
          <p:nvPr>
            <p:ph type="body" idx="1"/>
          </p:nvPr>
        </p:nvSpPr>
        <p:spPr>
          <a:xfrm>
            <a:off x="6376575" y="554675"/>
            <a:ext cx="5195100" cy="260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1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Pour faire quoi ?</a:t>
            </a:r>
            <a:endParaRPr sz="31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500" b="1">
                <a:solidFill>
                  <a:schemeClr val="accent1"/>
                </a:solidFill>
              </a:rPr>
              <a:t>Education / formation</a:t>
            </a:r>
            <a:endParaRPr sz="1500" b="1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>
                <a:solidFill>
                  <a:schemeClr val="accent1"/>
                </a:solidFill>
              </a:rPr>
              <a:t>Emploi</a:t>
            </a:r>
            <a:endParaRPr sz="1500" b="1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>
                <a:solidFill>
                  <a:schemeClr val="accent1"/>
                </a:solidFill>
              </a:rPr>
              <a:t>Soins</a:t>
            </a:r>
            <a:endParaRPr sz="1500" b="1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/>
              <a:t>	</a:t>
            </a:r>
            <a:r>
              <a:rPr lang="fr-FR" sz="1500" i="1">
                <a:solidFill>
                  <a:srgbClr val="85200C"/>
                </a:solidFill>
              </a:rPr>
              <a:t>Moins évoqué :</a:t>
            </a:r>
            <a:endParaRPr sz="1500" i="1">
              <a:solidFill>
                <a:srgbClr val="85200C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500"/>
              <a:buChar char="-"/>
            </a:pPr>
            <a:r>
              <a:rPr lang="fr-FR" sz="1500">
                <a:solidFill>
                  <a:srgbClr val="85200C"/>
                </a:solidFill>
              </a:rPr>
              <a:t>Activités / divertissements </a:t>
            </a:r>
            <a:endParaRPr sz="1500">
              <a:solidFill>
                <a:srgbClr val="85200C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500"/>
              <a:buChar char="-"/>
            </a:pPr>
            <a:r>
              <a:rPr lang="fr-FR" sz="1500">
                <a:solidFill>
                  <a:srgbClr val="85200C"/>
                </a:solidFill>
              </a:rPr>
              <a:t>Vie quotidienne / services</a:t>
            </a:r>
            <a:endParaRPr sz="1500">
              <a:solidFill>
                <a:srgbClr val="85200C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500"/>
              <a:buChar char="-"/>
            </a:pPr>
            <a:r>
              <a:rPr lang="fr-FR" sz="1500">
                <a:solidFill>
                  <a:srgbClr val="85200C"/>
                </a:solidFill>
              </a:rPr>
              <a:t>Logistique / besoins entreprises pour autant beaucoup entendu parler du doublement RN2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952" name="Google Shape;952;p12"/>
          <p:cNvSpPr txBox="1">
            <a:spLocks noGrp="1"/>
          </p:cNvSpPr>
          <p:nvPr>
            <p:ph type="body" idx="1"/>
          </p:nvPr>
        </p:nvSpPr>
        <p:spPr>
          <a:xfrm>
            <a:off x="6319175" y="3154773"/>
            <a:ext cx="4914300" cy="140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F9979A"/>
                </a:solidFill>
              </a:rPr>
              <a:t>Déplacements internes : quelle desserte fine du territoire , problématique des 10 derniers km ?</a:t>
            </a:r>
            <a:endParaRPr>
              <a:solidFill>
                <a:srgbClr val="F9979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9979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F9979A"/>
                </a:solidFill>
              </a:rPr>
              <a:t>Entrer / sortir du territoire : enclavement ?</a:t>
            </a:r>
            <a:endParaRPr>
              <a:solidFill>
                <a:srgbClr val="F9979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		</a:t>
            </a:r>
            <a:endParaRPr/>
          </a:p>
        </p:txBody>
      </p:sp>
      <p:sp>
        <p:nvSpPr>
          <p:cNvPr id="953" name="Google Shape;953;p12"/>
          <p:cNvSpPr txBox="1">
            <a:spLocks noGrp="1"/>
          </p:cNvSpPr>
          <p:nvPr>
            <p:ph type="body" idx="2"/>
          </p:nvPr>
        </p:nvSpPr>
        <p:spPr>
          <a:xfrm>
            <a:off x="7533300" y="5540150"/>
            <a:ext cx="439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fr-FR" i="1">
                <a:solidFill>
                  <a:schemeClr val="dk1"/>
                </a:solidFill>
              </a:rPr>
              <a:t>“</a:t>
            </a:r>
            <a:endParaRPr i="1">
              <a:solidFill>
                <a:schemeClr val="dk1"/>
              </a:solidFill>
            </a:endParaRPr>
          </a:p>
        </p:txBody>
      </p:sp>
      <p:sp>
        <p:nvSpPr>
          <p:cNvPr id="954" name="Google Shape;954;p12"/>
          <p:cNvSpPr/>
          <p:nvPr/>
        </p:nvSpPr>
        <p:spPr>
          <a:xfrm>
            <a:off x="8324300" y="5247125"/>
            <a:ext cx="3101100" cy="885600"/>
          </a:xfrm>
          <a:prstGeom prst="roundRect">
            <a:avLst>
              <a:gd name="adj" fmla="val 16667"/>
            </a:avLst>
          </a:prstGeom>
          <a:solidFill>
            <a:srgbClr val="E9E9E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2"/>
              </a:solidFill>
            </a:endParaRPr>
          </a:p>
        </p:txBody>
      </p:sp>
      <p:sp>
        <p:nvSpPr>
          <p:cNvPr id="955" name="Google Shape;955;p12"/>
          <p:cNvSpPr txBox="1"/>
          <p:nvPr/>
        </p:nvSpPr>
        <p:spPr>
          <a:xfrm>
            <a:off x="8423775" y="5472925"/>
            <a:ext cx="2954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i="1">
                <a:solidFill>
                  <a:schemeClr val="accent1"/>
                </a:solidFill>
                <a:latin typeface="Manrope"/>
                <a:ea typeface="Manrope"/>
                <a:cs typeface="Manrope"/>
                <a:sym typeface="Manrope"/>
              </a:rPr>
              <a:t>“ Aller à Saint-Quentin c’est aller à la capitale”</a:t>
            </a:r>
            <a:endParaRPr b="1" i="1">
              <a:solidFill>
                <a:schemeClr val="accent1"/>
              </a:solidFill>
            </a:endParaRPr>
          </a:p>
        </p:txBody>
      </p:sp>
      <p:sp>
        <p:nvSpPr>
          <p:cNvPr id="956" name="Google Shape;956;p12"/>
          <p:cNvSpPr txBox="1"/>
          <p:nvPr/>
        </p:nvSpPr>
        <p:spPr>
          <a:xfrm>
            <a:off x="8761500" y="4987900"/>
            <a:ext cx="2262300" cy="43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rgbClr val="595959"/>
                </a:solidFill>
                <a:latin typeface="Manrope"/>
                <a:ea typeface="Manrope"/>
                <a:cs typeface="Manrope"/>
                <a:sym typeface="Manrope"/>
              </a:rPr>
              <a:t>verbatims</a:t>
            </a:r>
            <a:endParaRPr sz="1600" b="1">
              <a:solidFill>
                <a:srgbClr val="595959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36d2599d254_5_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</a:pPr>
            <a:fld id="{00000000-1234-1234-1234-123412341234}" type="slidenum">
              <a:rPr lang="fr-FR"/>
              <a:t>21</a:t>
            </a:fld>
            <a:endParaRPr/>
          </a:p>
        </p:txBody>
      </p:sp>
      <p:graphicFrame>
        <p:nvGraphicFramePr>
          <p:cNvPr id="962" name="Google Shape;962;g36d2599d254_5_24"/>
          <p:cNvGraphicFramePr/>
          <p:nvPr/>
        </p:nvGraphicFramePr>
        <p:xfrm>
          <a:off x="893163" y="1613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{A56FC69E-6E36-450C-A5DE-1EB0CD8C7541}</a:tableStyleId>
              </a:tblPr>
              <a:tblGrid>
                <a:gridCol w="92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0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0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0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0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0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6AA84F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Education / formation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Emploi</a:t>
                      </a:r>
                      <a:endParaRPr sz="1100"/>
                    </a:p>
                  </a:txBody>
                  <a:tcPr marL="91425" marR="91425" marT="91425" marB="91425"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Soins</a:t>
                      </a:r>
                      <a:endParaRPr sz="1100"/>
                    </a:p>
                  </a:txBody>
                  <a:tcPr marL="91425" marR="91425" marT="91425" marB="91425"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>
                          <a:solidFill>
                            <a:srgbClr val="85200C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Vie quotidienne / services</a:t>
                      </a:r>
                      <a:endParaRPr sz="1100">
                        <a:solidFill>
                          <a:srgbClr val="85200C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>
                          <a:solidFill>
                            <a:srgbClr val="85200C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		</a:t>
                      </a:r>
                      <a:endParaRPr sz="1100"/>
                    </a:p>
                  </a:txBody>
                  <a:tcPr marL="91425" marR="91425" marT="91425" marB="91425"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>
                          <a:solidFill>
                            <a:srgbClr val="85200C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Activités / divertissements</a:t>
                      </a:r>
                      <a:endParaRPr sz="1100"/>
                    </a:p>
                  </a:txBody>
                  <a:tcPr marL="91425" marR="91425" marT="91425" marB="91425"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>
                          <a:solidFill>
                            <a:srgbClr val="6AA84F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Scolaire &lt;16 ans</a:t>
                      </a:r>
                      <a:endParaRPr sz="1100"/>
                    </a:p>
                  </a:txBody>
                  <a:tcPr marL="91425" marR="91425" marT="91425" marB="91425">
                    <a:lnT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i="1"/>
                        <a:t>Transport scolaire</a:t>
                      </a:r>
                      <a:endParaRPr sz="1100"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/>
                        <a:t>-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>
                          <a:solidFill>
                            <a:srgbClr val="6AA84F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Étudiants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i="1"/>
                        <a:t>En fonction de la motorisation</a:t>
                      </a:r>
                      <a:endParaRPr sz="1100"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>
                          <a:solidFill>
                            <a:srgbClr val="6AA84F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Salariés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>
                          <a:solidFill>
                            <a:srgbClr val="6AA84F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Cadres -&gt; fidélisation</a:t>
                      </a:r>
                      <a:endParaRPr sz="1100"/>
                    </a:p>
                  </a:txBody>
                  <a:tcPr marL="91425" marR="91425" marT="91425" marB="91425"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/>
                        <a:t>-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i="1"/>
                        <a:t>A priori, motorisé ou déplacement courts</a:t>
                      </a:r>
                      <a:endParaRPr sz="900" i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>
                          <a:solidFill>
                            <a:srgbClr val="6AA84F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Non - cadres -&gt; compétences / formations / savoir-être</a:t>
                      </a:r>
                      <a:endParaRPr sz="1100"/>
                    </a:p>
                  </a:txBody>
                  <a:tcPr marL="91425" marR="91425" marT="91425" marB="91425"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/>
                        <a:t>-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>
                          <a:solidFill>
                            <a:srgbClr val="6AA84F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Inactifs</a:t>
                      </a:r>
                      <a:endParaRPr sz="1100">
                        <a:solidFill>
                          <a:srgbClr val="6AA84F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i="1"/>
                        <a:t>difficile pour nous de qualifier précisément les besoins   -&gt; réponse associative ponctuelle</a:t>
                      </a:r>
                      <a:endParaRPr sz="1000"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>
                          <a:solidFill>
                            <a:srgbClr val="6AA84F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Seniors</a:t>
                      </a:r>
                      <a:endParaRPr sz="1100">
                        <a:solidFill>
                          <a:srgbClr val="6AA84F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/>
                        <a:t>-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/>
                        <a:t>-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i="1"/>
                        <a:t>Motorisés en parti, entraide en partie</a:t>
                      </a:r>
                      <a:endParaRPr sz="1100"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>
                          <a:solidFill>
                            <a:srgbClr val="6AA84F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Touristes et visiteurs</a:t>
                      </a:r>
                      <a:endParaRPr sz="1100">
                        <a:solidFill>
                          <a:srgbClr val="6AA84F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/>
                        <a:t>-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/>
                        <a:t>-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/>
                        <a:t>-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63" name="Google Shape;963;g36d2599d254_5_24"/>
          <p:cNvSpPr txBox="1"/>
          <p:nvPr/>
        </p:nvSpPr>
        <p:spPr>
          <a:xfrm>
            <a:off x="3397875" y="5891950"/>
            <a:ext cx="3516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latin typeface="Manrope"/>
                <a:ea typeface="Manrope"/>
                <a:cs typeface="Manrope"/>
                <a:sym typeface="Manrope"/>
              </a:rPr>
              <a:t>Quelle fréquence ? </a:t>
            </a:r>
            <a:endParaRPr sz="1600"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latin typeface="Manrope"/>
                <a:ea typeface="Manrope"/>
                <a:cs typeface="Manrope"/>
                <a:sym typeface="Manrope"/>
              </a:rPr>
              <a:t>Quel moyen /mode ? </a:t>
            </a:r>
            <a:endParaRPr sz="1600"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latin typeface="Manrope"/>
                <a:ea typeface="Manrope"/>
                <a:cs typeface="Manrope"/>
                <a:sym typeface="Manrope"/>
              </a:rPr>
              <a:t>Quelle distance moyenne ?</a:t>
            </a:r>
            <a:endParaRPr sz="1600"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964" name="Google Shape;964;g36d2599d254_5_24"/>
          <p:cNvSpPr txBox="1"/>
          <p:nvPr/>
        </p:nvSpPr>
        <p:spPr>
          <a:xfrm>
            <a:off x="6590700" y="6044350"/>
            <a:ext cx="3963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latin typeface="Manrope"/>
                <a:ea typeface="Manrope"/>
                <a:cs typeface="Manrope"/>
                <a:sym typeface="Manrope"/>
              </a:rPr>
              <a:t>Quelles solutions en dehors de la mobilité ? (logement, etc.)</a:t>
            </a:r>
            <a:endParaRPr sz="1600"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965" name="Google Shape;965;g36d2599d254_5_24"/>
          <p:cNvSpPr txBox="1"/>
          <p:nvPr/>
        </p:nvSpPr>
        <p:spPr>
          <a:xfrm>
            <a:off x="1199550" y="972725"/>
            <a:ext cx="9698400" cy="446400"/>
          </a:xfrm>
          <a:prstGeom prst="rect">
            <a:avLst/>
          </a:prstGeom>
          <a:solidFill>
            <a:srgbClr val="E9E9E9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b="1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Comment faire le lien entre le Diagnostic Mobilité 2022, et la stratégie PDMS du PETR ?</a:t>
            </a:r>
            <a:endParaRPr sz="1700" b="1">
              <a:solidFill>
                <a:schemeClr val="dk2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966" name="Google Shape;966;g36d2599d254_5_24"/>
          <p:cNvSpPr txBox="1"/>
          <p:nvPr/>
        </p:nvSpPr>
        <p:spPr>
          <a:xfrm>
            <a:off x="923650" y="6044350"/>
            <a:ext cx="1951500" cy="677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rgbClr val="595959"/>
                </a:solidFill>
                <a:latin typeface="Manrope"/>
                <a:ea typeface="Manrope"/>
                <a:cs typeface="Manrope"/>
                <a:sym typeface="Manrope"/>
              </a:rPr>
              <a:t>Des questions en suspens</a:t>
            </a:r>
            <a:endParaRPr sz="1600" b="1">
              <a:solidFill>
                <a:srgbClr val="595959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967" name="Google Shape;967;g36d2599d254_5_24"/>
          <p:cNvSpPr txBox="1">
            <a:spLocks noGrp="1"/>
          </p:cNvSpPr>
          <p:nvPr>
            <p:ph type="title"/>
          </p:nvPr>
        </p:nvSpPr>
        <p:spPr>
          <a:xfrm>
            <a:off x="770325" y="295625"/>
            <a:ext cx="9698400" cy="67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830"/>
              <a:t>Esquisse de compréhension des besoins </a:t>
            </a:r>
            <a:endParaRPr sz="3830"/>
          </a:p>
        </p:txBody>
      </p:sp>
      <p:sp>
        <p:nvSpPr>
          <p:cNvPr id="968" name="Google Shape;968;g36d2599d254_5_24"/>
          <p:cNvSpPr/>
          <p:nvPr/>
        </p:nvSpPr>
        <p:spPr>
          <a:xfrm>
            <a:off x="1062325" y="1059900"/>
            <a:ext cx="229075" cy="272025"/>
          </a:xfrm>
          <a:prstGeom prst="flowChartDecision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36d2599d254_5_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Voiture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Trottinette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Vélo / marche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Tracteur / Camions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Questions qui se posent 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chemeClr val="accent1"/>
                </a:solidFill>
              </a:rPr>
              <a:t>-&gt; quel partage de la voirie ? </a:t>
            </a:r>
            <a:r>
              <a:rPr lang="fr-FR"/>
              <a:t>Franchissement ? Sécurité routière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Recensement / limites horaires et spatiales 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chemeClr val="dk2"/>
                </a:solidFill>
              </a:rPr>
              <a:t>-&gt; </a:t>
            </a:r>
            <a:r>
              <a:rPr lang="fr-FR" b="1">
                <a:solidFill>
                  <a:schemeClr val="accent1"/>
                </a:solidFill>
              </a:rPr>
              <a:t>Transport en commun</a:t>
            </a:r>
            <a:r>
              <a:rPr lang="fr-FR"/>
              <a:t> : lisibilité et développement de l’offre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b="1">
                <a:solidFill>
                  <a:schemeClr val="dk2"/>
                </a:solidFill>
              </a:rPr>
              <a:t>-&gt;</a:t>
            </a:r>
            <a:r>
              <a:rPr lang="fr-FR" b="1">
                <a:solidFill>
                  <a:schemeClr val="accent1"/>
                </a:solidFill>
              </a:rPr>
              <a:t> Entraide intergénérationnelle </a:t>
            </a:r>
            <a:endParaRPr/>
          </a:p>
        </p:txBody>
      </p:sp>
      <p:sp>
        <p:nvSpPr>
          <p:cNvPr id="974" name="Google Shape;974;g36d2599d254_5_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7724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830"/>
              <a:t>Comment</a:t>
            </a:r>
            <a:r>
              <a:rPr lang="fr-FR"/>
              <a:t> ?</a:t>
            </a:r>
            <a:endParaRPr/>
          </a:p>
        </p:txBody>
      </p:sp>
      <p:sp>
        <p:nvSpPr>
          <p:cNvPr id="975" name="Google Shape;975;g36d2599d254_5_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</a:pPr>
            <a:fld id="{00000000-1234-1234-1234-123412341234}" type="slidenum">
              <a:rPr lang="fr-FR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36e58c68bdb_0_44"/>
          <p:cNvSpPr txBox="1">
            <a:spLocks noGrp="1"/>
          </p:cNvSpPr>
          <p:nvPr>
            <p:ph type="title"/>
          </p:nvPr>
        </p:nvSpPr>
        <p:spPr>
          <a:xfrm>
            <a:off x="770325" y="600425"/>
            <a:ext cx="9698400" cy="67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830"/>
              <a:t>Focus fragilités</a:t>
            </a:r>
            <a:endParaRPr sz="3830"/>
          </a:p>
        </p:txBody>
      </p:sp>
      <p:sp>
        <p:nvSpPr>
          <p:cNvPr id="981" name="Google Shape;981;g36e58c68bdb_0_44"/>
          <p:cNvSpPr txBox="1"/>
          <p:nvPr/>
        </p:nvSpPr>
        <p:spPr>
          <a:xfrm>
            <a:off x="6631475" y="3631025"/>
            <a:ext cx="4699200" cy="16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b="1">
                <a:solidFill>
                  <a:srgbClr val="0000FF"/>
                </a:solidFill>
                <a:latin typeface="Manrope"/>
                <a:ea typeface="Manrope"/>
                <a:cs typeface="Manrope"/>
                <a:sym typeface="Manrope"/>
              </a:rPr>
              <a:t>Différentes problématiques : </a:t>
            </a:r>
            <a:endParaRPr sz="1700" b="1">
              <a:solidFill>
                <a:srgbClr val="0000FF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700"/>
              <a:buFont typeface="Manrope"/>
              <a:buChar char="●"/>
            </a:pPr>
            <a:r>
              <a:rPr lang="fr-FR" sz="1700">
                <a:solidFill>
                  <a:srgbClr val="0000FF"/>
                </a:solidFill>
                <a:latin typeface="Manrope"/>
                <a:ea typeface="Manrope"/>
                <a:cs typeface="Manrope"/>
                <a:sym typeface="Manrope"/>
              </a:rPr>
              <a:t>Je ne veux pas me déplacer : pas d’envie / de besoin / de modèle</a:t>
            </a:r>
            <a:endParaRPr sz="1700">
              <a:solidFill>
                <a:srgbClr val="0000FF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700"/>
              <a:buFont typeface="Manrope"/>
              <a:buChar char="●"/>
            </a:pPr>
            <a:r>
              <a:rPr lang="fr-FR" sz="1700">
                <a:solidFill>
                  <a:srgbClr val="0000FF"/>
                </a:solidFill>
                <a:latin typeface="Manrope"/>
                <a:ea typeface="Manrope"/>
                <a:cs typeface="Manrope"/>
                <a:sym typeface="Manrope"/>
              </a:rPr>
              <a:t>Je veux me déplacer mais j’ai une difficulté</a:t>
            </a:r>
            <a:endParaRPr sz="1700">
              <a:solidFill>
                <a:srgbClr val="0000FF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700"/>
              <a:buFont typeface="Manrope"/>
              <a:buChar char="●"/>
            </a:pPr>
            <a:r>
              <a:rPr lang="fr-FR" sz="1700">
                <a:solidFill>
                  <a:srgbClr val="0000FF"/>
                </a:solidFill>
                <a:latin typeface="Manrope"/>
                <a:ea typeface="Manrope"/>
                <a:cs typeface="Manrope"/>
                <a:sym typeface="Manrope"/>
              </a:rPr>
              <a:t>Je veux me déplacer et tout va bien aujourd’hui </a:t>
            </a:r>
            <a:r>
              <a:rPr lang="fr-FR" sz="1700" i="1" u="sng">
                <a:solidFill>
                  <a:srgbClr val="0000FF"/>
                </a:solidFill>
                <a:latin typeface="Manrope"/>
                <a:ea typeface="Manrope"/>
                <a:cs typeface="Manrope"/>
                <a:sym typeface="Manrope"/>
              </a:rPr>
              <a:t>mais demain </a:t>
            </a:r>
            <a:r>
              <a:rPr lang="fr-FR" sz="1700" i="1">
                <a:solidFill>
                  <a:srgbClr val="0000FF"/>
                </a:solidFill>
                <a:latin typeface="Manrope"/>
                <a:ea typeface="Manrope"/>
                <a:cs typeface="Manrope"/>
                <a:sym typeface="Manrope"/>
              </a:rPr>
              <a:t>??</a:t>
            </a:r>
            <a:endParaRPr sz="1700">
              <a:solidFill>
                <a:srgbClr val="0000FF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982" name="Google Shape;982;g36e58c68bdb_0_44"/>
          <p:cNvSpPr txBox="1"/>
          <p:nvPr/>
        </p:nvSpPr>
        <p:spPr>
          <a:xfrm>
            <a:off x="770325" y="1433675"/>
            <a:ext cx="50454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4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La population fragilisée</a:t>
            </a:r>
            <a:r>
              <a:rPr lang="fr-FR" sz="154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est diverse :</a:t>
            </a:r>
            <a:endParaRPr sz="154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-32639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Char char="-"/>
            </a:pPr>
            <a:r>
              <a:rPr lang="fr-FR" sz="154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les jeunes mineurs de 14 - 17 ans en apprentissage avec un besoin de mobilité (ex d’un apprenti qui doit marcher 6 km pour aller sur son lieu de formation)</a:t>
            </a:r>
            <a:endParaRPr sz="154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-32639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Char char="-"/>
            </a:pPr>
            <a:r>
              <a:rPr lang="fr-FR" sz="154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les jeunes de 18-25 ans sans emploi ou en formation</a:t>
            </a:r>
            <a:endParaRPr sz="154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-32639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Char char="-"/>
            </a:pPr>
            <a:r>
              <a:rPr lang="fr-FR" sz="154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les seniors dépendants</a:t>
            </a:r>
            <a:endParaRPr sz="154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-32639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Char char="-"/>
            </a:pPr>
            <a:r>
              <a:rPr lang="fr-FR" sz="154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Les personnes illettrées (¼ environ)</a:t>
            </a:r>
            <a:endParaRPr sz="154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983" name="Google Shape;983;g36e58c68bdb_0_44"/>
          <p:cNvSpPr/>
          <p:nvPr/>
        </p:nvSpPr>
        <p:spPr>
          <a:xfrm rot="5400000">
            <a:off x="6473429" y="2315589"/>
            <a:ext cx="660000" cy="946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13"/>
          <p:cNvSpPr txBox="1">
            <a:spLocks noGrp="1"/>
          </p:cNvSpPr>
          <p:nvPr>
            <p:ph type="sldNum" idx="12"/>
          </p:nvPr>
        </p:nvSpPr>
        <p:spPr>
          <a:xfrm>
            <a:off x="76200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</a:pPr>
            <a:fld id="{00000000-1234-1234-1234-123412341234}" type="slidenum">
              <a:rPr lang="fr-FR"/>
              <a:t>24</a:t>
            </a:fld>
            <a:endParaRPr/>
          </a:p>
        </p:txBody>
      </p:sp>
      <p:sp>
        <p:nvSpPr>
          <p:cNvPr id="989" name="Google Shape;989;p13"/>
          <p:cNvSpPr txBox="1">
            <a:spLocks noGrp="1"/>
          </p:cNvSpPr>
          <p:nvPr>
            <p:ph type="body" idx="2"/>
          </p:nvPr>
        </p:nvSpPr>
        <p:spPr>
          <a:xfrm>
            <a:off x="4978475" y="1080525"/>
            <a:ext cx="6170700" cy="3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fr-FR" sz="1700"/>
              <a:t>Quantification des besoins par catégories et modes/solutions ?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fr-FR" sz="1700"/>
              <a:t>Quelle transparence dans les arbitrages et décisions ?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fr-FR" sz="1700"/>
              <a:t>Clarifier, coordonner et communiquer sur les offres existantes ?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fr-FR" sz="1700">
                <a:solidFill>
                  <a:schemeClr val="dk1"/>
                </a:solidFill>
              </a:rPr>
              <a:t>Stratégie globale long terme notamment vis à vis des enjeux environnementaux ?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</p:txBody>
      </p:sp>
      <p:sp>
        <p:nvSpPr>
          <p:cNvPr id="990" name="Google Shape;990;p13"/>
          <p:cNvSpPr txBox="1">
            <a:spLocks noGrp="1"/>
          </p:cNvSpPr>
          <p:nvPr>
            <p:ph type="title"/>
          </p:nvPr>
        </p:nvSpPr>
        <p:spPr>
          <a:xfrm>
            <a:off x="312900" y="996950"/>
            <a:ext cx="4459200" cy="16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6553"/>
              <a:buNone/>
            </a:pPr>
            <a:r>
              <a:rPr lang="fr-FR" sz="3830"/>
              <a:t>Quelle analyse du besoin ?</a:t>
            </a:r>
            <a:endParaRPr sz="383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6553"/>
              <a:buNone/>
            </a:pPr>
            <a:r>
              <a:rPr lang="fr-FR" sz="3830"/>
              <a:t>Quelle stratégie et prospective ?</a:t>
            </a:r>
            <a:endParaRPr sz="3830"/>
          </a:p>
        </p:txBody>
      </p:sp>
      <p:sp>
        <p:nvSpPr>
          <p:cNvPr id="991" name="Google Shape;991;p13"/>
          <p:cNvSpPr txBox="1">
            <a:spLocks noGrp="1"/>
          </p:cNvSpPr>
          <p:nvPr>
            <p:ph type="body" idx="2"/>
          </p:nvPr>
        </p:nvSpPr>
        <p:spPr>
          <a:xfrm>
            <a:off x="1863400" y="5296700"/>
            <a:ext cx="439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fr-FR" i="1">
                <a:solidFill>
                  <a:schemeClr val="dk1"/>
                </a:solidFill>
              </a:rPr>
              <a:t>“</a:t>
            </a:r>
            <a:endParaRPr i="1">
              <a:solidFill>
                <a:schemeClr val="dk1"/>
              </a:solidFill>
            </a:endParaRPr>
          </a:p>
        </p:txBody>
      </p:sp>
      <p:sp>
        <p:nvSpPr>
          <p:cNvPr id="992" name="Google Shape;992;p13"/>
          <p:cNvSpPr/>
          <p:nvPr/>
        </p:nvSpPr>
        <p:spPr>
          <a:xfrm>
            <a:off x="885375" y="5003675"/>
            <a:ext cx="4397400" cy="1029600"/>
          </a:xfrm>
          <a:prstGeom prst="roundRect">
            <a:avLst>
              <a:gd name="adj" fmla="val 16667"/>
            </a:avLst>
          </a:prstGeom>
          <a:solidFill>
            <a:srgbClr val="E9E9E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2"/>
              </a:solidFill>
            </a:endParaRPr>
          </a:p>
        </p:txBody>
      </p:sp>
      <p:sp>
        <p:nvSpPr>
          <p:cNvPr id="993" name="Google Shape;993;p13"/>
          <p:cNvSpPr txBox="1"/>
          <p:nvPr/>
        </p:nvSpPr>
        <p:spPr>
          <a:xfrm>
            <a:off x="564975" y="5305675"/>
            <a:ext cx="4914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i="1">
                <a:solidFill>
                  <a:schemeClr val="accent1"/>
                </a:solidFill>
                <a:latin typeface="Manrope"/>
                <a:ea typeface="Manrope"/>
                <a:cs typeface="Manrope"/>
                <a:sym typeface="Manrope"/>
              </a:rPr>
              <a:t>“ Il n’y a aucune stratégie de décarbonation et post-pétrole”</a:t>
            </a:r>
            <a:endParaRPr b="1" i="1">
              <a:solidFill>
                <a:schemeClr val="accent1"/>
              </a:solidFill>
            </a:endParaRPr>
          </a:p>
        </p:txBody>
      </p:sp>
      <p:sp>
        <p:nvSpPr>
          <p:cNvPr id="994" name="Google Shape;994;p13"/>
          <p:cNvSpPr txBox="1"/>
          <p:nvPr/>
        </p:nvSpPr>
        <p:spPr>
          <a:xfrm>
            <a:off x="1706275" y="4803250"/>
            <a:ext cx="2262300" cy="43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rgbClr val="595959"/>
                </a:solidFill>
                <a:latin typeface="Manrope"/>
                <a:ea typeface="Manrope"/>
                <a:cs typeface="Manrope"/>
                <a:sym typeface="Manrope"/>
              </a:rPr>
              <a:t>verbatims</a:t>
            </a:r>
            <a:endParaRPr sz="1600" b="1">
              <a:solidFill>
                <a:srgbClr val="595959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2ffd183e6d5_0_8"/>
          <p:cNvSpPr txBox="1">
            <a:spLocks noGrp="1"/>
          </p:cNvSpPr>
          <p:nvPr>
            <p:ph type="title"/>
          </p:nvPr>
        </p:nvSpPr>
        <p:spPr>
          <a:xfrm>
            <a:off x="914399" y="1122220"/>
            <a:ext cx="10244700" cy="30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⏩ Proposer des solutions de mobilité ? Ou faire évoluer la culture mobilité ?</a:t>
            </a:r>
            <a:endParaRPr/>
          </a:p>
        </p:txBody>
      </p:sp>
      <p:sp>
        <p:nvSpPr>
          <p:cNvPr id="1000" name="Google Shape;1000;g2ffd183e6d5_0_8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</a:pPr>
            <a:fld id="{00000000-1234-1234-1234-123412341234}" type="slidenum">
              <a:rPr lang="fr-FR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d31db41d94_0_65"/>
          <p:cNvSpPr txBox="1">
            <a:spLocks noGrp="1"/>
          </p:cNvSpPr>
          <p:nvPr>
            <p:ph type="sldNum" idx="12"/>
          </p:nvPr>
        </p:nvSpPr>
        <p:spPr>
          <a:xfrm>
            <a:off x="76200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</a:pPr>
            <a:fld id="{00000000-1234-1234-1234-123412341234}" type="slidenum">
              <a:rPr lang="fr-FR"/>
              <a:t>26</a:t>
            </a:fld>
            <a:endParaRPr/>
          </a:p>
        </p:txBody>
      </p:sp>
      <p:sp>
        <p:nvSpPr>
          <p:cNvPr id="1006" name="Google Shape;1006;g2d31db41d94_0_65"/>
          <p:cNvSpPr txBox="1">
            <a:spLocks noGrp="1"/>
          </p:cNvSpPr>
          <p:nvPr>
            <p:ph type="body" idx="2"/>
          </p:nvPr>
        </p:nvSpPr>
        <p:spPr>
          <a:xfrm>
            <a:off x="3658400" y="631575"/>
            <a:ext cx="7974900" cy="56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750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15"/>
              <a:buChar char="●"/>
            </a:pPr>
            <a:r>
              <a:rPr lang="fr-FR" sz="1545" b="1"/>
              <a:t>Beaucoup de solutions présentées  et expérimentées sur le territoire</a:t>
            </a:r>
            <a:endParaRPr sz="1545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1545" b="1"/>
          </a:p>
          <a:p>
            <a:pPr marL="457200" lvl="0" indent="-33750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15"/>
              <a:buChar char="●"/>
            </a:pPr>
            <a:r>
              <a:rPr lang="fr-FR" sz="1545" b="1"/>
              <a:t>MAIS un socle “de base” </a:t>
            </a:r>
            <a:r>
              <a:rPr lang="fr-FR" sz="1545"/>
              <a:t>d’offre de cars interurbains </a:t>
            </a:r>
            <a:r>
              <a:rPr lang="fr-FR" sz="1545" b="1"/>
              <a:t>inadapté</a:t>
            </a:r>
            <a:r>
              <a:rPr lang="fr-FR" sz="1545"/>
              <a:t>, (mise en oeuvre 2026-27) !</a:t>
            </a:r>
            <a:endParaRPr sz="1545"/>
          </a:p>
          <a:p>
            <a:pPr marL="457200" lvl="0" indent="-32670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45"/>
              <a:buChar char="●"/>
            </a:pPr>
            <a:r>
              <a:rPr lang="fr-FR" sz="1545"/>
              <a:t>+ </a:t>
            </a:r>
            <a:r>
              <a:rPr lang="fr-FR" sz="1545" b="1"/>
              <a:t>manque de lisibilité</a:t>
            </a:r>
            <a:r>
              <a:rPr lang="fr-FR" sz="1545"/>
              <a:t>, de communication </a:t>
            </a:r>
            <a:endParaRPr sz="1545"/>
          </a:p>
          <a:p>
            <a:pPr marL="457200" lvl="0" indent="-32670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45"/>
              <a:buChar char="●"/>
            </a:pPr>
            <a:r>
              <a:rPr lang="fr-FR" sz="1545"/>
              <a:t>encore plus important dans le cadre d’ illettrisme et d’illelectronisme</a:t>
            </a:r>
            <a:endParaRPr sz="1545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1545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1545"/>
          </a:p>
          <a:p>
            <a:pPr marL="457200" lvl="0" indent="-33750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15"/>
              <a:buChar char="●"/>
            </a:pPr>
            <a:r>
              <a:rPr lang="fr-FR" sz="1545"/>
              <a:t>Repose sur </a:t>
            </a:r>
            <a:r>
              <a:rPr lang="fr-FR" sz="1545" b="1"/>
              <a:t>un tissu associatif </a:t>
            </a:r>
            <a:r>
              <a:rPr lang="fr-FR" sz="1545"/>
              <a:t>qui pourrait être plus mobilisé ? </a:t>
            </a:r>
            <a:endParaRPr sz="1545"/>
          </a:p>
          <a:p>
            <a:pPr marL="914400" lvl="1" indent="-33750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15"/>
              <a:buChar char="○"/>
            </a:pPr>
            <a:r>
              <a:rPr lang="fr-FR" sz="1545"/>
              <a:t>+ de Garages Solidaires dans le département frontalier (soutien financier..)</a:t>
            </a:r>
            <a:endParaRPr sz="1545"/>
          </a:p>
          <a:p>
            <a:pPr marL="914400" lvl="1" indent="-32670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45"/>
              <a:buChar char="○"/>
            </a:pPr>
            <a:r>
              <a:rPr lang="fr-FR" sz="1545"/>
              <a:t>ouvrir cette solidarité à plus de publics (pas uniquement accès à l’emploi)</a:t>
            </a:r>
            <a:endParaRPr sz="1545"/>
          </a:p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1545"/>
          </a:p>
          <a:p>
            <a:pPr marL="457200" marR="0" lvl="0" indent="-33750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15"/>
              <a:buChar char="●"/>
            </a:pPr>
            <a:r>
              <a:rPr lang="fr-FR" sz="1545"/>
              <a:t>Pour choisir des solutions (i.e. solution de HdF Mobilités) =&gt; </a:t>
            </a:r>
            <a:r>
              <a:rPr lang="fr-FR" sz="1545" b="1"/>
              <a:t>Échanger </a:t>
            </a:r>
            <a:r>
              <a:rPr lang="fr-FR" sz="1545" b="1">
                <a:solidFill>
                  <a:schemeClr val="dk1"/>
                </a:solidFill>
              </a:rPr>
              <a:t>avec des collectivités équivalentes </a:t>
            </a:r>
            <a:r>
              <a:rPr lang="fr-FR" sz="1545">
                <a:solidFill>
                  <a:schemeClr val="dk1"/>
                </a:solidFill>
              </a:rPr>
              <a:t>? Vérifier la réponse au besoin</a:t>
            </a:r>
            <a:r>
              <a:rPr lang="fr-FR" sz="1545"/>
              <a:t> · car les TAD sont multiples, ne répond pas au même besoin que du covoiturage..</a:t>
            </a:r>
            <a:endParaRPr sz="1545"/>
          </a:p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1545"/>
          </a:p>
          <a:p>
            <a:pPr marL="457200" marR="0" lvl="0" indent="-33750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15"/>
              <a:buChar char="●"/>
            </a:pPr>
            <a:r>
              <a:rPr lang="fr-FR" sz="1545"/>
              <a:t>Au niveau communal, projet de développement / expérimentation des </a:t>
            </a:r>
            <a:r>
              <a:rPr lang="fr-FR" sz="1545" b="1"/>
              <a:t>réseaux de capillarités entre les communes </a:t>
            </a:r>
            <a:r>
              <a:rPr lang="fr-FR" sz="1545"/>
              <a:t>à partir des tracés de l’eurovélo pour désenclaver le territoire (Village d’avenir) =&gt; sujet intercommunal ?</a:t>
            </a:r>
            <a:endParaRPr sz="1545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45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fr-FR" sz="1545"/>
            </a:br>
            <a:endParaRPr sz="1545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45">
                <a:solidFill>
                  <a:schemeClr val="accent1"/>
                </a:solidFill>
              </a:rPr>
              <a:t>=&gt; Quelle participation du territoire à l'amélioration prévue de l’offre de cars ?</a:t>
            </a:r>
            <a:endParaRPr sz="1745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45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45">
                <a:solidFill>
                  <a:schemeClr val="accent1"/>
                </a:solidFill>
              </a:rPr>
              <a:t>=&gt; Quelles projections à moyen terme ? (avenir de la voiture, vieillissement de la population,..)</a:t>
            </a:r>
            <a:endParaRPr sz="1745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45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45">
                <a:solidFill>
                  <a:schemeClr val="accent1"/>
                </a:solidFill>
              </a:rPr>
              <a:t>=&gt; Quelle pérennité des expérimentations (financement, …) ?</a:t>
            </a:r>
            <a:endParaRPr sz="1745">
              <a:solidFill>
                <a:schemeClr val="accent1"/>
              </a:solidFill>
            </a:endParaRPr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1545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1545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1545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1545"/>
          </a:p>
        </p:txBody>
      </p:sp>
      <p:sp>
        <p:nvSpPr>
          <p:cNvPr id="1007" name="Google Shape;1007;g2d31db41d94_0_65"/>
          <p:cNvSpPr txBox="1">
            <a:spLocks noGrp="1"/>
          </p:cNvSpPr>
          <p:nvPr>
            <p:ph type="title"/>
          </p:nvPr>
        </p:nvSpPr>
        <p:spPr>
          <a:xfrm>
            <a:off x="305750" y="426075"/>
            <a:ext cx="3757500" cy="16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6553"/>
              <a:buNone/>
            </a:pPr>
            <a:r>
              <a:rPr lang="fr-FR" sz="3830"/>
              <a:t>Les solutions de mobilité existantes sur</a:t>
            </a:r>
            <a:endParaRPr sz="383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6553"/>
              <a:buNone/>
            </a:pPr>
            <a:r>
              <a:rPr lang="fr-FR" sz="3830"/>
              <a:t>le territoire</a:t>
            </a:r>
            <a:endParaRPr sz="3830"/>
          </a:p>
        </p:txBody>
      </p:sp>
      <p:pic>
        <p:nvPicPr>
          <p:cNvPr id="1008" name="Google Shape;1008;g2d31db41d94_0_65" title="vélos elec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372925"/>
            <a:ext cx="2140625" cy="14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g2d31db41d94_0_65"/>
          <p:cNvPicPr preferRelativeResize="0"/>
          <p:nvPr/>
        </p:nvPicPr>
        <p:blipFill rotWithShape="1">
          <a:blip r:embed="rId4">
            <a:alphaModFix/>
          </a:blip>
          <a:srcRect r="6933"/>
          <a:stretch/>
        </p:blipFill>
        <p:spPr>
          <a:xfrm>
            <a:off x="0" y="4137750"/>
            <a:ext cx="2140625" cy="133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g2d31db41d94_0_65"/>
          <p:cNvPicPr preferRelativeResize="0"/>
          <p:nvPr/>
        </p:nvPicPr>
        <p:blipFill rotWithShape="1">
          <a:blip r:embed="rId5">
            <a:alphaModFix/>
          </a:blip>
          <a:srcRect r="18560"/>
          <a:stretch/>
        </p:blipFill>
        <p:spPr>
          <a:xfrm>
            <a:off x="0" y="2955850"/>
            <a:ext cx="2140624" cy="119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36d2599d254_1_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379800" cy="786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830"/>
              <a:t>Pistes de réflexion proposées, en toute humilité</a:t>
            </a:r>
            <a:endParaRPr sz="3830"/>
          </a:p>
        </p:txBody>
      </p:sp>
      <p:sp>
        <p:nvSpPr>
          <p:cNvPr id="1016" name="Google Shape;1016;g36d2599d254_1_7"/>
          <p:cNvSpPr txBox="1">
            <a:spLocks noGrp="1"/>
          </p:cNvSpPr>
          <p:nvPr>
            <p:ph type="body" idx="1"/>
          </p:nvPr>
        </p:nvSpPr>
        <p:spPr>
          <a:xfrm>
            <a:off x="342400" y="1444650"/>
            <a:ext cx="6489900" cy="581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-"/>
            </a:pPr>
            <a:r>
              <a:rPr lang="fr-FR" sz="1500"/>
              <a:t>Pousser l’idée d’un </a:t>
            </a:r>
            <a:r>
              <a:rPr lang="fr-FR" sz="1500" b="1"/>
              <a:t>projet d’école</a:t>
            </a:r>
            <a:r>
              <a:rPr lang="fr-FR" sz="1500"/>
              <a:t> structurant compte tenu du nombre d’enfants scolarisés. Saisir toute opportunité pour soutenir les projets </a:t>
            </a:r>
            <a:r>
              <a:rPr lang="fr-FR" sz="1500">
                <a:solidFill>
                  <a:schemeClr val="dk1"/>
                </a:solidFill>
              </a:rPr>
              <a:t>permettant de s’ouvrir, à la culture, aux voyages, aux découvertes (ex de voyages scolaires, apprentissage de la natation) ·</a:t>
            </a:r>
            <a:r>
              <a:rPr lang="fr-FR" sz="1500" i="1">
                <a:solidFill>
                  <a:schemeClr val="dk1"/>
                </a:solidFill>
              </a:rPr>
              <a:t> les écoles de Guise ne visitent pas le Familistère</a:t>
            </a:r>
            <a:endParaRPr sz="1500" i="1"/>
          </a:p>
          <a:p>
            <a:pPr marL="9144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"/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-"/>
            </a:pPr>
            <a:r>
              <a:rPr lang="fr-FR" sz="1500" b="1"/>
              <a:t>La solidarité est un atout avec ses limites</a:t>
            </a:r>
            <a:r>
              <a:rPr lang="fr-FR" sz="1500"/>
              <a:t>, elle nécessite d’être </a:t>
            </a:r>
            <a:r>
              <a:rPr lang="fr-FR" sz="1500" u="sng"/>
              <a:t>accompagnée et complétée</a:t>
            </a:r>
            <a:r>
              <a:rPr lang="fr-FR" sz="1500"/>
              <a:t> (ex: type Blablacar ou TAD citoyen avec une application ou un lieu de rencontre  qui permet d’organiser le service par exemple à la Passerelle</a:t>
            </a:r>
            <a:endParaRPr sz="1500"/>
          </a:p>
          <a:p>
            <a:pPr marL="9144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"/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-"/>
            </a:pPr>
            <a:r>
              <a:rPr lang="fr-FR" sz="1500"/>
              <a:t>Quel élargissement du dispositif pour encourager à </a:t>
            </a:r>
            <a:r>
              <a:rPr lang="fr-FR" sz="1500" b="1"/>
              <a:t>passer le permis </a:t>
            </a:r>
            <a:r>
              <a:rPr lang="fr-FR" sz="1500"/>
              <a:t>(simulateur, aide au passage du code pour les personnes en difficulté notamment de lecture) ?</a:t>
            </a:r>
            <a:endParaRPr sz="700"/>
          </a:p>
          <a:p>
            <a:pPr marL="9144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00"/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-"/>
            </a:pPr>
            <a:r>
              <a:rPr lang="fr-FR" sz="1500" b="1"/>
              <a:t>Poser la question du moyen terme </a:t>
            </a:r>
            <a:r>
              <a:rPr lang="fr-FR" sz="1500"/>
              <a:t>sur les problématiques liées à l’avenir de la voiture (coût de l’énergie, décarbonation et électrification du parc, mouvement des gilets jaunes etc)</a:t>
            </a:r>
            <a:br>
              <a:rPr lang="fr-FR" sz="1500"/>
            </a:br>
            <a:endParaRPr sz="800"/>
          </a:p>
          <a:p>
            <a:pPr marL="9144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br>
              <a:rPr lang="fr-FR" sz="1500"/>
            </a:br>
            <a:br>
              <a:rPr lang="fr-FR" sz="1500"/>
            </a:br>
            <a:endParaRPr sz="1500"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1500"/>
              <a:t> </a:t>
            </a:r>
            <a:endParaRPr sz="1500"/>
          </a:p>
        </p:txBody>
      </p:sp>
      <p:sp>
        <p:nvSpPr>
          <p:cNvPr id="1017" name="Google Shape;1017;g36d2599d254_1_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</a:pPr>
            <a:fld id="{00000000-1234-1234-1234-123412341234}" type="slidenum">
              <a:rPr lang="fr-FR"/>
              <a:t>27</a:t>
            </a:fld>
            <a:endParaRPr/>
          </a:p>
        </p:txBody>
      </p:sp>
      <p:sp>
        <p:nvSpPr>
          <p:cNvPr id="1018" name="Google Shape;1018;g36d2599d254_1_7"/>
          <p:cNvSpPr/>
          <p:nvPr/>
        </p:nvSpPr>
        <p:spPr>
          <a:xfrm>
            <a:off x="7797875" y="1627100"/>
            <a:ext cx="3622500" cy="885600"/>
          </a:xfrm>
          <a:prstGeom prst="roundRect">
            <a:avLst>
              <a:gd name="adj" fmla="val 16667"/>
            </a:avLst>
          </a:prstGeom>
          <a:solidFill>
            <a:srgbClr val="E9E9E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2"/>
              </a:solidFill>
            </a:endParaRPr>
          </a:p>
        </p:txBody>
      </p:sp>
      <p:sp>
        <p:nvSpPr>
          <p:cNvPr id="1019" name="Google Shape;1019;g36d2599d254_1_7"/>
          <p:cNvSpPr txBox="1"/>
          <p:nvPr/>
        </p:nvSpPr>
        <p:spPr>
          <a:xfrm>
            <a:off x="7731425" y="1831700"/>
            <a:ext cx="36225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 b="1" i="1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“ Il y a une bascule à organiser pour la nouvelle génération”</a:t>
            </a:r>
            <a:endParaRPr b="1" i="1">
              <a:solidFill>
                <a:schemeClr val="accent1"/>
              </a:solidFill>
            </a:endParaRPr>
          </a:p>
        </p:txBody>
      </p:sp>
      <p:sp>
        <p:nvSpPr>
          <p:cNvPr id="1020" name="Google Shape;1020;g36d2599d254_1_7"/>
          <p:cNvSpPr txBox="1"/>
          <p:nvPr/>
        </p:nvSpPr>
        <p:spPr>
          <a:xfrm>
            <a:off x="8685425" y="1400600"/>
            <a:ext cx="1891500" cy="43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rgbClr val="595959"/>
                </a:solidFill>
                <a:latin typeface="Manrope"/>
                <a:ea typeface="Manrope"/>
                <a:cs typeface="Manrope"/>
                <a:sym typeface="Manrope"/>
              </a:rPr>
              <a:t>verbatims</a:t>
            </a:r>
            <a:endParaRPr sz="1600" b="1">
              <a:solidFill>
                <a:srgbClr val="595959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021" name="Google Shape;1021;g36d2599d254_1_7"/>
          <p:cNvSpPr txBox="1"/>
          <p:nvPr/>
        </p:nvSpPr>
        <p:spPr>
          <a:xfrm>
            <a:off x="6966725" y="3184125"/>
            <a:ext cx="4776000" cy="26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fr-FR" sz="15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Comment renforcer  le rôle des entreprises </a:t>
            </a:r>
            <a:r>
              <a:rPr lang="fr-FR" sz="15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: promouvoir et appliquer un plan de transport mobilités en concertation avec les partenaires sociaux (ex: démarche  RSE, développement du covoiturage …)</a:t>
            </a:r>
            <a:endParaRPr sz="15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15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=&gt; Quel espace de discussion entre organismes d’insertion &amp; entreprises ?</a:t>
            </a:r>
            <a:endParaRPr sz="1500">
              <a:solidFill>
                <a:schemeClr val="dk2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15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=&gt; Quel mobilisation avec la CCI ou les réseaux d’entreprises sur les sujets de Mobilité ?</a:t>
            </a:r>
            <a:endParaRPr sz="1500">
              <a:solidFill>
                <a:schemeClr val="dk2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36d2599d254_1_1"/>
          <p:cNvSpPr/>
          <p:nvPr/>
        </p:nvSpPr>
        <p:spPr>
          <a:xfrm>
            <a:off x="1377325" y="5814425"/>
            <a:ext cx="8819400" cy="602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027" name="Google Shape;1027;g36d2599d254_1_1"/>
          <p:cNvSpPr txBox="1">
            <a:spLocks noGrp="1"/>
          </p:cNvSpPr>
          <p:nvPr>
            <p:ph type="title"/>
          </p:nvPr>
        </p:nvSpPr>
        <p:spPr>
          <a:xfrm>
            <a:off x="609600" y="288925"/>
            <a:ext cx="10771500" cy="1002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830"/>
              <a:t>En parallèle de solutions : une </a:t>
            </a:r>
            <a:r>
              <a:rPr lang="fr-FR" sz="3830" u="sng"/>
              <a:t>culture</a:t>
            </a:r>
            <a:r>
              <a:rPr lang="fr-FR" sz="3830"/>
              <a:t> à faire évoluer</a:t>
            </a:r>
            <a:endParaRPr sz="3830"/>
          </a:p>
        </p:txBody>
      </p:sp>
      <p:sp>
        <p:nvSpPr>
          <p:cNvPr id="1028" name="Google Shape;1028;g36d2599d254_1_1"/>
          <p:cNvSpPr txBox="1">
            <a:spLocks noGrp="1"/>
          </p:cNvSpPr>
          <p:nvPr>
            <p:ph type="body" idx="1"/>
          </p:nvPr>
        </p:nvSpPr>
        <p:spPr>
          <a:xfrm>
            <a:off x="815575" y="1253400"/>
            <a:ext cx="11067000" cy="403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fr-FR" sz="1840" b="1">
                <a:solidFill>
                  <a:schemeClr val="accent1"/>
                </a:solidFill>
              </a:rPr>
              <a:t>Constats &amp; étonnements :</a:t>
            </a:r>
            <a:endParaRPr sz="1840"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fr-FR" sz="1640" b="1"/>
              <a:t>Freins au dépar</a:t>
            </a:r>
            <a:r>
              <a:rPr lang="fr-FR" sz="1640"/>
              <a:t>t/à la mobilité des jeunes:</a:t>
            </a:r>
            <a:endParaRPr sz="1640"/>
          </a:p>
          <a:p>
            <a:pPr marL="457200" lvl="0" indent="-3327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40"/>
              <a:buChar char="-"/>
            </a:pPr>
            <a:r>
              <a:rPr lang="fr-FR" sz="1640"/>
              <a:t>qu’ils se donnent </a:t>
            </a:r>
            <a:endParaRPr sz="1640"/>
          </a:p>
          <a:p>
            <a:pPr marL="457200" lvl="0" indent="-3327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40"/>
              <a:buChar char="-"/>
            </a:pPr>
            <a:r>
              <a:rPr lang="fr-FR" sz="1640"/>
              <a:t>eurs parents n’incitent pas au départ : peur de changement, en dehors de leur champ, de leur manière de vivre et leur zone de confort</a:t>
            </a:r>
            <a:endParaRPr sz="1640"/>
          </a:p>
          <a:p>
            <a:pPr marL="457200" lvl="0" indent="-3327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40"/>
              <a:buChar char="-"/>
            </a:pPr>
            <a:r>
              <a:rPr lang="fr-FR" sz="1640"/>
              <a:t>des renoncements ex d’un jeune qui souhaite de devenir ingénieur mais qui ne veut pas quitter le territoire</a:t>
            </a:r>
            <a:endParaRPr sz="164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040" i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fr-FR" sz="1640" i="1"/>
              <a:t>=&gt; Déterminisme social / reproduction d’un schéma social </a:t>
            </a:r>
            <a:endParaRPr sz="1640" i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54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fr-FR" sz="1640"/>
              <a:t>L</a:t>
            </a:r>
            <a:r>
              <a:rPr lang="fr-FR" sz="1640" b="1"/>
              <a:t>’accès à l’apprentissage est insuffisant </a:t>
            </a:r>
            <a:r>
              <a:rPr lang="fr-FR" sz="1640"/>
              <a:t> ex: 1 enfant sur 2 ne sait pas nager </a:t>
            </a:r>
            <a:endParaRPr sz="164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24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fr-FR" sz="1640"/>
              <a:t>Structures solidaires mises en place (garage solidaire):</a:t>
            </a:r>
            <a:endParaRPr sz="1640"/>
          </a:p>
          <a:p>
            <a:pPr marL="457200" lvl="0" indent="-3327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40"/>
              <a:buChar char="●"/>
            </a:pPr>
            <a:r>
              <a:rPr lang="fr-FR" sz="1640"/>
              <a:t>faible utilisation des moyens par la population des 18-29 ans</a:t>
            </a:r>
            <a:endParaRPr sz="1640"/>
          </a:p>
          <a:p>
            <a:pPr marL="457200" lvl="0" indent="-3327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40"/>
              <a:buChar char="●"/>
            </a:pPr>
            <a:r>
              <a:rPr lang="fr-FR" sz="1640"/>
              <a:t>manque de synergies entre certains acteurs et le PETR du Pays de Thiérache ?</a:t>
            </a:r>
            <a:endParaRPr sz="164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04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fr-FR" sz="1840" b="1">
                <a:solidFill>
                  <a:schemeClr val="accent1"/>
                </a:solidFill>
              </a:rPr>
              <a:t>=&gt; Miser sur des actions de levée des freins culturels et sociologiques.. !</a:t>
            </a:r>
            <a:endParaRPr sz="1840"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64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64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64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64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64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640"/>
          </a:p>
        </p:txBody>
      </p:sp>
      <p:sp>
        <p:nvSpPr>
          <p:cNvPr id="1029" name="Google Shape;1029;g36d2599d254_1_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</a:pPr>
            <a:fld id="{00000000-1234-1234-1234-123412341234}" type="slidenum">
              <a:rPr lang="fr-FR"/>
              <a:t>28</a:t>
            </a:fld>
            <a:endParaRPr/>
          </a:p>
        </p:txBody>
      </p:sp>
      <p:sp>
        <p:nvSpPr>
          <p:cNvPr id="1030" name="Google Shape;1030;g36d2599d254_1_1"/>
          <p:cNvSpPr txBox="1"/>
          <p:nvPr/>
        </p:nvSpPr>
        <p:spPr>
          <a:xfrm>
            <a:off x="1645225" y="5900325"/>
            <a:ext cx="8246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1">
                <a:latin typeface="Manrope"/>
                <a:ea typeface="Manrope"/>
                <a:cs typeface="Manrope"/>
                <a:sym typeface="Manrope"/>
              </a:rPr>
              <a:t>Idée </a:t>
            </a:r>
            <a:r>
              <a:rPr lang="fr-FR" sz="1600">
                <a:latin typeface="Manrope"/>
                <a:ea typeface="Manrope"/>
                <a:cs typeface="Manrope"/>
                <a:sym typeface="Manrope"/>
              </a:rPr>
              <a:t>: Série de témoignages de jeunes s’émancipant, de réussites hors du territoire</a:t>
            </a:r>
            <a:endParaRPr sz="1600"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031" name="Google Shape;1031;g36d2599d254_1_1"/>
          <p:cNvSpPr/>
          <p:nvPr/>
        </p:nvSpPr>
        <p:spPr>
          <a:xfrm>
            <a:off x="1277525" y="5979863"/>
            <a:ext cx="229075" cy="272025"/>
          </a:xfrm>
          <a:prstGeom prst="flowChartDecision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4"/>
          <p:cNvSpPr txBox="1">
            <a:spLocks noGrp="1"/>
          </p:cNvSpPr>
          <p:nvPr>
            <p:ph type="title"/>
          </p:nvPr>
        </p:nvSpPr>
        <p:spPr>
          <a:xfrm>
            <a:off x="859971" y="2058391"/>
            <a:ext cx="10244700" cy="30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56"/>
              <a:buNone/>
            </a:pPr>
            <a:r>
              <a:rPr lang="fr-FR"/>
              <a:t>⏩ Comment bien tirer parti de la gouvernance actuelle ?</a:t>
            </a:r>
            <a:endParaRPr/>
          </a:p>
        </p:txBody>
      </p:sp>
      <p:sp>
        <p:nvSpPr>
          <p:cNvPr id="1037" name="Google Shape;1037;p14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</a:pPr>
            <a:fld id="{00000000-1234-1234-1234-123412341234}" type="slidenum">
              <a:rPr lang="fr-FR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4"/>
          <p:cNvSpPr txBox="1">
            <a:spLocks noGrp="1"/>
          </p:cNvSpPr>
          <p:nvPr>
            <p:ph type="title"/>
          </p:nvPr>
        </p:nvSpPr>
        <p:spPr>
          <a:xfrm>
            <a:off x="838199" y="513309"/>
            <a:ext cx="91984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4000" b="0"/>
              <a:t>Auditeur·trices Ihédate embarqué·es</a:t>
            </a:r>
            <a:endParaRPr sz="4000"/>
          </a:p>
        </p:txBody>
      </p:sp>
      <p:sp>
        <p:nvSpPr>
          <p:cNvPr id="792" name="Google Shape;792;p4"/>
          <p:cNvSpPr txBox="1">
            <a:spLocks noGrp="1"/>
          </p:cNvSpPr>
          <p:nvPr>
            <p:ph type="body" idx="1"/>
          </p:nvPr>
        </p:nvSpPr>
        <p:spPr>
          <a:xfrm>
            <a:off x="838200" y="1409236"/>
            <a:ext cx="6057900" cy="47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</a:pPr>
            <a:r>
              <a:rPr lang="fr-FR" sz="2000"/>
              <a:t>Une expérience et des regards croisés</a:t>
            </a:r>
            <a:endParaRPr sz="2000"/>
          </a:p>
        </p:txBody>
      </p:sp>
      <p:sp>
        <p:nvSpPr>
          <p:cNvPr id="793" name="Google Shape;793;p4"/>
          <p:cNvSpPr txBox="1"/>
          <p:nvPr/>
        </p:nvSpPr>
        <p:spPr>
          <a:xfrm>
            <a:off x="838200" y="2036280"/>
            <a:ext cx="47136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Aissaoui Smail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Coordinateur groupe Hermès – FO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Alfred Jacques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Responsable des partenariats institutionnels – Enedis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André Florence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Secrétaire générale adjointe - UIMM Loire-Atlantique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Barrois Thibaud 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Responsable stratégie et développement immobilier - Groupe Ratp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4"/>
          <p:cNvSpPr txBox="1"/>
          <p:nvPr/>
        </p:nvSpPr>
        <p:spPr>
          <a:xfrm>
            <a:off x="5823857" y="1997854"/>
            <a:ext cx="5203500" cy="4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6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Becquet Hélène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Déléguée territoriale - Ile de France mobilités</a:t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0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Blondeau Ismaël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Chargé de mission à la direction des affaires économiques et financières - GART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Demachy Aurélien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Data Analyst - Caisse des dépôts et consignations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N’Guyen Luc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Inspecteur, administrateur de l'Etat - Section Mobilité et transports – IGEDD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Poidevin Dailly Alexandra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Directrice pôle planification et projet - Scalen (agence d’urbanisme)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Rostang Caroline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Responsable du pôle concertation et dialogue territorial Ile de France - Sncf réseau</a:t>
            </a:r>
            <a:endParaRPr sz="1400" b="0" i="0" u="none" strike="noStrike" cap="non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795" name="Google Shape;79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  <p:pic>
        <p:nvPicPr>
          <p:cNvPr id="796" name="Google Shape;796;p4" title="WhatsApp Image 2025-07-05 à 09.13.28_d6cbe4e3.jpg"/>
          <p:cNvPicPr preferRelativeResize="0"/>
          <p:nvPr/>
        </p:nvPicPr>
        <p:blipFill rotWithShape="1">
          <a:blip r:embed="rId3">
            <a:alphaModFix/>
          </a:blip>
          <a:srcRect b="15973"/>
          <a:stretch/>
        </p:blipFill>
        <p:spPr>
          <a:xfrm>
            <a:off x="924100" y="4763632"/>
            <a:ext cx="2743199" cy="1728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36d2599d254_1_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7724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830"/>
              <a:t>Constats</a:t>
            </a:r>
            <a:endParaRPr/>
          </a:p>
        </p:txBody>
      </p:sp>
      <p:sp>
        <p:nvSpPr>
          <p:cNvPr id="1043" name="Google Shape;1043;g36d2599d254_1_33"/>
          <p:cNvSpPr txBox="1">
            <a:spLocks noGrp="1"/>
          </p:cNvSpPr>
          <p:nvPr>
            <p:ph type="body" idx="1"/>
          </p:nvPr>
        </p:nvSpPr>
        <p:spPr>
          <a:xfrm>
            <a:off x="780925" y="15679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8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· Des dispositifs nombreux</a:t>
            </a:r>
            <a:endParaRPr sz="1800">
              <a:solidFill>
                <a:schemeClr val="dk1"/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8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· Des périmètres institutionnels et géographiques différents</a:t>
            </a:r>
            <a:endParaRPr sz="1800">
              <a:solidFill>
                <a:schemeClr val="dk1"/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8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· Une définition des projets dans des temporalités différentes</a:t>
            </a:r>
            <a:endParaRPr sz="1800">
              <a:solidFill>
                <a:schemeClr val="dk1"/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8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· Des acteurs multiples institués par la loi ou facultatifs comme Hauts de France Mobilités</a:t>
            </a:r>
            <a:endParaRPr>
              <a:latin typeface="Manrope Medium"/>
              <a:ea typeface="Manrope Medium"/>
              <a:cs typeface="Manrope Medium"/>
              <a:sym typeface="Manrope Medium"/>
            </a:endParaRPr>
          </a:p>
        </p:txBody>
      </p:sp>
      <p:sp>
        <p:nvSpPr>
          <p:cNvPr id="1044" name="Google Shape;1044;g36d2599d254_1_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</a:pPr>
            <a:fld id="{00000000-1234-1234-1234-123412341234}" type="slidenum">
              <a:rPr lang="fr-FR"/>
              <a:t>30</a:t>
            </a:fld>
            <a:endParaRPr/>
          </a:p>
        </p:txBody>
      </p:sp>
      <p:sp>
        <p:nvSpPr>
          <p:cNvPr id="1045" name="Google Shape;1045;g36d2599d254_1_33"/>
          <p:cNvSpPr/>
          <p:nvPr/>
        </p:nvSpPr>
        <p:spPr>
          <a:xfrm>
            <a:off x="1220925" y="3687550"/>
            <a:ext cx="9206100" cy="2348100"/>
          </a:xfrm>
          <a:prstGeom prst="rect">
            <a:avLst/>
          </a:prstGeom>
          <a:solidFill>
            <a:srgbClr val="F4F4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b="1" i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Illustration</a:t>
            </a:r>
            <a:endParaRPr b="1" i="1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Création des bassins de mobilité par la loi LOM, nécessitant la rédaction de deux documents : COM et PAMS (contrat opérationnel de mobilité et plan d’action pour les mobilités solidaires), fondés sur un </a:t>
            </a:r>
            <a:r>
              <a:rPr lang="fr-FR" u="sng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fonctionnement territorial effectif qui s’affranchit souvent des imites administratives.</a:t>
            </a:r>
            <a:endParaRPr u="sng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En parallèle, un PDMS construit par le PETR à l’échelle de son territoire</a:t>
            </a:r>
            <a:r>
              <a:rPr lang="fr-FR" u="sng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différente du bassin de mobilité, en am</a:t>
            </a:r>
            <a:r>
              <a:rPr lang="fr-FR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ont des COM et les PAMS.</a:t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ðPour le territoire : 7 documents de référence (3 COM et 3 PAMS + 1 PDMS) &gt; multiple instance de travail, de concertation et d’animation</a:t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046" name="Google Shape;1046;g36d2599d254_1_33"/>
          <p:cNvSpPr/>
          <p:nvPr/>
        </p:nvSpPr>
        <p:spPr>
          <a:xfrm>
            <a:off x="8026475" y="1627100"/>
            <a:ext cx="3944700" cy="885600"/>
          </a:xfrm>
          <a:prstGeom prst="roundRect">
            <a:avLst>
              <a:gd name="adj" fmla="val 16667"/>
            </a:avLst>
          </a:prstGeom>
          <a:solidFill>
            <a:srgbClr val="E9E9E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2"/>
              </a:solidFill>
            </a:endParaRPr>
          </a:p>
        </p:txBody>
      </p:sp>
      <p:sp>
        <p:nvSpPr>
          <p:cNvPr id="1047" name="Google Shape;1047;g36d2599d254_1_33"/>
          <p:cNvSpPr txBox="1"/>
          <p:nvPr/>
        </p:nvSpPr>
        <p:spPr>
          <a:xfrm>
            <a:off x="7960025" y="1755500"/>
            <a:ext cx="39447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1500" b="1" i="1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“ une équation difficile à créer” · </a:t>
            </a:r>
            <a:r>
              <a:rPr lang="fr-FR" sz="1500" i="1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référents bassins de mobilité Région HdF</a:t>
            </a:r>
            <a:endParaRPr sz="1500" i="1">
              <a:solidFill>
                <a:schemeClr val="accent1"/>
              </a:solidFill>
            </a:endParaRPr>
          </a:p>
        </p:txBody>
      </p:sp>
      <p:sp>
        <p:nvSpPr>
          <p:cNvPr id="1048" name="Google Shape;1048;g36d2599d254_1_33"/>
          <p:cNvSpPr txBox="1"/>
          <p:nvPr/>
        </p:nvSpPr>
        <p:spPr>
          <a:xfrm>
            <a:off x="8914025" y="1324400"/>
            <a:ext cx="2262300" cy="43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rgbClr val="595959"/>
                </a:solidFill>
                <a:latin typeface="Manrope"/>
                <a:ea typeface="Manrope"/>
                <a:cs typeface="Manrope"/>
                <a:sym typeface="Manrope"/>
              </a:rPr>
              <a:t>verbatims</a:t>
            </a:r>
            <a:endParaRPr sz="1600" b="1">
              <a:solidFill>
                <a:srgbClr val="595959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g36d2599d254_1_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7724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830"/>
              <a:t>Enseignements</a:t>
            </a:r>
            <a:endParaRPr/>
          </a:p>
        </p:txBody>
      </p:sp>
      <p:sp>
        <p:nvSpPr>
          <p:cNvPr id="1054" name="Google Shape;1054;g36d2599d254_1_44"/>
          <p:cNvSpPr txBox="1">
            <a:spLocks noGrp="1"/>
          </p:cNvSpPr>
          <p:nvPr>
            <p:ph type="body" idx="1"/>
          </p:nvPr>
        </p:nvSpPr>
        <p:spPr>
          <a:xfrm>
            <a:off x="930150" y="1310350"/>
            <a:ext cx="10593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8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Une lourdeur administrative pour un territoire avec une ingénierie modeste, très investie dans d’autres politiques publiques et donc des moyens limités</a:t>
            </a:r>
            <a:endParaRPr sz="1800">
              <a:solidFill>
                <a:schemeClr val="dk1"/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4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Mais, c’est aussi :</a:t>
            </a:r>
            <a:endParaRPr sz="2400">
              <a:solidFill>
                <a:schemeClr val="dk1"/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 Medium"/>
              <a:buChar char="●"/>
            </a:pPr>
            <a:r>
              <a:rPr lang="fr-FR" sz="18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Des lieux </a:t>
            </a:r>
            <a:r>
              <a:rPr lang="fr-FR" sz="1800" b="1">
                <a:solidFill>
                  <a:schemeClr val="dk1"/>
                </a:solidFill>
              </a:rPr>
              <a:t>d’échanges</a:t>
            </a:r>
            <a:r>
              <a:rPr lang="fr-FR" sz="18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, d’expérience et de partage</a:t>
            </a:r>
            <a:endParaRPr sz="1800">
              <a:solidFill>
                <a:schemeClr val="dk1"/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 Medium"/>
              <a:buChar char="●"/>
            </a:pPr>
            <a:r>
              <a:rPr lang="fr-FR" sz="18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Des lieux </a:t>
            </a:r>
            <a:r>
              <a:rPr lang="fr-FR" sz="1800" b="1">
                <a:solidFill>
                  <a:schemeClr val="dk1"/>
                </a:solidFill>
              </a:rPr>
              <a:t>de visibilité et lobbying </a:t>
            </a:r>
            <a:r>
              <a:rPr lang="fr-FR" sz="18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pour le territoire de la Thiérache</a:t>
            </a:r>
            <a:endParaRPr sz="1800">
              <a:solidFill>
                <a:schemeClr val="dk1"/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 Medium"/>
              <a:buChar char="●"/>
            </a:pPr>
            <a:r>
              <a:rPr lang="fr-FR" sz="18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Des lieux qui permettent </a:t>
            </a:r>
            <a:r>
              <a:rPr lang="fr-FR" sz="1800" b="1">
                <a:solidFill>
                  <a:schemeClr val="dk1"/>
                </a:solidFill>
              </a:rPr>
              <a:t>de s’inscrire dans les politiques publiques</a:t>
            </a:r>
            <a:endParaRPr sz="1800"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 Medium"/>
              <a:buChar char="●"/>
            </a:pPr>
            <a:r>
              <a:rPr lang="fr-FR" sz="18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Des lieux pour </a:t>
            </a:r>
            <a:r>
              <a:rPr lang="fr-FR" sz="1800" b="1">
                <a:solidFill>
                  <a:schemeClr val="dk1"/>
                </a:solidFill>
              </a:rPr>
              <a:t>créer des synergies et complémentarités territoriales</a:t>
            </a:r>
            <a:r>
              <a:rPr lang="fr-FR" sz="18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, avec les territoires limitrophes français</a:t>
            </a:r>
            <a:endParaRPr sz="1800">
              <a:solidFill>
                <a:schemeClr val="dk1"/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4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Donc des opportunités à saisir pour le territoire !</a:t>
            </a:r>
            <a:endParaRPr sz="2400">
              <a:solidFill>
                <a:schemeClr val="dk1"/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anrope Medium"/>
              <a:ea typeface="Manrope Medium"/>
              <a:cs typeface="Manrope Medium"/>
              <a:sym typeface="Manrope Medium"/>
            </a:endParaRPr>
          </a:p>
        </p:txBody>
      </p:sp>
      <p:sp>
        <p:nvSpPr>
          <p:cNvPr id="1055" name="Google Shape;1055;g36d2599d254_1_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</a:pPr>
            <a:fld id="{00000000-1234-1234-1234-123412341234}" type="slidenum">
              <a:rPr lang="fr-FR"/>
              <a:t>31</a:t>
            </a:fld>
            <a:endParaRPr/>
          </a:p>
        </p:txBody>
      </p:sp>
      <p:sp>
        <p:nvSpPr>
          <p:cNvPr id="1056" name="Google Shape;1056;g36d2599d254_1_44"/>
          <p:cNvSpPr txBox="1"/>
          <p:nvPr/>
        </p:nvSpPr>
        <p:spPr>
          <a:xfrm>
            <a:off x="2565675" y="6061950"/>
            <a:ext cx="8246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057" name="Google Shape;1057;g36d2599d254_1_44"/>
          <p:cNvSpPr/>
          <p:nvPr/>
        </p:nvSpPr>
        <p:spPr>
          <a:xfrm>
            <a:off x="7365950" y="5151250"/>
            <a:ext cx="3080400" cy="1449000"/>
          </a:xfrm>
          <a:prstGeom prst="roundRect">
            <a:avLst>
              <a:gd name="adj" fmla="val 16667"/>
            </a:avLst>
          </a:prstGeom>
          <a:solidFill>
            <a:srgbClr val="E9E9E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2"/>
              </a:solidFill>
            </a:endParaRPr>
          </a:p>
        </p:txBody>
      </p:sp>
      <p:sp>
        <p:nvSpPr>
          <p:cNvPr id="1058" name="Google Shape;1058;g36d2599d254_1_44"/>
          <p:cNvSpPr txBox="1"/>
          <p:nvPr/>
        </p:nvSpPr>
        <p:spPr>
          <a:xfrm>
            <a:off x="7433225" y="5279650"/>
            <a:ext cx="2926800" cy="12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1500" b="1" i="1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“ a créé des communautés entre les territoires ” · </a:t>
            </a:r>
            <a:r>
              <a:rPr lang="fr-FR" sz="1500" i="1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référents bassins de mobilité Région HdF</a:t>
            </a:r>
            <a:endParaRPr sz="1500" i="1">
              <a:solidFill>
                <a:schemeClr val="accent1"/>
              </a:solidFill>
            </a:endParaRPr>
          </a:p>
        </p:txBody>
      </p:sp>
      <p:sp>
        <p:nvSpPr>
          <p:cNvPr id="1059" name="Google Shape;1059;g36d2599d254_1_44"/>
          <p:cNvSpPr txBox="1"/>
          <p:nvPr/>
        </p:nvSpPr>
        <p:spPr>
          <a:xfrm>
            <a:off x="7892875" y="4848550"/>
            <a:ext cx="1898400" cy="43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rgbClr val="595959"/>
                </a:solidFill>
                <a:latin typeface="Manrope"/>
                <a:ea typeface="Manrope"/>
                <a:cs typeface="Manrope"/>
                <a:sym typeface="Manrope"/>
              </a:rPr>
              <a:t>verbatims</a:t>
            </a:r>
            <a:endParaRPr sz="1600" b="1">
              <a:solidFill>
                <a:srgbClr val="595959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36d2599d254_1_56"/>
          <p:cNvSpPr txBox="1">
            <a:spLocks noGrp="1"/>
          </p:cNvSpPr>
          <p:nvPr>
            <p:ph type="title"/>
          </p:nvPr>
        </p:nvSpPr>
        <p:spPr>
          <a:xfrm>
            <a:off x="838200" y="422400"/>
            <a:ext cx="77724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830"/>
              <a:t>Propositions</a:t>
            </a:r>
            <a:endParaRPr/>
          </a:p>
        </p:txBody>
      </p:sp>
      <p:sp>
        <p:nvSpPr>
          <p:cNvPr id="1065" name="Google Shape;1065;g36d2599d254_1_56"/>
          <p:cNvSpPr txBox="1">
            <a:spLocks noGrp="1"/>
          </p:cNvSpPr>
          <p:nvPr>
            <p:ph type="body" idx="1"/>
          </p:nvPr>
        </p:nvSpPr>
        <p:spPr>
          <a:xfrm>
            <a:off x="930150" y="1538950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fr-FR" sz="1800" b="1">
                <a:solidFill>
                  <a:schemeClr val="dk1"/>
                </a:solidFill>
              </a:rPr>
              <a:t>Être présent et actif pour faire entendre la voix du territoire</a:t>
            </a:r>
            <a:r>
              <a:rPr lang="fr-FR" sz="1800">
                <a:solidFill>
                  <a:schemeClr val="dk1"/>
                </a:solidFill>
              </a:rPr>
              <a:t> de la Thiérarche avec pour enjeu : avoir une réponse adaptée dans les choix opérés par la Région notamment.</a:t>
            </a:r>
            <a:endParaRPr sz="1800"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500">
              <a:solidFill>
                <a:schemeClr val="dk1"/>
              </a:solidFill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Char char="●"/>
            </a:pPr>
            <a:r>
              <a:rPr lang="fr-FR" sz="1800" b="1">
                <a:solidFill>
                  <a:schemeClr val="dk1"/>
                </a:solidFill>
              </a:rPr>
              <a:t>Utiliser les réseaux :</a:t>
            </a:r>
            <a:endParaRPr sz="1800" b="1">
              <a:solidFill>
                <a:schemeClr val="dk1"/>
              </a:solidFill>
            </a:endParaRPr>
          </a:p>
          <a:p>
            <a:pPr marL="914400" lvl="1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Char char="○"/>
            </a:pPr>
            <a:r>
              <a:rPr lang="fr-FR" sz="1800">
                <a:solidFill>
                  <a:schemeClr val="dk1"/>
                </a:solidFill>
              </a:rPr>
              <a:t>des PETR (ANPP) qui fournit de l’ingénierie et de la formation / information.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Char char="○"/>
            </a:pPr>
            <a:r>
              <a:rPr lang="fr-FR" sz="1800">
                <a:solidFill>
                  <a:schemeClr val="dk1"/>
                </a:solidFill>
              </a:rPr>
              <a:t>du club de la mobilité solidaire, pour partager des retours d’expérience</a:t>
            </a:r>
            <a:endParaRPr sz="1800">
              <a:solidFill>
                <a:schemeClr val="dk1"/>
              </a:solidFill>
            </a:endParaRPr>
          </a:p>
          <a:p>
            <a:pPr marL="91440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5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fr-FR" sz="1800" b="1">
                <a:solidFill>
                  <a:schemeClr val="dk1"/>
                </a:solidFill>
              </a:rPr>
              <a:t>Trouver des relais</a:t>
            </a:r>
            <a:r>
              <a:rPr lang="fr-FR" sz="1800">
                <a:solidFill>
                  <a:schemeClr val="dk1"/>
                </a:solidFill>
              </a:rPr>
              <a:t> dans les équipes des EPCI, des communes, des associations, etc. pour répartir l’effort, en fonction des moyens humains disponibles</a:t>
            </a:r>
            <a:endParaRPr sz="18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5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fr-FR" sz="1800" b="1" i="1">
                <a:solidFill>
                  <a:schemeClr val="dk1"/>
                </a:solidFill>
              </a:rPr>
              <a:t>Une question : </a:t>
            </a:r>
            <a:r>
              <a:rPr lang="fr-FR" sz="1800" i="1">
                <a:solidFill>
                  <a:schemeClr val="dk1"/>
                </a:solidFill>
              </a:rPr>
              <a:t>utilité d’un dialogue transfrontalier ? </a:t>
            </a:r>
            <a:r>
              <a:rPr lang="fr-FR" sz="1800" i="1">
                <a:solidFill>
                  <a:srgbClr val="595959"/>
                </a:solidFill>
              </a:rPr>
              <a:t>(=&gt; lors des échanges, confirmation que ce dialogue existe en partie)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1066" name="Google Shape;1066;g36d2599d254_1_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32</a:t>
            </a:fld>
            <a:endParaRPr/>
          </a:p>
        </p:txBody>
      </p:sp>
      <p:sp>
        <p:nvSpPr>
          <p:cNvPr id="1067" name="Google Shape;1067;g36d2599d254_1_56"/>
          <p:cNvSpPr txBox="1"/>
          <p:nvPr/>
        </p:nvSpPr>
        <p:spPr>
          <a:xfrm>
            <a:off x="2565675" y="6061950"/>
            <a:ext cx="8246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27"/>
          <p:cNvSpPr txBox="1">
            <a:spLocks noGrp="1"/>
          </p:cNvSpPr>
          <p:nvPr>
            <p:ph type="title"/>
          </p:nvPr>
        </p:nvSpPr>
        <p:spPr>
          <a:xfrm>
            <a:off x="914400" y="1122220"/>
            <a:ext cx="7961376" cy="3057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🎊 Merci !</a:t>
            </a:r>
            <a:endParaRPr/>
          </a:p>
        </p:txBody>
      </p:sp>
      <p:sp>
        <p:nvSpPr>
          <p:cNvPr id="1073" name="Google Shape;1073;p27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</a:pPr>
            <a:fld id="{00000000-1234-1234-1234-123412341234}" type="slidenum">
              <a:rPr lang="fr-FR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28"/>
          <p:cNvSpPr txBox="1">
            <a:spLocks noGrp="1"/>
          </p:cNvSpPr>
          <p:nvPr>
            <p:ph type="body" idx="1"/>
          </p:nvPr>
        </p:nvSpPr>
        <p:spPr>
          <a:xfrm>
            <a:off x="914400" y="4316413"/>
            <a:ext cx="73641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ACB"/>
              </a:buClr>
              <a:buSzPts val="2000"/>
              <a:buNone/>
            </a:pPr>
            <a:r>
              <a:rPr lang="fr-FR"/>
              <a:t>La parole est à vous !</a:t>
            </a:r>
            <a:endParaRPr/>
          </a:p>
        </p:txBody>
      </p:sp>
      <p:sp>
        <p:nvSpPr>
          <p:cNvPr id="1079" name="Google Shape;1079;p28"/>
          <p:cNvSpPr txBox="1">
            <a:spLocks noGrp="1"/>
          </p:cNvSpPr>
          <p:nvPr>
            <p:ph type="title"/>
          </p:nvPr>
        </p:nvSpPr>
        <p:spPr>
          <a:xfrm>
            <a:off x="914400" y="1122225"/>
            <a:ext cx="9000900" cy="30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🎙 Discussion &amp; Echanges</a:t>
            </a:r>
            <a:endParaRPr/>
          </a:p>
        </p:txBody>
      </p:sp>
      <p:sp>
        <p:nvSpPr>
          <p:cNvPr id="1080" name="Google Shape;1080;p28"/>
          <p:cNvSpPr txBox="1">
            <a:spLocks noGrp="1"/>
          </p:cNvSpPr>
          <p:nvPr>
            <p:ph type="sldNum" idx="12"/>
          </p:nvPr>
        </p:nvSpPr>
        <p:spPr>
          <a:xfrm>
            <a:off x="73914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</a:pPr>
            <a:fld id="{00000000-1234-1234-1234-123412341234}" type="slidenum">
              <a:rPr lang="fr-FR"/>
              <a:t>34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2ff69b3038d_0_38"/>
          <p:cNvSpPr txBox="1">
            <a:spLocks noGrp="1"/>
          </p:cNvSpPr>
          <p:nvPr>
            <p:ph type="title"/>
          </p:nvPr>
        </p:nvSpPr>
        <p:spPr>
          <a:xfrm>
            <a:off x="838200" y="2386338"/>
            <a:ext cx="10515600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« Mobilités sous contraintes : quelles vulnérabilités ? Comment les surmonter ? »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02" name="Google Shape;802;g2ff69b3038d_0_38"/>
          <p:cNvSpPr txBox="1">
            <a:spLocks noGrp="1"/>
          </p:cNvSpPr>
          <p:nvPr>
            <p:ph type="body" idx="1"/>
          </p:nvPr>
        </p:nvSpPr>
        <p:spPr>
          <a:xfrm>
            <a:off x="838200" y="1148717"/>
            <a:ext cx="10515600" cy="105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fr-FR"/>
              <a:t>Angle d’approche du Cycle MOB 2025 de l’IHEDATE</a:t>
            </a:r>
            <a:endParaRPr/>
          </a:p>
        </p:txBody>
      </p:sp>
      <p:sp>
        <p:nvSpPr>
          <p:cNvPr id="803" name="Google Shape;803;g2ff69b3038d_0_38"/>
          <p:cNvSpPr txBox="1">
            <a:spLocks noGrp="1"/>
          </p:cNvSpPr>
          <p:nvPr>
            <p:ph type="sldNum" idx="12"/>
          </p:nvPr>
        </p:nvSpPr>
        <p:spPr>
          <a:xfrm>
            <a:off x="76200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2ff69b3038d_0_43"/>
          <p:cNvSpPr txBox="1">
            <a:spLocks noGrp="1"/>
          </p:cNvSpPr>
          <p:nvPr>
            <p:ph type="title"/>
          </p:nvPr>
        </p:nvSpPr>
        <p:spPr>
          <a:xfrm>
            <a:off x="838200" y="731579"/>
            <a:ext cx="10515600" cy="2076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 sz="4000"/>
              <a:t>Quels leviers pour favoriser la mobilité sur un territoire socialement fragile ?</a:t>
            </a:r>
            <a:endParaRPr sz="1000"/>
          </a:p>
        </p:txBody>
      </p:sp>
      <p:sp>
        <p:nvSpPr>
          <p:cNvPr id="809" name="Google Shape;809;g2ff69b3038d_0_43"/>
          <p:cNvSpPr txBox="1">
            <a:spLocks noGrp="1"/>
          </p:cNvSpPr>
          <p:nvPr>
            <p:ph type="body" idx="1"/>
          </p:nvPr>
        </p:nvSpPr>
        <p:spPr>
          <a:xfrm>
            <a:off x="838200" y="338922"/>
            <a:ext cx="105156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0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42857"/>
              <a:buNone/>
            </a:pPr>
            <a:r>
              <a:rPr lang="fr-FR"/>
              <a:t>Objectif de l’atelier - Éclairer la problématique suivante :</a:t>
            </a:r>
            <a:endParaRPr/>
          </a:p>
        </p:txBody>
      </p:sp>
      <p:sp>
        <p:nvSpPr>
          <p:cNvPr id="810" name="Google Shape;810;g2ff69b3038d_0_43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  <p:sp>
        <p:nvSpPr>
          <p:cNvPr id="811" name="Google Shape;811;g2ff69b3038d_0_43"/>
          <p:cNvSpPr txBox="1"/>
          <p:nvPr/>
        </p:nvSpPr>
        <p:spPr>
          <a:xfrm>
            <a:off x="838206" y="2919642"/>
            <a:ext cx="3969300" cy="13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fr-FR" sz="1500" b="0" i="1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Qui sont les personnes vulnérables en matière de mobilité sur le territoire ?</a:t>
            </a:r>
            <a:endParaRPr sz="1500" i="1"/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fr-FR" sz="1500" b="0" i="1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Au-delà des jeunes et des personnes en insertion, y a-t-il des fragilités discrètes ?</a:t>
            </a:r>
            <a:endParaRPr sz="1500" i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0" i="1" u="none" strike="noStrike" cap="non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812" name="Google Shape;812;g2ff69b3038d_0_43"/>
          <p:cNvSpPr txBox="1"/>
          <p:nvPr/>
        </p:nvSpPr>
        <p:spPr>
          <a:xfrm>
            <a:off x="5947200" y="3170400"/>
            <a:ext cx="5936400" cy="16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0" i="1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Quels sont les leviers crédibles pour lutter contre l’autosolisme dans un territoire comme celui-ci ?</a:t>
            </a:r>
            <a:endParaRPr sz="1500" i="1"/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fr-FR" sz="1500" b="0" i="1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 quelles conditions le covoiturage du quotidien peut-il fonctionner ?</a:t>
            </a:r>
            <a:endParaRPr sz="1500" i="1"/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fr-FR" sz="1500" b="0" i="1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Peut-on travailler des alternatives à la voiture pour les touristes (susceptibles de servir ensuite aux habitants ? </a:t>
            </a:r>
            <a:endParaRPr sz="1500" i="1"/>
          </a:p>
        </p:txBody>
      </p:sp>
      <p:sp>
        <p:nvSpPr>
          <p:cNvPr id="813" name="Google Shape;813;g2ff69b3038d_0_43"/>
          <p:cNvSpPr txBox="1"/>
          <p:nvPr/>
        </p:nvSpPr>
        <p:spPr>
          <a:xfrm>
            <a:off x="1825146" y="4922973"/>
            <a:ext cx="46482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0" i="1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Sur quels sujets faut-il négocier dans le cadre des bassins de mobilité pour faire améliorer concrètement le quotidien des habitants ?</a:t>
            </a:r>
            <a:endParaRPr sz="1500" b="0" i="1" u="none" strike="noStrike" cap="non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7"/>
          <p:cNvSpPr txBox="1">
            <a:spLocks noGrp="1"/>
          </p:cNvSpPr>
          <p:nvPr>
            <p:ph type="title"/>
          </p:nvPr>
        </p:nvSpPr>
        <p:spPr>
          <a:xfrm>
            <a:off x="838200" y="2921168"/>
            <a:ext cx="10515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7200">
                <a:solidFill>
                  <a:schemeClr val="dk2"/>
                </a:solidFill>
              </a:rPr>
              <a:t>+ de 15 entretiens</a:t>
            </a:r>
            <a:r>
              <a:rPr lang="fr-FR" sz="6600">
                <a:solidFill>
                  <a:schemeClr val="dk2"/>
                </a:solidFill>
              </a:rPr>
              <a:t> en 2 j.</a:t>
            </a:r>
            <a:endParaRPr sz="660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4000"/>
              <a:t>pour comprendre et analyser </a:t>
            </a:r>
            <a:br>
              <a:rPr lang="fr-FR" sz="4000"/>
            </a:br>
            <a:r>
              <a:rPr lang="fr-FR" sz="4000"/>
              <a:t>le contexte et les enjeux du territoire</a:t>
            </a:r>
            <a:endParaRPr sz="4000"/>
          </a:p>
        </p:txBody>
      </p:sp>
      <p:sp>
        <p:nvSpPr>
          <p:cNvPr id="819" name="Google Shape;819;p7"/>
          <p:cNvSpPr txBox="1">
            <a:spLocks noGrp="1"/>
          </p:cNvSpPr>
          <p:nvPr>
            <p:ph type="sldNum" idx="12"/>
          </p:nvPr>
        </p:nvSpPr>
        <p:spPr>
          <a:xfrm>
            <a:off x="7848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8"/>
          <p:cNvSpPr txBox="1">
            <a:spLocks noGrp="1"/>
          </p:cNvSpPr>
          <p:nvPr>
            <p:ph type="title"/>
          </p:nvPr>
        </p:nvSpPr>
        <p:spPr>
          <a:xfrm>
            <a:off x="461907" y="74526"/>
            <a:ext cx="7772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Les entretiens et rencontres</a:t>
            </a:r>
            <a:endParaRPr/>
          </a:p>
        </p:txBody>
      </p:sp>
      <p:sp>
        <p:nvSpPr>
          <p:cNvPr id="825" name="Google Shape;825;p8"/>
          <p:cNvSpPr txBox="1">
            <a:spLocks noGrp="1"/>
          </p:cNvSpPr>
          <p:nvPr>
            <p:ph type="body" idx="1"/>
          </p:nvPr>
        </p:nvSpPr>
        <p:spPr>
          <a:xfrm>
            <a:off x="461907" y="967144"/>
            <a:ext cx="60579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</a:pPr>
            <a:r>
              <a:rPr lang="fr-FR" sz="1800"/>
              <a:t>Une belle diversité d’acteurs consultés</a:t>
            </a:r>
            <a:endParaRPr sz="1800"/>
          </a:p>
        </p:txBody>
      </p:sp>
      <p:sp>
        <p:nvSpPr>
          <p:cNvPr id="826" name="Google Shape;826;p8"/>
          <p:cNvSpPr txBox="1"/>
          <p:nvPr/>
        </p:nvSpPr>
        <p:spPr>
          <a:xfrm>
            <a:off x="4499850" y="1524650"/>
            <a:ext cx="3501300" cy="4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CCTSO · Service Habitat, Urbanisme, Planification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Zélia DESMOULIN ·  Responsable du service</a:t>
            </a:r>
            <a:endParaRPr sz="1300" b="0" i="0" u="none" strike="noStrike" cap="non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200" b="0" i="0" u="none" strike="noStrike" cap="none">
              <a:solidFill>
                <a:srgbClr val="E30E13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Office du tourisme Thiérache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Lucile DEVIN · Directrice</a:t>
            </a:r>
            <a:endParaRPr sz="1300" b="0" i="0" u="none" strike="noStrike" cap="non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FACE Thiérache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Sébastien DUMONT · Responsable</a:t>
            </a:r>
            <a:endParaRPr sz="1300" b="0" i="0" u="none" strike="noStrike" cap="non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Familistère de Guise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Amélie GODEBERT · Directrice du Pôle Publics</a:t>
            </a:r>
            <a:endParaRPr sz="1300" b="0" i="0" u="none" strike="noStrike" cap="non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600" b="0" i="0" u="none" strike="noStrike" cap="none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Elue</a:t>
            </a:r>
            <a:endParaRPr sz="1600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Nelly JANIER DUBRY · </a:t>
            </a:r>
            <a:r>
              <a:rPr lang="fr-FR" sz="13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Conseillère régionale, Déléguée PNR , Présidente Mission locale Thiérache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Association Tac Tic Animation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Isabelle LAMORY · Directrice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827" name="Google Shape;827;p8"/>
          <p:cNvSpPr txBox="1"/>
          <p:nvPr/>
        </p:nvSpPr>
        <p:spPr>
          <a:xfrm>
            <a:off x="607526" y="1524650"/>
            <a:ext cx="35835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Mission locale de Thiérache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Nadège ALLARD ·  Chargée de projet Mobilité</a:t>
            </a:r>
            <a:endParaRPr sz="1300" b="0" i="0" u="none" strike="noStrike" cap="non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Garage Solidaire G2SA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Mme ATTAL</a:t>
            </a:r>
            <a:endParaRPr sz="1400" b="0" i="0" u="none" strike="noStrike" cap="non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600" b="0" i="0" u="none" strike="noStrike" cap="none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CESER HdF</a:t>
            </a:r>
            <a:endParaRPr sz="1600" b="0" i="0" u="none" strike="noStrike" cap="none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M. Le Président, Mme BARBEDOR · Chargée de mission</a:t>
            </a:r>
            <a:endParaRPr sz="1300" b="0" i="0" u="none" strike="noStrike" cap="non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Maison des Entreprises de Thiérache et de la Serre</a:t>
            </a:r>
            <a:endParaRPr sz="1600" b="0" i="0" u="none" strike="noStrike" cap="none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 CAMBON, Mme VITASSE, Mme DERVAUX, Mme PRZYBYLSKI · </a:t>
            </a:r>
            <a:endParaRPr sz="1300" b="0" i="0" u="none" strike="noStrike" cap="non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Chargés de mission ESS, Territoire d’Industrie, Animation réseau d’entreprises, Proch’Emloi</a:t>
            </a:r>
            <a:endParaRPr sz="1300" b="0" i="0" u="none" strike="noStrike" cap="non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Préfecture · « Villages d’avenir » </a:t>
            </a:r>
            <a:r>
              <a:rPr lang="fr-FR" sz="13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Corentin CARION · Chef de projet Villages d’avenir</a:t>
            </a:r>
            <a:endParaRPr sz="1300" b="0" i="0" u="none" strike="noStrike" cap="non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828" name="Google Shape;828;p8"/>
          <p:cNvSpPr txBox="1"/>
          <p:nvPr/>
        </p:nvSpPr>
        <p:spPr>
          <a:xfrm>
            <a:off x="8234301" y="1555400"/>
            <a:ext cx="2988600" cy="47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ADF Formations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Sylvain LEFVRE · Responsable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Association de seniors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Hubert MULLET · Bénévole</a:t>
            </a:r>
            <a:endParaRPr sz="1300" b="0" i="0" u="none" strike="noStrike" cap="non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France Travail  Thiérache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Delphine PLICHON · Responsable équipe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HdF Mobilités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Éric QUIQUET · Directeur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Région HdF </a:t>
            </a:r>
            <a:r>
              <a:rPr lang="fr-FR" sz="1400" b="0" i="0" u="none" strike="noStrike" cap="none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Direction des infrastructures de mobilités et du Canal Seine Nord Europe · Service études, mobilité et territoires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Céline ZABOROWSKI, Fabien ROCHE, Cécile  · Chargés de mission Bassins de mobilité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29" name="Google Shape;829;p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2"/>
          <p:cNvSpPr txBox="1">
            <a:spLocks noGrp="1"/>
          </p:cNvSpPr>
          <p:nvPr>
            <p:ph type="title"/>
          </p:nvPr>
        </p:nvSpPr>
        <p:spPr>
          <a:xfrm>
            <a:off x="838200" y="1317171"/>
            <a:ext cx="10515600" cy="3592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5600">
                <a:solidFill>
                  <a:schemeClr val="dk2"/>
                </a:solidFill>
              </a:rPr>
              <a:t>Limites de l’exercice</a:t>
            </a:r>
            <a:endParaRPr sz="560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560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2800"/>
              <a:t>· Seule une partie du territoire a été visité, donc peu de connaissance terrain de la zone de Hirson</a:t>
            </a:r>
            <a:endParaRPr sz="28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fr-FR" sz="2800"/>
            </a:br>
            <a:r>
              <a:rPr lang="fr-FR" sz="2800"/>
              <a:t>· Peu d’entreprises interrogées, malgré une recherche d’interlocuteurs</a:t>
            </a:r>
            <a:br>
              <a:rPr lang="fr-FR" sz="2800"/>
            </a:br>
            <a:endParaRPr sz="2800"/>
          </a:p>
        </p:txBody>
      </p:sp>
      <p:sp>
        <p:nvSpPr>
          <p:cNvPr id="835" name="Google Shape;835;p2"/>
          <p:cNvSpPr txBox="1">
            <a:spLocks noGrp="1"/>
          </p:cNvSpPr>
          <p:nvPr>
            <p:ph type="sldNum" idx="12"/>
          </p:nvPr>
        </p:nvSpPr>
        <p:spPr>
          <a:xfrm>
            <a:off x="7848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nrope"/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9"/>
          <p:cNvSpPr txBox="1">
            <a:spLocks noGrp="1"/>
          </p:cNvSpPr>
          <p:nvPr>
            <p:ph type="body" idx="1"/>
          </p:nvPr>
        </p:nvSpPr>
        <p:spPr>
          <a:xfrm>
            <a:off x="914400" y="4316413"/>
            <a:ext cx="1024483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ACB"/>
              </a:buClr>
              <a:buSzPts val="2000"/>
              <a:buNone/>
            </a:pPr>
            <a:r>
              <a:rPr lang="fr-FR"/>
              <a:t>Nous sommes venus, nous avons découvert, nous avons appris, nous partageons</a:t>
            </a:r>
            <a:endParaRPr/>
          </a:p>
        </p:txBody>
      </p:sp>
      <p:sp>
        <p:nvSpPr>
          <p:cNvPr id="841" name="Google Shape;841;p9"/>
          <p:cNvSpPr txBox="1">
            <a:spLocks noGrp="1"/>
          </p:cNvSpPr>
          <p:nvPr>
            <p:ph type="title"/>
          </p:nvPr>
        </p:nvSpPr>
        <p:spPr>
          <a:xfrm>
            <a:off x="914399" y="1122220"/>
            <a:ext cx="10244831" cy="30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 Merci à eux, merci à vous !</a:t>
            </a:r>
            <a:endParaRPr/>
          </a:p>
        </p:txBody>
      </p:sp>
      <p:sp>
        <p:nvSpPr>
          <p:cNvPr id="842" name="Google Shape;842;p9"/>
          <p:cNvSpPr txBox="1">
            <a:spLocks noGrp="1"/>
          </p:cNvSpPr>
          <p:nvPr>
            <p:ph type="sldNum" idx="12"/>
          </p:nvPr>
        </p:nvSpPr>
        <p:spPr>
          <a:xfrm>
            <a:off x="7696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anrope"/>
              <a:buNone/>
            </a:pPr>
            <a:fld id="{00000000-1234-1234-1234-123412341234}" type="slidenum">
              <a:rPr lang="fr-FR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IHEDATE 1">
      <a:dk1>
        <a:srgbClr val="000000"/>
      </a:dk1>
      <a:lt1>
        <a:srgbClr val="FFFFFF"/>
      </a:lt1>
      <a:dk2>
        <a:srgbClr val="E30E13"/>
      </a:dk2>
      <a:lt2>
        <a:srgbClr val="B0B0B0"/>
      </a:lt2>
      <a:accent1>
        <a:srgbClr val="E30E13"/>
      </a:accent1>
      <a:accent2>
        <a:srgbClr val="919191"/>
      </a:accent2>
      <a:accent3>
        <a:srgbClr val="000000"/>
      </a:accent3>
      <a:accent4>
        <a:srgbClr val="FF6C5B"/>
      </a:accent4>
      <a:accent5>
        <a:srgbClr val="EF566C"/>
      </a:accent5>
      <a:accent6>
        <a:srgbClr val="CACACA"/>
      </a:accent6>
      <a:hlink>
        <a:srgbClr val="3399FF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Theme">
  <a:themeElements>
    <a:clrScheme name="IHEDATE 1">
      <a:dk1>
        <a:srgbClr val="000000"/>
      </a:dk1>
      <a:lt1>
        <a:srgbClr val="FFFFFF"/>
      </a:lt1>
      <a:dk2>
        <a:srgbClr val="E30E13"/>
      </a:dk2>
      <a:lt2>
        <a:srgbClr val="B0B0B0"/>
      </a:lt2>
      <a:accent1>
        <a:srgbClr val="E30E13"/>
      </a:accent1>
      <a:accent2>
        <a:srgbClr val="919191"/>
      </a:accent2>
      <a:accent3>
        <a:srgbClr val="000000"/>
      </a:accent3>
      <a:accent4>
        <a:srgbClr val="FF6C5B"/>
      </a:accent4>
      <a:accent5>
        <a:srgbClr val="EF566C"/>
      </a:accent5>
      <a:accent6>
        <a:srgbClr val="CACACA"/>
      </a:accent6>
      <a:hlink>
        <a:srgbClr val="3399FF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8" ma:contentTypeDescription="Crée un document." ma:contentTypeScope="" ma:versionID="e39ddcedd54b5a4918a6dfea5f1432a7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4375710ba33db0462fcb0e1559d7eb04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5f3d6fe-baf4-44b9-a882-657db6ed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45a579-8ad3-4386-ab0e-ea2618c9e016}" ma:internalName="TaxCatchAll" ma:showField="CatchAllData" ma:web="597f0e91-a424-40e7-b159-919cd3622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8b9c18-5e1d-46e5-9d1a-4e2a3224a5d3">
      <Terms xmlns="http://schemas.microsoft.com/office/infopath/2007/PartnerControls"/>
    </lcf76f155ced4ddcb4097134ff3c332f>
    <TaxCatchAll xmlns="597f0e91-a424-40e7-b159-919cd36229ca" xsi:nil="true"/>
  </documentManagement>
</p:properties>
</file>

<file path=customXml/itemProps1.xml><?xml version="1.0" encoding="utf-8"?>
<ds:datastoreItem xmlns:ds="http://schemas.openxmlformats.org/officeDocument/2006/customXml" ds:itemID="{81B450DB-ECCF-4894-B7E2-7C99569722F8}"/>
</file>

<file path=customXml/itemProps2.xml><?xml version="1.0" encoding="utf-8"?>
<ds:datastoreItem xmlns:ds="http://schemas.openxmlformats.org/officeDocument/2006/customXml" ds:itemID="{C3966AE3-6537-437B-8552-CC28423C42F7}"/>
</file>

<file path=customXml/itemProps3.xml><?xml version="1.0" encoding="utf-8"?>
<ds:datastoreItem xmlns:ds="http://schemas.openxmlformats.org/officeDocument/2006/customXml" ds:itemID="{6B5B786D-5563-47CF-AFDA-CD07221C4A6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2541</Words>
  <Application>Microsoft Office PowerPoint</Application>
  <PresentationFormat>Grand écran</PresentationFormat>
  <Paragraphs>403</Paragraphs>
  <Slides>34</Slides>
  <Notes>34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34</vt:i4>
      </vt:variant>
    </vt:vector>
  </HeadingPairs>
  <TitlesOfParts>
    <vt:vector size="44" baseType="lpstr">
      <vt:lpstr>Noto Sans Symbols</vt:lpstr>
      <vt:lpstr>Arial</vt:lpstr>
      <vt:lpstr>Manrope</vt:lpstr>
      <vt:lpstr>Century Gothic</vt:lpstr>
      <vt:lpstr>DM Serif Display</vt:lpstr>
      <vt:lpstr>Manrope Medium</vt:lpstr>
      <vt:lpstr>Arial Narrow</vt:lpstr>
      <vt:lpstr>Helvetica Neue</vt:lpstr>
      <vt:lpstr>Default Theme</vt:lpstr>
      <vt:lpstr>1_Default Theme</vt:lpstr>
      <vt:lpstr>Quels leviers pour favoriser la mobilité sur un territoire socialement fragile ? </vt:lpstr>
      <vt:lpstr>Institut des Hautes Études pour l’Aménagement des Territoires</vt:lpstr>
      <vt:lpstr>Auditeur·trices Ihédate embarqué·es</vt:lpstr>
      <vt:lpstr>« Mobilités sous contraintes : quelles vulnérabilités ? Comment les surmonter ? »</vt:lpstr>
      <vt:lpstr>Quels leviers pour favoriser la mobilité sur un territoire socialement fragile ?</vt:lpstr>
      <vt:lpstr>+ de 15 entretiens en 2 j. pour comprendre et analyser  le contexte et les enjeux du territoire</vt:lpstr>
      <vt:lpstr>Les entretiens et rencontres</vt:lpstr>
      <vt:lpstr>Limites de l’exercice  · Seule une partie du territoire a été visité, donc peu de connaissance terrain de la zone de Hirson  · Peu d’entreprises interrogées, malgré une recherche d’interlocuteurs </vt:lpstr>
      <vt:lpstr> Merci à eux, merci à vous !</vt:lpstr>
      <vt:lpstr>     Le territoire</vt:lpstr>
      <vt:lpstr>Difficultés du territoire thiérachien</vt:lpstr>
      <vt:lpstr>Quelques verbatims de nos entretiens…</vt:lpstr>
      <vt:lpstr>ℹ️Ce qu’on a rencontré :  Un territoire de contrastes avec des points forts !</vt:lpstr>
      <vt:lpstr>     Nos a priori avant de venir…</vt:lpstr>
      <vt:lpstr>Et on repart avec..</vt:lpstr>
      <vt:lpstr>Un territoire à faire valoir</vt:lpstr>
      <vt:lpstr>Une solidarité à préserver et à faire fructifier</vt:lpstr>
      <vt:lpstr>Des solutions de mobilités existantes !</vt:lpstr>
      <vt:lpstr>⏩ Des besoins de mobilité pour qui ? pour (faire) quoi ?</vt:lpstr>
      <vt:lpstr>Présentation PowerPoint</vt:lpstr>
      <vt:lpstr>Esquisse de compréhension des besoins </vt:lpstr>
      <vt:lpstr>Comment ?</vt:lpstr>
      <vt:lpstr>Focus fragilités</vt:lpstr>
      <vt:lpstr>Quelle analyse du besoin ? Quelle stratégie et prospective ?</vt:lpstr>
      <vt:lpstr>⏩ Proposer des solutions de mobilité ? Ou faire évoluer la culture mobilité ?</vt:lpstr>
      <vt:lpstr>Les solutions de mobilité existantes sur le territoire</vt:lpstr>
      <vt:lpstr>Pistes de réflexion proposées, en toute humilité</vt:lpstr>
      <vt:lpstr>En parallèle de solutions : une culture à faire évoluer</vt:lpstr>
      <vt:lpstr>⏩ Comment bien tirer parti de la gouvernance actuelle ?</vt:lpstr>
      <vt:lpstr>Constats</vt:lpstr>
      <vt:lpstr>Enseignements</vt:lpstr>
      <vt:lpstr>Propositions</vt:lpstr>
      <vt:lpstr>🎊 Merci !</vt:lpstr>
      <vt:lpstr>🎙 Discussion &amp; Echanges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Géraldine Benali</dc:creator>
  <cp:lastModifiedBy>Géraldine Benali</cp:lastModifiedBy>
  <cp:revision>1</cp:revision>
  <dcterms:modified xsi:type="dcterms:W3CDTF">2025-11-13T16:00:57Z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0x010100C99A5812EC654640AAF0FBDB42E081DB</vt:lpwstr>
  </property>
</Properties>
</file>