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</p:sldMasterIdLst>
  <p:notesMasterIdLst>
    <p:notesMasterId r:id="rId36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ustomXml" Target="../customXml/item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285DF-61A5-4E7B-A309-8E19FBF61BF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DF7D5BF-CCF9-4D1E-AD9A-7E60CD75A1FC}">
      <dgm:prSet phldrT="[Texte]" custT="1"/>
      <dgm:spPr/>
      <dgm:t>
        <a:bodyPr/>
        <a:lstStyle/>
        <a:p>
          <a:r>
            <a:rPr lang="fr-FR" sz="700" b="1" dirty="0">
              <a:solidFill>
                <a:schemeClr val="tx1"/>
              </a:solidFill>
            </a:rPr>
            <a:t>2011 : </a:t>
          </a:r>
          <a:r>
            <a:rPr lang="fr-FR" sz="700" b="1" dirty="0">
              <a:solidFill>
                <a:srgbClr val="FF0000"/>
              </a:solidFill>
            </a:rPr>
            <a:t>YARIS III (Toyota Onnaing</a:t>
          </a:r>
          <a:r>
            <a:rPr lang="fr-FR" sz="700" dirty="0">
              <a:solidFill>
                <a:srgbClr val="FF0000"/>
              </a:solidFill>
            </a:rPr>
            <a:t>)</a:t>
          </a:r>
        </a:p>
      </dgm:t>
    </dgm:pt>
    <dgm:pt modelId="{A23739FA-5870-4B26-9D0C-0394ABED1616}" type="parTrans" cxnId="{5B4BBACB-21D2-46FE-9D86-F1C4047502FB}">
      <dgm:prSet/>
      <dgm:spPr/>
      <dgm:t>
        <a:bodyPr/>
        <a:lstStyle/>
        <a:p>
          <a:endParaRPr lang="fr-FR"/>
        </a:p>
      </dgm:t>
    </dgm:pt>
    <dgm:pt modelId="{B2915E1F-49F6-41C4-B3F2-E170803B93B1}" type="sibTrans" cxnId="{5B4BBACB-21D2-46FE-9D86-F1C4047502FB}">
      <dgm:prSet/>
      <dgm:spPr/>
      <dgm:t>
        <a:bodyPr/>
        <a:lstStyle/>
        <a:p>
          <a:endParaRPr lang="fr-FR"/>
        </a:p>
      </dgm:t>
    </dgm:pt>
    <dgm:pt modelId="{81E27EE3-FDCB-4569-910F-BEF46B994885}">
      <dgm:prSet phldrT="[Texte]" custT="1"/>
      <dgm:spPr/>
      <dgm:t>
        <a:bodyPr/>
        <a:lstStyle/>
        <a:p>
          <a:r>
            <a:rPr lang="fr-FR" sz="700" b="1" dirty="0"/>
            <a:t>2016 : </a:t>
          </a:r>
          <a:r>
            <a:rPr lang="fr-FR" sz="700" b="1" dirty="0">
              <a:solidFill>
                <a:srgbClr val="0000CC"/>
              </a:solidFill>
            </a:rPr>
            <a:t>SCENIC, TALISMAN, ESPACE (Renault Douai)</a:t>
          </a:r>
        </a:p>
      </dgm:t>
    </dgm:pt>
    <dgm:pt modelId="{3D80653C-2207-4E56-9D24-528A7D61CE68}" type="parTrans" cxnId="{7C33CF06-EE18-4FA3-A2B0-D98F65BCE923}">
      <dgm:prSet/>
      <dgm:spPr/>
      <dgm:t>
        <a:bodyPr/>
        <a:lstStyle/>
        <a:p>
          <a:endParaRPr lang="fr-FR"/>
        </a:p>
      </dgm:t>
    </dgm:pt>
    <dgm:pt modelId="{42F4DB43-E3D9-4C51-8FCB-65EAEEB49E24}" type="sibTrans" cxnId="{7C33CF06-EE18-4FA3-A2B0-D98F65BCE923}">
      <dgm:prSet/>
      <dgm:spPr/>
      <dgm:t>
        <a:bodyPr/>
        <a:lstStyle/>
        <a:p>
          <a:endParaRPr lang="fr-FR"/>
        </a:p>
      </dgm:t>
    </dgm:pt>
    <dgm:pt modelId="{B45CA279-ADF0-4333-A19D-E4BFEF779A74}">
      <dgm:prSet phldrT="[Texte]" custT="1"/>
      <dgm:spPr/>
      <dgm:t>
        <a:bodyPr/>
        <a:lstStyle/>
        <a:p>
          <a:r>
            <a:rPr lang="fr-FR" sz="700" b="1" dirty="0">
              <a:solidFill>
                <a:schemeClr val="tx1"/>
              </a:solidFill>
            </a:rPr>
            <a:t>2020 : </a:t>
          </a:r>
          <a:r>
            <a:rPr lang="fr-FR" sz="700" b="1" dirty="0">
              <a:solidFill>
                <a:srgbClr val="FF0000"/>
              </a:solidFill>
            </a:rPr>
            <a:t>YARIS IV et CROSS (Toyota Onnaing)</a:t>
          </a:r>
        </a:p>
      </dgm:t>
    </dgm:pt>
    <dgm:pt modelId="{D4A7928B-BED3-40F9-9ED3-B7B37F01A2D8}" type="parTrans" cxnId="{2ED521A5-61B1-44CA-8A37-1365155CF9F2}">
      <dgm:prSet/>
      <dgm:spPr/>
      <dgm:t>
        <a:bodyPr/>
        <a:lstStyle/>
        <a:p>
          <a:endParaRPr lang="fr-FR"/>
        </a:p>
      </dgm:t>
    </dgm:pt>
    <dgm:pt modelId="{ACED2124-1FBB-47A5-B1E9-31867B66DBC9}" type="sibTrans" cxnId="{2ED521A5-61B1-44CA-8A37-1365155CF9F2}">
      <dgm:prSet/>
      <dgm:spPr/>
      <dgm:t>
        <a:bodyPr/>
        <a:lstStyle/>
        <a:p>
          <a:endParaRPr lang="fr-FR"/>
        </a:p>
      </dgm:t>
    </dgm:pt>
    <dgm:pt modelId="{8640EECB-554E-44CE-9DCB-4729492B9F0B}">
      <dgm:prSet phldrT="[Texte]" custT="1"/>
      <dgm:spPr/>
      <dgm:t>
        <a:bodyPr/>
        <a:lstStyle/>
        <a:p>
          <a:r>
            <a:rPr lang="fr-FR" sz="700" b="1" dirty="0"/>
            <a:t>2013 : </a:t>
          </a:r>
          <a:r>
            <a:rPr lang="fr-FR" sz="700" b="1" dirty="0">
              <a:solidFill>
                <a:schemeClr val="tx2">
                  <a:lumMod val="60000"/>
                  <a:lumOff val="40000"/>
                </a:schemeClr>
              </a:solidFill>
            </a:rPr>
            <a:t>KANGOO II (Renault Maubeuge) </a:t>
          </a:r>
          <a:r>
            <a:rPr lang="fr-FR" sz="700" b="1" dirty="0"/>
            <a:t>et </a:t>
          </a:r>
          <a:r>
            <a:rPr lang="fr-FR" sz="700" b="1" dirty="0">
              <a:solidFill>
                <a:schemeClr val="accent1">
                  <a:lumMod val="90000"/>
                  <a:lumOff val="10000"/>
                </a:schemeClr>
              </a:solidFill>
            </a:rPr>
            <a:t>EXPERT/JUMPY/PROACE(</a:t>
          </a:r>
          <a:r>
            <a:rPr lang="fr-FR" sz="700" b="1" dirty="0" err="1">
              <a:solidFill>
                <a:schemeClr val="accent1">
                  <a:lumMod val="90000"/>
                  <a:lumOff val="10000"/>
                </a:schemeClr>
              </a:solidFill>
            </a:rPr>
            <a:t>Stellantis</a:t>
          </a:r>
          <a:r>
            <a:rPr lang="fr-FR" sz="700" b="1" dirty="0">
              <a:solidFill>
                <a:schemeClr val="accent1">
                  <a:lumMod val="90000"/>
                  <a:lumOff val="10000"/>
                </a:schemeClr>
              </a:solidFill>
            </a:rPr>
            <a:t> Hordain</a:t>
          </a:r>
          <a:r>
            <a:rPr lang="fr-FR" sz="700" b="1" dirty="0"/>
            <a:t>)</a:t>
          </a:r>
        </a:p>
      </dgm:t>
    </dgm:pt>
    <dgm:pt modelId="{EBED8D23-9B75-47E0-9942-3C81876F2348}" type="parTrans" cxnId="{2D7114B9-BA80-49D2-8B97-78AD1ABE2D9D}">
      <dgm:prSet/>
      <dgm:spPr/>
      <dgm:t>
        <a:bodyPr/>
        <a:lstStyle/>
        <a:p>
          <a:endParaRPr lang="fr-FR"/>
        </a:p>
      </dgm:t>
    </dgm:pt>
    <dgm:pt modelId="{B6B6249D-123C-4A22-9D63-050B6158E5E7}" type="sibTrans" cxnId="{2D7114B9-BA80-49D2-8B97-78AD1ABE2D9D}">
      <dgm:prSet/>
      <dgm:spPr/>
      <dgm:t>
        <a:bodyPr/>
        <a:lstStyle/>
        <a:p>
          <a:endParaRPr lang="fr-FR"/>
        </a:p>
      </dgm:t>
    </dgm:pt>
    <dgm:pt modelId="{33EADE49-04BA-489C-B96D-CDB86F6D1F1D}">
      <dgm:prSet phldrT="[Texte]" custT="1"/>
      <dgm:spPr/>
      <dgm:t>
        <a:bodyPr/>
        <a:lstStyle/>
        <a:p>
          <a:r>
            <a:rPr lang="fr-FR" sz="700" b="1" dirty="0"/>
            <a:t>2021 : </a:t>
          </a:r>
          <a:r>
            <a:rPr lang="fr-FR" sz="700" b="1" dirty="0">
              <a:solidFill>
                <a:srgbClr val="0000CC"/>
              </a:solidFill>
            </a:rPr>
            <a:t>KANGOO II (Renault Maubeuge)</a:t>
          </a:r>
        </a:p>
      </dgm:t>
    </dgm:pt>
    <dgm:pt modelId="{4D26BDA5-55B2-4F7C-BFC0-4427AA5BF0CA}" type="parTrans" cxnId="{63569480-F5BA-4F7C-9971-82C9E716F603}">
      <dgm:prSet/>
      <dgm:spPr/>
      <dgm:t>
        <a:bodyPr/>
        <a:lstStyle/>
        <a:p>
          <a:endParaRPr lang="fr-FR"/>
        </a:p>
      </dgm:t>
    </dgm:pt>
    <dgm:pt modelId="{033FD0CE-1856-41B6-868E-8D338F1799D3}" type="sibTrans" cxnId="{63569480-F5BA-4F7C-9971-82C9E716F603}">
      <dgm:prSet/>
      <dgm:spPr/>
      <dgm:t>
        <a:bodyPr/>
        <a:lstStyle/>
        <a:p>
          <a:endParaRPr lang="fr-FR"/>
        </a:p>
      </dgm:t>
    </dgm:pt>
    <dgm:pt modelId="{5BDB0606-552D-49D0-9A3B-43D2F5A3FB3C}">
      <dgm:prSet phldrT="[Texte]" custT="1"/>
      <dgm:spPr/>
      <dgm:t>
        <a:bodyPr/>
        <a:lstStyle/>
        <a:p>
          <a:r>
            <a:rPr lang="fr-FR" sz="700" b="1" dirty="0"/>
            <a:t>2022 : </a:t>
          </a:r>
          <a:r>
            <a:rPr lang="fr-FR" sz="700" b="1" dirty="0">
              <a:solidFill>
                <a:srgbClr val="0000CC"/>
              </a:solidFill>
            </a:rPr>
            <a:t>MEGANE Electric (Renault Douai)</a:t>
          </a:r>
        </a:p>
      </dgm:t>
    </dgm:pt>
    <dgm:pt modelId="{2B35F98A-1558-41FD-BA7E-818F4E323DFF}" type="parTrans" cxnId="{FE64020B-9998-44D1-AB92-91DD617D6BC6}">
      <dgm:prSet/>
      <dgm:spPr/>
      <dgm:t>
        <a:bodyPr/>
        <a:lstStyle/>
        <a:p>
          <a:endParaRPr lang="fr-FR"/>
        </a:p>
      </dgm:t>
    </dgm:pt>
    <dgm:pt modelId="{5098CA26-914E-4007-8559-91F95C33E679}" type="sibTrans" cxnId="{FE64020B-9998-44D1-AB92-91DD617D6BC6}">
      <dgm:prSet/>
      <dgm:spPr/>
      <dgm:t>
        <a:bodyPr/>
        <a:lstStyle/>
        <a:p>
          <a:endParaRPr lang="fr-FR"/>
        </a:p>
      </dgm:t>
    </dgm:pt>
    <dgm:pt modelId="{9D30655B-0DFE-4A03-8A74-98E738181824}">
      <dgm:prSet phldrT="[Texte]" custT="1"/>
      <dgm:spPr/>
      <dgm:t>
        <a:bodyPr/>
        <a:lstStyle/>
        <a:p>
          <a:r>
            <a:rPr lang="fr-FR" sz="700" b="1" dirty="0"/>
            <a:t>2023 : </a:t>
          </a:r>
          <a:r>
            <a:rPr lang="fr-FR" sz="700" b="1" dirty="0">
              <a:solidFill>
                <a:srgbClr val="0000CC"/>
              </a:solidFill>
            </a:rPr>
            <a:t>SCENIC Electric (Renault Douai)</a:t>
          </a:r>
        </a:p>
      </dgm:t>
    </dgm:pt>
    <dgm:pt modelId="{136B27FC-F3FA-47F4-9543-B729875601C4}" type="parTrans" cxnId="{94808006-BE28-4226-8A38-6BACE1BE6CA5}">
      <dgm:prSet/>
      <dgm:spPr/>
      <dgm:t>
        <a:bodyPr/>
        <a:lstStyle/>
        <a:p>
          <a:endParaRPr lang="fr-FR"/>
        </a:p>
      </dgm:t>
    </dgm:pt>
    <dgm:pt modelId="{0DCFF1CC-E605-4713-BE29-70F4278CC03C}" type="sibTrans" cxnId="{94808006-BE28-4226-8A38-6BACE1BE6CA5}">
      <dgm:prSet/>
      <dgm:spPr/>
      <dgm:t>
        <a:bodyPr/>
        <a:lstStyle/>
        <a:p>
          <a:endParaRPr lang="fr-FR"/>
        </a:p>
      </dgm:t>
    </dgm:pt>
    <dgm:pt modelId="{1031B6CB-1D38-4CD6-93D6-7C96A5F4900D}">
      <dgm:prSet phldrT="[Texte]" custT="1"/>
      <dgm:spPr/>
      <dgm:t>
        <a:bodyPr/>
        <a:lstStyle/>
        <a:p>
          <a:r>
            <a:rPr lang="fr-FR" sz="700" b="1" dirty="0"/>
            <a:t>2024 : </a:t>
          </a:r>
          <a:r>
            <a:rPr lang="fr-FR" sz="700" b="1" dirty="0">
              <a:solidFill>
                <a:srgbClr val="0000CC"/>
              </a:solidFill>
            </a:rPr>
            <a:t>R5 Electric (Renault Douai)</a:t>
          </a:r>
        </a:p>
      </dgm:t>
    </dgm:pt>
    <dgm:pt modelId="{EF235345-B6EB-469C-940D-A7BA5C4A57B7}" type="parTrans" cxnId="{46397C58-7ED1-4E72-A081-DF7E7B95347B}">
      <dgm:prSet/>
      <dgm:spPr/>
      <dgm:t>
        <a:bodyPr/>
        <a:lstStyle/>
        <a:p>
          <a:endParaRPr lang="fr-FR"/>
        </a:p>
      </dgm:t>
    </dgm:pt>
    <dgm:pt modelId="{D61AD2D3-337A-41E4-AE67-E24A90E10A9D}" type="sibTrans" cxnId="{46397C58-7ED1-4E72-A081-DF7E7B95347B}">
      <dgm:prSet/>
      <dgm:spPr/>
      <dgm:t>
        <a:bodyPr/>
        <a:lstStyle/>
        <a:p>
          <a:endParaRPr lang="fr-FR"/>
        </a:p>
      </dgm:t>
    </dgm:pt>
    <dgm:pt modelId="{DEBD22E4-E8FA-461A-9075-D3EF8C69C7A6}">
      <dgm:prSet phldrT="[Texte]" custT="1"/>
      <dgm:spPr/>
      <dgm:t>
        <a:bodyPr/>
        <a:lstStyle/>
        <a:p>
          <a:r>
            <a:rPr lang="fr-FR" sz="700" b="1" dirty="0"/>
            <a:t>2025 : </a:t>
          </a:r>
          <a:r>
            <a:rPr lang="fr-FR" sz="700" b="1" dirty="0">
              <a:solidFill>
                <a:srgbClr val="0000CC"/>
              </a:solidFill>
            </a:rPr>
            <a:t>R4 Electric (Renault Maubeuge</a:t>
          </a:r>
          <a:r>
            <a:rPr lang="fr-FR" sz="700" b="1" dirty="0"/>
            <a:t>)</a:t>
          </a:r>
        </a:p>
      </dgm:t>
    </dgm:pt>
    <dgm:pt modelId="{2C08143F-019E-4184-A9B9-841B039A0137}" type="parTrans" cxnId="{E9D69FDE-35E3-48A6-AAFB-F7007FFEA726}">
      <dgm:prSet/>
      <dgm:spPr/>
      <dgm:t>
        <a:bodyPr/>
        <a:lstStyle/>
        <a:p>
          <a:endParaRPr lang="fr-FR"/>
        </a:p>
      </dgm:t>
    </dgm:pt>
    <dgm:pt modelId="{DAC4CC09-E021-47F0-9B7E-E9986A99A231}" type="sibTrans" cxnId="{E9D69FDE-35E3-48A6-AAFB-F7007FFEA726}">
      <dgm:prSet/>
      <dgm:spPr/>
      <dgm:t>
        <a:bodyPr/>
        <a:lstStyle/>
        <a:p>
          <a:endParaRPr lang="fr-FR"/>
        </a:p>
      </dgm:t>
    </dgm:pt>
    <dgm:pt modelId="{F1BFCE1F-B766-4837-8674-00B984CF724A}" type="pres">
      <dgm:prSet presAssocID="{145285DF-61A5-4E7B-A309-8E19FBF61BF8}" presName="Name0" presStyleCnt="0">
        <dgm:presLayoutVars>
          <dgm:dir/>
          <dgm:resizeHandles val="exact"/>
        </dgm:presLayoutVars>
      </dgm:prSet>
      <dgm:spPr/>
    </dgm:pt>
    <dgm:pt modelId="{D9B4D433-8FBD-4D4F-933E-485184C11A61}" type="pres">
      <dgm:prSet presAssocID="{145285DF-61A5-4E7B-A309-8E19FBF61BF8}" presName="arrow" presStyleLbl="bgShp" presStyleIdx="0" presStyleCnt="1"/>
      <dgm:spPr/>
    </dgm:pt>
    <dgm:pt modelId="{BAC6F044-092F-4C6A-8C7A-B40EF6EB2267}" type="pres">
      <dgm:prSet presAssocID="{145285DF-61A5-4E7B-A309-8E19FBF61BF8}" presName="points" presStyleCnt="0"/>
      <dgm:spPr/>
    </dgm:pt>
    <dgm:pt modelId="{58084584-AABE-4996-B175-B8DA5FE99235}" type="pres">
      <dgm:prSet presAssocID="{BDF7D5BF-CCF9-4D1E-AD9A-7E60CD75A1FC}" presName="compositeA" presStyleCnt="0"/>
      <dgm:spPr/>
    </dgm:pt>
    <dgm:pt modelId="{E2E06EAF-2575-4351-9E0D-47AFBB3E9230}" type="pres">
      <dgm:prSet presAssocID="{BDF7D5BF-CCF9-4D1E-AD9A-7E60CD75A1FC}" presName="textA" presStyleLbl="revTx" presStyleIdx="0" presStyleCnt="9">
        <dgm:presLayoutVars>
          <dgm:bulletEnabled val="1"/>
        </dgm:presLayoutVars>
      </dgm:prSet>
      <dgm:spPr/>
    </dgm:pt>
    <dgm:pt modelId="{6ADDE26A-267B-4472-AFD6-BEC2E6176D51}" type="pres">
      <dgm:prSet presAssocID="{BDF7D5BF-CCF9-4D1E-AD9A-7E60CD75A1FC}" presName="circleA" presStyleLbl="node1" presStyleIdx="0" presStyleCnt="9"/>
      <dgm:spPr>
        <a:solidFill>
          <a:srgbClr val="000074"/>
        </a:solidFill>
      </dgm:spPr>
    </dgm:pt>
    <dgm:pt modelId="{D62AAB9F-692E-4F97-8AF0-A19F47051508}" type="pres">
      <dgm:prSet presAssocID="{BDF7D5BF-CCF9-4D1E-AD9A-7E60CD75A1FC}" presName="spaceA" presStyleCnt="0"/>
      <dgm:spPr/>
    </dgm:pt>
    <dgm:pt modelId="{0578D888-F0E3-43E4-8229-9EA6C9697BFD}" type="pres">
      <dgm:prSet presAssocID="{B2915E1F-49F6-41C4-B3F2-E170803B93B1}" presName="space" presStyleCnt="0"/>
      <dgm:spPr/>
    </dgm:pt>
    <dgm:pt modelId="{3FB67986-447F-4B03-A0A9-3742CCE8C965}" type="pres">
      <dgm:prSet presAssocID="{8640EECB-554E-44CE-9DCB-4729492B9F0B}" presName="compositeB" presStyleCnt="0"/>
      <dgm:spPr/>
    </dgm:pt>
    <dgm:pt modelId="{D95D0287-CC2E-4233-9CDE-FF2961A9740B}" type="pres">
      <dgm:prSet presAssocID="{8640EECB-554E-44CE-9DCB-4729492B9F0B}" presName="textB" presStyleLbl="revTx" presStyleIdx="1" presStyleCnt="9" custLinFactY="-29349" custLinFactNeighborX="2107" custLinFactNeighborY="-100000">
        <dgm:presLayoutVars>
          <dgm:bulletEnabled val="1"/>
        </dgm:presLayoutVars>
      </dgm:prSet>
      <dgm:spPr/>
    </dgm:pt>
    <dgm:pt modelId="{2974E903-F08F-4B40-9C28-F0A7CBEEE5AF}" type="pres">
      <dgm:prSet presAssocID="{8640EECB-554E-44CE-9DCB-4729492B9F0B}" presName="circleB" presStyleLbl="node1" presStyleIdx="1" presStyleCnt="9"/>
      <dgm:spPr>
        <a:solidFill>
          <a:srgbClr val="000074"/>
        </a:solidFill>
      </dgm:spPr>
    </dgm:pt>
    <dgm:pt modelId="{5208EC41-5709-42D8-9CC9-8B2A355BA9FE}" type="pres">
      <dgm:prSet presAssocID="{8640EECB-554E-44CE-9DCB-4729492B9F0B}" presName="spaceB" presStyleCnt="0"/>
      <dgm:spPr/>
    </dgm:pt>
    <dgm:pt modelId="{0AA30AD3-4B90-4FAF-B792-8C409F3FEB47}" type="pres">
      <dgm:prSet presAssocID="{B6B6249D-123C-4A22-9D63-050B6158E5E7}" presName="space" presStyleCnt="0"/>
      <dgm:spPr/>
    </dgm:pt>
    <dgm:pt modelId="{B898DFFA-CE6C-49BF-A39D-EA41E9CC0517}" type="pres">
      <dgm:prSet presAssocID="{81E27EE3-FDCB-4569-910F-BEF46B994885}" presName="compositeA" presStyleCnt="0"/>
      <dgm:spPr/>
    </dgm:pt>
    <dgm:pt modelId="{FE1CA417-E21E-45C9-8427-2165F460D6DD}" type="pres">
      <dgm:prSet presAssocID="{81E27EE3-FDCB-4569-910F-BEF46B994885}" presName="textA" presStyleLbl="revTx" presStyleIdx="2" presStyleCnt="9">
        <dgm:presLayoutVars>
          <dgm:bulletEnabled val="1"/>
        </dgm:presLayoutVars>
      </dgm:prSet>
      <dgm:spPr/>
    </dgm:pt>
    <dgm:pt modelId="{C8366EB1-F9C4-47A0-AAC0-63DEAABDE9A9}" type="pres">
      <dgm:prSet presAssocID="{81E27EE3-FDCB-4569-910F-BEF46B994885}" presName="circleA" presStyleLbl="node1" presStyleIdx="2" presStyleCnt="9"/>
      <dgm:spPr>
        <a:solidFill>
          <a:srgbClr val="000074"/>
        </a:solidFill>
      </dgm:spPr>
    </dgm:pt>
    <dgm:pt modelId="{333AB239-7955-472F-9563-D81DAE6C554C}" type="pres">
      <dgm:prSet presAssocID="{81E27EE3-FDCB-4569-910F-BEF46B994885}" presName="spaceA" presStyleCnt="0"/>
      <dgm:spPr/>
    </dgm:pt>
    <dgm:pt modelId="{D13810C6-D0FB-4EE6-9F1F-984CBEF20B57}" type="pres">
      <dgm:prSet presAssocID="{42F4DB43-E3D9-4C51-8FCB-65EAEEB49E24}" presName="space" presStyleCnt="0"/>
      <dgm:spPr/>
    </dgm:pt>
    <dgm:pt modelId="{0BE5DA35-36AE-4663-89E2-BB6548B7D608}" type="pres">
      <dgm:prSet presAssocID="{B45CA279-ADF0-4333-A19D-E4BFEF779A74}" presName="compositeB" presStyleCnt="0"/>
      <dgm:spPr/>
    </dgm:pt>
    <dgm:pt modelId="{F9404EF2-5FD2-4072-8B2F-B5AEC8451DD8}" type="pres">
      <dgm:prSet presAssocID="{B45CA279-ADF0-4333-A19D-E4BFEF779A74}" presName="textB" presStyleLbl="revTx" presStyleIdx="3" presStyleCnt="9" custLinFactY="-23430" custLinFactNeighborX="-3887" custLinFactNeighborY="-100000">
        <dgm:presLayoutVars>
          <dgm:bulletEnabled val="1"/>
        </dgm:presLayoutVars>
      </dgm:prSet>
      <dgm:spPr/>
    </dgm:pt>
    <dgm:pt modelId="{06446990-1F3E-471D-A59C-38E02DB4027A}" type="pres">
      <dgm:prSet presAssocID="{B45CA279-ADF0-4333-A19D-E4BFEF779A74}" presName="circleB" presStyleLbl="node1" presStyleIdx="3" presStyleCnt="9" custLinFactNeighborX="-12337" custLinFactNeighborY="-3210"/>
      <dgm:spPr>
        <a:solidFill>
          <a:srgbClr val="000074"/>
        </a:solidFill>
      </dgm:spPr>
    </dgm:pt>
    <dgm:pt modelId="{B73DE376-3350-4679-B33F-1EEA08B61CA3}" type="pres">
      <dgm:prSet presAssocID="{B45CA279-ADF0-4333-A19D-E4BFEF779A74}" presName="spaceB" presStyleCnt="0"/>
      <dgm:spPr/>
    </dgm:pt>
    <dgm:pt modelId="{F26AEB87-9814-4618-A0B1-2A2D319F9E11}" type="pres">
      <dgm:prSet presAssocID="{ACED2124-1FBB-47A5-B1E9-31867B66DBC9}" presName="space" presStyleCnt="0"/>
      <dgm:spPr/>
    </dgm:pt>
    <dgm:pt modelId="{BF9FD848-402C-4262-89CF-9D297444E0B6}" type="pres">
      <dgm:prSet presAssocID="{33EADE49-04BA-489C-B96D-CDB86F6D1F1D}" presName="compositeA" presStyleCnt="0"/>
      <dgm:spPr/>
    </dgm:pt>
    <dgm:pt modelId="{C80D194D-C8E0-48B9-891D-86A08ACE2763}" type="pres">
      <dgm:prSet presAssocID="{33EADE49-04BA-489C-B96D-CDB86F6D1F1D}" presName="textA" presStyleLbl="revTx" presStyleIdx="4" presStyleCnt="9">
        <dgm:presLayoutVars>
          <dgm:bulletEnabled val="1"/>
        </dgm:presLayoutVars>
      </dgm:prSet>
      <dgm:spPr/>
    </dgm:pt>
    <dgm:pt modelId="{4A83FA50-2440-4D16-BAD1-BA894FAF6969}" type="pres">
      <dgm:prSet presAssocID="{33EADE49-04BA-489C-B96D-CDB86F6D1F1D}" presName="circleA" presStyleLbl="node1" presStyleIdx="4" presStyleCnt="9" custLinFactNeighborX="-12337" custLinFactNeighborY="-3210"/>
      <dgm:spPr>
        <a:solidFill>
          <a:srgbClr val="000074"/>
        </a:solidFill>
      </dgm:spPr>
    </dgm:pt>
    <dgm:pt modelId="{1E737130-D139-40EB-B98E-AAAA82B07075}" type="pres">
      <dgm:prSet presAssocID="{33EADE49-04BA-489C-B96D-CDB86F6D1F1D}" presName="spaceA" presStyleCnt="0"/>
      <dgm:spPr/>
    </dgm:pt>
    <dgm:pt modelId="{F3D87B10-CB09-4A23-8E5E-0EAC476E2024}" type="pres">
      <dgm:prSet presAssocID="{033FD0CE-1856-41B6-868E-8D338F1799D3}" presName="space" presStyleCnt="0"/>
      <dgm:spPr/>
    </dgm:pt>
    <dgm:pt modelId="{96E9EC0B-1610-4596-989D-3C3FC17BD5F1}" type="pres">
      <dgm:prSet presAssocID="{5BDB0606-552D-49D0-9A3B-43D2F5A3FB3C}" presName="compositeB" presStyleCnt="0"/>
      <dgm:spPr/>
    </dgm:pt>
    <dgm:pt modelId="{1BFC90DF-813D-4B54-BAF0-6F757999B3A5}" type="pres">
      <dgm:prSet presAssocID="{5BDB0606-552D-49D0-9A3B-43D2F5A3FB3C}" presName="textB" presStyleLbl="revTx" presStyleIdx="5" presStyleCnt="9" custLinFactY="-13606" custLinFactNeighborX="-9881" custLinFactNeighborY="-100000">
        <dgm:presLayoutVars>
          <dgm:bulletEnabled val="1"/>
        </dgm:presLayoutVars>
      </dgm:prSet>
      <dgm:spPr/>
    </dgm:pt>
    <dgm:pt modelId="{57975112-7D91-48F8-BDC9-D1C8C021BC7A}" type="pres">
      <dgm:prSet presAssocID="{5BDB0606-552D-49D0-9A3B-43D2F5A3FB3C}" presName="circleB" presStyleLbl="node1" presStyleIdx="5" presStyleCnt="9" custLinFactNeighborX="-12337" custLinFactNeighborY="-3210"/>
      <dgm:spPr>
        <a:solidFill>
          <a:srgbClr val="000074"/>
        </a:solidFill>
      </dgm:spPr>
    </dgm:pt>
    <dgm:pt modelId="{918B7BCA-E4D4-45A8-8AEA-33968364A315}" type="pres">
      <dgm:prSet presAssocID="{5BDB0606-552D-49D0-9A3B-43D2F5A3FB3C}" presName="spaceB" presStyleCnt="0"/>
      <dgm:spPr/>
    </dgm:pt>
    <dgm:pt modelId="{C7EC3517-6294-4045-83C2-3F0AB3985776}" type="pres">
      <dgm:prSet presAssocID="{5098CA26-914E-4007-8559-91F95C33E679}" presName="space" presStyleCnt="0"/>
      <dgm:spPr/>
    </dgm:pt>
    <dgm:pt modelId="{AB942E6B-75BA-469D-A0ED-5638114F2F32}" type="pres">
      <dgm:prSet presAssocID="{9D30655B-0DFE-4A03-8A74-98E738181824}" presName="compositeA" presStyleCnt="0"/>
      <dgm:spPr/>
    </dgm:pt>
    <dgm:pt modelId="{351032A7-5F7C-4B0C-8124-F5E64E4DF2DB}" type="pres">
      <dgm:prSet presAssocID="{9D30655B-0DFE-4A03-8A74-98E738181824}" presName="textA" presStyleLbl="revTx" presStyleIdx="6" presStyleCnt="9">
        <dgm:presLayoutVars>
          <dgm:bulletEnabled val="1"/>
        </dgm:presLayoutVars>
      </dgm:prSet>
      <dgm:spPr/>
    </dgm:pt>
    <dgm:pt modelId="{FC6B283C-9F3F-4976-9EEC-EF254F009E4F}" type="pres">
      <dgm:prSet presAssocID="{9D30655B-0DFE-4A03-8A74-98E738181824}" presName="circleA" presStyleLbl="node1" presStyleIdx="6" presStyleCnt="9" custLinFactNeighborX="-12337" custLinFactNeighborY="-3210"/>
      <dgm:spPr>
        <a:solidFill>
          <a:srgbClr val="000074"/>
        </a:solidFill>
      </dgm:spPr>
    </dgm:pt>
    <dgm:pt modelId="{2925F4B3-6FB7-45D6-933E-08212F094DDC}" type="pres">
      <dgm:prSet presAssocID="{9D30655B-0DFE-4A03-8A74-98E738181824}" presName="spaceA" presStyleCnt="0"/>
      <dgm:spPr/>
    </dgm:pt>
    <dgm:pt modelId="{3909FBFB-F554-422A-8719-6DDD1F332994}" type="pres">
      <dgm:prSet presAssocID="{0DCFF1CC-E605-4713-BE29-70F4278CC03C}" presName="space" presStyleCnt="0"/>
      <dgm:spPr/>
    </dgm:pt>
    <dgm:pt modelId="{CDC4072A-DCC3-4A77-A653-65FFD1062968}" type="pres">
      <dgm:prSet presAssocID="{1031B6CB-1D38-4CD6-93D6-7C96A5F4900D}" presName="compositeB" presStyleCnt="0"/>
      <dgm:spPr/>
    </dgm:pt>
    <dgm:pt modelId="{CF144457-F893-4E11-9C69-3FEA4303096A}" type="pres">
      <dgm:prSet presAssocID="{1031B6CB-1D38-4CD6-93D6-7C96A5F4900D}" presName="textB" presStyleLbl="revTx" presStyleIdx="7" presStyleCnt="9" custLinFactY="-13606" custLinFactNeighborX="-5138" custLinFactNeighborY="-100000">
        <dgm:presLayoutVars>
          <dgm:bulletEnabled val="1"/>
        </dgm:presLayoutVars>
      </dgm:prSet>
      <dgm:spPr/>
    </dgm:pt>
    <dgm:pt modelId="{19C277A0-0604-41E2-B612-5D38BF5AD36D}" type="pres">
      <dgm:prSet presAssocID="{1031B6CB-1D38-4CD6-93D6-7C96A5F4900D}" presName="circleB" presStyleLbl="node1" presStyleIdx="7" presStyleCnt="9" custLinFactNeighborX="-12337" custLinFactNeighborY="-3210"/>
      <dgm:spPr>
        <a:solidFill>
          <a:srgbClr val="000074"/>
        </a:solidFill>
      </dgm:spPr>
    </dgm:pt>
    <dgm:pt modelId="{BDCFFC14-3177-4300-849A-F260B8C1CF62}" type="pres">
      <dgm:prSet presAssocID="{1031B6CB-1D38-4CD6-93D6-7C96A5F4900D}" presName="spaceB" presStyleCnt="0"/>
      <dgm:spPr/>
    </dgm:pt>
    <dgm:pt modelId="{9F084DE4-C7F3-42D4-B2A0-18EB6998FA44}" type="pres">
      <dgm:prSet presAssocID="{D61AD2D3-337A-41E4-AE67-E24A90E10A9D}" presName="space" presStyleCnt="0"/>
      <dgm:spPr/>
    </dgm:pt>
    <dgm:pt modelId="{A6E2DA30-7145-4596-83FE-62CFFE141A56}" type="pres">
      <dgm:prSet presAssocID="{DEBD22E4-E8FA-461A-9075-D3EF8C69C7A6}" presName="compositeA" presStyleCnt="0"/>
      <dgm:spPr/>
    </dgm:pt>
    <dgm:pt modelId="{24FC9956-34B9-41F0-8ED7-7B72CE0F358C}" type="pres">
      <dgm:prSet presAssocID="{DEBD22E4-E8FA-461A-9075-D3EF8C69C7A6}" presName="textA" presStyleLbl="revTx" presStyleIdx="8" presStyleCnt="9">
        <dgm:presLayoutVars>
          <dgm:bulletEnabled val="1"/>
        </dgm:presLayoutVars>
      </dgm:prSet>
      <dgm:spPr/>
    </dgm:pt>
    <dgm:pt modelId="{EA6062B8-CCC8-4B84-869C-31E09C23E434}" type="pres">
      <dgm:prSet presAssocID="{DEBD22E4-E8FA-461A-9075-D3EF8C69C7A6}" presName="circleA" presStyleLbl="node1" presStyleIdx="8" presStyleCnt="9" custLinFactNeighborX="-12337" custLinFactNeighborY="-3210"/>
      <dgm:spPr>
        <a:solidFill>
          <a:srgbClr val="000074"/>
        </a:solidFill>
      </dgm:spPr>
    </dgm:pt>
    <dgm:pt modelId="{8931CA05-8DCC-436C-A91E-45788796777F}" type="pres">
      <dgm:prSet presAssocID="{DEBD22E4-E8FA-461A-9075-D3EF8C69C7A6}" presName="spaceA" presStyleCnt="0"/>
      <dgm:spPr/>
    </dgm:pt>
  </dgm:ptLst>
  <dgm:cxnLst>
    <dgm:cxn modelId="{94808006-BE28-4226-8A38-6BACE1BE6CA5}" srcId="{145285DF-61A5-4E7B-A309-8E19FBF61BF8}" destId="{9D30655B-0DFE-4A03-8A74-98E738181824}" srcOrd="6" destOrd="0" parTransId="{136B27FC-F3FA-47F4-9543-B729875601C4}" sibTransId="{0DCFF1CC-E605-4713-BE29-70F4278CC03C}"/>
    <dgm:cxn modelId="{7C33CF06-EE18-4FA3-A2B0-D98F65BCE923}" srcId="{145285DF-61A5-4E7B-A309-8E19FBF61BF8}" destId="{81E27EE3-FDCB-4569-910F-BEF46B994885}" srcOrd="2" destOrd="0" parTransId="{3D80653C-2207-4E56-9D24-528A7D61CE68}" sibTransId="{42F4DB43-E3D9-4C51-8FCB-65EAEEB49E24}"/>
    <dgm:cxn modelId="{FE64020B-9998-44D1-AB92-91DD617D6BC6}" srcId="{145285DF-61A5-4E7B-A309-8E19FBF61BF8}" destId="{5BDB0606-552D-49D0-9A3B-43D2F5A3FB3C}" srcOrd="5" destOrd="0" parTransId="{2B35F98A-1558-41FD-BA7E-818F4E323DFF}" sibTransId="{5098CA26-914E-4007-8559-91F95C33E679}"/>
    <dgm:cxn modelId="{D2905365-D652-4C0D-AFC1-67017507CE42}" type="presOf" srcId="{1031B6CB-1D38-4CD6-93D6-7C96A5F4900D}" destId="{CF144457-F893-4E11-9C69-3FEA4303096A}" srcOrd="0" destOrd="0" presId="urn:microsoft.com/office/officeart/2005/8/layout/hProcess11"/>
    <dgm:cxn modelId="{742BBE4B-11EF-4013-BEB7-CE6DAE979336}" type="presOf" srcId="{33EADE49-04BA-489C-B96D-CDB86F6D1F1D}" destId="{C80D194D-C8E0-48B9-891D-86A08ACE2763}" srcOrd="0" destOrd="0" presId="urn:microsoft.com/office/officeart/2005/8/layout/hProcess11"/>
    <dgm:cxn modelId="{F6ADB476-C1BD-4474-85DB-8F61CFAD41FA}" type="presOf" srcId="{81E27EE3-FDCB-4569-910F-BEF46B994885}" destId="{FE1CA417-E21E-45C9-8427-2165F460D6DD}" srcOrd="0" destOrd="0" presId="urn:microsoft.com/office/officeart/2005/8/layout/hProcess11"/>
    <dgm:cxn modelId="{105C8877-C2AE-4151-8632-648AC16ECA43}" type="presOf" srcId="{5BDB0606-552D-49D0-9A3B-43D2F5A3FB3C}" destId="{1BFC90DF-813D-4B54-BAF0-6F757999B3A5}" srcOrd="0" destOrd="0" presId="urn:microsoft.com/office/officeart/2005/8/layout/hProcess11"/>
    <dgm:cxn modelId="{46397C58-7ED1-4E72-A081-DF7E7B95347B}" srcId="{145285DF-61A5-4E7B-A309-8E19FBF61BF8}" destId="{1031B6CB-1D38-4CD6-93D6-7C96A5F4900D}" srcOrd="7" destOrd="0" parTransId="{EF235345-B6EB-469C-940D-A7BA5C4A57B7}" sibTransId="{D61AD2D3-337A-41E4-AE67-E24A90E10A9D}"/>
    <dgm:cxn modelId="{63569480-F5BA-4F7C-9971-82C9E716F603}" srcId="{145285DF-61A5-4E7B-A309-8E19FBF61BF8}" destId="{33EADE49-04BA-489C-B96D-CDB86F6D1F1D}" srcOrd="4" destOrd="0" parTransId="{4D26BDA5-55B2-4F7C-BFC0-4427AA5BF0CA}" sibTransId="{033FD0CE-1856-41B6-868E-8D338F1799D3}"/>
    <dgm:cxn modelId="{CDD6A596-0CB4-4E75-98E7-68A507DE8F14}" type="presOf" srcId="{8640EECB-554E-44CE-9DCB-4729492B9F0B}" destId="{D95D0287-CC2E-4233-9CDE-FF2961A9740B}" srcOrd="0" destOrd="0" presId="urn:microsoft.com/office/officeart/2005/8/layout/hProcess11"/>
    <dgm:cxn modelId="{D2622CA4-3416-46B1-949F-2AA24308D244}" type="presOf" srcId="{9D30655B-0DFE-4A03-8A74-98E738181824}" destId="{351032A7-5F7C-4B0C-8124-F5E64E4DF2DB}" srcOrd="0" destOrd="0" presId="urn:microsoft.com/office/officeart/2005/8/layout/hProcess11"/>
    <dgm:cxn modelId="{2ED521A5-61B1-44CA-8A37-1365155CF9F2}" srcId="{145285DF-61A5-4E7B-A309-8E19FBF61BF8}" destId="{B45CA279-ADF0-4333-A19D-E4BFEF779A74}" srcOrd="3" destOrd="0" parTransId="{D4A7928B-BED3-40F9-9ED3-B7B37F01A2D8}" sibTransId="{ACED2124-1FBB-47A5-B1E9-31867B66DBC9}"/>
    <dgm:cxn modelId="{509F4BAF-F8FF-480E-AE65-41D29608DB15}" type="presOf" srcId="{145285DF-61A5-4E7B-A309-8E19FBF61BF8}" destId="{F1BFCE1F-B766-4837-8674-00B984CF724A}" srcOrd="0" destOrd="0" presId="urn:microsoft.com/office/officeart/2005/8/layout/hProcess11"/>
    <dgm:cxn modelId="{2D7114B9-BA80-49D2-8B97-78AD1ABE2D9D}" srcId="{145285DF-61A5-4E7B-A309-8E19FBF61BF8}" destId="{8640EECB-554E-44CE-9DCB-4729492B9F0B}" srcOrd="1" destOrd="0" parTransId="{EBED8D23-9B75-47E0-9942-3C81876F2348}" sibTransId="{B6B6249D-123C-4A22-9D63-050B6158E5E7}"/>
    <dgm:cxn modelId="{5B4BBACB-21D2-46FE-9D86-F1C4047502FB}" srcId="{145285DF-61A5-4E7B-A309-8E19FBF61BF8}" destId="{BDF7D5BF-CCF9-4D1E-AD9A-7E60CD75A1FC}" srcOrd="0" destOrd="0" parTransId="{A23739FA-5870-4B26-9D0C-0394ABED1616}" sibTransId="{B2915E1F-49F6-41C4-B3F2-E170803B93B1}"/>
    <dgm:cxn modelId="{D7B9E9DB-F54D-4108-AF57-BF0819F14B5A}" type="presOf" srcId="{B45CA279-ADF0-4333-A19D-E4BFEF779A74}" destId="{F9404EF2-5FD2-4072-8B2F-B5AEC8451DD8}" srcOrd="0" destOrd="0" presId="urn:microsoft.com/office/officeart/2005/8/layout/hProcess11"/>
    <dgm:cxn modelId="{E9D69FDE-35E3-48A6-AAFB-F7007FFEA726}" srcId="{145285DF-61A5-4E7B-A309-8E19FBF61BF8}" destId="{DEBD22E4-E8FA-461A-9075-D3EF8C69C7A6}" srcOrd="8" destOrd="0" parTransId="{2C08143F-019E-4184-A9B9-841B039A0137}" sibTransId="{DAC4CC09-E021-47F0-9B7E-E9986A99A231}"/>
    <dgm:cxn modelId="{9F504DF5-C478-40BC-9979-2FCB95AB8AB1}" type="presOf" srcId="{BDF7D5BF-CCF9-4D1E-AD9A-7E60CD75A1FC}" destId="{E2E06EAF-2575-4351-9E0D-47AFBB3E9230}" srcOrd="0" destOrd="0" presId="urn:microsoft.com/office/officeart/2005/8/layout/hProcess11"/>
    <dgm:cxn modelId="{04B28AF9-5FBB-4989-B8C7-44BCD0CD7FFB}" type="presOf" srcId="{DEBD22E4-E8FA-461A-9075-D3EF8C69C7A6}" destId="{24FC9956-34B9-41F0-8ED7-7B72CE0F358C}" srcOrd="0" destOrd="0" presId="urn:microsoft.com/office/officeart/2005/8/layout/hProcess11"/>
    <dgm:cxn modelId="{C761DF80-ECA8-45A8-8329-39686B36D3EF}" type="presParOf" srcId="{F1BFCE1F-B766-4837-8674-00B984CF724A}" destId="{D9B4D433-8FBD-4D4F-933E-485184C11A61}" srcOrd="0" destOrd="0" presId="urn:microsoft.com/office/officeart/2005/8/layout/hProcess11"/>
    <dgm:cxn modelId="{F7858D45-8075-41EC-9D4E-5787651D51AD}" type="presParOf" srcId="{F1BFCE1F-B766-4837-8674-00B984CF724A}" destId="{BAC6F044-092F-4C6A-8C7A-B40EF6EB2267}" srcOrd="1" destOrd="0" presId="urn:microsoft.com/office/officeart/2005/8/layout/hProcess11"/>
    <dgm:cxn modelId="{089AC99E-1DD1-4E7F-8DC7-F6F6A2C95073}" type="presParOf" srcId="{BAC6F044-092F-4C6A-8C7A-B40EF6EB2267}" destId="{58084584-AABE-4996-B175-B8DA5FE99235}" srcOrd="0" destOrd="0" presId="urn:microsoft.com/office/officeart/2005/8/layout/hProcess11"/>
    <dgm:cxn modelId="{30165DAA-7CA6-4894-8F38-3644CAB86501}" type="presParOf" srcId="{58084584-AABE-4996-B175-B8DA5FE99235}" destId="{E2E06EAF-2575-4351-9E0D-47AFBB3E9230}" srcOrd="0" destOrd="0" presId="urn:microsoft.com/office/officeart/2005/8/layout/hProcess11"/>
    <dgm:cxn modelId="{E786974D-B1FD-4A4D-8BC9-099240C2F858}" type="presParOf" srcId="{58084584-AABE-4996-B175-B8DA5FE99235}" destId="{6ADDE26A-267B-4472-AFD6-BEC2E6176D51}" srcOrd="1" destOrd="0" presId="urn:microsoft.com/office/officeart/2005/8/layout/hProcess11"/>
    <dgm:cxn modelId="{34FA6D45-E67F-46F2-BF6E-66BD78CE615A}" type="presParOf" srcId="{58084584-AABE-4996-B175-B8DA5FE99235}" destId="{D62AAB9F-692E-4F97-8AF0-A19F47051508}" srcOrd="2" destOrd="0" presId="urn:microsoft.com/office/officeart/2005/8/layout/hProcess11"/>
    <dgm:cxn modelId="{BACC7D9D-81D4-4A77-9B47-6BECB6FC0205}" type="presParOf" srcId="{BAC6F044-092F-4C6A-8C7A-B40EF6EB2267}" destId="{0578D888-F0E3-43E4-8229-9EA6C9697BFD}" srcOrd="1" destOrd="0" presId="urn:microsoft.com/office/officeart/2005/8/layout/hProcess11"/>
    <dgm:cxn modelId="{6B412F7B-1B2A-4874-8D3D-6AD66889CE3A}" type="presParOf" srcId="{BAC6F044-092F-4C6A-8C7A-B40EF6EB2267}" destId="{3FB67986-447F-4B03-A0A9-3742CCE8C965}" srcOrd="2" destOrd="0" presId="urn:microsoft.com/office/officeart/2005/8/layout/hProcess11"/>
    <dgm:cxn modelId="{CDACD464-5CEE-44DD-9B99-B15C2B96EB8C}" type="presParOf" srcId="{3FB67986-447F-4B03-A0A9-3742CCE8C965}" destId="{D95D0287-CC2E-4233-9CDE-FF2961A9740B}" srcOrd="0" destOrd="0" presId="urn:microsoft.com/office/officeart/2005/8/layout/hProcess11"/>
    <dgm:cxn modelId="{C6BE4656-ADAA-4081-BF7C-2C972C4059BE}" type="presParOf" srcId="{3FB67986-447F-4B03-A0A9-3742CCE8C965}" destId="{2974E903-F08F-4B40-9C28-F0A7CBEEE5AF}" srcOrd="1" destOrd="0" presId="urn:microsoft.com/office/officeart/2005/8/layout/hProcess11"/>
    <dgm:cxn modelId="{BEC4672E-5069-4995-83FA-ECC0E520ED15}" type="presParOf" srcId="{3FB67986-447F-4B03-A0A9-3742CCE8C965}" destId="{5208EC41-5709-42D8-9CC9-8B2A355BA9FE}" srcOrd="2" destOrd="0" presId="urn:microsoft.com/office/officeart/2005/8/layout/hProcess11"/>
    <dgm:cxn modelId="{A05769D7-23F7-407B-9999-9EFF0821FEEC}" type="presParOf" srcId="{BAC6F044-092F-4C6A-8C7A-B40EF6EB2267}" destId="{0AA30AD3-4B90-4FAF-B792-8C409F3FEB47}" srcOrd="3" destOrd="0" presId="urn:microsoft.com/office/officeart/2005/8/layout/hProcess11"/>
    <dgm:cxn modelId="{96384B87-6D57-4517-82F8-2B72C317ABE6}" type="presParOf" srcId="{BAC6F044-092F-4C6A-8C7A-B40EF6EB2267}" destId="{B898DFFA-CE6C-49BF-A39D-EA41E9CC0517}" srcOrd="4" destOrd="0" presId="urn:microsoft.com/office/officeart/2005/8/layout/hProcess11"/>
    <dgm:cxn modelId="{9634E80C-2E3D-47BD-BF2A-3D9B392E75F3}" type="presParOf" srcId="{B898DFFA-CE6C-49BF-A39D-EA41E9CC0517}" destId="{FE1CA417-E21E-45C9-8427-2165F460D6DD}" srcOrd="0" destOrd="0" presId="urn:microsoft.com/office/officeart/2005/8/layout/hProcess11"/>
    <dgm:cxn modelId="{A0FB73DA-C5B8-461F-90BD-39CC7FCE7AF9}" type="presParOf" srcId="{B898DFFA-CE6C-49BF-A39D-EA41E9CC0517}" destId="{C8366EB1-F9C4-47A0-AAC0-63DEAABDE9A9}" srcOrd="1" destOrd="0" presId="urn:microsoft.com/office/officeart/2005/8/layout/hProcess11"/>
    <dgm:cxn modelId="{FA263B07-46BE-4006-90F1-525B711291CE}" type="presParOf" srcId="{B898DFFA-CE6C-49BF-A39D-EA41E9CC0517}" destId="{333AB239-7955-472F-9563-D81DAE6C554C}" srcOrd="2" destOrd="0" presId="urn:microsoft.com/office/officeart/2005/8/layout/hProcess11"/>
    <dgm:cxn modelId="{E0D8B1A1-2B1B-4938-B8B0-32217820C1F0}" type="presParOf" srcId="{BAC6F044-092F-4C6A-8C7A-B40EF6EB2267}" destId="{D13810C6-D0FB-4EE6-9F1F-984CBEF20B57}" srcOrd="5" destOrd="0" presId="urn:microsoft.com/office/officeart/2005/8/layout/hProcess11"/>
    <dgm:cxn modelId="{512D5C4E-F147-456D-BCBA-13EBC0138830}" type="presParOf" srcId="{BAC6F044-092F-4C6A-8C7A-B40EF6EB2267}" destId="{0BE5DA35-36AE-4663-89E2-BB6548B7D608}" srcOrd="6" destOrd="0" presId="urn:microsoft.com/office/officeart/2005/8/layout/hProcess11"/>
    <dgm:cxn modelId="{6D689228-3A6E-4228-BE2D-517552B87D45}" type="presParOf" srcId="{0BE5DA35-36AE-4663-89E2-BB6548B7D608}" destId="{F9404EF2-5FD2-4072-8B2F-B5AEC8451DD8}" srcOrd="0" destOrd="0" presId="urn:microsoft.com/office/officeart/2005/8/layout/hProcess11"/>
    <dgm:cxn modelId="{8077F2CA-88AB-4240-8194-7562D2853EFF}" type="presParOf" srcId="{0BE5DA35-36AE-4663-89E2-BB6548B7D608}" destId="{06446990-1F3E-471D-A59C-38E02DB4027A}" srcOrd="1" destOrd="0" presId="urn:microsoft.com/office/officeart/2005/8/layout/hProcess11"/>
    <dgm:cxn modelId="{B8FE6437-52DC-4EDE-8824-F9D52DE04718}" type="presParOf" srcId="{0BE5DA35-36AE-4663-89E2-BB6548B7D608}" destId="{B73DE376-3350-4679-B33F-1EEA08B61CA3}" srcOrd="2" destOrd="0" presId="urn:microsoft.com/office/officeart/2005/8/layout/hProcess11"/>
    <dgm:cxn modelId="{8D9E9BF9-3AB5-406A-B103-B9F5AA217765}" type="presParOf" srcId="{BAC6F044-092F-4C6A-8C7A-B40EF6EB2267}" destId="{F26AEB87-9814-4618-A0B1-2A2D319F9E11}" srcOrd="7" destOrd="0" presId="urn:microsoft.com/office/officeart/2005/8/layout/hProcess11"/>
    <dgm:cxn modelId="{8683AB1C-FFA4-4EA0-B8D4-0B227B8C3BA5}" type="presParOf" srcId="{BAC6F044-092F-4C6A-8C7A-B40EF6EB2267}" destId="{BF9FD848-402C-4262-89CF-9D297444E0B6}" srcOrd="8" destOrd="0" presId="urn:microsoft.com/office/officeart/2005/8/layout/hProcess11"/>
    <dgm:cxn modelId="{3DA6CCD9-4891-4F70-AC31-75F8B3DD44D6}" type="presParOf" srcId="{BF9FD848-402C-4262-89CF-9D297444E0B6}" destId="{C80D194D-C8E0-48B9-891D-86A08ACE2763}" srcOrd="0" destOrd="0" presId="urn:microsoft.com/office/officeart/2005/8/layout/hProcess11"/>
    <dgm:cxn modelId="{1CDDC421-831E-4D96-8E05-D1A4A431CC63}" type="presParOf" srcId="{BF9FD848-402C-4262-89CF-9D297444E0B6}" destId="{4A83FA50-2440-4D16-BAD1-BA894FAF6969}" srcOrd="1" destOrd="0" presId="urn:microsoft.com/office/officeart/2005/8/layout/hProcess11"/>
    <dgm:cxn modelId="{1029A633-E287-4DF1-91F0-FC58CA1E7A2A}" type="presParOf" srcId="{BF9FD848-402C-4262-89CF-9D297444E0B6}" destId="{1E737130-D139-40EB-B98E-AAAA82B07075}" srcOrd="2" destOrd="0" presId="urn:microsoft.com/office/officeart/2005/8/layout/hProcess11"/>
    <dgm:cxn modelId="{BA045A76-260E-4752-95E0-C09B3EA3D343}" type="presParOf" srcId="{BAC6F044-092F-4C6A-8C7A-B40EF6EB2267}" destId="{F3D87B10-CB09-4A23-8E5E-0EAC476E2024}" srcOrd="9" destOrd="0" presId="urn:microsoft.com/office/officeart/2005/8/layout/hProcess11"/>
    <dgm:cxn modelId="{908D985F-D394-4BE6-AAAA-4D51788585DB}" type="presParOf" srcId="{BAC6F044-092F-4C6A-8C7A-B40EF6EB2267}" destId="{96E9EC0B-1610-4596-989D-3C3FC17BD5F1}" srcOrd="10" destOrd="0" presId="urn:microsoft.com/office/officeart/2005/8/layout/hProcess11"/>
    <dgm:cxn modelId="{7615B02E-DE7E-4554-BFCD-BB45E577BB7B}" type="presParOf" srcId="{96E9EC0B-1610-4596-989D-3C3FC17BD5F1}" destId="{1BFC90DF-813D-4B54-BAF0-6F757999B3A5}" srcOrd="0" destOrd="0" presId="urn:microsoft.com/office/officeart/2005/8/layout/hProcess11"/>
    <dgm:cxn modelId="{3CA69299-362A-4A6D-B34F-F9F80CFBFECF}" type="presParOf" srcId="{96E9EC0B-1610-4596-989D-3C3FC17BD5F1}" destId="{57975112-7D91-48F8-BDC9-D1C8C021BC7A}" srcOrd="1" destOrd="0" presId="urn:microsoft.com/office/officeart/2005/8/layout/hProcess11"/>
    <dgm:cxn modelId="{5631E9E2-03D4-4A46-880F-5D2C443F864C}" type="presParOf" srcId="{96E9EC0B-1610-4596-989D-3C3FC17BD5F1}" destId="{918B7BCA-E4D4-45A8-8AEA-33968364A315}" srcOrd="2" destOrd="0" presId="urn:microsoft.com/office/officeart/2005/8/layout/hProcess11"/>
    <dgm:cxn modelId="{8CD44E36-8BF6-41B1-8BC4-0F4B7CCE6E4F}" type="presParOf" srcId="{BAC6F044-092F-4C6A-8C7A-B40EF6EB2267}" destId="{C7EC3517-6294-4045-83C2-3F0AB3985776}" srcOrd="11" destOrd="0" presId="urn:microsoft.com/office/officeart/2005/8/layout/hProcess11"/>
    <dgm:cxn modelId="{1AD2BFD2-0B9C-456D-B6F1-F7BA83147F0C}" type="presParOf" srcId="{BAC6F044-092F-4C6A-8C7A-B40EF6EB2267}" destId="{AB942E6B-75BA-469D-A0ED-5638114F2F32}" srcOrd="12" destOrd="0" presId="urn:microsoft.com/office/officeart/2005/8/layout/hProcess11"/>
    <dgm:cxn modelId="{B97AF4EA-F6C2-42FB-A448-016411261823}" type="presParOf" srcId="{AB942E6B-75BA-469D-A0ED-5638114F2F32}" destId="{351032A7-5F7C-4B0C-8124-F5E64E4DF2DB}" srcOrd="0" destOrd="0" presId="urn:microsoft.com/office/officeart/2005/8/layout/hProcess11"/>
    <dgm:cxn modelId="{5B70D25A-BEB4-495A-9161-5BA9C683069D}" type="presParOf" srcId="{AB942E6B-75BA-469D-A0ED-5638114F2F32}" destId="{FC6B283C-9F3F-4976-9EEC-EF254F009E4F}" srcOrd="1" destOrd="0" presId="urn:microsoft.com/office/officeart/2005/8/layout/hProcess11"/>
    <dgm:cxn modelId="{D7418DAA-2352-470A-BC18-B371DDA27F5A}" type="presParOf" srcId="{AB942E6B-75BA-469D-A0ED-5638114F2F32}" destId="{2925F4B3-6FB7-45D6-933E-08212F094DDC}" srcOrd="2" destOrd="0" presId="urn:microsoft.com/office/officeart/2005/8/layout/hProcess11"/>
    <dgm:cxn modelId="{3AD485F6-33F5-4A2D-B3ED-AA759B9D9394}" type="presParOf" srcId="{BAC6F044-092F-4C6A-8C7A-B40EF6EB2267}" destId="{3909FBFB-F554-422A-8719-6DDD1F332994}" srcOrd="13" destOrd="0" presId="urn:microsoft.com/office/officeart/2005/8/layout/hProcess11"/>
    <dgm:cxn modelId="{6B068F1F-56D7-4DE2-B2FF-65B1F9E73413}" type="presParOf" srcId="{BAC6F044-092F-4C6A-8C7A-B40EF6EB2267}" destId="{CDC4072A-DCC3-4A77-A653-65FFD1062968}" srcOrd="14" destOrd="0" presId="urn:microsoft.com/office/officeart/2005/8/layout/hProcess11"/>
    <dgm:cxn modelId="{95A8F499-FD6D-48AA-8617-2B25F4CDFA8C}" type="presParOf" srcId="{CDC4072A-DCC3-4A77-A653-65FFD1062968}" destId="{CF144457-F893-4E11-9C69-3FEA4303096A}" srcOrd="0" destOrd="0" presId="urn:microsoft.com/office/officeart/2005/8/layout/hProcess11"/>
    <dgm:cxn modelId="{68977AC6-3958-46C6-8C5C-533D44C7DE34}" type="presParOf" srcId="{CDC4072A-DCC3-4A77-A653-65FFD1062968}" destId="{19C277A0-0604-41E2-B612-5D38BF5AD36D}" srcOrd="1" destOrd="0" presId="urn:microsoft.com/office/officeart/2005/8/layout/hProcess11"/>
    <dgm:cxn modelId="{DD8CD093-E200-43B8-BFA5-7F7A5E6BB850}" type="presParOf" srcId="{CDC4072A-DCC3-4A77-A653-65FFD1062968}" destId="{BDCFFC14-3177-4300-849A-F260B8C1CF62}" srcOrd="2" destOrd="0" presId="urn:microsoft.com/office/officeart/2005/8/layout/hProcess11"/>
    <dgm:cxn modelId="{7E8A0605-3137-48D8-A38E-545D1EE2D94E}" type="presParOf" srcId="{BAC6F044-092F-4C6A-8C7A-B40EF6EB2267}" destId="{9F084DE4-C7F3-42D4-B2A0-18EB6998FA44}" srcOrd="15" destOrd="0" presId="urn:microsoft.com/office/officeart/2005/8/layout/hProcess11"/>
    <dgm:cxn modelId="{BBFEDF78-85E7-4D1E-A391-CB38AA5BD5B3}" type="presParOf" srcId="{BAC6F044-092F-4C6A-8C7A-B40EF6EB2267}" destId="{A6E2DA30-7145-4596-83FE-62CFFE141A56}" srcOrd="16" destOrd="0" presId="urn:microsoft.com/office/officeart/2005/8/layout/hProcess11"/>
    <dgm:cxn modelId="{ED74D822-CCF8-40D5-BA11-B0E494D2AF9A}" type="presParOf" srcId="{A6E2DA30-7145-4596-83FE-62CFFE141A56}" destId="{24FC9956-34B9-41F0-8ED7-7B72CE0F358C}" srcOrd="0" destOrd="0" presId="urn:microsoft.com/office/officeart/2005/8/layout/hProcess11"/>
    <dgm:cxn modelId="{6A94EA8D-AD04-444B-A7A6-3E8ED2CE9D0B}" type="presParOf" srcId="{A6E2DA30-7145-4596-83FE-62CFFE141A56}" destId="{EA6062B8-CCC8-4B84-869C-31E09C23E434}" srcOrd="1" destOrd="0" presId="urn:microsoft.com/office/officeart/2005/8/layout/hProcess11"/>
    <dgm:cxn modelId="{1C82AB4D-DAEB-4B1A-9780-3D1CBC2B9030}" type="presParOf" srcId="{A6E2DA30-7145-4596-83FE-62CFFE141A56}" destId="{8931CA05-8DCC-436C-A91E-45788796777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4D433-8FBD-4D4F-933E-485184C11A61}">
      <dsp:nvSpPr>
        <dsp:cNvPr id="0" name=""/>
        <dsp:cNvSpPr/>
      </dsp:nvSpPr>
      <dsp:spPr>
        <a:xfrm>
          <a:off x="0" y="1219199"/>
          <a:ext cx="700844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06EAF-2575-4351-9E0D-47AFBB3E9230}">
      <dsp:nvSpPr>
        <dsp:cNvPr id="0" name=""/>
        <dsp:cNvSpPr/>
      </dsp:nvSpPr>
      <dsp:spPr>
        <a:xfrm>
          <a:off x="1770" y="0"/>
          <a:ext cx="67064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chemeClr val="tx1"/>
              </a:solidFill>
            </a:rPr>
            <a:t>2011 : </a:t>
          </a:r>
          <a:r>
            <a:rPr lang="fr-FR" sz="700" b="1" kern="1200" dirty="0">
              <a:solidFill>
                <a:srgbClr val="FF0000"/>
              </a:solidFill>
            </a:rPr>
            <a:t>YARIS III (Toyota Onnaing</a:t>
          </a:r>
          <a:r>
            <a:rPr lang="fr-FR" sz="700" kern="1200" dirty="0">
              <a:solidFill>
                <a:srgbClr val="FF0000"/>
              </a:solidFill>
            </a:rPr>
            <a:t>)</a:t>
          </a:r>
        </a:p>
      </dsp:txBody>
      <dsp:txXfrm>
        <a:off x="1770" y="0"/>
        <a:ext cx="670644" cy="1625600"/>
      </dsp:txXfrm>
    </dsp:sp>
    <dsp:sp modelId="{6ADDE26A-267B-4472-AFD6-BEC2E6176D51}">
      <dsp:nvSpPr>
        <dsp:cNvPr id="0" name=""/>
        <dsp:cNvSpPr/>
      </dsp:nvSpPr>
      <dsp:spPr>
        <a:xfrm>
          <a:off x="133892" y="1828800"/>
          <a:ext cx="406400" cy="406400"/>
        </a:xfrm>
        <a:prstGeom prst="ellipse">
          <a:avLst/>
        </a:prstGeom>
        <a:solidFill>
          <a:srgbClr val="000074"/>
        </a:solidFill>
        <a:ln w="25400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D0287-CC2E-4233-9CDE-FF2961A9740B}">
      <dsp:nvSpPr>
        <dsp:cNvPr id="0" name=""/>
        <dsp:cNvSpPr/>
      </dsp:nvSpPr>
      <dsp:spPr>
        <a:xfrm>
          <a:off x="720077" y="335702"/>
          <a:ext cx="67064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2013 : </a:t>
          </a:r>
          <a:r>
            <a:rPr lang="fr-FR" sz="7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KANGOO II (Renault Maubeuge) </a:t>
          </a:r>
          <a:r>
            <a:rPr lang="fr-FR" sz="700" b="1" kern="1200" dirty="0"/>
            <a:t>et </a:t>
          </a:r>
          <a:r>
            <a:rPr lang="fr-FR" sz="700" b="1" kern="1200" dirty="0">
              <a:solidFill>
                <a:schemeClr val="accent1">
                  <a:lumMod val="90000"/>
                  <a:lumOff val="10000"/>
                </a:schemeClr>
              </a:solidFill>
            </a:rPr>
            <a:t>EXPERT/JUMPY/PROACE(</a:t>
          </a:r>
          <a:r>
            <a:rPr lang="fr-FR" sz="700" b="1" kern="1200" dirty="0" err="1">
              <a:solidFill>
                <a:schemeClr val="accent1">
                  <a:lumMod val="90000"/>
                  <a:lumOff val="10000"/>
                </a:schemeClr>
              </a:solidFill>
            </a:rPr>
            <a:t>Stellantis</a:t>
          </a:r>
          <a:r>
            <a:rPr lang="fr-FR" sz="700" b="1" kern="1200" dirty="0">
              <a:solidFill>
                <a:schemeClr val="accent1">
                  <a:lumMod val="90000"/>
                  <a:lumOff val="10000"/>
                </a:schemeClr>
              </a:solidFill>
            </a:rPr>
            <a:t> Hordain</a:t>
          </a:r>
          <a:r>
            <a:rPr lang="fr-FR" sz="700" b="1" kern="1200" dirty="0"/>
            <a:t>)</a:t>
          </a:r>
        </a:p>
      </dsp:txBody>
      <dsp:txXfrm>
        <a:off x="720077" y="335702"/>
        <a:ext cx="670644" cy="1625600"/>
      </dsp:txXfrm>
    </dsp:sp>
    <dsp:sp modelId="{2974E903-F08F-4B40-9C28-F0A7CBEEE5AF}">
      <dsp:nvSpPr>
        <dsp:cNvPr id="0" name=""/>
        <dsp:cNvSpPr/>
      </dsp:nvSpPr>
      <dsp:spPr>
        <a:xfrm>
          <a:off x="838069" y="1828800"/>
          <a:ext cx="406400" cy="406400"/>
        </a:xfrm>
        <a:prstGeom prst="ellipse">
          <a:avLst/>
        </a:prstGeom>
        <a:solidFill>
          <a:srgbClr val="000074"/>
        </a:solidFill>
        <a:ln w="25400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CA417-E21E-45C9-8427-2165F460D6DD}">
      <dsp:nvSpPr>
        <dsp:cNvPr id="0" name=""/>
        <dsp:cNvSpPr/>
      </dsp:nvSpPr>
      <dsp:spPr>
        <a:xfrm>
          <a:off x="1410123" y="0"/>
          <a:ext cx="67064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2016 : </a:t>
          </a:r>
          <a:r>
            <a:rPr lang="fr-FR" sz="700" b="1" kern="1200" dirty="0">
              <a:solidFill>
                <a:srgbClr val="0000CC"/>
              </a:solidFill>
            </a:rPr>
            <a:t>SCENIC, TALISMAN, ESPACE (Renault Douai)</a:t>
          </a:r>
        </a:p>
      </dsp:txBody>
      <dsp:txXfrm>
        <a:off x="1410123" y="0"/>
        <a:ext cx="670644" cy="1625600"/>
      </dsp:txXfrm>
    </dsp:sp>
    <dsp:sp modelId="{C8366EB1-F9C4-47A0-AAC0-63DEAABDE9A9}">
      <dsp:nvSpPr>
        <dsp:cNvPr id="0" name=""/>
        <dsp:cNvSpPr/>
      </dsp:nvSpPr>
      <dsp:spPr>
        <a:xfrm>
          <a:off x="1542245" y="1828800"/>
          <a:ext cx="406400" cy="406400"/>
        </a:xfrm>
        <a:prstGeom prst="ellipse">
          <a:avLst/>
        </a:prstGeom>
        <a:solidFill>
          <a:srgbClr val="000074"/>
        </a:solidFill>
        <a:ln w="25400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04EF2-5FD2-4072-8B2F-B5AEC8451DD8}">
      <dsp:nvSpPr>
        <dsp:cNvPr id="0" name=""/>
        <dsp:cNvSpPr/>
      </dsp:nvSpPr>
      <dsp:spPr>
        <a:xfrm>
          <a:off x="2088231" y="431921"/>
          <a:ext cx="67064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chemeClr val="tx1"/>
              </a:solidFill>
            </a:rPr>
            <a:t>2020 : </a:t>
          </a:r>
          <a:r>
            <a:rPr lang="fr-FR" sz="700" b="1" kern="1200" dirty="0">
              <a:solidFill>
                <a:srgbClr val="FF0000"/>
              </a:solidFill>
            </a:rPr>
            <a:t>YARIS IV et CROSS (Toyota Onnaing)</a:t>
          </a:r>
        </a:p>
      </dsp:txBody>
      <dsp:txXfrm>
        <a:off x="2088231" y="431921"/>
        <a:ext cx="670644" cy="1625600"/>
      </dsp:txXfrm>
    </dsp:sp>
    <dsp:sp modelId="{06446990-1F3E-471D-A59C-38E02DB4027A}">
      <dsp:nvSpPr>
        <dsp:cNvPr id="0" name=""/>
        <dsp:cNvSpPr/>
      </dsp:nvSpPr>
      <dsp:spPr>
        <a:xfrm>
          <a:off x="2196284" y="1815754"/>
          <a:ext cx="406400" cy="406400"/>
        </a:xfrm>
        <a:prstGeom prst="ellipse">
          <a:avLst/>
        </a:prstGeom>
        <a:solidFill>
          <a:srgbClr val="000074"/>
        </a:solidFill>
        <a:ln w="25400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D194D-C8E0-48B9-891D-86A08ACE2763}">
      <dsp:nvSpPr>
        <dsp:cNvPr id="0" name=""/>
        <dsp:cNvSpPr/>
      </dsp:nvSpPr>
      <dsp:spPr>
        <a:xfrm>
          <a:off x="2818475" y="0"/>
          <a:ext cx="67064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2021 : </a:t>
          </a:r>
          <a:r>
            <a:rPr lang="fr-FR" sz="700" b="1" kern="1200" dirty="0">
              <a:solidFill>
                <a:srgbClr val="0000CC"/>
              </a:solidFill>
            </a:rPr>
            <a:t>KANGOO II (Renault Maubeuge)</a:t>
          </a:r>
        </a:p>
      </dsp:txBody>
      <dsp:txXfrm>
        <a:off x="2818475" y="0"/>
        <a:ext cx="670644" cy="1625600"/>
      </dsp:txXfrm>
    </dsp:sp>
    <dsp:sp modelId="{4A83FA50-2440-4D16-BAD1-BA894FAF6969}">
      <dsp:nvSpPr>
        <dsp:cNvPr id="0" name=""/>
        <dsp:cNvSpPr/>
      </dsp:nvSpPr>
      <dsp:spPr>
        <a:xfrm>
          <a:off x="2900460" y="1815754"/>
          <a:ext cx="406400" cy="406400"/>
        </a:xfrm>
        <a:prstGeom prst="ellipse">
          <a:avLst/>
        </a:prstGeom>
        <a:solidFill>
          <a:srgbClr val="000074"/>
        </a:solidFill>
        <a:ln w="25400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C90DF-813D-4B54-BAF0-6F757999B3A5}">
      <dsp:nvSpPr>
        <dsp:cNvPr id="0" name=""/>
        <dsp:cNvSpPr/>
      </dsp:nvSpPr>
      <dsp:spPr>
        <a:xfrm>
          <a:off x="3456385" y="591620"/>
          <a:ext cx="67064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2022 : </a:t>
          </a:r>
          <a:r>
            <a:rPr lang="fr-FR" sz="700" b="1" kern="1200" dirty="0">
              <a:solidFill>
                <a:srgbClr val="0000CC"/>
              </a:solidFill>
            </a:rPr>
            <a:t>MEGANE Electric (Renault Douai)</a:t>
          </a:r>
        </a:p>
      </dsp:txBody>
      <dsp:txXfrm>
        <a:off x="3456385" y="591620"/>
        <a:ext cx="670644" cy="1625600"/>
      </dsp:txXfrm>
    </dsp:sp>
    <dsp:sp modelId="{57975112-7D91-48F8-BDC9-D1C8C021BC7A}">
      <dsp:nvSpPr>
        <dsp:cNvPr id="0" name=""/>
        <dsp:cNvSpPr/>
      </dsp:nvSpPr>
      <dsp:spPr>
        <a:xfrm>
          <a:off x="3604636" y="1815754"/>
          <a:ext cx="406400" cy="406400"/>
        </a:xfrm>
        <a:prstGeom prst="ellipse">
          <a:avLst/>
        </a:prstGeom>
        <a:solidFill>
          <a:srgbClr val="000074"/>
        </a:solidFill>
        <a:ln w="25400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032A7-5F7C-4B0C-8124-F5E64E4DF2DB}">
      <dsp:nvSpPr>
        <dsp:cNvPr id="0" name=""/>
        <dsp:cNvSpPr/>
      </dsp:nvSpPr>
      <dsp:spPr>
        <a:xfrm>
          <a:off x="4226828" y="0"/>
          <a:ext cx="67064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2023 : </a:t>
          </a:r>
          <a:r>
            <a:rPr lang="fr-FR" sz="700" b="1" kern="1200" dirty="0">
              <a:solidFill>
                <a:srgbClr val="0000CC"/>
              </a:solidFill>
            </a:rPr>
            <a:t>SCENIC Electric (Renault Douai)</a:t>
          </a:r>
        </a:p>
      </dsp:txBody>
      <dsp:txXfrm>
        <a:off x="4226828" y="0"/>
        <a:ext cx="670644" cy="1625600"/>
      </dsp:txXfrm>
    </dsp:sp>
    <dsp:sp modelId="{FC6B283C-9F3F-4976-9EEC-EF254F009E4F}">
      <dsp:nvSpPr>
        <dsp:cNvPr id="0" name=""/>
        <dsp:cNvSpPr/>
      </dsp:nvSpPr>
      <dsp:spPr>
        <a:xfrm>
          <a:off x="4308812" y="1815754"/>
          <a:ext cx="406400" cy="406400"/>
        </a:xfrm>
        <a:prstGeom prst="ellipse">
          <a:avLst/>
        </a:prstGeom>
        <a:solidFill>
          <a:srgbClr val="000074"/>
        </a:solidFill>
        <a:ln w="25400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44457-F893-4E11-9C69-3FEA4303096A}">
      <dsp:nvSpPr>
        <dsp:cNvPr id="0" name=""/>
        <dsp:cNvSpPr/>
      </dsp:nvSpPr>
      <dsp:spPr>
        <a:xfrm>
          <a:off x="4896547" y="591620"/>
          <a:ext cx="67064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2024 : </a:t>
          </a:r>
          <a:r>
            <a:rPr lang="fr-FR" sz="700" b="1" kern="1200" dirty="0">
              <a:solidFill>
                <a:srgbClr val="0000CC"/>
              </a:solidFill>
            </a:rPr>
            <a:t>R5 Electric (Renault Douai)</a:t>
          </a:r>
        </a:p>
      </dsp:txBody>
      <dsp:txXfrm>
        <a:off x="4896547" y="591620"/>
        <a:ext cx="670644" cy="1625600"/>
      </dsp:txXfrm>
    </dsp:sp>
    <dsp:sp modelId="{19C277A0-0604-41E2-B612-5D38BF5AD36D}">
      <dsp:nvSpPr>
        <dsp:cNvPr id="0" name=""/>
        <dsp:cNvSpPr/>
      </dsp:nvSpPr>
      <dsp:spPr>
        <a:xfrm>
          <a:off x="5012989" y="1815754"/>
          <a:ext cx="406400" cy="406400"/>
        </a:xfrm>
        <a:prstGeom prst="ellipse">
          <a:avLst/>
        </a:prstGeom>
        <a:solidFill>
          <a:srgbClr val="000074"/>
        </a:solidFill>
        <a:ln w="25400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C9956-34B9-41F0-8ED7-7B72CE0F358C}">
      <dsp:nvSpPr>
        <dsp:cNvPr id="0" name=""/>
        <dsp:cNvSpPr/>
      </dsp:nvSpPr>
      <dsp:spPr>
        <a:xfrm>
          <a:off x="5635181" y="0"/>
          <a:ext cx="67064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2025 : </a:t>
          </a:r>
          <a:r>
            <a:rPr lang="fr-FR" sz="700" b="1" kern="1200" dirty="0">
              <a:solidFill>
                <a:srgbClr val="0000CC"/>
              </a:solidFill>
            </a:rPr>
            <a:t>R4 Electric (Renault Maubeuge</a:t>
          </a:r>
          <a:r>
            <a:rPr lang="fr-FR" sz="700" b="1" kern="1200" dirty="0"/>
            <a:t>)</a:t>
          </a:r>
        </a:p>
      </dsp:txBody>
      <dsp:txXfrm>
        <a:off x="5635181" y="0"/>
        <a:ext cx="670644" cy="1625600"/>
      </dsp:txXfrm>
    </dsp:sp>
    <dsp:sp modelId="{EA6062B8-CCC8-4B84-869C-31E09C23E434}">
      <dsp:nvSpPr>
        <dsp:cNvPr id="0" name=""/>
        <dsp:cNvSpPr/>
      </dsp:nvSpPr>
      <dsp:spPr>
        <a:xfrm>
          <a:off x="5717165" y="1815754"/>
          <a:ext cx="406400" cy="406400"/>
        </a:xfrm>
        <a:prstGeom prst="ellipse">
          <a:avLst/>
        </a:prstGeom>
        <a:solidFill>
          <a:srgbClr val="000074"/>
        </a:solidFill>
        <a:ln w="25400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déplacer la diapo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Cliquez pour modifier le format des notes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&lt;en-tête&gt;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 idx="2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 idx="2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 idx="2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EC8DE95-521F-4C88-9E36-737C7EAE17E2}" type="slidenum"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4198754-16A8-4BF6-BFEF-A0017D050701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1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Les Hauts-de-France est la seule grande région automobile qui gagnerait des emplois,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Les chiffres Hauts-de-France tiennent compte les emplois créés par la Vallée de la batterie</a:t>
            </a:r>
          </a:p>
        </p:txBody>
      </p:sp>
      <p:sp>
        <p:nvSpPr>
          <p:cNvPr id="297" name="PlaceHolder 3"/>
          <p:cNvSpPr>
            <a:spLocks noGrp="1"/>
          </p:cNvSpPr>
          <p:nvPr>
            <p:ph type="sldNum" idx="5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376CAE0-644A-4FB9-80F5-EB91C8D14031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22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En guise de préambule, panorama très rapide de la production régionale actuelle. La région Hauts-de-France est la première région française pour la production de véhicules.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Présentation en 4 parties, les 3 premières chronologiques : implantation et développement de la filière (1969-2007), difficultés de la filière (2008-2022), le pari de l’électrique et l’implantation de la « Vallée de la batterie » depuis 2022, et la quatrième sur les principales politiques de l’Etat de soutien à la filière.</a:t>
            </a:r>
          </a:p>
        </p:txBody>
      </p:sp>
      <p:sp>
        <p:nvSpPr>
          <p:cNvPr id="273" name="PlaceHolder 3"/>
          <p:cNvSpPr>
            <a:spLocks noGrp="1"/>
          </p:cNvSpPr>
          <p:nvPr>
            <p:ph type="sldNum" idx="5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38BD323-6CA3-4210-808B-0DBBE824A350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2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sldNum" idx="5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E931B2D-BA0D-4366-8EF7-FE792601E9F8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4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L</a:t>
            </a:r>
          </a:p>
        </p:txBody>
      </p:sp>
      <p:sp>
        <p:nvSpPr>
          <p:cNvPr id="279" name="PlaceHolder 3"/>
          <p:cNvSpPr>
            <a:spLocks noGrp="1"/>
          </p:cNvSpPr>
          <p:nvPr>
            <p:ph type="sldNum" idx="5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7C22FDD-9617-4F11-AA07-9B0763EA3B0D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Dès 2025, les émissions moyennes des véhicules mis sur le marché par les constructeurs doivent être inférieures à 94 gCO2/km. Afin d’éviter des amendes pouvant atteindre plusieurs Md€ dans un contexte où les entreprises doivent énormément investir, la Commission européenne accepte depuis mai 2025 que les constructeurs parviennent à ce seuil « en moyenne » sur 3 ans (2025, 2026, 2027)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En 2030, les émissions devront être inférieures à 50 gCO2/km mais un dialogue stratégique s’est engagé en septembre 2025 entre la Commission européenne et l’industrie Automobile pour rediscuter des objectifs,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Les constructeurs surveillent particulièrement leur mix produit « thermique », « hybride », « hybride rechargeable », « 100% électrique ». 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L’ « apparition » de la courbe en bleu s’explique par le passage des normes NEDC à WLTP pour le calcul des émissions.</a:t>
            </a:r>
          </a:p>
          <a:p>
            <a:pPr marL="216000" indent="0">
              <a:lnSpc>
                <a:spcPct val="100000"/>
              </a:lnSpc>
              <a:buNone/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sldNum" idx="5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31BAD62-2E66-46D4-A851-A0664F85D129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Ces pertes d’effectifs sont principalement liées à la baisse de la main d’œuvre nécessaire à la fabrication de la motorisation</a:t>
            </a:r>
          </a:p>
        </p:txBody>
      </p:sp>
      <p:sp>
        <p:nvSpPr>
          <p:cNvPr id="285" name="PlaceHolder 3"/>
          <p:cNvSpPr>
            <a:spLocks noGrp="1"/>
          </p:cNvSpPr>
          <p:nvPr>
            <p:ph type="sldNum" idx="5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AB138C5-F4E5-4DF7-AD33-B3457FABEE7C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14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La « Vallée de la batterie » peut répondre à l’ensemble des besoins des constructeurs en France.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Constat par rapport aux annonces initiales : développement de la Vallée de la batterie sur un temps plus long qu’annoncé, en lien avec le développement du marché automobile du VE</a:t>
            </a:r>
          </a:p>
        </p:txBody>
      </p:sp>
      <p:sp>
        <p:nvSpPr>
          <p:cNvPr id="288" name="PlaceHolder 3"/>
          <p:cNvSpPr>
            <a:spLocks noGrp="1"/>
          </p:cNvSpPr>
          <p:nvPr>
            <p:ph type="sldNum" idx="5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6548B44-97F0-46D4-B263-9F63588BD98D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15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La production de cellules de batterie met en œuvre des quantités très importantes de métaux raffinés (ex : lithium, nickel, manganèse, cobalt, graphite…)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sldNum" idx="5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8D43AA3-25E0-49CB-A215-8ADD4F999FB1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17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NB : Chiffres en cours de mise à jour, besoins réels moindre compte-tenu de l’étalement dans le temps de l’installation de la Vallée de la batterie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A date, les gigafactory régionales emploient directement ~ 2 500 salariés (NB : 1250 pour ACC,  640 pour AESC, 455 pour VERKOR + PROLOGIUM et TIAMAT)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Les sites constructeurs régionaux RENAULT, STELLANTIS et TOYOTA emploient 13 500 salariés</a:t>
            </a:r>
          </a:p>
          <a:p>
            <a:pPr marL="216000" indent="0">
              <a:lnSpc>
                <a:spcPct val="100000"/>
              </a:lnSpc>
              <a:buNone/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 idx="5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1359FFC-03C0-41A6-BAF6-3648DC2C2AC8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18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ABE0558-C879-4CF7-AF18-D18A1884F46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E9B4215-94C8-41CE-95DE-EB3A5A0D8F32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9C18D1F-CD15-4105-B4BA-E8ED0A5DE8F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23126E9-BF0E-4967-B454-DE38EF336414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E83256B0-7BCE-4CDC-8BA2-92B7CAA0CABB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48E2A6D-CABB-4FC0-9F9C-F1FFD8004F4B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F4DA3BCC-8DB6-41E3-8CCE-3C44E1DDB52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7759E4C5-C34B-4731-9EF2-2DBE05E99C5F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9"/>
          <p:cNvCxnSpPr/>
          <p:nvPr/>
        </p:nvCxnSpPr>
        <p:spPr>
          <a:xfrm>
            <a:off x="323640" y="4784400"/>
            <a:ext cx="842508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cxnSp>
        <p:nvCxnSpPr>
          <p:cNvPr id="10" name="Connecteur droit 8"/>
          <p:cNvCxnSpPr/>
          <p:nvPr/>
        </p:nvCxnSpPr>
        <p:spPr>
          <a:xfrm>
            <a:off x="360000" y="47844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2" name="Image 12"/>
          <p:cNvPicPr/>
          <p:nvPr/>
        </p:nvPicPr>
        <p:blipFill>
          <a:blip r:embed="rId3"/>
          <a:stretch/>
        </p:blipFill>
        <p:spPr>
          <a:xfrm>
            <a:off x="431640" y="182160"/>
            <a:ext cx="539640" cy="3916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sldNum" idx="1"/>
          </p:nvPr>
        </p:nvSpPr>
        <p:spPr>
          <a:xfrm>
            <a:off x="7398720" y="4783680"/>
            <a:ext cx="134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750" b="1" strike="noStrike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3165239-CD45-493D-9D61-D5075380BBA0}" type="slidenum">
              <a:rPr lang="fr-FR" sz="750" b="1" strike="noStrike" spc="-1">
                <a:solidFill>
                  <a:schemeClr val="dk1"/>
                </a:solidFill>
                <a:latin typeface="Marianne Medium"/>
              </a:rPr>
              <a:t>‹N°›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 idx="2"/>
          </p:nvPr>
        </p:nvSpPr>
        <p:spPr>
          <a:xfrm>
            <a:off x="324000" y="4797720"/>
            <a:ext cx="116964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&lt;date/heure&gt;</a:t>
            </a:r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324000" y="1248840"/>
            <a:ext cx="8424360" cy="2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9360" indent="85680" defTabSz="91440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fr-FR" sz="15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Marianne Light"/>
              </a:rPr>
              <a:t>Sous-titre</a:t>
            </a:r>
            <a:endParaRPr lang="fr-FR" sz="1500" b="1" strike="noStrike" spc="-1">
              <a:solidFill>
                <a:schemeClr val="dk1"/>
              </a:solidFill>
              <a:latin typeface="Marianne Light"/>
            </a:endParaRPr>
          </a:p>
          <a:p>
            <a:pPr marL="9360" indent="85680" defTabSz="91440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fr-FR" sz="1500" b="1" strike="noStrike" spc="-1">
              <a:solidFill>
                <a:schemeClr val="dk1"/>
              </a:solidFill>
              <a:latin typeface="Marianne Light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324000" y="682920"/>
            <a:ext cx="8424360" cy="53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14400"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2500" b="1" strike="noStrike" spc="-1">
                <a:solidFill>
                  <a:schemeClr val="dk1"/>
                </a:solidFill>
                <a:latin typeface="Marianne Medium"/>
              </a:rPr>
              <a:t>Titre</a:t>
            </a:r>
            <a:endParaRPr lang="fr-FR" sz="2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ftr" idx="3"/>
          </p:nvPr>
        </p:nvSpPr>
        <p:spPr>
          <a:xfrm>
            <a:off x="2868840" y="195480"/>
            <a:ext cx="587952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750" b="1" strike="noStrike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fr-FR" sz="750" b="1" strike="noStrike" spc="-1">
                <a:solidFill>
                  <a:schemeClr val="dk1"/>
                </a:solidFill>
                <a:latin typeface="Marianne Medium"/>
              </a:rPr>
              <a:t>&lt;pied de page&gt;</a:t>
            </a:r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6"/>
          <p:cNvSpPr>
            <a:spLocks noGrp="1"/>
          </p:cNvSpPr>
          <p:nvPr>
            <p:ph type="body"/>
          </p:nvPr>
        </p:nvSpPr>
        <p:spPr>
          <a:xfrm>
            <a:off x="324000" y="1707480"/>
            <a:ext cx="8424000" cy="28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92160"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pos="0" algn="l"/>
              </a:tabLst>
            </a:pPr>
            <a:r>
              <a:rPr lang="fr-FR" sz="1400" b="1" strike="noStrike" spc="-1">
                <a:solidFill>
                  <a:schemeClr val="dk1"/>
                </a:solidFill>
                <a:latin typeface="Marianne Light"/>
              </a:rPr>
              <a:t>Texte de niveau 1</a:t>
            </a:r>
          </a:p>
          <a:p>
            <a:pPr marL="351360" lvl="1" indent="-17136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200" b="0" strike="noStrike" spc="-1">
                <a:solidFill>
                  <a:schemeClr val="dk1"/>
                </a:solidFill>
                <a:latin typeface="Marianne Light"/>
              </a:rPr>
              <a:t>Texte de niveau 2</a:t>
            </a:r>
          </a:p>
          <a:p>
            <a:pPr marL="531360" lvl="2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fr-FR" sz="1000" b="0" strike="noStrike" spc="-1">
                <a:solidFill>
                  <a:schemeClr val="dk1"/>
                </a:solidFill>
                <a:latin typeface="Marianne Light"/>
              </a:rPr>
              <a:t>Texte de niveau 3</a:t>
            </a:r>
          </a:p>
          <a:p>
            <a:pPr marL="711360" lvl="3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800" b="0" strike="noStrike" spc="-1">
                <a:solidFill>
                  <a:schemeClr val="dk1"/>
                </a:solidFill>
                <a:latin typeface="Marianne Light"/>
              </a:rPr>
              <a:t>Texte de niveau 4</a:t>
            </a:r>
          </a:p>
          <a:p>
            <a:pPr marL="927360" lvl="4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fr-FR" sz="700" b="0" strike="noStrike" spc="-1">
                <a:solidFill>
                  <a:schemeClr val="dk1"/>
                </a:solidFill>
                <a:latin typeface="Marianne Light"/>
              </a:rPr>
              <a:t>Texte de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9"/>
          <p:cNvCxnSpPr/>
          <p:nvPr/>
        </p:nvCxnSpPr>
        <p:spPr>
          <a:xfrm>
            <a:off x="323640" y="4784400"/>
            <a:ext cx="842508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cxnSp>
        <p:nvCxnSpPr>
          <p:cNvPr id="10" name="Connecteur droit 8"/>
          <p:cNvCxnSpPr/>
          <p:nvPr/>
        </p:nvCxnSpPr>
        <p:spPr>
          <a:xfrm>
            <a:off x="360000" y="47844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11" name="Image 12"/>
          <p:cNvPicPr/>
          <p:nvPr/>
        </p:nvPicPr>
        <p:blipFill>
          <a:blip r:embed="rId3"/>
          <a:stretch/>
        </p:blipFill>
        <p:spPr>
          <a:xfrm>
            <a:off x="431640" y="182160"/>
            <a:ext cx="539640" cy="39168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sldNum" idx="4"/>
          </p:nvPr>
        </p:nvSpPr>
        <p:spPr>
          <a:xfrm>
            <a:off x="7398720" y="4783680"/>
            <a:ext cx="134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750" b="1" strike="noStrike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0D72074-8B7E-49B6-B4ED-EF35B4541B0A}" type="slidenum">
              <a:rPr lang="fr-FR" sz="750" b="1" strike="noStrike" spc="-1">
                <a:solidFill>
                  <a:schemeClr val="dk1"/>
                </a:solidFill>
                <a:latin typeface="Marianne Medium"/>
              </a:rPr>
              <a:t>‹N°›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23640" y="1563480"/>
            <a:ext cx="2519640" cy="28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44000" indent="-144000" defTabSz="91440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Clr>
                <a:srgbClr val="000000"/>
              </a:buClr>
              <a:buFont typeface="Arial"/>
              <a:buAutoNum type="arabicPeriod"/>
            </a:pPr>
            <a:r>
              <a:rPr lang="fr-FR" sz="1400" b="1" strike="noStrike" spc="-1">
                <a:solidFill>
                  <a:schemeClr val="dk1"/>
                </a:solidFill>
                <a:latin typeface="Marianne Light"/>
              </a:rPr>
              <a:t>Titre de la partie</a:t>
            </a:r>
          </a:p>
          <a:p>
            <a:pPr marL="324000" lvl="1" indent="-144000" defTabSz="914400">
              <a:lnSpc>
                <a:spcPct val="100000"/>
              </a:lnSpc>
              <a:spcBef>
                <a:spcPts val="601"/>
              </a:spcBef>
              <a:spcAft>
                <a:spcPts val="799"/>
              </a:spcAft>
              <a:buClr>
                <a:srgbClr val="000000"/>
              </a:buClr>
              <a:buFont typeface="Arial"/>
              <a:buAutoNum type="alphaLcPeriod"/>
            </a:pPr>
            <a:r>
              <a:rPr lang="fr-FR" sz="1200" b="0" strike="noStrike" spc="-1">
                <a:solidFill>
                  <a:schemeClr val="dk1"/>
                </a:solidFill>
                <a:latin typeface="Marianne Light"/>
              </a:rPr>
              <a:t>Deuxième niveau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312000" y="1563480"/>
            <a:ext cx="2519640" cy="286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44000" indent="-144000" defTabSz="91440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Clr>
                <a:srgbClr val="000000"/>
              </a:buClr>
              <a:buFont typeface="Arial"/>
              <a:buAutoNum type="arabicPeriod"/>
            </a:pPr>
            <a:r>
              <a:rPr lang="fr-FR" sz="1400" b="1" strike="noStrike" spc="-1">
                <a:solidFill>
                  <a:schemeClr val="dk1"/>
                </a:solidFill>
                <a:latin typeface="Marianne Light"/>
              </a:rPr>
              <a:t>Titre de la partie</a:t>
            </a:r>
          </a:p>
          <a:p>
            <a:pPr marL="324000" lvl="1" indent="-144000" defTabSz="914400">
              <a:lnSpc>
                <a:spcPct val="100000"/>
              </a:lnSpc>
              <a:spcBef>
                <a:spcPts val="601"/>
              </a:spcBef>
              <a:spcAft>
                <a:spcPts val="799"/>
              </a:spcAft>
              <a:buClr>
                <a:srgbClr val="000000"/>
              </a:buClr>
              <a:buFont typeface="Arial"/>
              <a:buAutoNum type="alphaLcPeriod"/>
            </a:pPr>
            <a:r>
              <a:rPr lang="fr-FR" sz="1200" b="0" strike="noStrike" spc="-1">
                <a:solidFill>
                  <a:schemeClr val="dk1"/>
                </a:solidFill>
                <a:latin typeface="Marianne Light"/>
              </a:rPr>
              <a:t>Deuxième niveau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64000" y="1563480"/>
            <a:ext cx="2519640" cy="286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44000" indent="-144000" defTabSz="91440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Clr>
                <a:srgbClr val="000000"/>
              </a:buClr>
              <a:buFont typeface="Arial"/>
              <a:buAutoNum type="arabicPeriod"/>
            </a:pPr>
            <a:r>
              <a:rPr lang="fr-FR" sz="1400" b="1" strike="noStrike" spc="-1">
                <a:solidFill>
                  <a:schemeClr val="dk1"/>
                </a:solidFill>
                <a:latin typeface="Marianne Light"/>
              </a:rPr>
              <a:t>Titre de la partie</a:t>
            </a:r>
          </a:p>
          <a:p>
            <a:pPr marL="324000" lvl="1" indent="-144000" defTabSz="914400">
              <a:lnSpc>
                <a:spcPct val="100000"/>
              </a:lnSpc>
              <a:spcBef>
                <a:spcPts val="601"/>
              </a:spcBef>
              <a:spcAft>
                <a:spcPts val="799"/>
              </a:spcAft>
              <a:buClr>
                <a:srgbClr val="000000"/>
              </a:buClr>
              <a:buFont typeface="Arial"/>
              <a:buAutoNum type="alphaLcPeriod"/>
            </a:pPr>
            <a:r>
              <a:rPr lang="fr-FR" sz="1200" b="0" strike="noStrike" spc="-1">
                <a:solidFill>
                  <a:schemeClr val="dk1"/>
                </a:solidFill>
                <a:latin typeface="Marianne Light"/>
              </a:rPr>
              <a:t>Deuxième niveau</a:t>
            </a:r>
          </a:p>
        </p:txBody>
      </p:sp>
      <p:sp>
        <p:nvSpPr>
          <p:cNvPr id="16" name="PlaceHolder 5"/>
          <p:cNvSpPr>
            <a:spLocks noGrp="1"/>
          </p:cNvSpPr>
          <p:nvPr>
            <p:ph type="dt" idx="5"/>
          </p:nvPr>
        </p:nvSpPr>
        <p:spPr>
          <a:xfrm>
            <a:off x="324000" y="4797720"/>
            <a:ext cx="120996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&lt;date/heure&gt;</a:t>
            </a:r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title"/>
          </p:nvPr>
        </p:nvSpPr>
        <p:spPr>
          <a:xfrm>
            <a:off x="324000" y="682920"/>
            <a:ext cx="8424360" cy="53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14400"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2500" b="1" strike="noStrike" spc="-1">
                <a:solidFill>
                  <a:schemeClr val="dk1"/>
                </a:solidFill>
                <a:latin typeface="Marianne Medium"/>
              </a:rPr>
              <a:t>Sommaire</a:t>
            </a:r>
            <a:endParaRPr lang="fr-FR" sz="2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7"/>
          <p:cNvSpPr>
            <a:spLocks noGrp="1"/>
          </p:cNvSpPr>
          <p:nvPr>
            <p:ph type="ftr" idx="6"/>
          </p:nvPr>
        </p:nvSpPr>
        <p:spPr>
          <a:xfrm>
            <a:off x="2868840" y="195480"/>
            <a:ext cx="587952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750" b="1" strike="noStrike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fr-FR" sz="750" b="1" strike="noStrike" spc="-1">
                <a:solidFill>
                  <a:schemeClr val="dk1"/>
                </a:solidFill>
                <a:latin typeface="Marianne Medium"/>
              </a:rPr>
              <a:t>&lt;pied de page&gt;</a:t>
            </a:r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9"/>
          <p:cNvCxnSpPr/>
          <p:nvPr/>
        </p:nvCxnSpPr>
        <p:spPr>
          <a:xfrm>
            <a:off x="323640" y="4784400"/>
            <a:ext cx="842508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cxnSp>
        <p:nvCxnSpPr>
          <p:cNvPr id="20" name="Connecteur droit 8"/>
          <p:cNvCxnSpPr/>
          <p:nvPr/>
        </p:nvCxnSpPr>
        <p:spPr>
          <a:xfrm>
            <a:off x="360000" y="47844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21" name="Image 12"/>
          <p:cNvPicPr/>
          <p:nvPr/>
        </p:nvPicPr>
        <p:blipFill>
          <a:blip r:embed="rId3"/>
          <a:stretch/>
        </p:blipFill>
        <p:spPr>
          <a:xfrm>
            <a:off x="431640" y="182160"/>
            <a:ext cx="539640" cy="391680"/>
          </a:xfrm>
          <a:prstGeom prst="rect">
            <a:avLst/>
          </a:prstGeom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sldNum" idx="7"/>
          </p:nvPr>
        </p:nvSpPr>
        <p:spPr>
          <a:xfrm>
            <a:off x="7398720" y="4783680"/>
            <a:ext cx="134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750" b="1" strike="noStrike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61F3CA1-19BE-48E9-967A-B7B220C621A2}" type="slidenum">
              <a:rPr lang="fr-FR" sz="750" b="1" strike="noStrike" spc="-1">
                <a:solidFill>
                  <a:schemeClr val="dk1"/>
                </a:solidFill>
                <a:latin typeface="Marianne Medium"/>
              </a:rPr>
              <a:t>‹N°›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dt" idx="8"/>
          </p:nvPr>
        </p:nvSpPr>
        <p:spPr>
          <a:xfrm>
            <a:off x="324000" y="4797720"/>
            <a:ext cx="120996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&lt;date/heure&gt;</a:t>
            </a:r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ftr" idx="9"/>
          </p:nvPr>
        </p:nvSpPr>
        <p:spPr>
          <a:xfrm>
            <a:off x="2868840" y="195480"/>
            <a:ext cx="587952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750" b="1" strike="noStrike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fr-FR" sz="750" b="1" strike="noStrike" spc="-1">
                <a:solidFill>
                  <a:schemeClr val="dk1"/>
                </a:solidFill>
                <a:latin typeface="Marianne Medium"/>
              </a:rPr>
              <a:t>&lt;pied de page&gt;</a:t>
            </a:r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24000" y="1248840"/>
            <a:ext cx="8424360" cy="2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fr-FR" sz="15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Marianne Light"/>
              </a:rPr>
              <a:t>Sous-titre</a:t>
            </a:r>
            <a:endParaRPr lang="fr-FR" sz="1500" b="1" strike="noStrike" spc="-1">
              <a:solidFill>
                <a:schemeClr val="dk1"/>
              </a:solidFill>
              <a:latin typeface="Marianne Light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fr-FR" sz="1500" b="1" strike="noStrike" spc="-1">
              <a:solidFill>
                <a:schemeClr val="dk1"/>
              </a:solidFill>
              <a:latin typeface="Marianne Light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title"/>
          </p:nvPr>
        </p:nvSpPr>
        <p:spPr>
          <a:xfrm>
            <a:off x="324000" y="682920"/>
            <a:ext cx="8424360" cy="53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14400"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2500" b="1" strike="noStrike" spc="-1">
                <a:solidFill>
                  <a:schemeClr val="dk1"/>
                </a:solidFill>
                <a:latin typeface="Marianne Medium"/>
              </a:rPr>
              <a:t>Titre</a:t>
            </a:r>
            <a:endParaRPr lang="fr-FR" sz="2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body"/>
          </p:nvPr>
        </p:nvSpPr>
        <p:spPr>
          <a:xfrm>
            <a:off x="323640" y="1707480"/>
            <a:ext cx="2556000" cy="28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92160"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pos="0" algn="l"/>
              </a:tabLst>
            </a:pPr>
            <a:r>
              <a:rPr lang="fr-FR" sz="1400" b="1" strike="noStrike" spc="-1">
                <a:solidFill>
                  <a:schemeClr val="dk1"/>
                </a:solidFill>
                <a:latin typeface="Marianne Light"/>
              </a:rPr>
              <a:t>Texte de niveau 1</a:t>
            </a:r>
          </a:p>
          <a:p>
            <a:pPr marL="351360" lvl="1" indent="-17136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200" b="0" strike="noStrike" spc="-1">
                <a:solidFill>
                  <a:schemeClr val="dk1"/>
                </a:solidFill>
                <a:latin typeface="Marianne Light"/>
              </a:rPr>
              <a:t>Texte de niveau 2</a:t>
            </a:r>
          </a:p>
          <a:p>
            <a:pPr marL="531360" lvl="2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fr-FR" sz="1000" b="0" strike="noStrike" spc="-1">
                <a:solidFill>
                  <a:schemeClr val="dk1"/>
                </a:solidFill>
                <a:latin typeface="Marianne Light"/>
              </a:rPr>
              <a:t>Texte de niveau 3</a:t>
            </a:r>
          </a:p>
          <a:p>
            <a:pPr marL="711360" lvl="3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800" b="0" strike="noStrike" spc="-1">
                <a:solidFill>
                  <a:schemeClr val="dk1"/>
                </a:solidFill>
                <a:latin typeface="Marianne Light"/>
              </a:rPr>
              <a:t>Texte de niveau 4</a:t>
            </a:r>
          </a:p>
          <a:p>
            <a:pPr marL="927360" lvl="4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fr-FR" sz="700" b="0" strike="noStrike" spc="-1">
                <a:solidFill>
                  <a:schemeClr val="dk1"/>
                </a:solidFill>
                <a:latin typeface="Marianne Light"/>
              </a:rPr>
              <a:t>Texte de niveau 5</a:t>
            </a:r>
          </a:p>
        </p:txBody>
      </p:sp>
      <p:sp>
        <p:nvSpPr>
          <p:cNvPr id="28" name="PlaceHolder 7"/>
          <p:cNvSpPr>
            <a:spLocks noGrp="1"/>
          </p:cNvSpPr>
          <p:nvPr>
            <p:ph type="body"/>
          </p:nvPr>
        </p:nvSpPr>
        <p:spPr>
          <a:xfrm>
            <a:off x="3276000" y="1707480"/>
            <a:ext cx="2519640" cy="28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92160"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pos="0" algn="l"/>
              </a:tabLst>
            </a:pPr>
            <a:r>
              <a:rPr lang="fr-FR" sz="1400" b="1" strike="noStrike" spc="-1">
                <a:solidFill>
                  <a:schemeClr val="dk1"/>
                </a:solidFill>
                <a:latin typeface="Marianne Light"/>
              </a:rPr>
              <a:t>Texte de niveau 1</a:t>
            </a:r>
          </a:p>
          <a:p>
            <a:pPr marL="351360" lvl="1" indent="-17136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200" b="0" strike="noStrike" spc="-1">
                <a:solidFill>
                  <a:schemeClr val="dk1"/>
                </a:solidFill>
                <a:latin typeface="Marianne Light"/>
              </a:rPr>
              <a:t>Texte de niveau 2</a:t>
            </a:r>
          </a:p>
          <a:p>
            <a:pPr marL="531360" lvl="2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fr-FR" sz="1000" b="0" strike="noStrike" spc="-1">
                <a:solidFill>
                  <a:schemeClr val="dk1"/>
                </a:solidFill>
                <a:latin typeface="Marianne Light"/>
              </a:rPr>
              <a:t>Texte de niveau 3</a:t>
            </a:r>
          </a:p>
          <a:p>
            <a:pPr marL="711360" lvl="3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800" b="0" strike="noStrike" spc="-1">
                <a:solidFill>
                  <a:schemeClr val="dk1"/>
                </a:solidFill>
                <a:latin typeface="Marianne Light"/>
              </a:rPr>
              <a:t>Texte de niveau 4</a:t>
            </a:r>
          </a:p>
          <a:p>
            <a:pPr marL="927360" lvl="4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fr-FR" sz="700" b="0" strike="noStrike" spc="-1">
                <a:solidFill>
                  <a:schemeClr val="dk1"/>
                </a:solidFill>
                <a:latin typeface="Marianne Light"/>
              </a:rPr>
              <a:t>Texte de niveau 5</a:t>
            </a:r>
          </a:p>
        </p:txBody>
      </p:sp>
      <p:sp>
        <p:nvSpPr>
          <p:cNvPr id="29" name="PlaceHolder 8"/>
          <p:cNvSpPr>
            <a:spLocks noGrp="1"/>
          </p:cNvSpPr>
          <p:nvPr>
            <p:ph type="body"/>
          </p:nvPr>
        </p:nvSpPr>
        <p:spPr>
          <a:xfrm>
            <a:off x="6228360" y="1707480"/>
            <a:ext cx="2519640" cy="28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92160"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pos="0" algn="l"/>
              </a:tabLst>
            </a:pPr>
            <a:r>
              <a:rPr lang="fr-FR" sz="1400" b="1" strike="noStrike" spc="-1">
                <a:solidFill>
                  <a:schemeClr val="dk1"/>
                </a:solidFill>
                <a:latin typeface="Marianne Light"/>
              </a:rPr>
              <a:t>Texte de niveau 1</a:t>
            </a:r>
          </a:p>
          <a:p>
            <a:pPr marL="351360" lvl="1" indent="-17136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200" b="0" strike="noStrike" spc="-1">
                <a:solidFill>
                  <a:schemeClr val="dk1"/>
                </a:solidFill>
                <a:latin typeface="Marianne Light"/>
              </a:rPr>
              <a:t>Texte de niveau 2</a:t>
            </a:r>
          </a:p>
          <a:p>
            <a:pPr marL="531360" lvl="2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fr-FR" sz="1000" b="0" strike="noStrike" spc="-1">
                <a:solidFill>
                  <a:schemeClr val="dk1"/>
                </a:solidFill>
                <a:latin typeface="Marianne Light"/>
              </a:rPr>
              <a:t>Texte de niveau 3</a:t>
            </a:r>
          </a:p>
          <a:p>
            <a:pPr marL="711360" lvl="3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800" b="0" strike="noStrike" spc="-1">
                <a:solidFill>
                  <a:schemeClr val="dk1"/>
                </a:solidFill>
                <a:latin typeface="Marianne Light"/>
              </a:rPr>
              <a:t>Texte de niveau 4</a:t>
            </a:r>
          </a:p>
          <a:p>
            <a:pPr marL="927360" lvl="4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fr-FR" sz="700" b="0" strike="noStrike" spc="-1">
                <a:solidFill>
                  <a:schemeClr val="dk1"/>
                </a:solidFill>
                <a:latin typeface="Marianne Light"/>
              </a:rPr>
              <a:t>Texte de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cteur droit 9"/>
          <p:cNvCxnSpPr/>
          <p:nvPr/>
        </p:nvCxnSpPr>
        <p:spPr>
          <a:xfrm>
            <a:off x="323640" y="4784400"/>
            <a:ext cx="842508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cxnSp>
        <p:nvCxnSpPr>
          <p:cNvPr id="31" name="Connecteur droit 8"/>
          <p:cNvCxnSpPr/>
          <p:nvPr/>
        </p:nvCxnSpPr>
        <p:spPr>
          <a:xfrm>
            <a:off x="360000" y="47844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32" name="Image 12"/>
          <p:cNvPicPr/>
          <p:nvPr/>
        </p:nvPicPr>
        <p:blipFill>
          <a:blip r:embed="rId3"/>
          <a:stretch/>
        </p:blipFill>
        <p:spPr>
          <a:xfrm>
            <a:off x="431640" y="182160"/>
            <a:ext cx="539640" cy="391680"/>
          </a:xfrm>
          <a:prstGeom prst="rect">
            <a:avLst/>
          </a:prstGeom>
          <a:ln w="0">
            <a:noFill/>
          </a:ln>
        </p:spPr>
      </p:pic>
      <p:sp>
        <p:nvSpPr>
          <p:cNvPr id="33" name="PlaceHolder 1"/>
          <p:cNvSpPr>
            <a:spLocks noGrp="1"/>
          </p:cNvSpPr>
          <p:nvPr>
            <p:ph type="sldNum" idx="10"/>
          </p:nvPr>
        </p:nvSpPr>
        <p:spPr>
          <a:xfrm>
            <a:off x="7398720" y="4783680"/>
            <a:ext cx="134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750" b="1" strike="noStrike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A91A1AF-A126-4D8C-AFFC-CEB4302C77AF}" type="slidenum">
              <a:rPr lang="fr-FR" sz="750" b="1" strike="noStrike" spc="-1">
                <a:solidFill>
                  <a:schemeClr val="dk1"/>
                </a:solidFill>
                <a:latin typeface="Marianne Medium"/>
              </a:rPr>
              <a:t>‹N°›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23640" y="1707480"/>
            <a:ext cx="2519640" cy="28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92160"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pos="0" algn="l"/>
              </a:tabLst>
            </a:pPr>
            <a:r>
              <a:rPr lang="fr-FR" sz="1400" b="1" strike="noStrike" spc="-1">
                <a:solidFill>
                  <a:schemeClr val="dk1"/>
                </a:solidFill>
                <a:latin typeface="Marianne Light"/>
              </a:rPr>
              <a:t>Texte de niveau 1</a:t>
            </a:r>
          </a:p>
          <a:p>
            <a:pPr marL="351360" lvl="1" indent="-17136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200" b="0" strike="noStrike" spc="-1">
                <a:solidFill>
                  <a:schemeClr val="dk1"/>
                </a:solidFill>
                <a:latin typeface="Marianne Light"/>
              </a:rPr>
              <a:t>Texte de niveau 2</a:t>
            </a:r>
          </a:p>
          <a:p>
            <a:pPr marL="531360" lvl="2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fr-FR" sz="1000" b="0" strike="noStrike" spc="-1">
                <a:solidFill>
                  <a:schemeClr val="dk1"/>
                </a:solidFill>
                <a:latin typeface="Marianne Light"/>
              </a:rPr>
              <a:t>Texte de niveau 3</a:t>
            </a:r>
          </a:p>
          <a:p>
            <a:pPr marL="711360" lvl="3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800" b="0" strike="noStrike" spc="-1">
                <a:solidFill>
                  <a:schemeClr val="dk1"/>
                </a:solidFill>
                <a:latin typeface="Marianne Light"/>
              </a:rPr>
              <a:t>Texte de niveau 4</a:t>
            </a:r>
          </a:p>
          <a:p>
            <a:pPr marL="927360" lvl="4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fr-FR" sz="700" b="0" strike="noStrike" spc="-1">
                <a:solidFill>
                  <a:schemeClr val="dk1"/>
                </a:solidFill>
                <a:latin typeface="Marianne Light"/>
              </a:rPr>
              <a:t>Texte de niveau 5</a:t>
            </a:r>
          </a:p>
        </p:txBody>
      </p:sp>
      <p:sp>
        <p:nvSpPr>
          <p:cNvPr id="35" name="PlaceHolder 3"/>
          <p:cNvSpPr>
            <a:spLocks noGrp="1"/>
          </p:cNvSpPr>
          <p:nvPr>
            <p:ph type="dt" idx="11"/>
          </p:nvPr>
        </p:nvSpPr>
        <p:spPr>
          <a:xfrm>
            <a:off x="324000" y="4797720"/>
            <a:ext cx="120996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&lt;date/heure&gt;</a:t>
            </a:r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24000" y="1248840"/>
            <a:ext cx="8424360" cy="2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fr-FR" sz="15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Marianne Light"/>
              </a:rPr>
              <a:t>Sous-titre</a:t>
            </a:r>
            <a:endParaRPr lang="fr-FR" sz="1500" b="1" strike="noStrike" spc="-1">
              <a:solidFill>
                <a:schemeClr val="dk1"/>
              </a:solidFill>
              <a:latin typeface="Marianne Light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fr-FR" sz="1500" b="1" strike="noStrike" spc="-1">
              <a:solidFill>
                <a:schemeClr val="dk1"/>
              </a:solidFill>
              <a:latin typeface="Marianne Ligh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title"/>
          </p:nvPr>
        </p:nvSpPr>
        <p:spPr>
          <a:xfrm>
            <a:off x="324000" y="682920"/>
            <a:ext cx="8424360" cy="53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14400"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2500" b="1" strike="noStrike" spc="-1">
                <a:solidFill>
                  <a:schemeClr val="dk1"/>
                </a:solidFill>
                <a:latin typeface="Marianne Medium"/>
              </a:rPr>
              <a:t>Titre</a:t>
            </a:r>
            <a:endParaRPr lang="fr-FR" sz="2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ftr" idx="12"/>
          </p:nvPr>
        </p:nvSpPr>
        <p:spPr>
          <a:xfrm>
            <a:off x="2868840" y="195480"/>
            <a:ext cx="587952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750" b="1" strike="noStrike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fr-FR" sz="750" b="1" strike="noStrike" spc="-1">
                <a:solidFill>
                  <a:schemeClr val="dk1"/>
                </a:solidFill>
                <a:latin typeface="Marianne Medium"/>
              </a:rPr>
              <a:t>&lt;pied de page&gt;</a:t>
            </a:r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3132000" y="1707480"/>
            <a:ext cx="5616360" cy="28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sur l'icône pour ajouter une image</a:t>
            </a:r>
            <a:endParaRPr lang="fr-FR" sz="1800" b="1" strike="noStrike" spc="-1">
              <a:solidFill>
                <a:schemeClr val="dk1"/>
              </a:solidFill>
              <a:latin typeface="Marianne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necteur droit 9"/>
          <p:cNvCxnSpPr/>
          <p:nvPr/>
        </p:nvCxnSpPr>
        <p:spPr>
          <a:xfrm>
            <a:off x="323640" y="4784400"/>
            <a:ext cx="842508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cxnSp>
        <p:nvCxnSpPr>
          <p:cNvPr id="41" name="Connecteur droit 8"/>
          <p:cNvCxnSpPr/>
          <p:nvPr/>
        </p:nvCxnSpPr>
        <p:spPr>
          <a:xfrm>
            <a:off x="360000" y="47844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42" name="Image 12"/>
          <p:cNvPicPr/>
          <p:nvPr/>
        </p:nvPicPr>
        <p:blipFill>
          <a:blip r:embed="rId3"/>
          <a:stretch/>
        </p:blipFill>
        <p:spPr>
          <a:xfrm>
            <a:off x="431640" y="182160"/>
            <a:ext cx="539640" cy="39168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sldNum" idx="13"/>
          </p:nvPr>
        </p:nvSpPr>
        <p:spPr>
          <a:xfrm>
            <a:off x="7398720" y="4783680"/>
            <a:ext cx="134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750" b="1" strike="noStrike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C9DE17E-FB4D-4555-B182-B200F940099C}" type="slidenum">
              <a:rPr lang="fr-FR" sz="750" b="1" strike="noStrike" spc="-1">
                <a:solidFill>
                  <a:schemeClr val="dk1"/>
                </a:solidFill>
                <a:latin typeface="Marianne Medium"/>
              </a:rPr>
              <a:t>‹N°›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228360" y="1707480"/>
            <a:ext cx="2519640" cy="28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92160"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pos="0" algn="l"/>
              </a:tabLst>
            </a:pPr>
            <a:r>
              <a:rPr lang="fr-FR" sz="1400" b="1" strike="noStrike" spc="-1">
                <a:solidFill>
                  <a:schemeClr val="dk1"/>
                </a:solidFill>
                <a:latin typeface="Marianne Light"/>
              </a:rPr>
              <a:t>Texte de niveau 1</a:t>
            </a:r>
          </a:p>
          <a:p>
            <a:pPr marL="351360" lvl="1" indent="-17136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200" b="0" strike="noStrike" spc="-1">
                <a:solidFill>
                  <a:schemeClr val="dk1"/>
                </a:solidFill>
                <a:latin typeface="Marianne Light"/>
              </a:rPr>
              <a:t>Texte de niveau 2</a:t>
            </a:r>
          </a:p>
          <a:p>
            <a:pPr marL="531360" lvl="2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fr-FR" sz="1000" b="0" strike="noStrike" spc="-1">
                <a:solidFill>
                  <a:schemeClr val="dk1"/>
                </a:solidFill>
                <a:latin typeface="Marianne Light"/>
              </a:rPr>
              <a:t>Texte de niveau 3</a:t>
            </a:r>
          </a:p>
          <a:p>
            <a:pPr marL="711360" lvl="3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800" b="0" strike="noStrike" spc="-1">
                <a:solidFill>
                  <a:schemeClr val="dk1"/>
                </a:solidFill>
                <a:latin typeface="Marianne Light"/>
              </a:rPr>
              <a:t>Texte de niveau 4</a:t>
            </a:r>
          </a:p>
          <a:p>
            <a:pPr marL="927360" lvl="4" indent="-17136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fr-FR" sz="700" b="0" strike="noStrike" spc="-1">
                <a:solidFill>
                  <a:schemeClr val="dk1"/>
                </a:solidFill>
                <a:latin typeface="Marianne Light"/>
              </a:rPr>
              <a:t>Texte de niveau 5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 idx="14"/>
          </p:nvPr>
        </p:nvSpPr>
        <p:spPr>
          <a:xfrm>
            <a:off x="324000" y="4797720"/>
            <a:ext cx="120996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&lt;date/heure&gt;</a:t>
            </a:r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324000" y="1248840"/>
            <a:ext cx="8424360" cy="2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fr-FR" sz="15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Marianne Light"/>
              </a:rPr>
              <a:t>Sous-titre</a:t>
            </a:r>
            <a:endParaRPr lang="fr-FR" sz="1500" b="1" strike="noStrike" spc="-1">
              <a:solidFill>
                <a:schemeClr val="dk1"/>
              </a:solidFill>
              <a:latin typeface="Marianne Light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fr-FR" sz="1500" b="1" strike="noStrike" spc="-1">
              <a:solidFill>
                <a:schemeClr val="dk1"/>
              </a:solidFill>
              <a:latin typeface="Marianne Light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324000" y="682920"/>
            <a:ext cx="8424360" cy="53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14400"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2500" b="1" strike="noStrike" spc="-1">
                <a:solidFill>
                  <a:schemeClr val="dk1"/>
                </a:solidFill>
                <a:latin typeface="Marianne Medium"/>
              </a:rPr>
              <a:t>Titre</a:t>
            </a:r>
            <a:endParaRPr lang="fr-FR" sz="2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 idx="15"/>
          </p:nvPr>
        </p:nvSpPr>
        <p:spPr>
          <a:xfrm>
            <a:off x="2868840" y="195480"/>
            <a:ext cx="587952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750" b="1" strike="noStrike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fr-FR" sz="750" b="1" strike="noStrike" spc="-1">
                <a:solidFill>
                  <a:schemeClr val="dk1"/>
                </a:solidFill>
                <a:latin typeface="Marianne Medium"/>
              </a:rPr>
              <a:t>&lt;pied de page&gt;</a:t>
            </a:r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323640" y="1707480"/>
            <a:ext cx="5760720" cy="2879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sur l'icône pour ajouter un graphique</a:t>
            </a:r>
            <a:endParaRPr lang="fr-FR" sz="1800" b="1" strike="noStrike" spc="-1">
              <a:solidFill>
                <a:schemeClr val="dk1"/>
              </a:solidFill>
              <a:latin typeface="Marianne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necteur droit 9"/>
          <p:cNvCxnSpPr/>
          <p:nvPr/>
        </p:nvCxnSpPr>
        <p:spPr>
          <a:xfrm>
            <a:off x="323640" y="4784400"/>
            <a:ext cx="842508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cxnSp>
        <p:nvCxnSpPr>
          <p:cNvPr id="51" name="Connecteur droit 8"/>
          <p:cNvCxnSpPr/>
          <p:nvPr/>
        </p:nvCxnSpPr>
        <p:spPr>
          <a:xfrm>
            <a:off x="360000" y="47844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52" name="Image 12"/>
          <p:cNvPicPr/>
          <p:nvPr/>
        </p:nvPicPr>
        <p:blipFill>
          <a:blip r:embed="rId3"/>
          <a:stretch/>
        </p:blipFill>
        <p:spPr>
          <a:xfrm>
            <a:off x="431640" y="182160"/>
            <a:ext cx="539640" cy="391680"/>
          </a:xfrm>
          <a:prstGeom prst="rect">
            <a:avLst/>
          </a:prstGeom>
          <a:ln w="0">
            <a:noFill/>
          </a:ln>
        </p:spPr>
      </p:pic>
      <p:sp>
        <p:nvSpPr>
          <p:cNvPr id="53" name="PlaceHolder 1"/>
          <p:cNvSpPr>
            <a:spLocks noGrp="1"/>
          </p:cNvSpPr>
          <p:nvPr>
            <p:ph type="body"/>
          </p:nvPr>
        </p:nvSpPr>
        <p:spPr>
          <a:xfrm>
            <a:off x="324000" y="2139840"/>
            <a:ext cx="8423640" cy="229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92160"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50" b="1" strike="noStrike" cap="all" spc="-1">
                <a:solidFill>
                  <a:schemeClr val="dk1"/>
                </a:solidFill>
                <a:latin typeface="Marianne Light"/>
              </a:rPr>
              <a:t>Titre</a:t>
            </a:r>
            <a:endParaRPr lang="fr-FR" sz="3250" b="1" strike="noStrike" spc="-1">
              <a:solidFill>
                <a:schemeClr val="dk1"/>
              </a:solidFill>
              <a:latin typeface="Marianne Light"/>
            </a:endParaRPr>
          </a:p>
          <a:p>
            <a:pPr marL="92160"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fr-FR" sz="1850" b="0" strike="noStrike" spc="-1">
                <a:solidFill>
                  <a:schemeClr val="dk1"/>
                </a:solidFill>
                <a:latin typeface="Marianne Light"/>
              </a:rPr>
              <a:t>Sous-titre</a:t>
            </a:r>
            <a:endParaRPr lang="fr-FR" sz="1850" b="1" strike="noStrike" spc="-1">
              <a:solidFill>
                <a:schemeClr val="dk1"/>
              </a:solidFill>
              <a:latin typeface="Marianne Light"/>
            </a:endParaRPr>
          </a:p>
        </p:txBody>
      </p:sp>
      <p:cxnSp>
        <p:nvCxnSpPr>
          <p:cNvPr id="54" name="Connecteur droit 11"/>
          <p:cNvCxnSpPr/>
          <p:nvPr/>
        </p:nvCxnSpPr>
        <p:spPr>
          <a:xfrm>
            <a:off x="323640" y="4784400"/>
            <a:ext cx="842508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sp>
        <p:nvSpPr>
          <p:cNvPr id="55" name="PlaceHolder 2"/>
          <p:cNvSpPr>
            <a:spLocks noGrp="1"/>
          </p:cNvSpPr>
          <p:nvPr>
            <p:ph type="dt" idx="16"/>
          </p:nvPr>
        </p:nvSpPr>
        <p:spPr>
          <a:xfrm>
            <a:off x="324000" y="4797720"/>
            <a:ext cx="120996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&lt;date/heure&gt;</a:t>
            </a:r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sldNum" idx="17"/>
          </p:nvPr>
        </p:nvSpPr>
        <p:spPr>
          <a:xfrm>
            <a:off x="7398720" y="4783680"/>
            <a:ext cx="134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750" b="1" strike="noStrike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A672C6E-0E2A-4052-94E0-8A0D25D116BA}" type="slidenum">
              <a:rPr lang="fr-FR" sz="750" b="1" strike="noStrike" spc="-1">
                <a:solidFill>
                  <a:schemeClr val="dk1"/>
                </a:solidFill>
                <a:latin typeface="Marianne Medium"/>
              </a:rPr>
              <a:t>‹N°›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ftr" idx="18"/>
          </p:nvPr>
        </p:nvSpPr>
        <p:spPr>
          <a:xfrm>
            <a:off x="2868840" y="195480"/>
            <a:ext cx="587952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750" b="1" strike="noStrike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fr-FR" sz="750" b="1" strike="noStrike" spc="-1">
                <a:solidFill>
                  <a:schemeClr val="dk1"/>
                </a:solidFill>
                <a:latin typeface="Marianne Medium"/>
              </a:rPr>
              <a:t>&lt;pied de page&gt;</a:t>
            </a:r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8" name="Image 8"/>
          <p:cNvPicPr/>
          <p:nvPr/>
        </p:nvPicPr>
        <p:blipFill>
          <a:blip r:embed="rId3"/>
          <a:stretch/>
        </p:blipFill>
        <p:spPr>
          <a:xfrm>
            <a:off x="323640" y="377280"/>
            <a:ext cx="1439640" cy="10450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Connecteur droit 9"/>
          <p:cNvCxnSpPr/>
          <p:nvPr/>
        </p:nvCxnSpPr>
        <p:spPr>
          <a:xfrm>
            <a:off x="323640" y="4784400"/>
            <a:ext cx="842508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cxnSp>
        <p:nvCxnSpPr>
          <p:cNvPr id="60" name="Connecteur droit 8"/>
          <p:cNvCxnSpPr/>
          <p:nvPr/>
        </p:nvCxnSpPr>
        <p:spPr>
          <a:xfrm>
            <a:off x="360000" y="47844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61" name="Image 12"/>
          <p:cNvPicPr/>
          <p:nvPr/>
        </p:nvPicPr>
        <p:blipFill>
          <a:blip r:embed="rId3"/>
          <a:stretch/>
        </p:blipFill>
        <p:spPr>
          <a:xfrm>
            <a:off x="431640" y="182160"/>
            <a:ext cx="539640" cy="391680"/>
          </a:xfrm>
          <a:prstGeom prst="rect">
            <a:avLst/>
          </a:prstGeom>
          <a:ln w="0">
            <a:noFill/>
          </a:ln>
        </p:spPr>
      </p:pic>
      <p:sp>
        <p:nvSpPr>
          <p:cNvPr id="62" name="PlaceHolder 1"/>
          <p:cNvSpPr>
            <a:spLocks noGrp="1"/>
          </p:cNvSpPr>
          <p:nvPr>
            <p:ph type="body"/>
          </p:nvPr>
        </p:nvSpPr>
        <p:spPr>
          <a:xfrm>
            <a:off x="0" y="738000"/>
            <a:ext cx="9143640" cy="444348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txBody>
          <a:bodyPr lIns="90000" tIns="1080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fr-FR" sz="1800" b="0" strike="noStrike" cap="all" spc="-1">
                <a:solidFill>
                  <a:schemeClr val="lt1"/>
                </a:solidFill>
                <a:latin typeface="Arial"/>
              </a:rPr>
              <a:t>Sélectionner l’icône pour insérer une image, </a:t>
            </a:r>
            <a:br>
              <a:rPr sz="1800"/>
            </a:br>
            <a:r>
              <a:rPr lang="fr-FR" sz="1800" b="0" strike="noStrike" cap="all" spc="-1">
                <a:solidFill>
                  <a:schemeClr val="lt1"/>
                </a:solidFill>
                <a:latin typeface="Arial"/>
              </a:rPr>
              <a:t>puis disposer l’image en arrière plan </a:t>
            </a:r>
            <a:br>
              <a:rPr sz="1800"/>
            </a:br>
            <a:r>
              <a:rPr lang="fr-FR" sz="1800" b="0" strike="noStrike" cap="all" spc="-1">
                <a:solidFill>
                  <a:schemeClr val="lt1"/>
                </a:solidFill>
                <a:latin typeface="Arial"/>
              </a:rPr>
              <a:t>(Sélectionner l’image avec le bouton droit de la souris / </a:t>
            </a:r>
            <a:br>
              <a:rPr sz="1800"/>
            </a:br>
            <a:r>
              <a:rPr lang="fr-FR" sz="1800" b="0" strike="noStrike" cap="all" spc="-1">
                <a:solidFill>
                  <a:schemeClr val="lt1"/>
                </a:solidFill>
                <a:latin typeface="Arial"/>
              </a:rPr>
              <a:t>Mettre à l’arrière plan)</a:t>
            </a:r>
            <a:endParaRPr lang="fr-FR" sz="1800" b="1" strike="noStrike" spc="-1">
              <a:solidFill>
                <a:schemeClr val="dk1"/>
              </a:solidFill>
              <a:latin typeface="Marianne Ligh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dt" idx="19"/>
          </p:nvPr>
        </p:nvSpPr>
        <p:spPr>
          <a:xfrm>
            <a:off x="364320" y="4797720"/>
            <a:ext cx="116964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lt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750" b="1" strike="noStrike" cap="all" spc="-1">
                <a:solidFill>
                  <a:schemeClr val="lt1"/>
                </a:solidFill>
                <a:latin typeface="Marianne Medium"/>
              </a:rPr>
              <a:t>&lt;date/heure&gt;</a:t>
            </a:r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  <a:noFill/>
          <a:ln w="10080">
            <a:solidFill>
              <a:schemeClr val="lt1"/>
            </a:solidFill>
            <a:round/>
          </a:ln>
        </p:spPr>
        <p:txBody>
          <a:bodyPr lIns="0" tIns="45720" rIns="91440" bIns="360000" anchor="ctr">
            <a:noAutofit/>
          </a:bodyPr>
          <a:lstStyle/>
          <a:p>
            <a:pPr marL="396000" indent="-396000" defTabSz="914400">
              <a:lnSpc>
                <a:spcPct val="9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fr-FR" sz="3250" b="1" strike="noStrike" spc="-1">
                <a:solidFill>
                  <a:schemeClr val="lt1"/>
                </a:solidFill>
                <a:latin typeface="Marianne Medium"/>
              </a:rPr>
              <a:t>Titre</a:t>
            </a:r>
            <a:endParaRPr lang="fr-FR" sz="3250" b="0" strike="noStrike" spc="-1">
              <a:solidFill>
                <a:srgbClr val="111111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sldNum" idx="20"/>
          </p:nvPr>
        </p:nvSpPr>
        <p:spPr>
          <a:xfrm>
            <a:off x="7398720" y="4783680"/>
            <a:ext cx="134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750" b="1" strike="noStrike" spc="-1">
                <a:solidFill>
                  <a:schemeClr val="lt1"/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2B66D6A-0889-4918-B6DC-FBC07D59E442}" type="slidenum">
              <a:rPr lang="fr-FR" sz="750" b="1" strike="noStrike" spc="-1">
                <a:solidFill>
                  <a:schemeClr val="lt1"/>
                </a:solidFill>
                <a:latin typeface="Marianne Medium"/>
              </a:rPr>
              <a:t>‹N°›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21"/>
          </p:nvPr>
        </p:nvSpPr>
        <p:spPr>
          <a:xfrm>
            <a:off x="2868840" y="195480"/>
            <a:ext cx="587952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750" b="1" strike="noStrike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fr-FR" sz="750" b="1" strike="noStrike" spc="-1">
                <a:solidFill>
                  <a:schemeClr val="dk1"/>
                </a:solidFill>
                <a:latin typeface="Marianne Medium"/>
              </a:rPr>
              <a:t>&lt;pied de page&gt;</a:t>
            </a:r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Connecteur droit 9"/>
          <p:cNvCxnSpPr/>
          <p:nvPr/>
        </p:nvCxnSpPr>
        <p:spPr>
          <a:xfrm>
            <a:off x="323640" y="4784400"/>
            <a:ext cx="842508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cxnSp>
        <p:nvCxnSpPr>
          <p:cNvPr id="68" name="Connecteur droit 8"/>
          <p:cNvCxnSpPr/>
          <p:nvPr/>
        </p:nvCxnSpPr>
        <p:spPr>
          <a:xfrm>
            <a:off x="360000" y="47844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69" name="Image 12"/>
          <p:cNvPicPr/>
          <p:nvPr/>
        </p:nvPicPr>
        <p:blipFill>
          <a:blip r:embed="rId3"/>
          <a:stretch/>
        </p:blipFill>
        <p:spPr>
          <a:xfrm>
            <a:off x="431640" y="182160"/>
            <a:ext cx="539640" cy="391680"/>
          </a:xfrm>
          <a:prstGeom prst="rect">
            <a:avLst/>
          </a:prstGeom>
          <a:ln w="0">
            <a:noFill/>
          </a:ln>
        </p:spPr>
      </p:pic>
      <p:sp>
        <p:nvSpPr>
          <p:cNvPr id="70" name="PlaceHolder 1"/>
          <p:cNvSpPr>
            <a:spLocks noGrp="1"/>
          </p:cNvSpPr>
          <p:nvPr>
            <p:ph type="dt" idx="22"/>
          </p:nvPr>
        </p:nvSpPr>
        <p:spPr>
          <a:xfrm>
            <a:off x="0" y="4963680"/>
            <a:ext cx="179640" cy="17964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00" b="1" strike="noStrike" spc="-1">
                <a:solidFill>
                  <a:schemeClr val="dk1">
                    <a:alpha val="0"/>
                  </a:schemeClr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00" b="1" strike="noStrike" spc="-1">
                <a:solidFill>
                  <a:schemeClr val="dk1">
                    <a:alpha val="0"/>
                  </a:schemeClr>
                </a:solidFill>
                <a:latin typeface="Marianne Medium"/>
              </a:rPr>
              <a:t>&lt;date/heure&gt;</a:t>
            </a:r>
            <a:endParaRPr lang="fr-FR" sz="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ftr" idx="23"/>
          </p:nvPr>
        </p:nvSpPr>
        <p:spPr>
          <a:xfrm>
            <a:off x="720000" y="4371840"/>
            <a:ext cx="8028000" cy="44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150" b="1" strike="noStrike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150" b="1" strike="noStrike" spc="-1">
                <a:solidFill>
                  <a:schemeClr val="dk1"/>
                </a:solidFill>
                <a:latin typeface="Marianne Medium"/>
              </a:rPr>
              <a:t>&lt;pied de page&gt;</a:t>
            </a:r>
            <a:endParaRPr lang="fr-FR" sz="11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sldNum" idx="24"/>
          </p:nvPr>
        </p:nvSpPr>
        <p:spPr>
          <a:xfrm>
            <a:off x="0" y="4963680"/>
            <a:ext cx="179640" cy="17964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00" b="1" strike="noStrike" spc="-1">
                <a:solidFill>
                  <a:schemeClr val="dk1">
                    <a:alpha val="0"/>
                  </a:schemeClr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3799641-FE35-40F7-89F7-47D036791087}" type="slidenum">
              <a:rPr lang="fr-FR" sz="100" b="1" strike="noStrike" spc="-1">
                <a:solidFill>
                  <a:schemeClr val="dk1">
                    <a:alpha val="0"/>
                  </a:schemeClr>
                </a:solidFill>
                <a:latin typeface="Marianne Medium"/>
              </a:rPr>
              <a:t>‹N°›</a:t>
            </a:fld>
            <a:endParaRPr lang="fr-FR" sz="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title"/>
          </p:nvPr>
        </p:nvSpPr>
        <p:spPr>
          <a:xfrm>
            <a:off x="0" y="0"/>
            <a:ext cx="179640" cy="17964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91440" tIns="45720" rIns="91440" bIns="45720" anchor="ctr">
            <a:noAutofit/>
          </a:bodyPr>
          <a:lstStyle/>
          <a:p>
            <a:pPr marL="14400"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00" b="1" strike="noStrike" spc="-1">
                <a:solidFill>
                  <a:schemeClr val="dk1">
                    <a:alpha val="0"/>
                  </a:schemeClr>
                </a:solidFill>
                <a:latin typeface="Marianne Medium"/>
              </a:rPr>
              <a:t>Titre</a:t>
            </a:r>
            <a:endParaRPr lang="fr-FR" sz="1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74" name="Image 8"/>
          <p:cNvPicPr/>
          <p:nvPr/>
        </p:nvPicPr>
        <p:blipFill>
          <a:blip r:embed="rId3"/>
          <a:stretch/>
        </p:blipFill>
        <p:spPr>
          <a:xfrm>
            <a:off x="467640" y="730080"/>
            <a:ext cx="2699640" cy="1959840"/>
          </a:xfrm>
          <a:prstGeom prst="rect">
            <a:avLst/>
          </a:prstGeom>
          <a:ln w="0">
            <a:noFill/>
          </a:ln>
        </p:spPr>
      </p:pic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1" strike="noStrike" spc="-1">
                <a:solidFill>
                  <a:schemeClr val="dk1"/>
                </a:solidFill>
                <a:latin typeface="Marianne Light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000" b="0" strike="noStrike" spc="-1">
                <a:solidFill>
                  <a:schemeClr val="dk1"/>
                </a:solidFill>
                <a:latin typeface="Marianne Light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800" b="0" strike="noStrike" spc="-1">
                <a:solidFill>
                  <a:schemeClr val="dk1"/>
                </a:solidFill>
                <a:latin typeface="Marianne Light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700" b="0" strike="noStrike" spc="-1">
                <a:solidFill>
                  <a:schemeClr val="dk1"/>
                </a:solidFill>
                <a:latin typeface="Marianne Light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Marianne Light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Marianne Light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Marianne Light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w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eil-national-industrie.gouv.fr/actualites/comites-strategiques-de-filiere/automobile/automobile-signature-du-contrat-strategique-de-filiere-2024-2027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hyperlink" Target="https://fresques.ina.fr/memoires-de-mines/fiche-media/Mineur00208/la-conversion-industrielle-l-exemple-de-l-usine-renault-de-douai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79640" cy="17964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fr-FR" sz="100" b="1" strike="noStrike" spc="-1">
              <a:solidFill>
                <a:schemeClr val="dk1">
                  <a:alpha val="0"/>
                </a:schemeClr>
              </a:solidFill>
              <a:latin typeface="Marianne Medium"/>
            </a:endParaRPr>
          </a:p>
        </p:txBody>
      </p:sp>
      <p:sp>
        <p:nvSpPr>
          <p:cNvPr id="83" name="ZoneTexte 1"/>
          <p:cNvSpPr/>
          <p:nvPr/>
        </p:nvSpPr>
        <p:spPr>
          <a:xfrm>
            <a:off x="3564000" y="1923840"/>
            <a:ext cx="5112360" cy="32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1" strike="noStrike" spc="-1">
                <a:solidFill>
                  <a:schemeClr val="dk1"/>
                </a:solidFill>
                <a:latin typeface="Arial"/>
              </a:rPr>
              <a:t>Avenir de l’industrie automobile dans les Hauts-de-France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400" b="0" strike="noStrike" spc="-1">
                <a:solidFill>
                  <a:schemeClr val="dk1"/>
                </a:solidFill>
                <a:latin typeface="Arial"/>
              </a:rPr>
              <a:t>10/10/2025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75A333EC-975B-4344-BA18-65E17328B739}" type="slidenum">
              <a:rPr/>
              <a:t>1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fld id="{9F7CE89D-51EB-4B0F-A4EF-CEEC87570362}" type="datetime1">
              <a:rPr lang="fr-FR"/>
              <a:t>10/10/2025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dt" idx="35"/>
          </p:nvPr>
        </p:nvSpPr>
        <p:spPr>
          <a:xfrm>
            <a:off x="324000" y="4797720"/>
            <a:ext cx="116964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79224A03-BC1F-4C35-9F67-57C9CCA414F6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ZoneTexte 3"/>
          <p:cNvSpPr/>
          <p:nvPr/>
        </p:nvSpPr>
        <p:spPr>
          <a:xfrm>
            <a:off x="316440" y="1108800"/>
            <a:ext cx="8413560" cy="374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La crise des « subprimes » ralentit fortement la production automobile européenne, qui ne retrouve son niveau de 2007 qu’en 2017 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Les productions françaises et des Hauts-de-France déclinent fortement sur la même période et ne retrouvent pas leur niveau de 2007 pour des raisons distinctes :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628560" lvl="1" indent="-17136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en France : la crise des « subprimes » accélère la délocalisation des « petits » modèles à forts volumes des constructeurs français (Twingo, Clio, 208), déjà engagée au début des années 2000 (cas de la Twingo)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628560" lvl="1" indent="-17136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en Hauts-de-France : les pertes de volume s’expliquent en grande partie par les ventes décevantes des nouvelles gammes Renault Scenic, Talisman et Espace produites à Douai. La région a continué à bénéficier d’importants investissements industriels dans la filière pendant cette période (cf. diaporama suivante)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La crise COVID a entrainé une contraction du marché automobile dans sa globalité, touchant durablement la production des pays de l’UE (entre 2019 et 2023  : -18% en UE, - 30% en France, -27% en Hauts-de-France)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200" b="0" strike="noStrike" spc="-1">
                <a:solidFill>
                  <a:srgbClr val="003399"/>
                </a:solidFill>
                <a:latin typeface="Arial"/>
              </a:rPr>
              <a:t>En Hauts-de-France, on estime que le nombre de salariés employés par la filière est passé de 60 000 (2007) à ~ 39 000 (2024)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ZoneTexte 4"/>
          <p:cNvSpPr/>
          <p:nvPr/>
        </p:nvSpPr>
        <p:spPr>
          <a:xfrm>
            <a:off x="493200" y="631080"/>
            <a:ext cx="824472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Effets de ces crises sur la production automobile européenne, française et régionale (2/2)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3441F75-727A-4CC1-A3EC-0730C02D07E8}" type="slidenum"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dt" idx="36"/>
          </p:nvPr>
        </p:nvSpPr>
        <p:spPr>
          <a:xfrm>
            <a:off x="324000" y="4797720"/>
            <a:ext cx="120996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B187469E-17B4-4775-90A9-5D53597D0846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ZoneTexte 8"/>
          <p:cNvSpPr/>
          <p:nvPr/>
        </p:nvSpPr>
        <p:spPr>
          <a:xfrm>
            <a:off x="493200" y="631080"/>
            <a:ext cx="824472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Focus sur la stratégie des constructeurs en Hauts-de-France :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ZoneTexte 10"/>
          <p:cNvSpPr/>
          <p:nvPr/>
        </p:nvSpPr>
        <p:spPr>
          <a:xfrm>
            <a:off x="334800" y="1109880"/>
            <a:ext cx="84135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Depuis 2007, les constructeurs n’ont fait que confirmer la place importante des Hauts-de-France dans leur stratégie de production. Productions lancées ou annoncées depuis 2011 :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329077292"/>
              </p:ext>
            </p:extLst>
          </p:nvPr>
        </p:nvGraphicFramePr>
        <p:xfrm>
          <a:off x="1111680" y="1409040"/>
          <a:ext cx="7008120" cy="406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7" name="ZoneTexte 14"/>
          <p:cNvSpPr/>
          <p:nvPr/>
        </p:nvSpPr>
        <p:spPr>
          <a:xfrm>
            <a:off x="179640" y="4422600"/>
            <a:ext cx="920412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200" b="0" strike="noStrike" spc="-1">
                <a:solidFill>
                  <a:srgbClr val="000074"/>
                </a:solidFill>
                <a:latin typeface="Arial"/>
              </a:rPr>
              <a:t>Sur la période 2010-2024, plus de 3 Md€ ont été investis en Hauts-de-France par les constructeurs et principaux équipementiers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E07947E8-ECBB-46A3-B1AC-DCBD4BD7FC30}" type="slidenum"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re 1"/>
          <p:cNvSpPr txBox="1"/>
          <p:nvPr/>
        </p:nvSpPr>
        <p:spPr>
          <a:xfrm>
            <a:off x="360360" y="738360"/>
            <a:ext cx="8423640" cy="4046040"/>
          </a:xfrm>
          <a:prstGeom prst="rect">
            <a:avLst/>
          </a:prstGeom>
          <a:noFill/>
          <a:ln w="10080">
            <a:solidFill>
              <a:schemeClr val="lt1"/>
            </a:solidFill>
            <a:round/>
          </a:ln>
        </p:spPr>
        <p:txBody>
          <a:bodyPr lIns="0" bIns="360000" anchor="ctr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fr-FR" sz="3250" b="1" strike="noStrike" spc="-1">
                <a:solidFill>
                  <a:srgbClr val="000000"/>
                </a:solidFill>
                <a:latin typeface="Marianne Medium"/>
              </a:rPr>
              <a:t>Depuis 2022, la relance de la filière régionale via :</a:t>
            </a:r>
            <a:br>
              <a:rPr sz="3250"/>
            </a:br>
            <a:r>
              <a:rPr lang="fr-FR" sz="2600" b="1" strike="noStrike" spc="-1">
                <a:solidFill>
                  <a:srgbClr val="000000"/>
                </a:solidFill>
                <a:latin typeface="Marianne Medium"/>
              </a:rPr>
              <a:t>- la transition vers les modèles 100% électriques</a:t>
            </a:r>
            <a:br>
              <a:rPr sz="2600"/>
            </a:br>
            <a:r>
              <a:rPr lang="fr-FR" sz="2600" b="1" strike="noStrike" spc="-1">
                <a:solidFill>
                  <a:srgbClr val="000000"/>
                </a:solidFill>
                <a:latin typeface="Marianne Medium"/>
              </a:rPr>
              <a:t>- la création de la « Vallée de la batterie » Hauts-de-France</a:t>
            </a:r>
            <a:endParaRPr lang="fr-FR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1227C450-8821-4B9D-85ED-7F7CD4609F30}" type="slidenum"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dt" idx="37"/>
          </p:nvPr>
        </p:nvSpPr>
        <p:spPr>
          <a:xfrm>
            <a:off x="324000" y="4797720"/>
            <a:ext cx="120996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FFB940E3-0342-49FB-90E3-21C9DAB9A903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0" name="Image 4"/>
          <p:cNvPicPr/>
          <p:nvPr/>
        </p:nvPicPr>
        <p:blipFill>
          <a:blip r:embed="rId3"/>
          <a:stretch/>
        </p:blipFill>
        <p:spPr>
          <a:xfrm>
            <a:off x="1548360" y="1547640"/>
            <a:ext cx="5695920" cy="2974320"/>
          </a:xfrm>
          <a:prstGeom prst="rect">
            <a:avLst/>
          </a:prstGeom>
          <a:ln w="0">
            <a:noFill/>
          </a:ln>
        </p:spPr>
      </p:pic>
      <p:sp>
        <p:nvSpPr>
          <p:cNvPr id="161" name="ZoneTexte 2"/>
          <p:cNvSpPr/>
          <p:nvPr/>
        </p:nvSpPr>
        <p:spPr>
          <a:xfrm>
            <a:off x="324000" y="618480"/>
            <a:ext cx="8640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Le respect de la réglementation européenne impose d’électrifier à très courte échéance une part de plus en plus importante des véhicules mis sur le marché, avec la menace d’amendes rédhibitoires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FF1AE633-99A8-45BC-AA83-99574BDE1EE6}" type="slidenum"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dt" idx="38"/>
          </p:nvPr>
        </p:nvSpPr>
        <p:spPr>
          <a:xfrm>
            <a:off x="324000" y="4797720"/>
            <a:ext cx="116964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07E498B7-D759-4500-A31B-B6733C9A60FF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3" name="Image 8"/>
          <p:cNvPicPr/>
          <p:nvPr/>
        </p:nvPicPr>
        <p:blipFill>
          <a:blip r:embed="rId3"/>
          <a:stretch/>
        </p:blipFill>
        <p:spPr>
          <a:xfrm>
            <a:off x="1206000" y="1275480"/>
            <a:ext cx="6192360" cy="2972520"/>
          </a:xfrm>
          <a:prstGeom prst="rect">
            <a:avLst/>
          </a:prstGeom>
          <a:ln w="0">
            <a:noFill/>
          </a:ln>
        </p:spPr>
      </p:pic>
      <p:sp>
        <p:nvSpPr>
          <p:cNvPr id="164" name="ZoneTexte 9"/>
          <p:cNvSpPr/>
          <p:nvPr/>
        </p:nvSpPr>
        <p:spPr>
          <a:xfrm>
            <a:off x="179640" y="638640"/>
            <a:ext cx="79923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La filière française perdrait 15 à 30 % de ses effectifs de production dans cette transition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A44DBEE-90C5-4655-9099-8A8A26492CB6}" type="slidenum"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dt" idx="39"/>
          </p:nvPr>
        </p:nvSpPr>
        <p:spPr>
          <a:xfrm>
            <a:off x="324000" y="4797720"/>
            <a:ext cx="120996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A4128E0C-C144-4F87-A667-6A3EFA55EE6F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ZoneTexte 8"/>
          <p:cNvSpPr/>
          <p:nvPr/>
        </p:nvSpPr>
        <p:spPr>
          <a:xfrm>
            <a:off x="584280" y="471240"/>
            <a:ext cx="8244720" cy="82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En Hauts-de-France, la création de la « Vallée de la batterie », à vocation européenne, doit maintenir les effectifs : projets en cours et annoncés 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7" name="Groupe 24"/>
          <p:cNvGrpSpPr/>
          <p:nvPr/>
        </p:nvGrpSpPr>
        <p:grpSpPr>
          <a:xfrm>
            <a:off x="1259640" y="1184400"/>
            <a:ext cx="5738040" cy="3196800"/>
            <a:chOff x="1259640" y="1184400"/>
            <a:chExt cx="5738040" cy="3196800"/>
          </a:xfrm>
        </p:grpSpPr>
        <p:pic>
          <p:nvPicPr>
            <p:cNvPr id="168" name="Image 5"/>
            <p:cNvPicPr/>
            <p:nvPr/>
          </p:nvPicPr>
          <p:blipFill>
            <a:blip r:embed="rId3"/>
            <a:stretch/>
          </p:blipFill>
          <p:spPr>
            <a:xfrm>
              <a:off x="1755720" y="1184400"/>
              <a:ext cx="5009400" cy="307692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169" name="Connecteur droit avec flèche 9"/>
            <p:cNvCxnSpPr/>
            <p:nvPr/>
          </p:nvCxnSpPr>
          <p:spPr>
            <a:xfrm flipH="1" flipV="1">
              <a:off x="4676040" y="2943000"/>
              <a:ext cx="1159920" cy="402840"/>
            </a:xfrm>
            <a:prstGeom prst="straightConnector1">
              <a:avLst/>
            </a:prstGeom>
            <a:ln>
              <a:solidFill>
                <a:srgbClr val="00563F"/>
              </a:solidFill>
              <a:round/>
              <a:tailEnd type="triangle" w="med" len="med"/>
            </a:ln>
          </p:spPr>
        </p:cxnSp>
        <p:grpSp>
          <p:nvGrpSpPr>
            <p:cNvPr id="170" name="Groupe 15"/>
            <p:cNvGrpSpPr/>
            <p:nvPr/>
          </p:nvGrpSpPr>
          <p:grpSpPr>
            <a:xfrm>
              <a:off x="5925240" y="3337560"/>
              <a:ext cx="1072440" cy="775080"/>
              <a:chOff x="5925240" y="3337560"/>
              <a:chExt cx="1072440" cy="775080"/>
            </a:xfrm>
          </p:grpSpPr>
          <p:sp>
            <p:nvSpPr>
              <p:cNvPr id="171" name="ZoneTexte 10"/>
              <p:cNvSpPr/>
              <p:nvPr/>
            </p:nvSpPr>
            <p:spPr>
              <a:xfrm>
                <a:off x="5925240" y="3337560"/>
                <a:ext cx="1072440" cy="775080"/>
              </a:xfrm>
              <a:prstGeom prst="rect">
                <a:avLst/>
              </a:prstGeom>
              <a:noFill/>
              <a:ln w="0">
                <a:solidFill>
                  <a:srgbClr val="00009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fr-FR" sz="800" b="1" strike="noStrike" spc="-1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"/>
                  </a:rPr>
                  <a:t>Tiamat</a:t>
                </a:r>
                <a:endParaRPr lang="fr-FR" sz="8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r>
                  <a:rPr lang="fr-FR" sz="600" b="1" strike="noStrike" spc="-1">
                    <a:solidFill>
                      <a:schemeClr val="dk1"/>
                    </a:solidFill>
                    <a:latin typeface="Arial"/>
                  </a:rPr>
                  <a:t>~2026-2030</a:t>
                </a:r>
                <a:endParaRPr lang="fr-FR" sz="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endParaRPr lang="fr-FR" sz="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endParaRPr lang="fr-FR" sz="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r>
                  <a:rPr lang="fr-FR" sz="600" b="1" strike="noStrike" spc="-1">
                    <a:solidFill>
                      <a:schemeClr val="dk1"/>
                    </a:solidFill>
                    <a:latin typeface="Arial"/>
                  </a:rPr>
                  <a:t>5 GWh        1700 emp</a:t>
                </a:r>
                <a:endParaRPr lang="fr-FR" sz="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endParaRPr lang="fr-FR" sz="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r>
                  <a:rPr lang="fr-FR" sz="700" b="1" i="1" strike="noStrike" spc="-1">
                    <a:solidFill>
                      <a:srgbClr val="FF0000"/>
                    </a:solidFill>
                    <a:latin typeface="Arial"/>
                  </a:rPr>
                  <a:t>500 millions d’€</a:t>
                </a:r>
                <a:endParaRPr lang="fr-FR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72" name="Image 12"/>
              <p:cNvPicPr/>
              <p:nvPr/>
            </p:nvPicPr>
            <p:blipFill>
              <a:blip r:embed="rId4"/>
              <a:stretch/>
            </p:blipFill>
            <p:spPr>
              <a:xfrm>
                <a:off x="6111360" y="3583800"/>
                <a:ext cx="233280" cy="1836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73" name="Image 14"/>
              <p:cNvPicPr/>
              <p:nvPr/>
            </p:nvPicPr>
            <p:blipFill>
              <a:blip r:embed="rId5"/>
              <a:stretch/>
            </p:blipFill>
            <p:spPr>
              <a:xfrm>
                <a:off x="6549840" y="3614040"/>
                <a:ext cx="204840" cy="13536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174" name="Groupe 21"/>
            <p:cNvGrpSpPr/>
            <p:nvPr/>
          </p:nvGrpSpPr>
          <p:grpSpPr>
            <a:xfrm>
              <a:off x="1259640" y="3767760"/>
              <a:ext cx="3286440" cy="613440"/>
              <a:chOff x="1259640" y="3767760"/>
              <a:chExt cx="3286440" cy="613440"/>
            </a:xfrm>
          </p:grpSpPr>
          <p:pic>
            <p:nvPicPr>
              <p:cNvPr id="175" name="Image 17"/>
              <p:cNvPicPr/>
              <p:nvPr/>
            </p:nvPicPr>
            <p:blipFill>
              <a:blip r:embed="rId6"/>
              <a:stretch/>
            </p:blipFill>
            <p:spPr>
              <a:xfrm>
                <a:off x="1259640" y="3767760"/>
                <a:ext cx="2048040" cy="6015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76" name="ZoneTexte 20"/>
              <p:cNvSpPr/>
              <p:nvPr/>
            </p:nvSpPr>
            <p:spPr>
              <a:xfrm>
                <a:off x="1272600" y="4154040"/>
                <a:ext cx="3273480" cy="227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fr-FR" sz="700" b="0" strike="noStrike" spc="-1">
                    <a:solidFill>
                      <a:schemeClr val="dk1"/>
                    </a:solidFill>
                    <a:latin typeface="Arial"/>
                  </a:rPr>
                  <a:t>(capacité pour 2 à 3 millions de véhicules</a:t>
                </a:r>
                <a:r>
                  <a:rPr lang="fr-FR" sz="900" b="0" strike="noStrike" spc="-1">
                    <a:solidFill>
                      <a:schemeClr val="dk1"/>
                    </a:solidFill>
                    <a:latin typeface="Arial"/>
                  </a:rPr>
                  <a:t>)</a:t>
                </a:r>
                <a:endParaRPr lang="fr-FR" sz="9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pic>
        <p:nvPicPr>
          <p:cNvPr id="177" name="Image 26"/>
          <p:cNvPicPr/>
          <p:nvPr/>
        </p:nvPicPr>
        <p:blipFill>
          <a:blip r:embed="rId7"/>
          <a:stretch/>
        </p:blipFill>
        <p:spPr>
          <a:xfrm>
            <a:off x="6981840" y="3897720"/>
            <a:ext cx="830160" cy="473040"/>
          </a:xfrm>
          <a:prstGeom prst="rect">
            <a:avLst/>
          </a:prstGeom>
          <a:ln w="0">
            <a:noFill/>
          </a:ln>
        </p:spPr>
      </p:pic>
      <p:sp>
        <p:nvSpPr>
          <p:cNvPr id="178" name="ZoneTexte 7"/>
          <p:cNvSpPr/>
          <p:nvPr/>
        </p:nvSpPr>
        <p:spPr>
          <a:xfrm>
            <a:off x="0" y="4442760"/>
            <a:ext cx="920412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200" b="0" strike="noStrike" spc="-1">
                <a:solidFill>
                  <a:srgbClr val="000074"/>
                </a:solidFill>
                <a:latin typeface="Arial"/>
              </a:rPr>
              <a:t>Plus de 10 Md€ d’investissements annoncés d’ici 2030, aidés par plus de 2,5 Md€ de subventions publiques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Image 1" descr="image009"/>
          <p:cNvPicPr/>
          <p:nvPr/>
        </p:nvPicPr>
        <p:blipFill>
          <a:blip r:embed="rId8"/>
          <a:srcRect l="12686" t="19441" r="2811" b="18959"/>
          <a:stretch/>
        </p:blipFill>
        <p:spPr>
          <a:xfrm>
            <a:off x="7248960" y="2270160"/>
            <a:ext cx="1563480" cy="473040"/>
          </a:xfrm>
          <a:prstGeom prst="rect">
            <a:avLst/>
          </a:prstGeom>
          <a:ln w="0">
            <a:noFill/>
          </a:ln>
        </p:spPr>
      </p:pic>
      <p:sp>
        <p:nvSpPr>
          <p:cNvPr id="180" name="Rectangle 6"/>
          <p:cNvSpPr/>
          <p:nvPr/>
        </p:nvSpPr>
        <p:spPr>
          <a:xfrm>
            <a:off x="5925240" y="2192400"/>
            <a:ext cx="302400" cy="16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81" name="ZoneTexte 4"/>
          <p:cNvSpPr/>
          <p:nvPr/>
        </p:nvSpPr>
        <p:spPr>
          <a:xfrm>
            <a:off x="5732640" y="2192400"/>
            <a:ext cx="687600" cy="18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600" b="1" strike="noStrike" spc="-1">
                <a:solidFill>
                  <a:schemeClr val="dk1"/>
                </a:solidFill>
                <a:latin typeface="Arial"/>
              </a:rPr>
              <a:t>~ 2027-2030</a:t>
            </a:r>
            <a:endParaRPr lang="fr-FR" sz="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Rectangle 11"/>
          <p:cNvSpPr/>
          <p:nvPr/>
        </p:nvSpPr>
        <p:spPr>
          <a:xfrm>
            <a:off x="2123640" y="2943000"/>
            <a:ext cx="215640" cy="1324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83" name="ZoneTexte 13"/>
          <p:cNvSpPr/>
          <p:nvPr/>
        </p:nvSpPr>
        <p:spPr>
          <a:xfrm>
            <a:off x="2029320" y="2904120"/>
            <a:ext cx="405000" cy="18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600" b="1" strike="noStrike" spc="-1">
                <a:solidFill>
                  <a:schemeClr val="dk1"/>
                </a:solidFill>
                <a:latin typeface="Arial"/>
              </a:rPr>
              <a:t>2025</a:t>
            </a:r>
            <a:endParaRPr lang="fr-FR" sz="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1833D3C8-473C-49E3-8C74-0127B924E2C7}" type="slidenum"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dt" idx="40"/>
          </p:nvPr>
        </p:nvSpPr>
        <p:spPr>
          <a:xfrm>
            <a:off x="324000" y="4797720"/>
            <a:ext cx="116964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F19FFB13-D21B-4095-A613-DE271099AB54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ZoneTexte 7"/>
          <p:cNvSpPr/>
          <p:nvPr/>
        </p:nvSpPr>
        <p:spPr>
          <a:xfrm>
            <a:off x="493200" y="631080"/>
            <a:ext cx="824472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Pourquoi les Hauts-de-France ?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ZoneTexte 8"/>
          <p:cNvSpPr/>
          <p:nvPr/>
        </p:nvSpPr>
        <p:spPr>
          <a:xfrm>
            <a:off x="334800" y="1240920"/>
            <a:ext cx="8413560" cy="246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L’installation de la « Vallée de la batterie » en Hauts-de-France relève de plusieurs facteurs :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la volonté de l’UE et du Gouvernement de disposer d’une filière de production de batteries souveraine ;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les atouts du Grand port maritime de Dunkerque (docks pour l’importation des matériaux nécessaires à la production, terrains et puissances électriques décarbonées disponibles, proximité avec les sites d’assemblage) ;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la présence de plusieurs sites d’assemblage automobile à proximité et d’un important savoir-faire industriel ;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la nécessité de réindustrialiser à court-moyen terme le site STELLANTIS Douvrin (production de moteurs thermiques, annonce fermeture au S1 2026) via l’installation d’ACC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72CB10A-F5AF-4DCC-A0F6-BDC2A6B63A16}" type="slidenum"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dt" idx="41"/>
          </p:nvPr>
        </p:nvSpPr>
        <p:spPr>
          <a:xfrm>
            <a:off x="324000" y="4797720"/>
            <a:ext cx="120996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884F189-3463-4861-9BEF-1DA4006D85C1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" name="ZoneTexte 8"/>
          <p:cNvSpPr/>
          <p:nvPr/>
        </p:nvSpPr>
        <p:spPr>
          <a:xfrm>
            <a:off x="611640" y="469080"/>
            <a:ext cx="8244720" cy="82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La poursuite du développement de la « Vallée » : implantation des industries de l’amont (raffinage des matériaux) et de l’aval (recyclage) de la filière – Principaux projets annoncés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Image 5"/>
          <p:cNvPicPr/>
          <p:nvPr/>
        </p:nvPicPr>
        <p:blipFill>
          <a:blip r:embed="rId3"/>
          <a:stretch/>
        </p:blipFill>
        <p:spPr>
          <a:xfrm>
            <a:off x="1534320" y="1212480"/>
            <a:ext cx="5289120" cy="3303360"/>
          </a:xfrm>
          <a:prstGeom prst="rect">
            <a:avLst/>
          </a:prstGeom>
          <a:ln w="0">
            <a:noFill/>
          </a:ln>
        </p:spPr>
      </p:pic>
      <p:cxnSp>
        <p:nvCxnSpPr>
          <p:cNvPr id="190" name="Connecteur droit avec flèche 9"/>
          <p:cNvCxnSpPr/>
          <p:nvPr/>
        </p:nvCxnSpPr>
        <p:spPr>
          <a:xfrm flipH="1" flipV="1">
            <a:off x="3923640" y="3075480"/>
            <a:ext cx="3096720" cy="792720"/>
          </a:xfrm>
          <a:prstGeom prst="straightConnector1">
            <a:avLst/>
          </a:prstGeom>
          <a:ln>
            <a:solidFill>
              <a:srgbClr val="00563F"/>
            </a:solidFill>
            <a:round/>
            <a:tailEnd type="triangle" w="med" len="med"/>
          </a:ln>
        </p:spPr>
      </p:cxnSp>
      <p:grpSp>
        <p:nvGrpSpPr>
          <p:cNvPr id="191" name="Groupe 15"/>
          <p:cNvGrpSpPr/>
          <p:nvPr/>
        </p:nvGrpSpPr>
        <p:grpSpPr>
          <a:xfrm>
            <a:off x="7092360" y="3723840"/>
            <a:ext cx="1132200" cy="775080"/>
            <a:chOff x="7092360" y="3723840"/>
            <a:chExt cx="1132200" cy="775080"/>
          </a:xfrm>
        </p:grpSpPr>
        <p:sp>
          <p:nvSpPr>
            <p:cNvPr id="192" name="ZoneTexte 10"/>
            <p:cNvSpPr/>
            <p:nvPr/>
          </p:nvSpPr>
          <p:spPr>
            <a:xfrm>
              <a:off x="7092360" y="3723840"/>
              <a:ext cx="1132200" cy="775080"/>
            </a:xfrm>
            <a:prstGeom prst="rect">
              <a:avLst/>
            </a:prstGeom>
            <a:noFill/>
            <a:ln w="0">
              <a:solidFill>
                <a:srgbClr val="00009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fr-FR" sz="800" b="1" strike="noStrike" spc="-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/>
                </a:rPr>
                <a:t>Tiamat</a:t>
              </a:r>
              <a:endParaRPr lang="fr-FR" sz="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fr-FR" sz="600" b="1" strike="noStrike" spc="-1">
                  <a:solidFill>
                    <a:schemeClr val="dk1"/>
                  </a:solidFill>
                  <a:latin typeface="Arial"/>
                </a:rPr>
                <a:t>~2026-2030</a:t>
              </a:r>
              <a:endParaRPr lang="fr-FR" sz="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endParaRPr lang="fr-FR" sz="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endParaRPr lang="fr-FR" sz="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fr-FR" sz="600" b="1" strike="noStrike" spc="-1">
                  <a:solidFill>
                    <a:schemeClr val="dk1"/>
                  </a:solidFill>
                  <a:latin typeface="Arial"/>
                </a:rPr>
                <a:t>5 GWh        1700 emp</a:t>
              </a:r>
              <a:endParaRPr lang="fr-FR" sz="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endParaRPr lang="fr-FR" sz="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fr-FR" sz="700" b="1" i="1" strike="noStrike" spc="-1">
                  <a:solidFill>
                    <a:srgbClr val="FF0000"/>
                  </a:solidFill>
                  <a:latin typeface="Arial"/>
                </a:rPr>
                <a:t>500 millions d’€</a:t>
              </a:r>
              <a:endParaRPr lang="fr-FR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93" name="Image 12"/>
            <p:cNvPicPr/>
            <p:nvPr/>
          </p:nvPicPr>
          <p:blipFill>
            <a:blip r:embed="rId4"/>
            <a:stretch/>
          </p:blipFill>
          <p:spPr>
            <a:xfrm>
              <a:off x="7275960" y="3969000"/>
              <a:ext cx="246600" cy="196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4" name="Image 14"/>
            <p:cNvPicPr/>
            <p:nvPr/>
          </p:nvPicPr>
          <p:blipFill>
            <a:blip r:embed="rId5"/>
            <a:stretch/>
          </p:blipFill>
          <p:spPr>
            <a:xfrm>
              <a:off x="7751880" y="4020840"/>
              <a:ext cx="216360" cy="1454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95" name="Image 17"/>
          <p:cNvPicPr/>
          <p:nvPr/>
        </p:nvPicPr>
        <p:blipFill>
          <a:blip r:embed="rId6"/>
          <a:stretch/>
        </p:blipFill>
        <p:spPr>
          <a:xfrm>
            <a:off x="249120" y="3963240"/>
            <a:ext cx="2378520" cy="710640"/>
          </a:xfrm>
          <a:prstGeom prst="rect">
            <a:avLst/>
          </a:prstGeom>
          <a:ln w="0">
            <a:noFill/>
          </a:ln>
        </p:spPr>
      </p:pic>
      <p:sp>
        <p:nvSpPr>
          <p:cNvPr id="196" name="ZoneTexte 4"/>
          <p:cNvSpPr/>
          <p:nvPr/>
        </p:nvSpPr>
        <p:spPr>
          <a:xfrm>
            <a:off x="249120" y="987480"/>
            <a:ext cx="2494080" cy="1158120"/>
          </a:xfrm>
          <a:prstGeom prst="rect">
            <a:avLst/>
          </a:prstGeom>
          <a:noFill/>
          <a:ln w="25400">
            <a:solidFill>
              <a:srgbClr val="FFD500">
                <a:lumMod val="75000"/>
              </a:srgbClr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000" b="1" strike="noStrike" spc="-1">
                <a:solidFill>
                  <a:schemeClr val="dk1"/>
                </a:solidFill>
                <a:latin typeface="Arial"/>
              </a:rPr>
              <a:t>XTC/ORANO</a:t>
            </a: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000" b="1" strike="noStrike" spc="-1">
                <a:solidFill>
                  <a:schemeClr val="dk1"/>
                </a:solidFill>
                <a:latin typeface="Arial"/>
              </a:rPr>
              <a:t>SUEZ</a:t>
            </a: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000" b="1" strike="noStrike" spc="-1">
                <a:solidFill>
                  <a:schemeClr val="dk1"/>
                </a:solidFill>
                <a:latin typeface="Arial"/>
              </a:rPr>
              <a:t>ENCHEM</a:t>
            </a: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000" b="1" strike="noStrike" spc="-1">
                <a:solidFill>
                  <a:schemeClr val="dk1"/>
                </a:solidFill>
                <a:latin typeface="Arial"/>
              </a:rPr>
              <a:t>BORAX</a:t>
            </a: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000" b="1" strike="noStrike" spc="-1">
                <a:solidFill>
                  <a:schemeClr val="dk1"/>
                </a:solidFill>
                <a:latin typeface="Arial"/>
              </a:rPr>
              <a:t>AXENS</a:t>
            </a: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000" b="1" strike="noStrike" spc="-1">
                <a:solidFill>
                  <a:schemeClr val="dk1"/>
                </a:solidFill>
                <a:latin typeface="Arial"/>
              </a:rPr>
              <a:t>BATTRI</a:t>
            </a: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000" b="0" strike="noStrike" spc="-1">
                <a:solidFill>
                  <a:schemeClr val="dk1"/>
                </a:solidFill>
                <a:latin typeface="Arial"/>
              </a:rPr>
              <a:t>2 Md€ - 2000 emplois</a:t>
            </a: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Image 1" descr="image009"/>
          <p:cNvPicPr/>
          <p:nvPr/>
        </p:nvPicPr>
        <p:blipFill>
          <a:blip r:embed="rId7"/>
          <a:srcRect l="12686" t="19441" r="2811" b="18959"/>
          <a:stretch/>
        </p:blipFill>
        <p:spPr>
          <a:xfrm>
            <a:off x="7191360" y="2283840"/>
            <a:ext cx="1557000" cy="4712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E7C089DB-F386-4FD7-81D4-D6615F9061E6}" type="slidenum"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dt" idx="42"/>
          </p:nvPr>
        </p:nvSpPr>
        <p:spPr>
          <a:xfrm>
            <a:off x="324000" y="4797720"/>
            <a:ext cx="116964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678F8B91-C165-4957-B6C5-2AC71E626F1E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title"/>
          </p:nvPr>
        </p:nvSpPr>
        <p:spPr>
          <a:xfrm>
            <a:off x="107640" y="555480"/>
            <a:ext cx="8784720" cy="101124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rmAutofit/>
          </a:bodyPr>
          <a:lstStyle/>
          <a:p>
            <a:pPr marL="14400"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Le développement de la filière de l’électromobilité engendre d’importants besoins en compétences en région</a:t>
            </a:r>
            <a:endParaRPr lang="fr-FR" sz="16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00" name="Image 8"/>
          <p:cNvPicPr/>
          <p:nvPr/>
        </p:nvPicPr>
        <p:blipFill>
          <a:blip r:embed="rId3"/>
          <a:stretch/>
        </p:blipFill>
        <p:spPr>
          <a:xfrm>
            <a:off x="1619640" y="1851840"/>
            <a:ext cx="5445000" cy="2367720"/>
          </a:xfrm>
          <a:prstGeom prst="rect">
            <a:avLst/>
          </a:prstGeom>
          <a:ln w="0">
            <a:noFill/>
          </a:ln>
        </p:spPr>
      </p:pic>
      <p:sp>
        <p:nvSpPr>
          <p:cNvPr id="201" name="ZoneTexte 3"/>
          <p:cNvSpPr/>
          <p:nvPr/>
        </p:nvSpPr>
        <p:spPr>
          <a:xfrm>
            <a:off x="107640" y="1413000"/>
            <a:ext cx="86382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400" b="0" strike="noStrike" spc="-1">
                <a:solidFill>
                  <a:schemeClr val="dk1"/>
                </a:solidFill>
                <a:latin typeface="Arial"/>
              </a:rPr>
              <a:t>Besoins globaux à horizon 2030 (gigafactory et constructeurs automobile), estimation 2022 (ARIA HdF) :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AAAEB83-09E4-4B3C-B957-69219990C62A}" type="slidenum"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dt" idx="43"/>
          </p:nvPr>
        </p:nvSpPr>
        <p:spPr>
          <a:xfrm>
            <a:off x="324000" y="4797720"/>
            <a:ext cx="116964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9689EBD3-ED92-4909-B8A1-78C793386DF0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title"/>
          </p:nvPr>
        </p:nvSpPr>
        <p:spPr>
          <a:xfrm>
            <a:off x="107640" y="454680"/>
            <a:ext cx="10171080" cy="101124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rmAutofit/>
          </a:bodyPr>
          <a:lstStyle/>
          <a:p>
            <a:pPr marL="14400"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Pour répondre aux besoins en compétences : la création du consortium Electro’Mob</a:t>
            </a:r>
            <a:endParaRPr lang="fr-FR" sz="16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04" name="Image 11"/>
          <p:cNvPicPr/>
          <p:nvPr/>
        </p:nvPicPr>
        <p:blipFill>
          <a:blip r:embed="rId2"/>
          <a:stretch/>
        </p:blipFill>
        <p:spPr>
          <a:xfrm>
            <a:off x="3108240" y="1479600"/>
            <a:ext cx="5559480" cy="2387880"/>
          </a:xfrm>
          <a:prstGeom prst="rect">
            <a:avLst/>
          </a:prstGeom>
          <a:ln w="0">
            <a:noFill/>
          </a:ln>
        </p:spPr>
      </p:pic>
      <p:sp>
        <p:nvSpPr>
          <p:cNvPr id="205" name="ZoneTexte 12"/>
          <p:cNvSpPr/>
          <p:nvPr/>
        </p:nvSpPr>
        <p:spPr>
          <a:xfrm>
            <a:off x="324000" y="4141800"/>
            <a:ext cx="8640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200" b="0" strike="noStrike" spc="-1">
                <a:solidFill>
                  <a:srgbClr val="000074"/>
                </a:solidFill>
                <a:latin typeface="Arial"/>
              </a:rPr>
              <a:t>D’un budget de 25 M€, le projet bénéficie d’une aide de l’Etat de 14,2 M€ et de 2 M€ du Conseil régional.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200" b="0" strike="noStrike" spc="-1">
                <a:solidFill>
                  <a:srgbClr val="000074"/>
                </a:solidFill>
                <a:latin typeface="Arial"/>
              </a:rPr>
              <a:t>Le projet finance notamment la mise en place des outils pédagogiques nécessaires à la formation (ex : plateaux techniques avec salle blanche).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Image 4"/>
          <p:cNvPicPr/>
          <p:nvPr/>
        </p:nvPicPr>
        <p:blipFill>
          <a:blip r:embed="rId3"/>
          <a:stretch/>
        </p:blipFill>
        <p:spPr>
          <a:xfrm>
            <a:off x="611640" y="1979280"/>
            <a:ext cx="2115000" cy="11433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A868AEF-2650-43CA-9855-7C8E9EA560B3}" type="slidenum"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ZoneTexte 1"/>
          <p:cNvSpPr/>
          <p:nvPr/>
        </p:nvSpPr>
        <p:spPr>
          <a:xfrm>
            <a:off x="233280" y="590400"/>
            <a:ext cx="824472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Principaux véhicules actuellement ou prochainement produits en Hauts-de-France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5" name="Groupe 5"/>
          <p:cNvGrpSpPr/>
          <p:nvPr/>
        </p:nvGrpSpPr>
        <p:grpSpPr>
          <a:xfrm>
            <a:off x="19080" y="1312200"/>
            <a:ext cx="8867160" cy="3140640"/>
            <a:chOff x="19080" y="1312200"/>
            <a:chExt cx="8867160" cy="3140640"/>
          </a:xfrm>
        </p:grpSpPr>
        <p:pic>
          <p:nvPicPr>
            <p:cNvPr id="86" name="Picture 34" descr="STELLANTIS-LOGO-transparent | Autoplan Services"/>
            <p:cNvPicPr/>
            <p:nvPr/>
          </p:nvPicPr>
          <p:blipFill>
            <a:blip r:embed="rId3"/>
            <a:stretch/>
          </p:blipFill>
          <p:spPr>
            <a:xfrm>
              <a:off x="19080" y="3630960"/>
              <a:ext cx="1792800" cy="548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Picture 2" descr="TOYOTA YARIS 4 IV 1.0 70 VVT-I DESIGN neuve Essence 5 portes Mondeville  (Normandie)"/>
            <p:cNvPicPr/>
            <p:nvPr/>
          </p:nvPicPr>
          <p:blipFill>
            <a:blip r:embed="rId4"/>
            <a:stretch/>
          </p:blipFill>
          <p:spPr>
            <a:xfrm>
              <a:off x="3136680" y="2502360"/>
              <a:ext cx="1308600" cy="748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Picture 4" descr="Achat Toyota Yaris Cross Hybride neuve en concession à Lyon Nord"/>
            <p:cNvPicPr/>
            <p:nvPr/>
          </p:nvPicPr>
          <p:blipFill>
            <a:blip r:embed="rId5"/>
            <a:stretch/>
          </p:blipFill>
          <p:spPr>
            <a:xfrm>
              <a:off x="5028480" y="2624040"/>
              <a:ext cx="1683360" cy="748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Picture 6" descr="La Renault Mégane E-Tech électrique dans sa version de base !"/>
            <p:cNvPicPr/>
            <p:nvPr/>
          </p:nvPicPr>
          <p:blipFill>
            <a:blip r:embed="rId6"/>
            <a:stretch/>
          </p:blipFill>
          <p:spPr>
            <a:xfrm>
              <a:off x="1196280" y="1345680"/>
              <a:ext cx="1602360" cy="916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0" name="Picture 10" descr="Renault Scenic E-Tech électrique, prix et équipements"/>
            <p:cNvPicPr/>
            <p:nvPr/>
          </p:nvPicPr>
          <p:blipFill>
            <a:blip r:embed="rId7"/>
            <a:stretch/>
          </p:blipFill>
          <p:spPr>
            <a:xfrm>
              <a:off x="2627640" y="1324440"/>
              <a:ext cx="1600200" cy="915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" name="Picture 12" descr="La Renault 5 E-Tech Electric est enfin là !"/>
            <p:cNvPicPr/>
            <p:nvPr/>
          </p:nvPicPr>
          <p:blipFill>
            <a:blip r:embed="rId8"/>
            <a:stretch/>
          </p:blipFill>
          <p:spPr>
            <a:xfrm>
              <a:off x="4429800" y="1324440"/>
              <a:ext cx="1328040" cy="902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" name="Picture 16" descr="PEUGEOT E-Expert &amp; Expert : le fourgon utilitaire électrique ou diesel"/>
            <p:cNvPicPr/>
            <p:nvPr/>
          </p:nvPicPr>
          <p:blipFill>
            <a:blip r:embed="rId9"/>
            <a:stretch/>
          </p:blipFill>
          <p:spPr>
            <a:xfrm>
              <a:off x="1997640" y="3287880"/>
              <a:ext cx="1792800" cy="102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" name="Picture 18" descr="Citroën Jumpy et ë-Jumpy Électrique | L'utilitaire ultra-modulable"/>
            <p:cNvPicPr/>
            <p:nvPr/>
          </p:nvPicPr>
          <p:blipFill>
            <a:blip r:embed="rId10"/>
            <a:stretch/>
          </p:blipFill>
          <p:spPr>
            <a:xfrm>
              <a:off x="4069800" y="3458880"/>
              <a:ext cx="1737360" cy="993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4" name="Picture 24" descr="Toyota Proace - Groupe TEAM COLIN"/>
            <p:cNvPicPr/>
            <p:nvPr/>
          </p:nvPicPr>
          <p:blipFill>
            <a:blip r:embed="rId11"/>
            <a:stretch/>
          </p:blipFill>
          <p:spPr>
            <a:xfrm>
              <a:off x="6271920" y="3497400"/>
              <a:ext cx="1197360" cy="91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" name="Picture 14" descr="Prix Renault Kangoo dès 24 475 € : consultez le Tarif de la renault kangoo  neuve par mandataire"/>
            <p:cNvPicPr/>
            <p:nvPr/>
          </p:nvPicPr>
          <p:blipFill>
            <a:blip r:embed="rId12"/>
            <a:stretch/>
          </p:blipFill>
          <p:spPr>
            <a:xfrm>
              <a:off x="7742160" y="1398600"/>
              <a:ext cx="1144080" cy="777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" name="Picture 30" descr="Renault — Wikipédia"/>
            <p:cNvPicPr/>
            <p:nvPr/>
          </p:nvPicPr>
          <p:blipFill>
            <a:blip r:embed="rId13"/>
            <a:stretch/>
          </p:blipFill>
          <p:spPr>
            <a:xfrm>
              <a:off x="207360" y="1368360"/>
              <a:ext cx="945720" cy="82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7" name="Picture 32"/>
            <p:cNvPicPr/>
            <p:nvPr/>
          </p:nvPicPr>
          <p:blipFill>
            <a:blip r:embed="rId14"/>
            <a:stretch/>
          </p:blipFill>
          <p:spPr>
            <a:xfrm>
              <a:off x="1153800" y="2580480"/>
              <a:ext cx="893520" cy="640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" name="Picture 2" descr="Renault réinvente la bonne vieille 4L en électrique, et ça donne ça -  Numerama"/>
            <p:cNvPicPr/>
            <p:nvPr/>
          </p:nvPicPr>
          <p:blipFill>
            <a:blip r:embed="rId15"/>
            <a:stretch/>
          </p:blipFill>
          <p:spPr>
            <a:xfrm>
              <a:off x="5938200" y="1312200"/>
              <a:ext cx="1634760" cy="91548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ZoneTexte 1"/>
          <p:cNvSpPr/>
          <p:nvPr/>
        </p:nvSpPr>
        <p:spPr>
          <a:xfrm>
            <a:off x="195120" y="549360"/>
            <a:ext cx="8553240" cy="82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Une importante diversité de véhicules est aujourd’hui produit en Hauts-de-France, conséquence d’une transition énergétique complexe 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ZoneTexte 8"/>
          <p:cNvSpPr/>
          <p:nvPr/>
        </p:nvSpPr>
        <p:spPr>
          <a:xfrm>
            <a:off x="7018560" y="1102680"/>
            <a:ext cx="24620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0" strike="noStrike" spc="-1">
                <a:solidFill>
                  <a:schemeClr val="dk1"/>
                </a:solidFill>
                <a:latin typeface="Arial"/>
              </a:rPr>
              <a:t>Thermique et 100% électrique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ZoneTexte 14"/>
          <p:cNvSpPr/>
          <p:nvPr/>
        </p:nvSpPr>
        <p:spPr>
          <a:xfrm>
            <a:off x="7018560" y="3994200"/>
            <a:ext cx="24620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0" strike="noStrike" spc="-1">
                <a:solidFill>
                  <a:schemeClr val="dk1"/>
                </a:solidFill>
                <a:latin typeface="Arial"/>
              </a:rPr>
              <a:t>Thermiques et 100% électrique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0" name="Groupe 13"/>
          <p:cNvGrpSpPr/>
          <p:nvPr/>
        </p:nvGrpSpPr>
        <p:grpSpPr>
          <a:xfrm>
            <a:off x="-108360" y="1272960"/>
            <a:ext cx="8950320" cy="3545280"/>
            <a:chOff x="-108360" y="1272960"/>
            <a:chExt cx="8950320" cy="3545280"/>
          </a:xfrm>
        </p:grpSpPr>
        <p:grpSp>
          <p:nvGrpSpPr>
            <p:cNvPr id="211" name="Groupe 5"/>
            <p:cNvGrpSpPr/>
            <p:nvPr/>
          </p:nvGrpSpPr>
          <p:grpSpPr>
            <a:xfrm>
              <a:off x="-108360" y="1609200"/>
              <a:ext cx="8866800" cy="3140640"/>
              <a:chOff x="-108360" y="1609200"/>
              <a:chExt cx="8866800" cy="3140640"/>
            </a:xfrm>
          </p:grpSpPr>
          <p:pic>
            <p:nvPicPr>
              <p:cNvPr id="212" name="Picture 34" descr="STELLANTIS-LOGO-transparent | Autoplan Services"/>
              <p:cNvPicPr/>
              <p:nvPr/>
            </p:nvPicPr>
            <p:blipFill>
              <a:blip r:embed="rId2"/>
              <a:stretch/>
            </p:blipFill>
            <p:spPr>
              <a:xfrm>
                <a:off x="-108360" y="3927960"/>
                <a:ext cx="1792800" cy="548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13" name="Picture 2" descr="TOYOTA YARIS 4 IV 1.0 70 VVT-I DESIGN neuve Essence 5 portes Mondeville  (Normandie)"/>
              <p:cNvPicPr/>
              <p:nvPr/>
            </p:nvPicPr>
            <p:blipFill>
              <a:blip r:embed="rId3"/>
              <a:stretch/>
            </p:blipFill>
            <p:spPr>
              <a:xfrm>
                <a:off x="3008880" y="2799360"/>
                <a:ext cx="1308600" cy="7484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14" name="Picture 4" descr="Achat Toyota Yaris Cross Hybride neuve en concession à Lyon Nord"/>
              <p:cNvPicPr/>
              <p:nvPr/>
            </p:nvPicPr>
            <p:blipFill>
              <a:blip r:embed="rId4"/>
              <a:stretch/>
            </p:blipFill>
            <p:spPr>
              <a:xfrm>
                <a:off x="4901040" y="2921040"/>
                <a:ext cx="1683360" cy="7484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15" name="Picture 6" descr="La Renault Mégane E-Tech électrique dans sa version de base !"/>
              <p:cNvPicPr/>
              <p:nvPr/>
            </p:nvPicPr>
            <p:blipFill>
              <a:blip r:embed="rId5"/>
              <a:stretch/>
            </p:blipFill>
            <p:spPr>
              <a:xfrm>
                <a:off x="1068840" y="1642680"/>
                <a:ext cx="1602360" cy="916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16" name="Picture 10" descr="Renault Scenic E-Tech électrique, prix et équipements"/>
              <p:cNvPicPr/>
              <p:nvPr/>
            </p:nvPicPr>
            <p:blipFill>
              <a:blip r:embed="rId6"/>
              <a:stretch/>
            </p:blipFill>
            <p:spPr>
              <a:xfrm>
                <a:off x="2500200" y="1621800"/>
                <a:ext cx="1600200" cy="9154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17" name="Picture 12" descr="La Renault 5 E-Tech Electric est enfin là !"/>
              <p:cNvPicPr/>
              <p:nvPr/>
            </p:nvPicPr>
            <p:blipFill>
              <a:blip r:embed="rId7"/>
              <a:stretch/>
            </p:blipFill>
            <p:spPr>
              <a:xfrm>
                <a:off x="4302360" y="1621800"/>
                <a:ext cx="1328040" cy="9028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18" name="Picture 16" descr="PEUGEOT E-Expert &amp; Expert : le fourgon utilitaire électrique ou diesel"/>
              <p:cNvPicPr/>
              <p:nvPr/>
            </p:nvPicPr>
            <p:blipFill>
              <a:blip r:embed="rId8"/>
              <a:stretch/>
            </p:blipFill>
            <p:spPr>
              <a:xfrm>
                <a:off x="1870200" y="3584880"/>
                <a:ext cx="1792800" cy="1025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19" name="Picture 18" descr="Citroën Jumpy et ë-Jumpy Électrique | L'utilitaire ultra-modulable"/>
              <p:cNvPicPr/>
              <p:nvPr/>
            </p:nvPicPr>
            <p:blipFill>
              <a:blip r:embed="rId9"/>
              <a:stretch/>
            </p:blipFill>
            <p:spPr>
              <a:xfrm>
                <a:off x="3942360" y="3755880"/>
                <a:ext cx="1737360" cy="9939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20" name="Picture 24" descr="Toyota Proace - Groupe TEAM COLIN"/>
              <p:cNvPicPr/>
              <p:nvPr/>
            </p:nvPicPr>
            <p:blipFill>
              <a:blip r:embed="rId10"/>
              <a:stretch/>
            </p:blipFill>
            <p:spPr>
              <a:xfrm>
                <a:off x="6144120" y="3794760"/>
                <a:ext cx="1197360" cy="9162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21" name="Picture 14" descr="Prix Renault Kangoo dès 24 475 € : consultez le Tarif de la renault kangoo  neuve par mandataire"/>
              <p:cNvPicPr/>
              <p:nvPr/>
            </p:nvPicPr>
            <p:blipFill>
              <a:blip r:embed="rId11"/>
              <a:stretch/>
            </p:blipFill>
            <p:spPr>
              <a:xfrm>
                <a:off x="7614360" y="1695600"/>
                <a:ext cx="1144080" cy="7776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22" name="Picture 30" descr="Renault — Wikipédia"/>
              <p:cNvPicPr/>
              <p:nvPr/>
            </p:nvPicPr>
            <p:blipFill>
              <a:blip r:embed="rId12"/>
              <a:stretch/>
            </p:blipFill>
            <p:spPr>
              <a:xfrm>
                <a:off x="79920" y="1665720"/>
                <a:ext cx="945720" cy="827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23" name="Picture 32"/>
              <p:cNvPicPr/>
              <p:nvPr/>
            </p:nvPicPr>
            <p:blipFill>
              <a:blip r:embed="rId13"/>
              <a:stretch/>
            </p:blipFill>
            <p:spPr>
              <a:xfrm>
                <a:off x="1026000" y="2877480"/>
                <a:ext cx="893520" cy="6408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24" name="Picture 2" descr="Renault réinvente la bonne vieille 4L en électrique, et ça donne ça -  Numerama"/>
              <p:cNvPicPr/>
              <p:nvPr/>
            </p:nvPicPr>
            <p:blipFill>
              <a:blip r:embed="rId14"/>
              <a:stretch/>
            </p:blipFill>
            <p:spPr>
              <a:xfrm>
                <a:off x="5810760" y="1609200"/>
                <a:ext cx="1634760" cy="91548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225" name="Ellipse 3"/>
            <p:cNvSpPr/>
            <p:nvPr/>
          </p:nvSpPr>
          <p:spPr>
            <a:xfrm>
              <a:off x="1112400" y="1497240"/>
              <a:ext cx="6410160" cy="1121040"/>
            </a:xfrm>
            <a:prstGeom prst="ellipse">
              <a:avLst/>
            </a:prstGeom>
            <a:noFill/>
            <a:ln>
              <a:solidFill>
                <a:srgbClr val="00261C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fr-FR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26" name="ZoneTexte 4"/>
            <p:cNvSpPr/>
            <p:nvPr/>
          </p:nvSpPr>
          <p:spPr>
            <a:xfrm>
              <a:off x="1269000" y="1272960"/>
              <a:ext cx="246204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fr-FR" sz="1400" b="0" strike="noStrike" spc="-1">
                  <a:solidFill>
                    <a:schemeClr val="dk1"/>
                  </a:solidFill>
                  <a:latin typeface="Arial"/>
                </a:rPr>
                <a:t>100% électrique</a:t>
              </a:r>
              <a:endParaRPr lang="fr-FR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7" name="Ellipse 6"/>
            <p:cNvSpPr/>
            <p:nvPr/>
          </p:nvSpPr>
          <p:spPr>
            <a:xfrm>
              <a:off x="7566840" y="1580760"/>
              <a:ext cx="1275120" cy="1121040"/>
            </a:xfrm>
            <a:prstGeom prst="ellipse">
              <a:avLst/>
            </a:prstGeom>
            <a:noFill/>
            <a:ln>
              <a:solidFill>
                <a:srgbClr val="00261C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fr-FR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28" name="Ellipse 10"/>
            <p:cNvSpPr/>
            <p:nvPr/>
          </p:nvSpPr>
          <p:spPr>
            <a:xfrm>
              <a:off x="2343240" y="2659680"/>
              <a:ext cx="2431440" cy="1065240"/>
            </a:xfrm>
            <a:prstGeom prst="ellipse">
              <a:avLst/>
            </a:prstGeom>
            <a:noFill/>
            <a:ln>
              <a:solidFill>
                <a:srgbClr val="00261C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fr-FR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29" name="ZoneTexte 11"/>
            <p:cNvSpPr/>
            <p:nvPr/>
          </p:nvSpPr>
          <p:spPr>
            <a:xfrm>
              <a:off x="6079680" y="2687040"/>
              <a:ext cx="187776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fr-FR" sz="1400" b="0" strike="noStrike" spc="-1">
                  <a:solidFill>
                    <a:schemeClr val="dk1"/>
                  </a:solidFill>
                  <a:latin typeface="Arial"/>
                </a:rPr>
                <a:t>« full hybrid »</a:t>
              </a:r>
              <a:endParaRPr lang="fr-FR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0" name="Ellipse 12"/>
            <p:cNvSpPr/>
            <p:nvPr/>
          </p:nvSpPr>
          <p:spPr>
            <a:xfrm>
              <a:off x="1819080" y="3753000"/>
              <a:ext cx="5696280" cy="1065240"/>
            </a:xfrm>
            <a:prstGeom prst="ellipse">
              <a:avLst/>
            </a:prstGeom>
            <a:noFill/>
            <a:ln>
              <a:solidFill>
                <a:srgbClr val="00261C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fr-FR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31" name="Ellipse 7"/>
            <p:cNvSpPr/>
            <p:nvPr/>
          </p:nvSpPr>
          <p:spPr>
            <a:xfrm>
              <a:off x="4874040" y="2673720"/>
              <a:ext cx="1737360" cy="1065240"/>
            </a:xfrm>
            <a:prstGeom prst="ellipse">
              <a:avLst/>
            </a:prstGeom>
            <a:noFill/>
            <a:ln>
              <a:solidFill>
                <a:srgbClr val="00261C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fr-FR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32" name="ZoneTexte 9"/>
            <p:cNvSpPr/>
            <p:nvPr/>
          </p:nvSpPr>
          <p:spPr>
            <a:xfrm>
              <a:off x="1340640" y="2533320"/>
              <a:ext cx="163332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fr-FR" sz="1200" b="0" strike="noStrike" spc="-1">
                  <a:solidFill>
                    <a:schemeClr val="dk1"/>
                  </a:solidFill>
                  <a:latin typeface="Arial"/>
                </a:rPr>
                <a:t>Thermique et « full hybrid »</a:t>
              </a:r>
              <a:endParaRPr lang="fr-FR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dt" idx="44"/>
          </p:nvPr>
        </p:nvSpPr>
        <p:spPr>
          <a:xfrm>
            <a:off x="324000" y="4797720"/>
            <a:ext cx="116964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F464E4E0-AE92-4C6C-9968-7A47D6449622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ZoneTexte 7"/>
          <p:cNvSpPr/>
          <p:nvPr/>
        </p:nvSpPr>
        <p:spPr>
          <a:xfrm>
            <a:off x="195120" y="671040"/>
            <a:ext cx="855324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Et demain ? (1/2)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ZoneTexte 8"/>
          <p:cNvSpPr/>
          <p:nvPr/>
        </p:nvSpPr>
        <p:spPr>
          <a:xfrm>
            <a:off x="1689480" y="1332360"/>
            <a:ext cx="15836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>
                <a:solidFill>
                  <a:schemeClr val="dk1"/>
                </a:solidFill>
                <a:latin typeface="Arial"/>
              </a:rPr>
              <a:t>Production de véhicules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ZoneTexte 9"/>
          <p:cNvSpPr/>
          <p:nvPr/>
        </p:nvSpPr>
        <p:spPr>
          <a:xfrm>
            <a:off x="727200" y="1793880"/>
            <a:ext cx="15836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200" b="1" i="1" strike="noStrike" spc="-1">
                <a:solidFill>
                  <a:srgbClr val="003399"/>
                </a:solidFill>
                <a:latin typeface="Arial"/>
              </a:rPr>
              <a:t>2004 (1 million) 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ZoneTexte 10"/>
          <p:cNvSpPr/>
          <p:nvPr/>
        </p:nvSpPr>
        <p:spPr>
          <a:xfrm>
            <a:off x="1924560" y="2302200"/>
            <a:ext cx="15836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200" b="1" i="1" strike="noStrike" spc="-1">
                <a:solidFill>
                  <a:srgbClr val="003399"/>
                </a:solidFill>
                <a:latin typeface="Arial"/>
              </a:rPr>
              <a:t>2023 (445 000)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8" name="Connecteur droit avec flèche 12"/>
          <p:cNvCxnSpPr/>
          <p:nvPr/>
        </p:nvCxnSpPr>
        <p:spPr>
          <a:xfrm>
            <a:off x="1924200" y="2063880"/>
            <a:ext cx="238680" cy="224640"/>
          </a:xfrm>
          <a:prstGeom prst="straightConnector1">
            <a:avLst/>
          </a:prstGeom>
          <a:ln>
            <a:solidFill>
              <a:srgbClr val="00563F"/>
            </a:solidFill>
            <a:round/>
            <a:tailEnd type="triangle" w="med" len="med"/>
          </a:ln>
        </p:spPr>
      </p:cxnSp>
      <p:cxnSp>
        <p:nvCxnSpPr>
          <p:cNvPr id="239" name="Connecteur droit avec flèche 15"/>
          <p:cNvCxnSpPr/>
          <p:nvPr/>
        </p:nvCxnSpPr>
        <p:spPr>
          <a:xfrm flipV="1">
            <a:off x="2907360" y="2063880"/>
            <a:ext cx="196560" cy="224640"/>
          </a:xfrm>
          <a:prstGeom prst="straightConnector1">
            <a:avLst/>
          </a:prstGeom>
          <a:ln>
            <a:solidFill>
              <a:srgbClr val="00563F"/>
            </a:solidFill>
            <a:round/>
            <a:tailEnd type="triangle" w="med" len="med"/>
          </a:ln>
        </p:spPr>
      </p:cxnSp>
      <p:sp>
        <p:nvSpPr>
          <p:cNvPr id="240" name="ZoneTexte 18"/>
          <p:cNvSpPr/>
          <p:nvPr/>
        </p:nvSpPr>
        <p:spPr>
          <a:xfrm>
            <a:off x="3077640" y="1787040"/>
            <a:ext cx="15836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200" b="1" i="1" strike="noStrike" spc="-1">
                <a:solidFill>
                  <a:srgbClr val="003399"/>
                </a:solidFill>
                <a:latin typeface="Arial"/>
              </a:rPr>
              <a:t>2035 ?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ZoneTexte 24"/>
          <p:cNvSpPr/>
          <p:nvPr/>
        </p:nvSpPr>
        <p:spPr>
          <a:xfrm>
            <a:off x="5814360" y="1332360"/>
            <a:ext cx="15836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>
                <a:solidFill>
                  <a:schemeClr val="dk1"/>
                </a:solidFill>
                <a:latin typeface="Arial"/>
              </a:rPr>
              <a:t>Nombre de salariés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ZoneTexte 25"/>
          <p:cNvSpPr/>
          <p:nvPr/>
        </p:nvSpPr>
        <p:spPr>
          <a:xfrm>
            <a:off x="4852440" y="1793880"/>
            <a:ext cx="15836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200" b="1" i="1" strike="noStrike" spc="-1">
                <a:solidFill>
                  <a:srgbClr val="003399"/>
                </a:solidFill>
                <a:latin typeface="Arial"/>
              </a:rPr>
              <a:t>2004 (60 000) 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ZoneTexte 26"/>
          <p:cNvSpPr/>
          <p:nvPr/>
        </p:nvSpPr>
        <p:spPr>
          <a:xfrm>
            <a:off x="6049440" y="2302200"/>
            <a:ext cx="15836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200" b="1" i="1" strike="noStrike" spc="-1">
                <a:solidFill>
                  <a:srgbClr val="003399"/>
                </a:solidFill>
                <a:latin typeface="Arial"/>
              </a:rPr>
              <a:t>2024 (39 000)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44" name="Connecteur droit avec flèche 27"/>
          <p:cNvCxnSpPr/>
          <p:nvPr/>
        </p:nvCxnSpPr>
        <p:spPr>
          <a:xfrm>
            <a:off x="6049440" y="2063880"/>
            <a:ext cx="238320" cy="224640"/>
          </a:xfrm>
          <a:prstGeom prst="straightConnector1">
            <a:avLst/>
          </a:prstGeom>
          <a:ln>
            <a:solidFill>
              <a:srgbClr val="00563F"/>
            </a:solidFill>
            <a:round/>
            <a:tailEnd type="triangle" w="med" len="med"/>
          </a:ln>
        </p:spPr>
      </p:cxnSp>
      <p:cxnSp>
        <p:nvCxnSpPr>
          <p:cNvPr id="245" name="Connecteur droit avec flèche 28"/>
          <p:cNvCxnSpPr/>
          <p:nvPr/>
        </p:nvCxnSpPr>
        <p:spPr>
          <a:xfrm flipV="1">
            <a:off x="7032600" y="2063880"/>
            <a:ext cx="196200" cy="224640"/>
          </a:xfrm>
          <a:prstGeom prst="straightConnector1">
            <a:avLst/>
          </a:prstGeom>
          <a:ln>
            <a:solidFill>
              <a:srgbClr val="00563F"/>
            </a:solidFill>
            <a:round/>
            <a:tailEnd type="triangle" w="med" len="med"/>
          </a:ln>
        </p:spPr>
      </p:cxnSp>
      <p:sp>
        <p:nvSpPr>
          <p:cNvPr id="246" name="ZoneTexte 29"/>
          <p:cNvSpPr/>
          <p:nvPr/>
        </p:nvSpPr>
        <p:spPr>
          <a:xfrm>
            <a:off x="7202880" y="1787040"/>
            <a:ext cx="15836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200" b="1" i="1" strike="noStrike" spc="-1">
                <a:solidFill>
                  <a:srgbClr val="003399"/>
                </a:solidFill>
                <a:latin typeface="Arial"/>
              </a:rPr>
              <a:t>2035 ?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ZoneTexte 30"/>
          <p:cNvSpPr/>
          <p:nvPr/>
        </p:nvSpPr>
        <p:spPr>
          <a:xfrm>
            <a:off x="251640" y="3025800"/>
            <a:ext cx="8159760" cy="203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600" b="1" strike="noStrike" spc="-1">
                <a:solidFill>
                  <a:schemeClr val="dk1"/>
                </a:solidFill>
                <a:latin typeface="Arial"/>
              </a:rPr>
              <a:t>De nombreux facteurs d’incertitudes :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600" b="0" strike="noStrike" spc="-1">
                <a:solidFill>
                  <a:schemeClr val="dk1"/>
                </a:solidFill>
                <a:latin typeface="Arial"/>
              </a:rPr>
              <a:t> Adhésion des consommateurs au véhicule 100 % électrique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600" b="0" strike="noStrike" spc="-1">
                <a:solidFill>
                  <a:schemeClr val="dk1"/>
                </a:solidFill>
                <a:latin typeface="Arial"/>
              </a:rPr>
              <a:t> Concurrence des véhicules importés de Chine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600" b="0" strike="noStrike" spc="-1">
                <a:solidFill>
                  <a:schemeClr val="dk1"/>
                </a:solidFill>
                <a:latin typeface="Arial"/>
              </a:rPr>
              <a:t> Technologie des batteries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600" b="0" strike="noStrike" spc="-1">
                <a:solidFill>
                  <a:schemeClr val="dk1"/>
                </a:solidFill>
                <a:latin typeface="Arial"/>
              </a:rPr>
              <a:t> Conduite autonome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600" b="0" strike="noStrike" spc="-1">
                <a:solidFill>
                  <a:schemeClr val="dk1"/>
                </a:solidFill>
                <a:latin typeface="Arial"/>
              </a:rPr>
              <a:t> Nouvelles pratiques de mobilité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600" b="0" strike="noStrike" spc="-1">
                <a:solidFill>
                  <a:schemeClr val="dk1"/>
                </a:solidFill>
                <a:latin typeface="Arial"/>
              </a:rPr>
              <a:t>…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39D85FE-4FFB-4465-8290-5B9FC0808972}" type="slidenum"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dt" idx="45"/>
          </p:nvPr>
        </p:nvSpPr>
        <p:spPr>
          <a:xfrm>
            <a:off x="324000" y="4797720"/>
            <a:ext cx="120996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261216E9-5003-44F3-BCA9-F355BC07AFC6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9" name="Image 9"/>
          <p:cNvPicPr/>
          <p:nvPr/>
        </p:nvPicPr>
        <p:blipFill>
          <a:blip r:embed="rId3"/>
          <a:stretch/>
        </p:blipFill>
        <p:spPr>
          <a:xfrm>
            <a:off x="2190960" y="1235880"/>
            <a:ext cx="4550400" cy="3723480"/>
          </a:xfrm>
          <a:prstGeom prst="rect">
            <a:avLst/>
          </a:prstGeom>
          <a:ln w="0">
            <a:noFill/>
          </a:ln>
        </p:spPr>
      </p:pic>
      <p:sp>
        <p:nvSpPr>
          <p:cNvPr id="250" name="ZoneTexte 10"/>
          <p:cNvSpPr/>
          <p:nvPr/>
        </p:nvSpPr>
        <p:spPr>
          <a:xfrm>
            <a:off x="195120" y="671040"/>
            <a:ext cx="855324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Et demain ? (2/2)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ZoneTexte 11"/>
          <p:cNvSpPr/>
          <p:nvPr/>
        </p:nvSpPr>
        <p:spPr>
          <a:xfrm>
            <a:off x="288000" y="4246560"/>
            <a:ext cx="242640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800" b="0" strike="noStrike" spc="-1">
                <a:solidFill>
                  <a:schemeClr val="dk1"/>
                </a:solidFill>
                <a:latin typeface="Arial"/>
              </a:rPr>
              <a:t>Source : OPCO 2i / EDEC automobile 2025</a:t>
            </a:r>
            <a:endParaRPr lang="fr-F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Direction régionale de l'économie, de l'emploi, du travail et des solidarités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6201762-30F5-4AEC-8553-75F1877C17B9}" type="slidenum"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re 4"/>
          <p:cNvSpPr txBox="1"/>
          <p:nvPr/>
        </p:nvSpPr>
        <p:spPr>
          <a:xfrm>
            <a:off x="360360" y="738360"/>
            <a:ext cx="8423640" cy="4046040"/>
          </a:xfrm>
          <a:prstGeom prst="rect">
            <a:avLst/>
          </a:prstGeom>
          <a:noFill/>
          <a:ln w="10080">
            <a:solidFill>
              <a:schemeClr val="lt1"/>
            </a:solidFill>
            <a:round/>
          </a:ln>
        </p:spPr>
        <p:txBody>
          <a:bodyPr lIns="0" bIns="360000" anchor="ctr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fr-FR" sz="3250" b="1" strike="noStrike" spc="-1">
                <a:solidFill>
                  <a:srgbClr val="000000"/>
                </a:solidFill>
                <a:latin typeface="Marianne Medium"/>
              </a:rPr>
              <a:t>Les principales politiques de l’Etat de soutien à la filière</a:t>
            </a:r>
            <a:endParaRPr lang="fr-FR" sz="32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dt" idx="46"/>
          </p:nvPr>
        </p:nvSpPr>
        <p:spPr>
          <a:xfrm>
            <a:off x="324000" y="4797720"/>
            <a:ext cx="116964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6D5B3EED-D812-4C97-B347-5653122B2CFC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ZoneTexte 8"/>
          <p:cNvSpPr/>
          <p:nvPr/>
        </p:nvSpPr>
        <p:spPr>
          <a:xfrm>
            <a:off x="180000" y="771480"/>
            <a:ext cx="8568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91"/>
                </a:solidFill>
                <a:uFillTx/>
                <a:latin typeface="Calibri"/>
              </a:rPr>
              <a:t>Contrats stratégiques de filière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ZoneTexte 9"/>
          <p:cNvSpPr/>
          <p:nvPr/>
        </p:nvSpPr>
        <p:spPr>
          <a:xfrm>
            <a:off x="180000" y="1388520"/>
            <a:ext cx="8638200" cy="393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400" b="0" strike="noStrike" spc="-1">
                <a:solidFill>
                  <a:schemeClr val="dk1"/>
                </a:solidFill>
                <a:latin typeface="Arial"/>
              </a:rPr>
              <a:t>Les « Contrats stratégiques de filière » sont élaborés dans le cadre du Conseil national de l’Industrie (CNI),  créé en 2010 et présidé par le Premier ministre. 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400" b="0" strike="noStrike" spc="-1">
                <a:solidFill>
                  <a:schemeClr val="dk1"/>
                </a:solidFill>
                <a:latin typeface="Arial"/>
              </a:rPr>
              <a:t>Le CNI bénéficie d'une gouvernance tripartite comprenant industriels, société civile (représentants des salariés, personnalités qualifiées) et administration. 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400" b="0" strike="noStrike" spc="-1">
                <a:solidFill>
                  <a:schemeClr val="dk1"/>
                </a:solidFill>
                <a:latin typeface="Arial"/>
              </a:rPr>
              <a:t>Pour 19 filières industrielles, dont l’Automobile, des Contrats des filières  (plans d’actions) sont définis et régulièrement mis à jour.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400" b="0" strike="noStrike" spc="-1">
                <a:solidFill>
                  <a:schemeClr val="dk1"/>
                </a:solidFill>
                <a:latin typeface="Arial"/>
              </a:rPr>
              <a:t>Le Contrat de la filière Automobile 2024-2027 a été signé en mai 2024 par l’Etat, Région de France et la PFA (représentant des industriels) :  </a:t>
            </a:r>
            <a:r>
              <a:rPr lang="fr-FR" sz="1400" b="0" u="sng" strike="noStrike" spc="-1">
                <a:solidFill>
                  <a:schemeClr val="dk1"/>
                </a:solidFill>
                <a:uFillTx/>
                <a:latin typeface="Arial"/>
                <a:hlinkClick r:id="rId2"/>
              </a:rPr>
              <a:t>Automobile : signature du contrat stratégique de filière 2024-2027 | Conseil national de l'industrie (conseil-national-industrie.gouv.fr)</a:t>
            </a:r>
            <a:r>
              <a:rPr lang="fr-FR" sz="1400" b="0" strike="noStrike" spc="-1">
                <a:solidFill>
                  <a:schemeClr val="dk1"/>
                </a:solidFill>
                <a:latin typeface="Arial"/>
              </a:rPr>
              <a:t>.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0FE5C7D-B685-4F42-8714-6FCBEB371195}" type="slidenum"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dt" idx="47"/>
          </p:nvPr>
        </p:nvSpPr>
        <p:spPr>
          <a:xfrm>
            <a:off x="324000" y="4797720"/>
            <a:ext cx="116964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55E984B-1E90-4D41-9ED3-5738EAA2F334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7" name="ZoneTexte 7"/>
          <p:cNvSpPr/>
          <p:nvPr/>
        </p:nvSpPr>
        <p:spPr>
          <a:xfrm>
            <a:off x="180000" y="771480"/>
            <a:ext cx="8568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91"/>
                </a:solidFill>
                <a:uFillTx/>
                <a:latin typeface="Calibri"/>
              </a:rPr>
              <a:t>Le Contrat stratégique de la filière Automobile : 6 axes principaux (1/2) 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ZoneTexte 9"/>
          <p:cNvSpPr/>
          <p:nvPr/>
        </p:nvSpPr>
        <p:spPr>
          <a:xfrm>
            <a:off x="339840" y="1263240"/>
            <a:ext cx="842436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600" b="0" strike="noStrike" spc="-1">
                <a:solidFill>
                  <a:schemeClr val="dk1"/>
                </a:solidFill>
                <a:latin typeface="Arial"/>
              </a:rPr>
              <a:t>Axe 1 : Compétitivité et innovation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268200" indent="-2682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Pérennisation du soutien financier à la R&amp;D (via programme France 2030)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Facilitation de l’accès aux financements via le fonds d’investissement « Avenir automobile »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Travail à des dispositifs/réglementations françaises et européennes compétitifs pour la filière (ex: régimes d’aide d’Etat spécifiques, normes)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Poursuite du dispositif d’accompagnement individuel par l’Etat des PME/ETI à haut potentiel, avec une aide des constructeurs dans l’identification des entreprises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ZoneTexte 10"/>
          <p:cNvSpPr/>
          <p:nvPr/>
        </p:nvSpPr>
        <p:spPr>
          <a:xfrm>
            <a:off x="324000" y="2786400"/>
            <a:ext cx="8424360" cy="124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600" b="0" strike="noStrike" spc="-1">
                <a:solidFill>
                  <a:schemeClr val="dk1"/>
                </a:solidFill>
                <a:latin typeface="Arial"/>
              </a:rPr>
              <a:t>Axe 2 : Attractivité de la filière et reconversion professionnelle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268200" indent="-2682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Prolongation et ouverture à l’anticipation des mutations sur les territoires du fonds existant d’accompagnement et de reconversion des salariés de la filière automobile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268200" indent="-2682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Nouvel EDEC national (Engagement développement de l’emploi et des compétences)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268200" indent="-2682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Développement d’outils de promotion de la filière (ex: websérie)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ZoneTexte 11"/>
          <p:cNvSpPr/>
          <p:nvPr/>
        </p:nvSpPr>
        <p:spPr>
          <a:xfrm>
            <a:off x="324000" y="4016160"/>
            <a:ext cx="842436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600" b="0" strike="noStrike" spc="-1">
                <a:solidFill>
                  <a:schemeClr val="dk1"/>
                </a:solidFill>
                <a:latin typeface="Arial"/>
              </a:rPr>
              <a:t>Axe 3 : Souveraineté, collectif et résilience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268200" indent="-2682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Sécurisation des approvisionnements en matériaux critiques, « stress tests » périodiques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268200" indent="-2682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Poursuite des efforts de dialogue partenarial et collectifs entre acteurs de la filière 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163CFEA-5508-4EEB-B7AB-EF053BB3EF80}" type="slidenum"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dt" idx="48"/>
          </p:nvPr>
        </p:nvSpPr>
        <p:spPr>
          <a:xfrm>
            <a:off x="324000" y="4797720"/>
            <a:ext cx="116964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95193255-6DBD-40AB-971B-F81038C6EA8F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2" name="ZoneTexte 7"/>
          <p:cNvSpPr/>
          <p:nvPr/>
        </p:nvSpPr>
        <p:spPr>
          <a:xfrm>
            <a:off x="180000" y="771480"/>
            <a:ext cx="8568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91"/>
                </a:solidFill>
                <a:uFillTx/>
                <a:latin typeface="Calibri"/>
              </a:rPr>
              <a:t>Le Contrat stratégique de la filière Automobile : 6 axes principaux (2/2)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ZoneTexte 10"/>
          <p:cNvSpPr/>
          <p:nvPr/>
        </p:nvSpPr>
        <p:spPr>
          <a:xfrm>
            <a:off x="288000" y="1281960"/>
            <a:ext cx="8424360" cy="106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600" b="0" strike="noStrike" spc="-1">
                <a:solidFill>
                  <a:schemeClr val="dk1"/>
                </a:solidFill>
                <a:latin typeface="Arial"/>
              </a:rPr>
              <a:t>Axe 4 : Accélérer la transition énergétique et écologique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268200" indent="-2682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Engagements de l’Etat à proposer des aides de soutien à l’achat et à la location longue durée de véhicules neufs à zéro émission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268200" indent="-2682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Développement du réseau de bornes de recharges des véhicules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ZoneTexte 3"/>
          <p:cNvSpPr/>
          <p:nvPr/>
        </p:nvSpPr>
        <p:spPr>
          <a:xfrm>
            <a:off x="252000" y="2270520"/>
            <a:ext cx="842436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600" b="0" strike="noStrike" spc="-1">
                <a:solidFill>
                  <a:schemeClr val="dk1"/>
                </a:solidFill>
                <a:latin typeface="Arial"/>
              </a:rPr>
              <a:t>Axe 5 : Favoriser l’économie circulaire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268200" indent="-2682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Travail sur l’éco-conception des pièces et des véhicules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268200" indent="-2682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Augmentation du gisement potentiel des pièces de réemploi via l’augmentation du flux de véhicules en fin de vie allant vers les centres VHU de la filière REP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268200" indent="-2682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Mise en place d’une filière de recyclage des batteries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ZoneTexte 4"/>
          <p:cNvSpPr/>
          <p:nvPr/>
        </p:nvSpPr>
        <p:spPr>
          <a:xfrm>
            <a:off x="288000" y="3418200"/>
            <a:ext cx="8883000" cy="167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600" b="0" strike="noStrike" spc="-1">
                <a:solidFill>
                  <a:schemeClr val="dk1"/>
                </a:solidFill>
                <a:latin typeface="Arial"/>
              </a:rPr>
              <a:t>Axe 6 : Gérer et renouveler de façon soutenable le parc automobile et le développement des nouvelles mobilités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Mise en place de soutiens financiers ciblés sur les ménages concernés par la mise en place de ZFE-m et pour les professionnels et les collectivités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Développement du rétrofit de véhicule 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Développement de la mobilité partagée au travers de dispositifs incitatifs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9AE016A-C5AA-46E4-BB35-F1D38F344CF5}" type="slidenum"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dt" idx="49"/>
          </p:nvPr>
        </p:nvSpPr>
        <p:spPr>
          <a:xfrm>
            <a:off x="0" y="4963680"/>
            <a:ext cx="179640" cy="17964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00" b="1" strike="noStrike" cap="all" spc="-1">
                <a:solidFill>
                  <a:schemeClr val="dk1">
                    <a:alpha val="0"/>
                  </a:schemeClr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3D0A010-D7C8-4D12-AB9B-36DDBB69BEBA}" type="datetime1">
              <a:rPr lang="fr-FR" sz="100" b="1" strike="noStrike" cap="all" spc="-1">
                <a:solidFill>
                  <a:schemeClr val="dk1">
                    <a:alpha val="0"/>
                  </a:schemeClr>
                </a:solidFill>
                <a:latin typeface="Marianne Medium"/>
              </a:rPr>
              <a:t>10/10/2025</a:t>
            </a:fld>
            <a:endParaRPr lang="fr-FR" sz="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179640" cy="17964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fr-FR" sz="100" b="1" strike="noStrike" spc="-1">
              <a:solidFill>
                <a:schemeClr val="dk1">
                  <a:alpha val="0"/>
                </a:schemeClr>
              </a:solidFill>
              <a:latin typeface="Marianne Medi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3CA8D88F-79B4-4570-8E6B-EA3AC83E1EA7}" type="slidenum">
              <a:t>27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re 2"/>
          <p:cNvSpPr txBox="1"/>
          <p:nvPr/>
        </p:nvSpPr>
        <p:spPr>
          <a:xfrm>
            <a:off x="360360" y="738360"/>
            <a:ext cx="8423640" cy="4046040"/>
          </a:xfrm>
          <a:prstGeom prst="rect">
            <a:avLst/>
          </a:prstGeom>
          <a:noFill/>
          <a:ln w="10080">
            <a:solidFill>
              <a:schemeClr val="lt1"/>
            </a:solidFill>
            <a:round/>
          </a:ln>
        </p:spPr>
        <p:txBody>
          <a:bodyPr lIns="0" bIns="360000" anchor="ctr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fr-FR" sz="3250" b="1" strike="noStrike" spc="-1">
                <a:solidFill>
                  <a:srgbClr val="000000"/>
                </a:solidFill>
                <a:latin typeface="Marianne Medium"/>
              </a:rPr>
              <a:t>Les principales politiques de l’Etat de soutien à la filière</a:t>
            </a:r>
            <a:endParaRPr lang="fr-FR" sz="32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ldNum" idx="28"/>
          </p:nvPr>
        </p:nvSpPr>
        <p:spPr>
          <a:xfrm>
            <a:off x="7398720" y="4783680"/>
            <a:ext cx="134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750" b="1" strike="noStrike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8CF1EA3-DD22-4310-A3AE-BC5D9E856CF9}" type="slidenum">
              <a:rPr lang="fr-FR" sz="750" b="1" strike="noStrike" spc="-1">
                <a:solidFill>
                  <a:schemeClr val="dk1"/>
                </a:solidFill>
                <a:latin typeface="Marianne Medium"/>
              </a:rPr>
              <a:t>4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dt" idx="29"/>
          </p:nvPr>
        </p:nvSpPr>
        <p:spPr>
          <a:xfrm>
            <a:off x="324000" y="4797720"/>
            <a:ext cx="116964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08D07EB3-DC86-4190-A95D-41ACC89607D9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ZoneTexte 1"/>
          <p:cNvSpPr/>
          <p:nvPr/>
        </p:nvSpPr>
        <p:spPr>
          <a:xfrm>
            <a:off x="503640" y="487080"/>
            <a:ext cx="8244720" cy="82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Une décision stratégique de l’Etat à la fin des années 1960 destinée à la reconversion du bassin minier – Développement sur 3 décennies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3" name="Groupe 47"/>
          <p:cNvGrpSpPr/>
          <p:nvPr/>
        </p:nvGrpSpPr>
        <p:grpSpPr>
          <a:xfrm>
            <a:off x="935640" y="1312920"/>
            <a:ext cx="7272360" cy="3405600"/>
            <a:chOff x="935640" y="1312920"/>
            <a:chExt cx="7272360" cy="3405600"/>
          </a:xfrm>
        </p:grpSpPr>
        <p:sp>
          <p:nvSpPr>
            <p:cNvPr id="104" name="AutoShape 2"/>
            <p:cNvSpPr/>
            <p:nvPr/>
          </p:nvSpPr>
          <p:spPr>
            <a:xfrm>
              <a:off x="4490640" y="2518200"/>
              <a:ext cx="30168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pic>
          <p:nvPicPr>
            <p:cNvPr id="105" name="Picture 4" descr="Carte du bassin minier"/>
            <p:cNvPicPr/>
            <p:nvPr/>
          </p:nvPicPr>
          <p:blipFill>
            <a:blip r:embed="rId3"/>
            <a:stretch/>
          </p:blipFill>
          <p:spPr>
            <a:xfrm>
              <a:off x="2430360" y="1999800"/>
              <a:ext cx="3637800" cy="2139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6" name="ZoneTexte 9"/>
            <p:cNvSpPr/>
            <p:nvPr/>
          </p:nvSpPr>
          <p:spPr>
            <a:xfrm>
              <a:off x="2489040" y="1312920"/>
              <a:ext cx="1283760" cy="70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fr-FR" sz="1000" b="1" strike="noStrike" spc="-1">
                  <a:solidFill>
                    <a:schemeClr val="dk2">
                      <a:lumMod val="60000"/>
                      <a:lumOff val="40000"/>
                    </a:schemeClr>
                  </a:solidFill>
                  <a:latin typeface="Arial"/>
                </a:rPr>
                <a:t>1969 </a:t>
              </a:r>
              <a:r>
                <a:rPr lang="fr-FR" sz="1000" b="0" strike="noStrike" spc="-1">
                  <a:solidFill>
                    <a:schemeClr val="dk2">
                      <a:lumMod val="60000"/>
                      <a:lumOff val="40000"/>
                    </a:schemeClr>
                  </a:solidFill>
                  <a:latin typeface="Arial"/>
                </a:rPr>
                <a:t>: Française de Mécanique (moteurs, Renault-Stellantis)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07" name="Connecteur droit avec flèche 12"/>
            <p:cNvCxnSpPr>
              <a:stCxn id="106" idx="2"/>
            </p:cNvCxnSpPr>
            <p:nvPr/>
          </p:nvCxnSpPr>
          <p:spPr>
            <a:xfrm>
              <a:off x="3130920" y="2013120"/>
              <a:ext cx="1038960" cy="1135800"/>
            </a:xfrm>
            <a:prstGeom prst="straightConnector1">
              <a:avLst/>
            </a:prstGeom>
            <a:ln>
              <a:solidFill>
                <a:srgbClr val="000091">
                  <a:lumMod val="60000"/>
                  <a:lumOff val="40000"/>
                </a:srgbClr>
              </a:solidFill>
              <a:round/>
              <a:tailEnd type="triangle" w="med" len="med"/>
            </a:ln>
          </p:spPr>
        </p:cxnSp>
        <p:sp>
          <p:nvSpPr>
            <p:cNvPr id="108" name="ZoneTexte 13"/>
            <p:cNvSpPr/>
            <p:nvPr/>
          </p:nvSpPr>
          <p:spPr>
            <a:xfrm>
              <a:off x="6298200" y="1441800"/>
              <a:ext cx="1283760" cy="70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fr-FR" sz="1000" b="1" strike="noStrike" spc="-1">
                  <a:solidFill>
                    <a:schemeClr val="dk2">
                      <a:lumMod val="60000"/>
                      <a:lumOff val="40000"/>
                    </a:schemeClr>
                  </a:solidFill>
                  <a:latin typeface="Arial"/>
                </a:rPr>
                <a:t>1969</a:t>
              </a:r>
              <a:r>
                <a:rPr lang="fr-FR" sz="1000" b="0" strike="noStrike" spc="-1">
                  <a:solidFill>
                    <a:schemeClr val="dk2">
                      <a:lumMod val="60000"/>
                      <a:lumOff val="40000"/>
                    </a:schemeClr>
                  </a:solidFill>
                  <a:latin typeface="Arial"/>
                </a:rPr>
                <a:t> : Maubeuge Construction Automobile (Renault)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09" name="Connecteur droit avec flèche 15"/>
            <p:cNvCxnSpPr/>
            <p:nvPr/>
          </p:nvCxnSpPr>
          <p:spPr>
            <a:xfrm flipH="1">
              <a:off x="5426280" y="2131200"/>
              <a:ext cx="1044000" cy="1315440"/>
            </a:xfrm>
            <a:prstGeom prst="straightConnector1">
              <a:avLst/>
            </a:prstGeom>
            <a:ln>
              <a:solidFill>
                <a:srgbClr val="000091">
                  <a:lumMod val="60000"/>
                  <a:lumOff val="40000"/>
                </a:srgbClr>
              </a:solidFill>
              <a:round/>
              <a:tailEnd type="triangle" w="med" len="med"/>
            </a:ln>
          </p:spPr>
        </p:cxnSp>
        <p:sp>
          <p:nvSpPr>
            <p:cNvPr id="110" name="ZoneTexte 18"/>
            <p:cNvSpPr/>
            <p:nvPr/>
          </p:nvSpPr>
          <p:spPr>
            <a:xfrm>
              <a:off x="935640" y="1805760"/>
              <a:ext cx="1283760" cy="1005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fr-FR" sz="1000" b="1" strike="noStrike" spc="-1">
                  <a:solidFill>
                    <a:schemeClr val="dk2">
                      <a:lumMod val="60000"/>
                      <a:lumOff val="40000"/>
                    </a:schemeClr>
                  </a:solidFill>
                  <a:latin typeface="Arial"/>
                </a:rPr>
                <a:t>1970</a:t>
              </a:r>
              <a:r>
                <a:rPr lang="fr-FR" sz="1000" b="0" strike="noStrike" spc="-1">
                  <a:solidFill>
                    <a:schemeClr val="dk2">
                      <a:lumMod val="60000"/>
                      <a:lumOff val="40000"/>
                    </a:schemeClr>
                  </a:solidFill>
                  <a:latin typeface="Arial"/>
                </a:rPr>
                <a:t> : Société des Transmissions Automatiques (boîtes de vitesses automatiques, Renault-Stellantis)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1" name="Connecteur droit avec flèche 20"/>
            <p:cNvCxnSpPr>
              <a:stCxn id="110" idx="3"/>
            </p:cNvCxnSpPr>
            <p:nvPr/>
          </p:nvCxnSpPr>
          <p:spPr>
            <a:xfrm>
              <a:off x="2219400" y="2308320"/>
              <a:ext cx="1703880" cy="840600"/>
            </a:xfrm>
            <a:prstGeom prst="straightConnector1">
              <a:avLst/>
            </a:prstGeom>
            <a:ln>
              <a:solidFill>
                <a:srgbClr val="000091">
                  <a:lumMod val="60000"/>
                  <a:lumOff val="40000"/>
                </a:srgbClr>
              </a:solidFill>
              <a:round/>
              <a:tailEnd type="triangle" w="med" len="med"/>
            </a:ln>
          </p:spPr>
        </p:cxnSp>
        <p:sp>
          <p:nvSpPr>
            <p:cNvPr id="112" name="ZoneTexte 23"/>
            <p:cNvSpPr/>
            <p:nvPr/>
          </p:nvSpPr>
          <p:spPr>
            <a:xfrm>
              <a:off x="4641840" y="1376280"/>
              <a:ext cx="128376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fr-FR" sz="1000" b="1" strike="noStrike" spc="-1">
                  <a:solidFill>
                    <a:schemeClr val="dk2">
                      <a:lumMod val="60000"/>
                      <a:lumOff val="40000"/>
                    </a:schemeClr>
                  </a:solidFill>
                  <a:latin typeface="Arial"/>
                </a:rPr>
                <a:t>1970</a:t>
              </a:r>
              <a:r>
                <a:rPr lang="fr-FR" sz="1000" b="0" strike="noStrike" spc="-1">
                  <a:solidFill>
                    <a:schemeClr val="dk2">
                      <a:lumMod val="60000"/>
                      <a:lumOff val="40000"/>
                    </a:schemeClr>
                  </a:solidFill>
                  <a:latin typeface="Arial"/>
                </a:rPr>
                <a:t> : Renault Douai (assemblage)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3" name="Connecteur droit avec flèche 25"/>
            <p:cNvCxnSpPr/>
            <p:nvPr/>
          </p:nvCxnSpPr>
          <p:spPr>
            <a:xfrm flipH="1">
              <a:off x="4525560" y="1895760"/>
              <a:ext cx="286200" cy="1485000"/>
            </a:xfrm>
            <a:prstGeom prst="straightConnector1">
              <a:avLst/>
            </a:prstGeom>
            <a:ln>
              <a:solidFill>
                <a:srgbClr val="000091">
                  <a:lumMod val="60000"/>
                  <a:lumOff val="40000"/>
                </a:srgbClr>
              </a:solidFill>
              <a:round/>
              <a:tailEnd type="triangle" w="med" len="med"/>
            </a:ln>
          </p:spPr>
        </p:cxnSp>
        <p:sp>
          <p:nvSpPr>
            <p:cNvPr id="114" name="ZoneTexte 27"/>
            <p:cNvSpPr/>
            <p:nvPr/>
          </p:nvSpPr>
          <p:spPr>
            <a:xfrm>
              <a:off x="6781680" y="3183480"/>
              <a:ext cx="1426320" cy="60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5" name="ZoneTexte 28"/>
            <p:cNvSpPr/>
            <p:nvPr/>
          </p:nvSpPr>
          <p:spPr>
            <a:xfrm>
              <a:off x="6681960" y="2271960"/>
              <a:ext cx="128376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fr-FR" sz="1000" b="1" strike="noStrike" spc="-1">
                  <a:solidFill>
                    <a:schemeClr val="dk2">
                      <a:lumMod val="60000"/>
                      <a:lumOff val="40000"/>
                    </a:schemeClr>
                  </a:solidFill>
                  <a:latin typeface="Arial"/>
                </a:rPr>
                <a:t>1979</a:t>
              </a:r>
              <a:r>
                <a:rPr lang="fr-FR" sz="1000" b="0" strike="noStrike" spc="-1">
                  <a:solidFill>
                    <a:schemeClr val="dk2">
                      <a:lumMod val="60000"/>
                      <a:lumOff val="40000"/>
                    </a:schemeClr>
                  </a:solidFill>
                  <a:latin typeface="Arial"/>
                </a:rPr>
                <a:t> : SMAN (boîtes de vitesses, Stellantis)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6" name="Connecteur droit avec flèche 30"/>
            <p:cNvCxnSpPr>
              <a:stCxn id="115" idx="1"/>
            </p:cNvCxnSpPr>
            <p:nvPr/>
          </p:nvCxnSpPr>
          <p:spPr>
            <a:xfrm flipH="1">
              <a:off x="5113800" y="2545560"/>
              <a:ext cx="1568520" cy="842760"/>
            </a:xfrm>
            <a:prstGeom prst="straightConnector1">
              <a:avLst/>
            </a:prstGeom>
            <a:ln>
              <a:solidFill>
                <a:srgbClr val="000091">
                  <a:lumMod val="60000"/>
                  <a:lumOff val="40000"/>
                </a:srgbClr>
              </a:solidFill>
              <a:round/>
              <a:tailEnd type="triangle" w="med" len="med"/>
            </a:ln>
          </p:spPr>
        </p:cxnSp>
        <p:sp>
          <p:nvSpPr>
            <p:cNvPr id="117" name="ZoneTexte 31"/>
            <p:cNvSpPr/>
            <p:nvPr/>
          </p:nvSpPr>
          <p:spPr>
            <a:xfrm>
              <a:off x="6567840" y="3148920"/>
              <a:ext cx="1283760" cy="70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fr-FR" sz="1000" b="1" strike="noStrike" spc="-1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Arial"/>
                </a:rPr>
                <a:t>1989</a:t>
              </a:r>
              <a:r>
                <a:rPr lang="fr-FR" sz="1000" b="0" strike="noStrike" spc="-1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Arial"/>
                </a:rPr>
                <a:t> : SEVELNORD (assemblage, Stellantis)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8" name="Connecteur droit avec flèche 33"/>
            <p:cNvCxnSpPr>
              <a:stCxn id="117" idx="1"/>
            </p:cNvCxnSpPr>
            <p:nvPr/>
          </p:nvCxnSpPr>
          <p:spPr>
            <a:xfrm flipH="1">
              <a:off x="4855680" y="3498840"/>
              <a:ext cx="1712520" cy="79200"/>
            </a:xfrm>
            <a:prstGeom prst="straightConnector1">
              <a:avLst/>
            </a:prstGeom>
            <a:ln>
              <a:solidFill>
                <a:srgbClr val="00563F"/>
              </a:solidFill>
              <a:round/>
              <a:tailEnd type="triangle" w="med" len="med"/>
            </a:ln>
          </p:spPr>
        </p:cxnSp>
        <p:sp>
          <p:nvSpPr>
            <p:cNvPr id="119" name="ZoneTexte 36"/>
            <p:cNvSpPr/>
            <p:nvPr/>
          </p:nvSpPr>
          <p:spPr>
            <a:xfrm>
              <a:off x="6567840" y="4170960"/>
              <a:ext cx="128376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fr-FR" sz="1000" b="1" strike="noStrike" spc="-1">
                  <a:solidFill>
                    <a:srgbClr val="FF0000"/>
                  </a:solidFill>
                  <a:latin typeface="Arial"/>
                </a:rPr>
                <a:t>1998 </a:t>
              </a:r>
              <a:r>
                <a:rPr lang="fr-FR" sz="1000" b="0" strike="noStrike" spc="-1">
                  <a:solidFill>
                    <a:srgbClr val="FF0000"/>
                  </a:solidFill>
                  <a:latin typeface="Arial"/>
                </a:rPr>
                <a:t>: Toyota Onnaing (assemblage)</a:t>
              </a:r>
              <a:endParaRPr lang="fr-FR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20" name="Connecteur droit avec flèche 46"/>
            <p:cNvCxnSpPr/>
            <p:nvPr/>
          </p:nvCxnSpPr>
          <p:spPr>
            <a:xfrm flipH="1" flipV="1">
              <a:off x="5140800" y="3170880"/>
              <a:ext cx="1329480" cy="968760"/>
            </a:xfrm>
            <a:prstGeom prst="straightConnector1">
              <a:avLst/>
            </a:prstGeom>
            <a:ln>
              <a:solidFill>
                <a:srgbClr val="FF0000"/>
              </a:solidFill>
              <a:round/>
              <a:tailEnd type="triangle" w="med" len="med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ldNum" idx="30"/>
          </p:nvPr>
        </p:nvSpPr>
        <p:spPr>
          <a:xfrm>
            <a:off x="7398720" y="4783680"/>
            <a:ext cx="134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750" b="1" strike="noStrike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351D9CB-13C2-470A-81EE-26B22C468FD6}" type="slidenum">
              <a:rPr lang="fr-FR" sz="750" b="1" strike="noStrike" spc="-1">
                <a:solidFill>
                  <a:schemeClr val="dk1"/>
                </a:solidFill>
                <a:latin typeface="Marianne Medium"/>
              </a:rPr>
              <a:t>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dt" idx="31"/>
          </p:nvPr>
        </p:nvSpPr>
        <p:spPr>
          <a:xfrm>
            <a:off x="324000" y="4797720"/>
            <a:ext cx="116964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4E37F25-403C-43F8-AB17-282CA97875E3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ZoneTexte 1"/>
          <p:cNvSpPr/>
          <p:nvPr/>
        </p:nvSpPr>
        <p:spPr>
          <a:xfrm>
            <a:off x="503640" y="632520"/>
            <a:ext cx="824472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L’exemple de Renault Douai (lancement de la R5 en 1974)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Image 5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2123640" y="1329120"/>
            <a:ext cx="4896360" cy="2485080"/>
          </a:xfrm>
          <a:prstGeom prst="rect">
            <a:avLst/>
          </a:prstGeom>
          <a:ln w="0">
            <a:noFill/>
          </a:ln>
        </p:spPr>
      </p:pic>
      <p:sp>
        <p:nvSpPr>
          <p:cNvPr id="125" name="ZoneTexte 3"/>
          <p:cNvSpPr/>
          <p:nvPr/>
        </p:nvSpPr>
        <p:spPr>
          <a:xfrm>
            <a:off x="319320" y="4083840"/>
            <a:ext cx="670068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200" b="0" u="sng" strike="noStrike" spc="-1">
                <a:solidFill>
                  <a:schemeClr val="dk1"/>
                </a:solidFill>
                <a:uFillTx/>
                <a:latin typeface="Arial"/>
                <a:hlinkClick r:id="rId2"/>
              </a:rPr>
              <a:t>Mémoires de mines - La conversion industrielle : l'exemple de l'usine Renault de Douai (ina.fr)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dt" idx="32"/>
          </p:nvPr>
        </p:nvSpPr>
        <p:spPr>
          <a:xfrm>
            <a:off x="324000" y="4797720"/>
            <a:ext cx="116964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9CBB0CD4-2EC7-493E-84EC-FC29F53E271B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ZoneTexte 15"/>
          <p:cNvSpPr/>
          <p:nvPr/>
        </p:nvSpPr>
        <p:spPr>
          <a:xfrm>
            <a:off x="493200" y="631080"/>
            <a:ext cx="824472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L’installation d’un important tissu de sous-traitance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Picture 2" descr="VALEO — Communauté de la Fabrique des Mobilités"/>
          <p:cNvPicPr/>
          <p:nvPr/>
        </p:nvPicPr>
        <p:blipFill>
          <a:blip r:embed="rId3"/>
          <a:stretch/>
        </p:blipFill>
        <p:spPr>
          <a:xfrm>
            <a:off x="5932800" y="992880"/>
            <a:ext cx="1007640" cy="47844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6" descr="FORVIA - L'ADN"/>
          <p:cNvPicPr/>
          <p:nvPr/>
        </p:nvPicPr>
        <p:blipFill>
          <a:blip r:embed="rId4"/>
          <a:stretch/>
        </p:blipFill>
        <p:spPr>
          <a:xfrm>
            <a:off x="7034040" y="1223280"/>
            <a:ext cx="1685520" cy="72432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8" descr="OPmobility - CARA"/>
          <p:cNvPicPr/>
          <p:nvPr/>
        </p:nvPicPr>
        <p:blipFill>
          <a:blip r:embed="rId5"/>
          <a:stretch/>
        </p:blipFill>
        <p:spPr>
          <a:xfrm>
            <a:off x="5808600" y="1814040"/>
            <a:ext cx="1511640" cy="69408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12" descr="Home - Linamar"/>
          <p:cNvPicPr/>
          <p:nvPr/>
        </p:nvPicPr>
        <p:blipFill>
          <a:blip r:embed="rId6"/>
          <a:stretch/>
        </p:blipFill>
        <p:spPr>
          <a:xfrm>
            <a:off x="7219080" y="3688200"/>
            <a:ext cx="1518840" cy="35964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14" descr="Saint-Gobain — Wikipédia"/>
          <p:cNvPicPr/>
          <p:nvPr/>
        </p:nvPicPr>
        <p:blipFill>
          <a:blip r:embed="rId7"/>
          <a:stretch/>
        </p:blipFill>
        <p:spPr>
          <a:xfrm>
            <a:off x="7120800" y="2470320"/>
            <a:ext cx="1511640" cy="63972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16" descr="AGC Glass Europe lance sa nouvelle gamme Low-Carbon Glass - L'Echo de la  baie"/>
          <p:cNvPicPr/>
          <p:nvPr/>
        </p:nvPicPr>
        <p:blipFill>
          <a:blip r:embed="rId8"/>
          <a:stretch/>
        </p:blipFill>
        <p:spPr>
          <a:xfrm>
            <a:off x="6086160" y="3099600"/>
            <a:ext cx="987480" cy="493560"/>
          </a:xfrm>
          <a:prstGeom prst="rect">
            <a:avLst/>
          </a:prstGeom>
          <a:ln w="0">
            <a:noFill/>
          </a:ln>
        </p:spPr>
      </p:pic>
      <p:pic>
        <p:nvPicPr>
          <p:cNvPr id="134" name="Image 6"/>
          <p:cNvPicPr/>
          <p:nvPr/>
        </p:nvPicPr>
        <p:blipFill>
          <a:blip r:embed="rId9"/>
          <a:stretch/>
        </p:blipFill>
        <p:spPr>
          <a:xfrm>
            <a:off x="134640" y="1131480"/>
            <a:ext cx="5704200" cy="3156120"/>
          </a:xfrm>
          <a:prstGeom prst="rect">
            <a:avLst/>
          </a:prstGeom>
          <a:ln w="0">
            <a:noFill/>
          </a:ln>
        </p:spPr>
      </p:pic>
      <p:sp>
        <p:nvSpPr>
          <p:cNvPr id="135" name="ZoneTexte 4"/>
          <p:cNvSpPr/>
          <p:nvPr/>
        </p:nvSpPr>
        <p:spPr>
          <a:xfrm>
            <a:off x="1344240" y="4464000"/>
            <a:ext cx="89287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400" b="0" strike="noStrike" spc="-1">
                <a:solidFill>
                  <a:srgbClr val="003399"/>
                </a:solidFill>
                <a:latin typeface="Arial"/>
              </a:rPr>
              <a:t>Résultat empirique : 1 emploi « constructeur » engendre 2 emplois « sous-traitants »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FB3EF40-6CEF-42CE-9DA0-87757DE83D61}" type="slidenum"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dt" idx="33"/>
          </p:nvPr>
        </p:nvSpPr>
        <p:spPr>
          <a:xfrm>
            <a:off x="324000" y="4797720"/>
            <a:ext cx="116964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AAA801CB-AFDE-4846-B890-AE0A6DAE11D6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ZoneTexte 15"/>
          <p:cNvSpPr/>
          <p:nvPr/>
        </p:nvSpPr>
        <p:spPr>
          <a:xfrm>
            <a:off x="493200" y="631080"/>
            <a:ext cx="824472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La production régionale atteint son pic entre 2004 et 2007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ZoneTexte 4"/>
          <p:cNvSpPr/>
          <p:nvPr/>
        </p:nvSpPr>
        <p:spPr>
          <a:xfrm>
            <a:off x="868320" y="1571400"/>
            <a:ext cx="26546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i="1" strike="noStrike" spc="-1">
                <a:solidFill>
                  <a:srgbClr val="0000CC"/>
                </a:solidFill>
                <a:latin typeface="Arial"/>
              </a:rPr>
              <a:t>Plus d’1 million de véhicules produits en 2004 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(3</a:t>
            </a:r>
            <a:r>
              <a:rPr lang="fr-FR" sz="1200" b="0" strike="noStrike" spc="-1" baseline="30000">
                <a:solidFill>
                  <a:schemeClr val="dk1"/>
                </a:solidFill>
                <a:latin typeface="Arial"/>
              </a:rPr>
              <a:t>ème</a:t>
            </a: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 au niveau national)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ZoneTexte 8"/>
          <p:cNvSpPr/>
          <p:nvPr/>
        </p:nvSpPr>
        <p:spPr>
          <a:xfrm>
            <a:off x="875160" y="3219840"/>
            <a:ext cx="27986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i="1" strike="noStrike" spc="-1">
                <a:solidFill>
                  <a:srgbClr val="0000CC"/>
                </a:solidFill>
                <a:latin typeface="Arial"/>
              </a:rPr>
              <a:t>1,7 millions de boites de vitesses produites en 2007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(1</a:t>
            </a:r>
            <a:r>
              <a:rPr lang="fr-FR" sz="1200" b="0" strike="noStrike" spc="-1" baseline="30000">
                <a:solidFill>
                  <a:schemeClr val="dk1"/>
                </a:solidFill>
                <a:latin typeface="Arial"/>
              </a:rPr>
              <a:t>er</a:t>
            </a: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 au niveau national)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ZoneTexte 3"/>
          <p:cNvSpPr/>
          <p:nvPr/>
        </p:nvSpPr>
        <p:spPr>
          <a:xfrm>
            <a:off x="4963320" y="1677600"/>
            <a:ext cx="3312000" cy="48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i="1" strike="noStrike" spc="-1">
                <a:solidFill>
                  <a:srgbClr val="0000CC"/>
                </a:solidFill>
                <a:latin typeface="Arial"/>
              </a:rPr>
              <a:t>~ 60 000 salariés en 2007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(3</a:t>
            </a:r>
            <a:r>
              <a:rPr lang="fr-FR" sz="1200" b="0" strike="noStrike" spc="-1" baseline="30000">
                <a:solidFill>
                  <a:schemeClr val="dk1"/>
                </a:solidFill>
                <a:latin typeface="Arial"/>
              </a:rPr>
              <a:t>ème</a:t>
            </a: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 au niveau national)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ZoneTexte 10"/>
          <p:cNvSpPr/>
          <p:nvPr/>
        </p:nvSpPr>
        <p:spPr>
          <a:xfrm>
            <a:off x="5284800" y="3219840"/>
            <a:ext cx="26546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i="1" strike="noStrike" spc="-1">
                <a:solidFill>
                  <a:srgbClr val="0000CC"/>
                </a:solidFill>
                <a:latin typeface="Arial"/>
              </a:rPr>
              <a:t>1,6 millions de moteurs produits en 2007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(2</a:t>
            </a:r>
            <a:r>
              <a:rPr lang="fr-FR" sz="1200" b="0" strike="noStrike" spc="-1" baseline="30000">
                <a:solidFill>
                  <a:schemeClr val="dk1"/>
                </a:solidFill>
                <a:latin typeface="Arial"/>
              </a:rPr>
              <a:t>ème</a:t>
            </a: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 au niveau national)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5ED0761-196C-4EF7-9EFB-D62E565C8FBC}" type="slidenum"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re 3"/>
          <p:cNvSpPr txBox="1"/>
          <p:nvPr/>
        </p:nvSpPr>
        <p:spPr>
          <a:xfrm>
            <a:off x="360360" y="738360"/>
            <a:ext cx="8423640" cy="4046040"/>
          </a:xfrm>
          <a:prstGeom prst="rect">
            <a:avLst/>
          </a:prstGeom>
          <a:noFill/>
          <a:ln w="10080">
            <a:solidFill>
              <a:schemeClr val="lt1"/>
            </a:solidFill>
            <a:round/>
          </a:ln>
        </p:spPr>
        <p:txBody>
          <a:bodyPr lIns="0" bIns="360000" anchor="ctr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fr-FR" sz="3250" b="1" strike="noStrike" spc="-1">
                <a:solidFill>
                  <a:srgbClr val="000000"/>
                </a:solidFill>
                <a:latin typeface="Marianne Medium"/>
              </a:rPr>
              <a:t>2007-2022 : les crises des « subprimes » et du COVID affaiblissent la filière </a:t>
            </a:r>
            <a:endParaRPr lang="fr-FR" sz="32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 5"/>
          <p:cNvPicPr/>
          <p:nvPr/>
        </p:nvPicPr>
        <p:blipFill>
          <a:blip r:embed="rId2"/>
          <a:stretch/>
        </p:blipFill>
        <p:spPr>
          <a:xfrm>
            <a:off x="2352240" y="1527120"/>
            <a:ext cx="4326120" cy="2880000"/>
          </a:xfrm>
          <a:prstGeom prst="rect">
            <a:avLst/>
          </a:prstGeom>
          <a:ln w="0">
            <a:noFill/>
          </a:ln>
        </p:spPr>
      </p:pic>
      <p:sp>
        <p:nvSpPr>
          <p:cNvPr id="144" name="PlaceHolder 1"/>
          <p:cNvSpPr>
            <a:spLocks noGrp="1"/>
          </p:cNvSpPr>
          <p:nvPr>
            <p:ph type="dt" idx="34"/>
          </p:nvPr>
        </p:nvSpPr>
        <p:spPr>
          <a:xfrm>
            <a:off x="324000" y="4797720"/>
            <a:ext cx="1169640" cy="3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750" b="1" strike="noStrike" cap="all" spc="-1">
                <a:solidFill>
                  <a:schemeClr val="dk1"/>
                </a:solidFill>
                <a:latin typeface="Marianne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893120C2-271A-476B-AE02-3BAD84370AD0}" type="datetime1">
              <a:rPr lang="fr-FR" sz="750" b="1" strike="noStrike" cap="all" spc="-1">
                <a:solidFill>
                  <a:schemeClr val="dk1"/>
                </a:solidFill>
                <a:latin typeface="Marianne Medium"/>
              </a:rPr>
              <a:t>10/10/2025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ZoneTexte 14"/>
          <p:cNvSpPr/>
          <p:nvPr/>
        </p:nvSpPr>
        <p:spPr>
          <a:xfrm>
            <a:off x="395640" y="4488120"/>
            <a:ext cx="2973600" cy="18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600" b="0" strike="noStrike" spc="-1">
                <a:solidFill>
                  <a:schemeClr val="dk1"/>
                </a:solidFill>
                <a:latin typeface="Arial"/>
              </a:rPr>
              <a:t>Graphique : DREETS HdF selon sources ARIA HdF, CCFA, ACEA</a:t>
            </a:r>
            <a:endParaRPr lang="fr-FR" sz="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ZoneTexte 15"/>
          <p:cNvSpPr/>
          <p:nvPr/>
        </p:nvSpPr>
        <p:spPr>
          <a:xfrm>
            <a:off x="909000" y="1186920"/>
            <a:ext cx="228600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100" b="1" strike="noStrike" spc="-1">
                <a:solidFill>
                  <a:schemeClr val="dk1"/>
                </a:solidFill>
                <a:latin typeface="Arial"/>
              </a:rPr>
              <a:t>Crise des « subprimes »</a:t>
            </a:r>
            <a:endParaRPr lang="fr-FR" sz="11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7" name="Connecteur droit avec flèche 17"/>
          <p:cNvCxnSpPr/>
          <p:nvPr/>
        </p:nvCxnSpPr>
        <p:spPr>
          <a:xfrm>
            <a:off x="2699640" y="1502280"/>
            <a:ext cx="434520" cy="771120"/>
          </a:xfrm>
          <a:prstGeom prst="straightConnector1">
            <a:avLst/>
          </a:prstGeom>
          <a:ln>
            <a:solidFill>
              <a:srgbClr val="00563F"/>
            </a:solidFill>
            <a:round/>
            <a:tailEnd type="triangle" w="med" len="med"/>
          </a:ln>
        </p:spPr>
      </p:cxnSp>
      <p:sp>
        <p:nvSpPr>
          <p:cNvPr id="148" name="ZoneTexte 18"/>
          <p:cNvSpPr/>
          <p:nvPr/>
        </p:nvSpPr>
        <p:spPr>
          <a:xfrm>
            <a:off x="6372360" y="1312920"/>
            <a:ext cx="228600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100" b="1" strike="noStrike" spc="-1">
                <a:solidFill>
                  <a:schemeClr val="dk1"/>
                </a:solidFill>
                <a:latin typeface="Arial"/>
              </a:rPr>
              <a:t>Crise COVID</a:t>
            </a:r>
            <a:endParaRPr lang="fr-FR" sz="11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9" name="Connecteur droit avec flèche 19"/>
          <p:cNvCxnSpPr/>
          <p:nvPr/>
        </p:nvCxnSpPr>
        <p:spPr>
          <a:xfrm flipH="1">
            <a:off x="5940000" y="1540440"/>
            <a:ext cx="1112040" cy="1103400"/>
          </a:xfrm>
          <a:prstGeom prst="straightConnector1">
            <a:avLst/>
          </a:prstGeom>
          <a:ln>
            <a:solidFill>
              <a:srgbClr val="00563F"/>
            </a:solidFill>
            <a:round/>
            <a:tailEnd type="triangle" w="med" len="med"/>
          </a:ln>
        </p:spPr>
      </p:cxnSp>
      <p:sp>
        <p:nvSpPr>
          <p:cNvPr id="150" name="ZoneTexte 4"/>
          <p:cNvSpPr/>
          <p:nvPr/>
        </p:nvSpPr>
        <p:spPr>
          <a:xfrm>
            <a:off x="683640" y="694080"/>
            <a:ext cx="824472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000091"/>
                </a:solidFill>
                <a:uFillTx/>
                <a:latin typeface="Calibri"/>
              </a:rPr>
              <a:t>Effets des crises sur la production automobile européenne, française et régionale (1/2)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3AE27E7-649F-4E2E-B9AF-E2A2DF460793}" type="slidenum"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e39ddcedd54b5a4918a6dfea5f1432a7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4375710ba33db0462fcb0e1559d7eb04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F23CB23C-18FD-4661-9B42-2B7EF7B4AA75}"/>
</file>

<file path=customXml/itemProps2.xml><?xml version="1.0" encoding="utf-8"?>
<ds:datastoreItem xmlns:ds="http://schemas.openxmlformats.org/officeDocument/2006/customXml" ds:itemID="{A29CB01D-CAC5-4BF9-B5BC-286ED445606B}"/>
</file>

<file path=customXml/itemProps3.xml><?xml version="1.0" encoding="utf-8"?>
<ds:datastoreItem xmlns:ds="http://schemas.openxmlformats.org/officeDocument/2006/customXml" ds:itemID="{48596CAB-AE91-4140-9A00-21FC3F1A410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2179</Words>
  <Application>Microsoft Office PowerPoint</Application>
  <PresentationFormat>Affichage à l'écran (16:9)</PresentationFormat>
  <Paragraphs>238</Paragraphs>
  <Slides>27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27</vt:i4>
      </vt:variant>
    </vt:vector>
  </HeadingPairs>
  <TitlesOfParts>
    <vt:vector size="43" baseType="lpstr">
      <vt:lpstr>Arial</vt:lpstr>
      <vt:lpstr>Calibri</vt:lpstr>
      <vt:lpstr>Marianne Light</vt:lpstr>
      <vt:lpstr>Marianne Medium</vt:lpstr>
      <vt:lpstr>OpenSymbol</vt:lpstr>
      <vt:lpstr>Symbol</vt:lpstr>
      <vt:lpstr>Times New Roman</vt:lpstr>
      <vt:lpstr>Wingdings</vt:lpstr>
      <vt:lpstr>PREMIER MINISTRE</vt:lpstr>
      <vt:lpstr>PREMIER MINISTRE</vt:lpstr>
      <vt:lpstr>PREMIER MINISTRE</vt:lpstr>
      <vt:lpstr>PREMIER MINISTRE</vt:lpstr>
      <vt:lpstr>PREMIER MINISTRE</vt:lpstr>
      <vt:lpstr>PREMIER MINISTRE</vt:lpstr>
      <vt:lpstr>PREMIER MINISTRE</vt:lpstr>
      <vt:lpstr>PREMIER MINISTRE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développement de la filière de l’électromobilité engendre d’importants besoins en compétences en région</vt:lpstr>
      <vt:lpstr>Pour répondre aux besoins en compétences : la création du consortium Electro’Mob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Géraldine Benali</dc:creator>
  <dc:description/>
  <cp:lastModifiedBy>Géraldine Benali</cp:lastModifiedBy>
  <cp:revision>1</cp:revision>
  <dcterms:created xsi:type="dcterms:W3CDTF">2025-10-09T15:00:43Z</dcterms:created>
  <dcterms:modified xsi:type="dcterms:W3CDTF">2025-10-10T11:41:44Z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  <property fmtid="{D5CDD505-2E9C-101B-9397-08002B2CF9AE}" pid="3" name="MSIP_Label_3094c1fb-3db8-4cce-b079-9b022302847f_ActionId">
    <vt:lpwstr>2f1600c2-2b4f-49a2-ada4-1f59297be197</vt:lpwstr>
  </property>
  <property fmtid="{D5CDD505-2E9C-101B-9397-08002B2CF9AE}" pid="4" name="MSIP_Label_3094c1fb-3db8-4cce-b079-9b022302847f_ContentBits">
    <vt:lpwstr>0</vt:lpwstr>
  </property>
  <property fmtid="{D5CDD505-2E9C-101B-9397-08002B2CF9AE}" pid="5" name="MSIP_Label_3094c1fb-3db8-4cce-b079-9b022302847f_Enabled">
    <vt:lpwstr>true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etDate">
    <vt:lpwstr>2025-10-06T16:01:25Z</vt:lpwstr>
  </property>
  <property fmtid="{D5CDD505-2E9C-101B-9397-08002B2CF9AE}" pid="9" name="MSIP_Label_3094c1fb-3db8-4cce-b079-9b022302847f_SiteId">
    <vt:lpwstr>035e5292-5a25-4509-bb08-a555f7d31a8b</vt:lpwstr>
  </property>
  <property fmtid="{D5CDD505-2E9C-101B-9397-08002B2CF9AE}" pid="10" name="MSIP_Label_3094c1fb-3db8-4cce-b079-9b022302847f_Tag">
    <vt:lpwstr>10, 3, 0, 1</vt:lpwstr>
  </property>
  <property fmtid="{D5CDD505-2E9C-101B-9397-08002B2CF9AE}" pid="11" name="Notes">
    <vt:i4>10</vt:i4>
  </property>
  <property fmtid="{D5CDD505-2E9C-101B-9397-08002B2CF9AE}" pid="12" name="PresentationFormat">
    <vt:lpwstr>Affichage à l'écran (16:9)</vt:lpwstr>
  </property>
  <property fmtid="{D5CDD505-2E9C-101B-9397-08002B2CF9AE}" pid="13" name="Slides">
    <vt:i4>27</vt:i4>
  </property>
  <property fmtid="{D5CDD505-2E9C-101B-9397-08002B2CF9AE}" pid="14" name="_dlc_DocIdItemGuid">
    <vt:lpwstr>871c2819-2f6d-420c-b01a-2bcb1629cd64</vt:lpwstr>
  </property>
</Properties>
</file>