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9" r:id="rId2"/>
    <p:sldId id="439" r:id="rId3"/>
    <p:sldId id="863" r:id="rId4"/>
    <p:sldId id="381" r:id="rId5"/>
    <p:sldId id="384" r:id="rId6"/>
    <p:sldId id="953" r:id="rId7"/>
    <p:sldId id="827" r:id="rId8"/>
    <p:sldId id="830" r:id="rId9"/>
    <p:sldId id="360" r:id="rId10"/>
    <p:sldId id="258" r:id="rId11"/>
    <p:sldId id="865" r:id="rId12"/>
    <p:sldId id="385" r:id="rId13"/>
    <p:sldId id="794" r:id="rId14"/>
    <p:sldId id="879" r:id="rId15"/>
    <p:sldId id="330" r:id="rId16"/>
    <p:sldId id="898" r:id="rId17"/>
    <p:sldId id="331" r:id="rId18"/>
    <p:sldId id="843" r:id="rId19"/>
    <p:sldId id="267" r:id="rId20"/>
    <p:sldId id="831" r:id="rId21"/>
    <p:sldId id="835" r:id="rId22"/>
    <p:sldId id="866" r:id="rId23"/>
    <p:sldId id="376" r:id="rId24"/>
    <p:sldId id="941" r:id="rId25"/>
    <p:sldId id="942" r:id="rId26"/>
    <p:sldId id="946" r:id="rId27"/>
    <p:sldId id="947" r:id="rId28"/>
    <p:sldId id="836" r:id="rId29"/>
    <p:sldId id="954" r:id="rId30"/>
    <p:sldId id="256" r:id="rId31"/>
    <p:sldId id="955" r:id="rId32"/>
    <p:sldId id="83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5214" autoAdjust="0"/>
  </p:normalViewPr>
  <p:slideViewPr>
    <p:cSldViewPr snapToGrid="0">
      <p:cViewPr varScale="1">
        <p:scale>
          <a:sx n="106" d="100"/>
          <a:sy n="106" d="100"/>
        </p:scale>
        <p:origin x="1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4A8E9-8C95-4367-850B-F9DDD9D40BD4}" type="datetimeFigureOut">
              <a:rPr lang="fr-FR" smtClean="0"/>
              <a:t>08/04/2021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858DD-6207-4232-8F73-9B6AA4FE616E}" type="slidenum">
              <a:rPr lang="fr-FR" smtClean="0"/>
              <a:t>‹N°›</a:t>
            </a:fld>
            <a:endParaRPr lang="fr-FR"/>
          </a:p>
        </p:txBody>
      </p:sp>
    </p:spTree>
    <p:extLst>
      <p:ext uri="{BB962C8B-B14F-4D97-AF65-F5344CB8AC3E}">
        <p14:creationId xmlns:p14="http://schemas.microsoft.com/office/powerpoint/2010/main" val="3711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7DA32-9D27-45CB-AF10-630D793773B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98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a:solidFill>
                  <a:schemeClr val="tx1"/>
                </a:solidFill>
                <a:effectLst/>
                <a:latin typeface="+mn-lt"/>
                <a:ea typeface="+mn-ea"/>
                <a:cs typeface="+mn-cs"/>
              </a:rPr>
              <a:t>2010 : naissance à Paris. 4 membres fondateurs, dont 3 sont toujours là</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Deux objectifs : 1) produire des propositions pour </a:t>
            </a:r>
            <a:r>
              <a:rPr lang="fr-FR" sz="1200" kern="1200" dirty="0" err="1">
                <a:solidFill>
                  <a:schemeClr val="tx1"/>
                </a:solidFill>
                <a:effectLst/>
                <a:latin typeface="+mn-lt"/>
                <a:ea typeface="+mn-ea"/>
                <a:cs typeface="+mn-cs"/>
              </a:rPr>
              <a:t>décarboner</a:t>
            </a:r>
            <a:r>
              <a:rPr lang="fr-FR" sz="1200" kern="1200" dirty="0">
                <a:solidFill>
                  <a:schemeClr val="tx1"/>
                </a:solidFill>
                <a:effectLst/>
                <a:latin typeface="+mn-lt"/>
                <a:ea typeface="+mn-ea"/>
                <a:cs typeface="+mn-cs"/>
              </a:rPr>
              <a:t> l’économie</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2) faire un lobby (n’ayons pas honte) d’intérêt général</a:t>
            </a:r>
          </a:p>
          <a:p>
            <a:pPr lvl="0"/>
            <a:r>
              <a:rPr lang="fr-FR" sz="1200" kern="1200" dirty="0">
                <a:solidFill>
                  <a:schemeClr val="tx1"/>
                </a:solidFill>
                <a:effectLst/>
                <a:latin typeface="+mn-lt"/>
                <a:ea typeface="+mn-ea"/>
                <a:cs typeface="+mn-cs"/>
              </a:rPr>
              <a:t>Un directeur se dirigeant lui-même, 10 m</a:t>
            </a:r>
            <a:r>
              <a:rPr lang="fr-FR" sz="1200" kern="1200" baseline="30000" dirty="0">
                <a:solidFill>
                  <a:schemeClr val="tx1"/>
                </a:solidFill>
                <a:effectLst/>
                <a:latin typeface="+mn-lt"/>
                <a:ea typeface="+mn-ea"/>
                <a:cs typeface="+mn-cs"/>
              </a:rPr>
              <a:t>2</a:t>
            </a:r>
            <a:r>
              <a:rPr lang="fr-FR" sz="1200" kern="1200" dirty="0">
                <a:solidFill>
                  <a:schemeClr val="tx1"/>
                </a:solidFill>
                <a:effectLst/>
                <a:latin typeface="+mn-lt"/>
                <a:ea typeface="+mn-ea"/>
                <a:cs typeface="+mn-cs"/>
              </a:rPr>
              <a:t>, une table et 2 chaises…</a:t>
            </a:r>
          </a:p>
          <a:p>
            <a:pPr lvl="0"/>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2020 : 9 membres + 8 mécènes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Plus de </a:t>
            </a:r>
            <a:r>
              <a:rPr lang="fr-FR" sz="1200" b="1" kern="1200" dirty="0">
                <a:solidFill>
                  <a:schemeClr val="tx1"/>
                </a:solidFill>
                <a:effectLst/>
                <a:latin typeface="+mn-lt"/>
                <a:ea typeface="+mn-ea"/>
                <a:cs typeface="+mn-cs"/>
              </a:rPr>
              <a:t>vingt projets </a:t>
            </a:r>
            <a:r>
              <a:rPr lang="fr-FR" sz="1200" kern="1200" dirty="0">
                <a:solidFill>
                  <a:schemeClr val="tx1"/>
                </a:solidFill>
                <a:effectLst/>
                <a:latin typeface="+mn-lt"/>
                <a:ea typeface="+mn-ea"/>
                <a:cs typeface="+mn-cs"/>
              </a:rPr>
              <a:t>ont été lancés</a:t>
            </a:r>
          </a:p>
          <a:p>
            <a:pPr lvl="0"/>
            <a:r>
              <a:rPr lang="fr-FR" sz="1200" kern="1200" dirty="0">
                <a:solidFill>
                  <a:schemeClr val="tx1"/>
                </a:solidFill>
                <a:effectLst/>
                <a:latin typeface="+mn-lt"/>
                <a:ea typeface="+mn-ea"/>
                <a:cs typeface="+mn-cs"/>
                <a:sym typeface="Wingdings" panose="05000000000000000000" pitchFamily="2" charset="2"/>
              </a:rPr>
              <a:t> </a:t>
            </a:r>
            <a:r>
              <a:rPr lang="fr-FR" sz="1200" kern="1200" dirty="0">
                <a:solidFill>
                  <a:schemeClr val="tx1"/>
                </a:solidFill>
                <a:effectLst/>
                <a:latin typeface="+mn-lt"/>
                <a:ea typeface="+mn-ea"/>
                <a:cs typeface="+mn-cs"/>
              </a:rPr>
              <a:t>Un réseau d’influence qui inclut désormais </a:t>
            </a:r>
            <a:r>
              <a:rPr lang="fr-FR" sz="1200" b="1" kern="1200" dirty="0">
                <a:solidFill>
                  <a:schemeClr val="tx1"/>
                </a:solidFill>
                <a:effectLst/>
                <a:latin typeface="+mn-lt"/>
                <a:ea typeface="+mn-ea"/>
                <a:cs typeface="+mn-cs"/>
              </a:rPr>
              <a:t>Bruxelles</a:t>
            </a:r>
            <a:r>
              <a:rPr lang="fr-FR" sz="1200" kern="1200" dirty="0">
                <a:solidFill>
                  <a:schemeClr val="tx1"/>
                </a:solidFill>
                <a:effectLst/>
                <a:latin typeface="+mn-lt"/>
                <a:ea typeface="+mn-ea"/>
                <a:cs typeface="+mn-cs"/>
              </a:rPr>
              <a:t> et des capitales européennes</a:t>
            </a:r>
          </a:p>
          <a:p>
            <a:pPr lvl="0"/>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Nos propositions ont trouvé </a:t>
            </a:r>
            <a:r>
              <a:rPr lang="fr-FR" sz="1200" b="1" kern="1200" dirty="0">
                <a:solidFill>
                  <a:schemeClr val="tx1"/>
                </a:solidFill>
                <a:effectLst/>
                <a:latin typeface="+mn-lt"/>
                <a:ea typeface="+mn-ea"/>
                <a:cs typeface="+mn-cs"/>
              </a:rPr>
              <a:t>un écho </a:t>
            </a:r>
            <a:r>
              <a:rPr lang="fr-FR" sz="1200" kern="1200" dirty="0">
                <a:solidFill>
                  <a:schemeClr val="tx1"/>
                </a:solidFill>
                <a:effectLst/>
                <a:latin typeface="+mn-lt"/>
                <a:ea typeface="+mn-ea"/>
                <a:cs typeface="+mn-cs"/>
              </a:rPr>
              <a:t>dans la Loi Royal, au Plan Bâtiment Durable, à Bercy, dans le Plan Juncker, dans les plans de la Nouvelle France Industrielle…</a:t>
            </a:r>
          </a:p>
          <a:p>
            <a:pPr lvl="0"/>
            <a:r>
              <a:rPr lang="fr-FR" sz="1200" b="1" kern="1200" dirty="0">
                <a:solidFill>
                  <a:schemeClr val="tx1"/>
                </a:solidFill>
                <a:effectLst/>
                <a:latin typeface="+mn-lt"/>
                <a:ea typeface="+mn-ea"/>
                <a:cs typeface="+mn-cs"/>
                <a:sym typeface="Wingdings" panose="05000000000000000000" pitchFamily="2" charset="2"/>
              </a:rPr>
              <a:t></a:t>
            </a:r>
            <a:r>
              <a:rPr lang="fr-FR" sz="1200" b="1" kern="1200" dirty="0">
                <a:solidFill>
                  <a:schemeClr val="tx1"/>
                </a:solidFill>
                <a:effectLst/>
                <a:latin typeface="+mn-lt"/>
                <a:ea typeface="+mn-ea"/>
                <a:cs typeface="+mn-cs"/>
              </a:rPr>
              <a:t>Un réseau académique </a:t>
            </a:r>
            <a:r>
              <a:rPr lang="fr-FR" sz="1200" kern="1200" dirty="0">
                <a:solidFill>
                  <a:schemeClr val="tx1"/>
                </a:solidFill>
                <a:effectLst/>
                <a:latin typeface="+mn-lt"/>
                <a:ea typeface="+mn-ea"/>
                <a:cs typeface="+mn-cs"/>
              </a:rPr>
              <a:t>qui progresse aussi : école d’hiver des Houches, communications à New-York, Milan et Antalya (PIB-Énergie)</a:t>
            </a:r>
          </a:p>
          <a:p>
            <a:pPr lvl="0"/>
            <a:r>
              <a:rPr lang="fr-FR" sz="1200" kern="1200" dirty="0">
                <a:solidFill>
                  <a:schemeClr val="tx1"/>
                </a:solidFill>
                <a:effectLst/>
                <a:latin typeface="+mn-lt"/>
                <a:ea typeface="+mn-ea"/>
                <a:cs typeface="+mn-cs"/>
              </a:rPr>
              <a:t>Un réseau d’experts bénévoles, </a:t>
            </a:r>
            <a:r>
              <a:rPr lang="fr-FR" sz="1200" b="1" i="1" kern="1200" dirty="0">
                <a:solidFill>
                  <a:schemeClr val="tx1"/>
                </a:solidFill>
                <a:effectLst/>
                <a:latin typeface="+mn-lt"/>
                <a:ea typeface="+mn-ea"/>
                <a:cs typeface="+mn-cs"/>
              </a:rPr>
              <a:t>The </a:t>
            </a:r>
            <a:r>
              <a:rPr lang="fr-FR" sz="1200" b="1" i="1" kern="1200" dirty="0" err="1">
                <a:solidFill>
                  <a:schemeClr val="tx1"/>
                </a:solidFill>
                <a:effectLst/>
                <a:latin typeface="+mn-lt"/>
                <a:ea typeface="+mn-ea"/>
                <a:cs typeface="+mn-cs"/>
              </a:rPr>
              <a:t>Shifters</a:t>
            </a:r>
            <a:r>
              <a:rPr lang="fr-FR" sz="1200" kern="1200" dirty="0">
                <a:solidFill>
                  <a:schemeClr val="tx1"/>
                </a:solidFill>
                <a:effectLst/>
                <a:latin typeface="+mn-lt"/>
                <a:ea typeface="+mn-ea"/>
                <a:cs typeface="+mn-cs"/>
              </a:rPr>
              <a:t>, qui appuie les travaux du </a:t>
            </a:r>
            <a:r>
              <a:rPr lang="fr-FR" sz="1200" i="1" kern="1200" dirty="0">
                <a:solidFill>
                  <a:schemeClr val="tx1"/>
                </a:solidFill>
                <a:effectLst/>
                <a:latin typeface="+mn-lt"/>
                <a:ea typeface="+mn-ea"/>
                <a:cs typeface="+mn-cs"/>
              </a:rPr>
              <a:t>Shift</a:t>
            </a:r>
            <a:r>
              <a:rPr lang="fr-FR" sz="1200" kern="1200" dirty="0">
                <a:solidFill>
                  <a:schemeClr val="tx1"/>
                </a:solidFill>
                <a:effectLst/>
                <a:latin typeface="+mn-lt"/>
                <a:ea typeface="+mn-ea"/>
                <a:cs typeface="+mn-cs"/>
              </a:rPr>
              <a:t> et diffuse les connaissances sur l’économie, l’énergie et le climat</a:t>
            </a:r>
          </a:p>
          <a:p>
            <a:pPr lvl="0"/>
            <a:r>
              <a:rPr lang="fr-FR" sz="1200" b="1" kern="1200" dirty="0">
                <a:solidFill>
                  <a:schemeClr val="tx1"/>
                </a:solidFill>
                <a:effectLst/>
                <a:latin typeface="+mn-lt"/>
                <a:ea typeface="+mn-ea"/>
                <a:cs typeface="+mn-cs"/>
                <a:sym typeface="Wingdings" panose="05000000000000000000" pitchFamily="2" charset="2"/>
              </a:rPr>
              <a:t></a:t>
            </a:r>
            <a:r>
              <a:rPr lang="fr-FR" sz="1200" b="1" kern="1200" dirty="0">
                <a:solidFill>
                  <a:schemeClr val="tx1"/>
                </a:solidFill>
                <a:effectLst/>
                <a:latin typeface="+mn-lt"/>
                <a:ea typeface="+mn-ea"/>
                <a:cs typeface="+mn-cs"/>
              </a:rPr>
              <a:t>Des événements </a:t>
            </a:r>
            <a:r>
              <a:rPr lang="fr-FR" sz="1200" kern="1200" dirty="0">
                <a:solidFill>
                  <a:schemeClr val="tx1"/>
                </a:solidFill>
                <a:effectLst/>
                <a:latin typeface="+mn-lt"/>
                <a:ea typeface="+mn-ea"/>
                <a:cs typeface="+mn-cs"/>
              </a:rPr>
              <a:t>haut-niveau et grand public : The Shift Forum,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Shift, Ateliers du Shift, des briefings presse, les Entretiens de Combloux, des conférences, etc.</a:t>
            </a:r>
          </a:p>
        </p:txBody>
      </p:sp>
      <p:sp>
        <p:nvSpPr>
          <p:cNvPr id="4" name="Espace réservé du numéro de diapositive 3"/>
          <p:cNvSpPr>
            <a:spLocks noGrp="1"/>
          </p:cNvSpPr>
          <p:nvPr>
            <p:ph type="sldNum" sz="quarter" idx="10"/>
          </p:nvPr>
        </p:nvSpPr>
        <p:spPr/>
        <p:txBody>
          <a:bodyPr/>
          <a:lstStyle/>
          <a:p>
            <a:fld id="{3607DA32-9D27-45CB-AF10-630D793773B2}" type="slidenum">
              <a:rPr lang="fr-FR" smtClean="0"/>
              <a:t>2</a:t>
            </a:fld>
            <a:endParaRPr lang="fr-FR"/>
          </a:p>
        </p:txBody>
      </p:sp>
    </p:spTree>
    <p:extLst>
      <p:ext uri="{BB962C8B-B14F-4D97-AF65-F5344CB8AC3E}">
        <p14:creationId xmlns:p14="http://schemas.microsoft.com/office/powerpoint/2010/main" val="356131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4625" indent="0">
              <a:buClr>
                <a:schemeClr val="accent1"/>
              </a:buClr>
              <a:buFont typeface="+mj-lt"/>
              <a:buNone/>
            </a:pPr>
            <a:endParaRPr lang="fr-FR" b="1" dirty="0">
              <a:solidFill>
                <a:schemeClr val="accent2">
                  <a:lumMod val="75000"/>
                </a:schemeClr>
              </a:solidFill>
            </a:endParaRPr>
          </a:p>
        </p:txBody>
      </p:sp>
      <p:sp>
        <p:nvSpPr>
          <p:cNvPr id="4" name="Espace réservé du numéro de diapositive 3"/>
          <p:cNvSpPr>
            <a:spLocks noGrp="1"/>
          </p:cNvSpPr>
          <p:nvPr>
            <p:ph type="sldNum" sz="quarter" idx="10"/>
          </p:nvPr>
        </p:nvSpPr>
        <p:spPr/>
        <p:txBody>
          <a:bodyPr/>
          <a:lstStyle/>
          <a:p>
            <a:fld id="{233F16C3-12D7-48C1-A3A7-5BF4C5F06117}" type="slidenum">
              <a:rPr lang="fr-FR" smtClean="0"/>
              <a:t>13</a:t>
            </a:fld>
            <a:endParaRPr lang="fr-FR"/>
          </a:p>
        </p:txBody>
      </p:sp>
    </p:spTree>
    <p:extLst>
      <p:ext uri="{BB962C8B-B14F-4D97-AF65-F5344CB8AC3E}">
        <p14:creationId xmlns:p14="http://schemas.microsoft.com/office/powerpoint/2010/main" val="16820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mière diapo">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t="1" b="46842"/>
          <a:stretch/>
        </p:blipFill>
        <p:spPr>
          <a:xfrm>
            <a:off x="0" y="-18661"/>
            <a:ext cx="9144000" cy="6876661"/>
          </a:xfrm>
          <a:prstGeom prst="rect">
            <a:avLst/>
          </a:prstGeom>
        </p:spPr>
      </p:pic>
      <p:sp>
        <p:nvSpPr>
          <p:cNvPr id="2" name="Titre 1"/>
          <p:cNvSpPr>
            <a:spLocks noGrp="1"/>
          </p:cNvSpPr>
          <p:nvPr>
            <p:ph type="ctrTitle" hasCustomPrompt="1"/>
          </p:nvPr>
        </p:nvSpPr>
        <p:spPr>
          <a:xfrm>
            <a:off x="252000" y="356461"/>
            <a:ext cx="8640000" cy="2800415"/>
          </a:xfrm>
        </p:spPr>
        <p:txBody>
          <a:bodyPr anchor="ctr">
            <a:normAutofit/>
          </a:bodyPr>
          <a:lstStyle>
            <a:lvl1pPr algn="ctr">
              <a:defRPr sz="4000"/>
            </a:lvl1pPr>
          </a:lstStyle>
          <a:p>
            <a:r>
              <a:rPr lang="fr-FR" dirty="0"/>
              <a:t>MODIFIEZ LE STYLE DU TITRE</a:t>
            </a:r>
          </a:p>
        </p:txBody>
      </p:sp>
      <p:sp>
        <p:nvSpPr>
          <p:cNvPr id="3" name="Sous-titre 2"/>
          <p:cNvSpPr>
            <a:spLocks noGrp="1"/>
          </p:cNvSpPr>
          <p:nvPr>
            <p:ph type="subTitle" idx="1"/>
          </p:nvPr>
        </p:nvSpPr>
        <p:spPr>
          <a:xfrm>
            <a:off x="252000" y="3253740"/>
            <a:ext cx="8640000" cy="1323554"/>
          </a:xfrm>
          <a:prstGeom prst="rect">
            <a:avLst/>
          </a:prstGeom>
        </p:spPr>
        <p:txBody>
          <a:bodyPr>
            <a:normAutofit/>
          </a:bodyPr>
          <a:lstStyle>
            <a:lvl1pPr marL="0" indent="0" algn="ctr">
              <a:buNone/>
              <a:defRPr sz="18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9" name="ZoneTexte 8"/>
          <p:cNvSpPr txBox="1"/>
          <p:nvPr/>
        </p:nvSpPr>
        <p:spPr>
          <a:xfrm>
            <a:off x="6788256" y="6066499"/>
            <a:ext cx="1999282" cy="692678"/>
          </a:xfrm>
          <a:prstGeom prst="rect">
            <a:avLst/>
          </a:prstGeom>
          <a:noFill/>
        </p:spPr>
        <p:txBody>
          <a:bodyPr wrap="square" rtlCol="0">
            <a:spAutoFit/>
          </a:bodyPr>
          <a:lstStyle/>
          <a:p>
            <a:endParaRPr lang="fr-FR" dirty="0"/>
          </a:p>
        </p:txBody>
      </p:sp>
      <p:sp>
        <p:nvSpPr>
          <p:cNvPr id="12" name="ZoneTexte 11"/>
          <p:cNvSpPr txBox="1"/>
          <p:nvPr/>
        </p:nvSpPr>
        <p:spPr>
          <a:xfrm>
            <a:off x="387350" y="5720160"/>
            <a:ext cx="1999282" cy="692678"/>
          </a:xfrm>
          <a:prstGeom prst="rect">
            <a:avLst/>
          </a:prstGeom>
          <a:noFill/>
        </p:spPr>
        <p:txBody>
          <a:bodyPr wrap="square" rtlCol="0">
            <a:spAutoFit/>
          </a:bodyPr>
          <a:lstStyle/>
          <a:p>
            <a:endParaRPr lang="fr-FR" dirty="0"/>
          </a:p>
        </p:txBody>
      </p:sp>
      <p:sp>
        <p:nvSpPr>
          <p:cNvPr id="17" name="Espace réservé du texte 16"/>
          <p:cNvSpPr>
            <a:spLocks noGrp="1"/>
          </p:cNvSpPr>
          <p:nvPr>
            <p:ph type="body" sz="quarter" idx="13"/>
          </p:nvPr>
        </p:nvSpPr>
        <p:spPr>
          <a:xfrm>
            <a:off x="387350" y="6176963"/>
            <a:ext cx="1879600" cy="401637"/>
          </a:xfrm>
          <a:prstGeom prst="rect">
            <a:avLst/>
          </a:prstGeom>
        </p:spPr>
        <p:txBody>
          <a:bodyPr>
            <a:noAutofit/>
          </a:bodyPr>
          <a:lstStyle>
            <a:lvl1pPr marL="0" indent="0">
              <a:buNone/>
              <a:defRPr sz="14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fr-FR"/>
              <a:t>Modifiez les styles du texte du masque</a:t>
            </a:r>
          </a:p>
        </p:txBody>
      </p:sp>
      <p:sp>
        <p:nvSpPr>
          <p:cNvPr id="18" name="Espace réservé du texte 16"/>
          <p:cNvSpPr>
            <a:spLocks noGrp="1"/>
          </p:cNvSpPr>
          <p:nvPr>
            <p:ph type="body" sz="quarter" idx="14"/>
          </p:nvPr>
        </p:nvSpPr>
        <p:spPr>
          <a:xfrm>
            <a:off x="6907938" y="6206133"/>
            <a:ext cx="1879600" cy="401637"/>
          </a:xfrm>
          <a:prstGeom prst="rect">
            <a:avLst/>
          </a:prstGeom>
        </p:spPr>
        <p:txBody>
          <a:bodyPr>
            <a:noAutofit/>
          </a:bodyPr>
          <a:lstStyle>
            <a:lvl1pPr marL="0" indent="0" algn="r">
              <a:buNone/>
              <a:defRPr sz="14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fr-FR"/>
              <a:t>Modifiez les styles du texte du masque</a:t>
            </a:r>
          </a:p>
        </p:txBody>
      </p:sp>
      <p:sp>
        <p:nvSpPr>
          <p:cNvPr id="16" name="ZoneTexte 15"/>
          <p:cNvSpPr txBox="1"/>
          <p:nvPr userDrawn="1"/>
        </p:nvSpPr>
        <p:spPr>
          <a:xfrm>
            <a:off x="6788256" y="6066499"/>
            <a:ext cx="1999282" cy="692678"/>
          </a:xfrm>
          <a:prstGeom prst="rect">
            <a:avLst/>
          </a:prstGeom>
          <a:noFill/>
        </p:spPr>
        <p:txBody>
          <a:bodyPr wrap="square" rtlCol="0">
            <a:spAutoFit/>
          </a:bodyPr>
          <a:lstStyle/>
          <a:p>
            <a:endParaRPr lang="fr-FR" dirty="0"/>
          </a:p>
        </p:txBody>
      </p:sp>
      <p:sp>
        <p:nvSpPr>
          <p:cNvPr id="19" name="ZoneTexte 18"/>
          <p:cNvSpPr txBox="1"/>
          <p:nvPr userDrawn="1"/>
        </p:nvSpPr>
        <p:spPr>
          <a:xfrm>
            <a:off x="387350" y="5720160"/>
            <a:ext cx="1999282" cy="692678"/>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194225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de bas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16976" y="0"/>
            <a:ext cx="7532177" cy="1096963"/>
          </a:xfrm>
        </p:spPr>
        <p:txBody>
          <a:bodyPr>
            <a:normAutofit/>
          </a:bodyPr>
          <a:lstStyle>
            <a:lvl1pPr>
              <a:defRPr sz="3200"/>
            </a:lvl1pPr>
          </a:lstStyle>
          <a:p>
            <a:r>
              <a:rPr lang="fr-FR" dirty="0"/>
              <a:t>MODIFIEZ LE STYLE DU TITRE</a:t>
            </a:r>
          </a:p>
        </p:txBody>
      </p:sp>
      <p:sp>
        <p:nvSpPr>
          <p:cNvPr id="3" name="Espace réservé du contenu 2"/>
          <p:cNvSpPr>
            <a:spLocks noGrp="1"/>
          </p:cNvSpPr>
          <p:nvPr>
            <p:ph idx="1"/>
          </p:nvPr>
        </p:nvSpPr>
        <p:spPr>
          <a:xfrm>
            <a:off x="216976" y="1324660"/>
            <a:ext cx="8640000" cy="5271794"/>
          </a:xfrm>
          <a:prstGeom prst="rect">
            <a:avLst/>
          </a:prstGeom>
        </p:spPr>
        <p:txBody>
          <a:bodyPr>
            <a:normAutofit/>
          </a:bodyPr>
          <a:lstStyle>
            <a:lvl1pPr>
              <a:defRPr sz="2400"/>
            </a:lvl1pPr>
            <a:lvl2pPr>
              <a:defRPr sz="2000"/>
            </a:lvl2pPr>
            <a:lvl3pPr>
              <a:defRPr sz="1800"/>
            </a:lvl3pPr>
            <a:lvl4pPr>
              <a:defRPr sz="1600"/>
            </a:lvl4pPr>
            <a:lvl5pPr marL="0" indent="0">
              <a:buFont typeface="Arial" panose="020B0604020202020204" pitchFamily="34" charset="0"/>
              <a:buNone/>
              <a:defRPr sz="16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a:defRPr/>
            </a:lvl6pPr>
          </a:lstStyle>
          <a:p>
            <a:pPr lvl="4"/>
            <a:endParaRPr lang="fr-FR" dirty="0"/>
          </a:p>
        </p:txBody>
      </p:sp>
    </p:spTree>
    <p:extLst>
      <p:ext uri="{BB962C8B-B14F-4D97-AF65-F5344CB8AC3E}">
        <p14:creationId xmlns:p14="http://schemas.microsoft.com/office/powerpoint/2010/main" val="17129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 intermédiaire - parties">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t="1" b="46842"/>
          <a:stretch/>
        </p:blipFill>
        <p:spPr>
          <a:xfrm>
            <a:off x="0" y="-18661"/>
            <a:ext cx="9144000" cy="6876661"/>
          </a:xfrm>
          <a:prstGeom prst="rect">
            <a:avLst/>
          </a:prstGeom>
        </p:spPr>
      </p:pic>
      <p:sp>
        <p:nvSpPr>
          <p:cNvPr id="3" name="Sous-titre 2"/>
          <p:cNvSpPr>
            <a:spLocks noGrp="1"/>
          </p:cNvSpPr>
          <p:nvPr>
            <p:ph type="subTitle" idx="1" hasCustomPrompt="1"/>
          </p:nvPr>
        </p:nvSpPr>
        <p:spPr>
          <a:xfrm>
            <a:off x="387457" y="2001210"/>
            <a:ext cx="8400081" cy="975256"/>
          </a:xfrm>
          <a:prstGeom prst="rect">
            <a:avLst/>
          </a:prstGeom>
        </p:spPr>
        <p:txBody>
          <a:bodyPr>
            <a:normAutofit/>
          </a:bodyPr>
          <a:lstStyle>
            <a:lvl1pPr marL="0" indent="0" algn="ctr">
              <a:buNone/>
              <a:defRPr sz="2800" b="1">
                <a:solidFill>
                  <a:schemeClr val="bg1"/>
                </a:solidFill>
                <a:latin typeface="+mj-lt"/>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Partie 1 : </a:t>
            </a:r>
          </a:p>
        </p:txBody>
      </p:sp>
      <p:sp>
        <p:nvSpPr>
          <p:cNvPr id="9" name="ZoneTexte 8"/>
          <p:cNvSpPr txBox="1"/>
          <p:nvPr/>
        </p:nvSpPr>
        <p:spPr>
          <a:xfrm>
            <a:off x="6788256" y="5865021"/>
            <a:ext cx="1999282" cy="692678"/>
          </a:xfrm>
          <a:prstGeom prst="rect">
            <a:avLst/>
          </a:prstGeom>
          <a:noFill/>
        </p:spPr>
        <p:txBody>
          <a:bodyPr wrap="square" rtlCol="0">
            <a:spAutoFit/>
          </a:bodyPr>
          <a:lstStyle/>
          <a:p>
            <a:endParaRPr lang="fr-FR" dirty="0"/>
          </a:p>
        </p:txBody>
      </p:sp>
      <p:sp>
        <p:nvSpPr>
          <p:cNvPr id="12" name="ZoneTexte 11"/>
          <p:cNvSpPr txBox="1"/>
          <p:nvPr/>
        </p:nvSpPr>
        <p:spPr>
          <a:xfrm>
            <a:off x="524358" y="5971593"/>
            <a:ext cx="1999282" cy="692678"/>
          </a:xfrm>
          <a:prstGeom prst="rect">
            <a:avLst/>
          </a:prstGeom>
          <a:noFill/>
        </p:spPr>
        <p:txBody>
          <a:bodyPr wrap="square" rtlCol="0">
            <a:spAutoFit/>
          </a:bodyPr>
          <a:lstStyle/>
          <a:p>
            <a:endParaRPr lang="fr-FR" dirty="0"/>
          </a:p>
        </p:txBody>
      </p:sp>
      <p:sp>
        <p:nvSpPr>
          <p:cNvPr id="13" name="ZoneTexte 12"/>
          <p:cNvSpPr txBox="1"/>
          <p:nvPr userDrawn="1"/>
        </p:nvSpPr>
        <p:spPr>
          <a:xfrm>
            <a:off x="6788256" y="5865021"/>
            <a:ext cx="1999282" cy="692678"/>
          </a:xfrm>
          <a:prstGeom prst="rect">
            <a:avLst/>
          </a:prstGeom>
          <a:noFill/>
        </p:spPr>
        <p:txBody>
          <a:bodyPr wrap="square" rtlCol="0">
            <a:spAutoFit/>
          </a:bodyPr>
          <a:lstStyle/>
          <a:p>
            <a:endParaRPr lang="fr-FR" dirty="0"/>
          </a:p>
        </p:txBody>
      </p:sp>
      <p:sp>
        <p:nvSpPr>
          <p:cNvPr id="14" name="ZoneTexte 13"/>
          <p:cNvSpPr txBox="1"/>
          <p:nvPr userDrawn="1"/>
        </p:nvSpPr>
        <p:spPr>
          <a:xfrm>
            <a:off x="524358" y="5971593"/>
            <a:ext cx="1999282" cy="692678"/>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14648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 blanche">
    <p:spTree>
      <p:nvGrpSpPr>
        <p:cNvPr id="1" name=""/>
        <p:cNvGrpSpPr/>
        <p:nvPr/>
      </p:nvGrpSpPr>
      <p:grpSpPr>
        <a:xfrm>
          <a:off x="0" y="0"/>
          <a:ext cx="0" cy="0"/>
          <a:chOff x="0" y="0"/>
          <a:chExt cx="0" cy="0"/>
        </a:xfrm>
      </p:grpSpPr>
      <p:sp>
        <p:nvSpPr>
          <p:cNvPr id="4" name="Rectangle 3"/>
          <p:cNvSpPr/>
          <p:nvPr/>
        </p:nvSpPr>
        <p:spPr>
          <a:xfrm>
            <a:off x="0" y="0"/>
            <a:ext cx="9144000" cy="1317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userDrawn="1"/>
        </p:nvSpPr>
        <p:spPr>
          <a:xfrm>
            <a:off x="0" y="0"/>
            <a:ext cx="9144000" cy="1317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529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rnière diapo ">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t="1" b="46842"/>
          <a:stretch/>
        </p:blipFill>
        <p:spPr>
          <a:xfrm>
            <a:off x="0" y="-18661"/>
            <a:ext cx="9144000" cy="6876661"/>
          </a:xfrm>
          <a:prstGeom prst="rect">
            <a:avLst/>
          </a:prstGeom>
        </p:spPr>
      </p:pic>
      <p:sp>
        <p:nvSpPr>
          <p:cNvPr id="3" name="Sous-titre 2"/>
          <p:cNvSpPr>
            <a:spLocks noGrp="1"/>
          </p:cNvSpPr>
          <p:nvPr>
            <p:ph type="subTitle" idx="1" hasCustomPrompt="1"/>
          </p:nvPr>
        </p:nvSpPr>
        <p:spPr>
          <a:xfrm>
            <a:off x="387457" y="2001210"/>
            <a:ext cx="8400081" cy="975256"/>
          </a:xfrm>
          <a:prstGeom prst="rect">
            <a:avLst/>
          </a:prstGeom>
        </p:spPr>
        <p:txBody>
          <a:bodyPr>
            <a:normAutofit/>
          </a:bodyPr>
          <a:lstStyle>
            <a:lvl1pPr marL="0" indent="0" algn="ctr">
              <a:buNone/>
              <a:defRPr sz="32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FIN</a:t>
            </a:r>
          </a:p>
        </p:txBody>
      </p:sp>
      <p:sp>
        <p:nvSpPr>
          <p:cNvPr id="9" name="ZoneTexte 8"/>
          <p:cNvSpPr txBox="1"/>
          <p:nvPr/>
        </p:nvSpPr>
        <p:spPr>
          <a:xfrm>
            <a:off x="6788256" y="5865021"/>
            <a:ext cx="1999282" cy="692678"/>
          </a:xfrm>
          <a:prstGeom prst="rect">
            <a:avLst/>
          </a:prstGeom>
          <a:noFill/>
        </p:spPr>
        <p:txBody>
          <a:bodyPr wrap="square" rtlCol="0">
            <a:spAutoFit/>
          </a:bodyPr>
          <a:lstStyle/>
          <a:p>
            <a:endParaRPr lang="fr-FR" dirty="0"/>
          </a:p>
        </p:txBody>
      </p:sp>
      <p:sp>
        <p:nvSpPr>
          <p:cNvPr id="12" name="ZoneTexte 11"/>
          <p:cNvSpPr txBox="1"/>
          <p:nvPr/>
        </p:nvSpPr>
        <p:spPr>
          <a:xfrm>
            <a:off x="524358" y="5971593"/>
            <a:ext cx="1999282" cy="692678"/>
          </a:xfrm>
          <a:prstGeom prst="rect">
            <a:avLst/>
          </a:prstGeom>
          <a:noFill/>
        </p:spPr>
        <p:txBody>
          <a:bodyPr wrap="square" rtlCol="0">
            <a:spAutoFit/>
          </a:bodyPr>
          <a:lstStyle/>
          <a:p>
            <a:endParaRPr lang="fr-FR" dirty="0"/>
          </a:p>
        </p:txBody>
      </p:sp>
      <p:sp>
        <p:nvSpPr>
          <p:cNvPr id="13" name="ZoneTexte 12"/>
          <p:cNvSpPr txBox="1"/>
          <p:nvPr userDrawn="1"/>
        </p:nvSpPr>
        <p:spPr>
          <a:xfrm>
            <a:off x="6788256" y="5865021"/>
            <a:ext cx="1999282" cy="692678"/>
          </a:xfrm>
          <a:prstGeom prst="rect">
            <a:avLst/>
          </a:prstGeom>
          <a:noFill/>
        </p:spPr>
        <p:txBody>
          <a:bodyPr wrap="square" rtlCol="0">
            <a:spAutoFit/>
          </a:bodyPr>
          <a:lstStyle/>
          <a:p>
            <a:endParaRPr lang="fr-FR" dirty="0"/>
          </a:p>
        </p:txBody>
      </p:sp>
      <p:sp>
        <p:nvSpPr>
          <p:cNvPr id="14" name="ZoneTexte 13"/>
          <p:cNvSpPr txBox="1"/>
          <p:nvPr userDrawn="1"/>
        </p:nvSpPr>
        <p:spPr>
          <a:xfrm>
            <a:off x="524358" y="5971593"/>
            <a:ext cx="1999282" cy="692678"/>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291648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40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077C3D2-5456-4711-8470-560172677D9D}" type="datetimeFigureOut">
              <a:rPr lang="fr-FR" smtClean="0"/>
              <a:t>08/04/2021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48AADC-9F27-4DC0-B0BA-9E865DA6EA11}" type="slidenum">
              <a:rPr lang="fr-FR" smtClean="0"/>
              <a:t>‹N°›</a:t>
            </a:fld>
            <a:endParaRPr lang="fr-FR"/>
          </a:p>
        </p:txBody>
      </p:sp>
    </p:spTree>
    <p:extLst>
      <p:ext uri="{BB962C8B-B14F-4D97-AF65-F5344CB8AC3E}">
        <p14:creationId xmlns:p14="http://schemas.microsoft.com/office/powerpoint/2010/main" val="229531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9" cstate="print">
            <a:extLst>
              <a:ext uri="{28A0092B-C50C-407E-A947-70E740481C1C}">
                <a14:useLocalDpi xmlns:a14="http://schemas.microsoft.com/office/drawing/2010/main" val="0"/>
              </a:ext>
            </a:extLst>
          </a:blip>
          <a:srcRect b="49809"/>
          <a:stretch/>
        </p:blipFill>
        <p:spPr>
          <a:xfrm>
            <a:off x="0" y="0"/>
            <a:ext cx="9143999" cy="1096963"/>
          </a:xfrm>
          <a:prstGeom prst="rect">
            <a:avLst/>
          </a:prstGeom>
        </p:spPr>
      </p:pic>
      <p:sp>
        <p:nvSpPr>
          <p:cNvPr id="2" name="Espace réservé du titre 1"/>
          <p:cNvSpPr>
            <a:spLocks noGrp="1"/>
          </p:cNvSpPr>
          <p:nvPr>
            <p:ph type="title"/>
          </p:nvPr>
        </p:nvSpPr>
        <p:spPr>
          <a:xfrm>
            <a:off x="252000" y="1"/>
            <a:ext cx="7056000" cy="1096962"/>
          </a:xfrm>
          <a:prstGeom prst="rect">
            <a:avLst/>
          </a:prstGeom>
        </p:spPr>
        <p:txBody>
          <a:bodyPr vert="horz" lIns="91440" tIns="45720" rIns="91440" bIns="45720" rtlCol="0" anchor="ctr">
            <a:normAutofit/>
          </a:bodyPr>
          <a:lstStyle/>
          <a:p>
            <a:r>
              <a:rPr lang="fr-FR" dirty="0"/>
              <a:t>MODIFIEZ LE STYLE DU TITRE</a:t>
            </a:r>
          </a:p>
        </p:txBody>
      </p:sp>
      <p:pic>
        <p:nvPicPr>
          <p:cNvPr id="10" name="Image 9"/>
          <p:cNvPicPr>
            <a:picLocks noChangeAspect="1"/>
          </p:cNvPicPr>
          <p:nvPr/>
        </p:nvPicPr>
        <p:blipFill rotWithShape="1">
          <a:blip r:embed="rId10">
            <a:extLst>
              <a:ext uri="{28A0092B-C50C-407E-A947-70E740481C1C}">
                <a14:useLocalDpi xmlns:a14="http://schemas.microsoft.com/office/drawing/2010/main" val="0"/>
              </a:ext>
            </a:extLst>
          </a:blip>
          <a:srcRect l="8271" t="11037" r="8781" b="11701"/>
          <a:stretch/>
        </p:blipFill>
        <p:spPr>
          <a:xfrm>
            <a:off x="7792161" y="193612"/>
            <a:ext cx="1194319" cy="718457"/>
          </a:xfrm>
          <a:prstGeom prst="rect">
            <a:avLst/>
          </a:prstGeom>
          <a:effectLst>
            <a:outerShdw blurRad="50800" dist="38100" dir="2700000" algn="tl" rotWithShape="0">
              <a:prstClr val="black">
                <a:alpha val="40000"/>
              </a:prstClr>
            </a:outerShdw>
          </a:effectLst>
        </p:spPr>
      </p:pic>
      <p:pic>
        <p:nvPicPr>
          <p:cNvPr id="6" name="Image 5"/>
          <p:cNvPicPr>
            <a:picLocks noChangeAspect="1"/>
          </p:cNvPicPr>
          <p:nvPr userDrawn="1"/>
        </p:nvPicPr>
        <p:blipFill rotWithShape="1">
          <a:blip r:embed="rId9" cstate="print">
            <a:extLst>
              <a:ext uri="{28A0092B-C50C-407E-A947-70E740481C1C}">
                <a14:useLocalDpi xmlns:a14="http://schemas.microsoft.com/office/drawing/2010/main" val="0"/>
              </a:ext>
            </a:extLst>
          </a:blip>
          <a:srcRect b="49809"/>
          <a:stretch/>
        </p:blipFill>
        <p:spPr>
          <a:xfrm>
            <a:off x="0" y="0"/>
            <a:ext cx="9143999" cy="1096963"/>
          </a:xfrm>
          <a:prstGeom prst="rect">
            <a:avLst/>
          </a:prstGeom>
        </p:spPr>
      </p:pic>
      <p:sp>
        <p:nvSpPr>
          <p:cNvPr id="9" name="Espace réservé du texte 2"/>
          <p:cNvSpPr>
            <a:spLocks noGrp="1"/>
          </p:cNvSpPr>
          <p:nvPr>
            <p:ph type="body" idx="1"/>
          </p:nvPr>
        </p:nvSpPr>
        <p:spPr>
          <a:xfrm>
            <a:off x="502620" y="1477111"/>
            <a:ext cx="7886700" cy="4351338"/>
          </a:xfrm>
          <a:prstGeom prst="rect">
            <a:avLst/>
          </a:prstGeom>
        </p:spPr>
        <p:txBody>
          <a:bodyPr vert="horz" lIns="91440" tIns="45720" rIns="91440" bIns="45720" rtlCol="0">
            <a:normAutofit/>
          </a:bodyPr>
          <a:lstStyle/>
          <a:p>
            <a:pPr lvl="0"/>
            <a:r>
              <a:rPr lang="fr-FR" dirty="0"/>
              <a:t>Modifiez les styles du texte du masque</a:t>
            </a:r>
          </a:p>
          <a:p>
            <a:pPr lvl="1"/>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2315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0" r:id="rId7"/>
  </p:sldLayoutIdLst>
  <p:txStyles>
    <p:titleStyle>
      <a:lvl1pPr algn="l" defTabSz="685800" rtl="0" eaLnBrk="1" latinLnBrk="0" hangingPunct="1">
        <a:lnSpc>
          <a:spcPct val="90000"/>
        </a:lnSpc>
        <a:spcBef>
          <a:spcPct val="0"/>
        </a:spcBef>
        <a:buNone/>
        <a:defRPr sz="2800" b="0" kern="1200">
          <a:solidFill>
            <a:schemeClr val="bg1"/>
          </a:solidFill>
          <a:latin typeface="Arial Rounded MT Bold" panose="020F070403050403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tx1"/>
          </a:solidFill>
          <a:latin typeface="+mn-lt"/>
          <a:ea typeface="+mn-ea"/>
          <a:cs typeface="+mn-cs"/>
        </a:defRPr>
      </a:lvl1pPr>
      <a:lvl2pPr marL="536575" indent="-193675" algn="l" defTabSz="685800" rtl="0" eaLnBrk="1" latinLnBrk="0" hangingPunct="1">
        <a:lnSpc>
          <a:spcPct val="90000"/>
        </a:lnSpc>
        <a:spcBef>
          <a:spcPts val="375"/>
        </a:spcBef>
        <a:buFont typeface="Arial" panose="020B0604020202020204" pitchFamily="34" charset="0"/>
        <a:buChar char="•"/>
        <a:defRPr sz="2400" b="1" kern="1200">
          <a:solidFill>
            <a:schemeClr val="accent2"/>
          </a:solidFill>
          <a:latin typeface="+mj-lt"/>
          <a:ea typeface="Segoe UI Emoji" panose="020B0502040204020203" pitchFamily="34" charset="0"/>
          <a:cs typeface="Tahoma" panose="020B0604030504040204" pitchFamily="34" charset="0"/>
        </a:defRPr>
      </a:lvl2pPr>
      <a:lvl3pPr marL="715963" indent="95250" algn="l" defTabSz="685800" rtl="0" eaLnBrk="1" latinLnBrk="0" hangingPunct="1">
        <a:lnSpc>
          <a:spcPct val="90000"/>
        </a:lnSpc>
        <a:spcBef>
          <a:spcPts val="375"/>
        </a:spcBef>
        <a:buFont typeface="Arial" panose="020B0604020202020204" pitchFamily="34" charset="0"/>
        <a:buChar char="•"/>
        <a:defRPr sz="1800" b="1" kern="1200">
          <a:solidFill>
            <a:schemeClr val="accent3"/>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dirty="0">
                <a:latin typeface="+mj-lt"/>
              </a:rPr>
              <a:t>Sobriété numérique et résilience</a:t>
            </a:r>
          </a:p>
        </p:txBody>
      </p:sp>
      <p:sp>
        <p:nvSpPr>
          <p:cNvPr id="3" name="Sous-titre 2"/>
          <p:cNvSpPr>
            <a:spLocks noGrp="1"/>
          </p:cNvSpPr>
          <p:nvPr>
            <p:ph type="subTitle" idx="1"/>
          </p:nvPr>
        </p:nvSpPr>
        <p:spPr>
          <a:xfrm>
            <a:off x="252000" y="3156876"/>
            <a:ext cx="8640000" cy="1152005"/>
          </a:xfrm>
        </p:spPr>
        <p:txBody>
          <a:bodyPr>
            <a:normAutofit/>
          </a:bodyPr>
          <a:lstStyle/>
          <a:p>
            <a:r>
              <a:rPr lang="fr-FR" sz="2000" dirty="0"/>
              <a:t>IHEDATE</a:t>
            </a:r>
          </a:p>
          <a:p>
            <a:r>
              <a:rPr lang="fr-FR" sz="2000" dirty="0"/>
              <a:t>8 avril 2021</a:t>
            </a:r>
            <a:endParaRPr lang="fr-FR" sz="2000" i="1" dirty="0"/>
          </a:p>
        </p:txBody>
      </p:sp>
      <p:sp>
        <p:nvSpPr>
          <p:cNvPr id="5" name="Espace réservé du texte 4"/>
          <p:cNvSpPr>
            <a:spLocks noGrp="1"/>
          </p:cNvSpPr>
          <p:nvPr>
            <p:ph type="body" sz="quarter" idx="14"/>
          </p:nvPr>
        </p:nvSpPr>
        <p:spPr>
          <a:xfrm>
            <a:off x="4693298" y="5241857"/>
            <a:ext cx="4366482" cy="1430868"/>
          </a:xfrm>
        </p:spPr>
        <p:txBody>
          <a:bodyPr/>
          <a:lstStyle/>
          <a:p>
            <a:r>
              <a:rPr lang="fr-FR" sz="1800" dirty="0">
                <a:solidFill>
                  <a:schemeClr val="bg1"/>
                </a:solidFill>
                <a:latin typeface="+mj-lt"/>
              </a:rPr>
              <a:t>Hugues Ferreboeuf</a:t>
            </a:r>
          </a:p>
          <a:p>
            <a:r>
              <a:rPr lang="fr-FR" dirty="0">
                <a:solidFill>
                  <a:schemeClr val="bg1"/>
                </a:solidFill>
                <a:latin typeface="+mj-lt"/>
              </a:rPr>
              <a:t>Directeur du projet Lean ICT, The Shift Project</a:t>
            </a:r>
          </a:p>
          <a:p>
            <a:r>
              <a:rPr lang="fr-FR" dirty="0">
                <a:solidFill>
                  <a:schemeClr val="bg1"/>
                </a:solidFill>
                <a:latin typeface="+mj-lt"/>
              </a:rPr>
              <a:t>Directeur associé Virtus Management</a:t>
            </a:r>
          </a:p>
          <a:p>
            <a:endParaRPr lang="fr-FR" dirty="0">
              <a:solidFill>
                <a:schemeClr val="bg1"/>
              </a:solidFill>
              <a:latin typeface="+mj-lt"/>
            </a:endParaRPr>
          </a:p>
          <a:p>
            <a:r>
              <a:rPr lang="fr-FR" dirty="0">
                <a:solidFill>
                  <a:schemeClr val="bg1"/>
                </a:solidFill>
                <a:latin typeface="+mj-lt"/>
              </a:rPr>
              <a:t>hugues.ferreboeuf@polytechnique.org</a:t>
            </a:r>
          </a:p>
          <a:p>
            <a:endParaRPr lang="fr-FR" sz="2000" dirty="0">
              <a:solidFill>
                <a:schemeClr val="bg1"/>
              </a:solidFill>
            </a:endParaRPr>
          </a:p>
          <a:p>
            <a:endParaRPr lang="fr-FR" sz="2000" dirty="0">
              <a:solidFill>
                <a:schemeClr val="bg1"/>
              </a:solidFill>
            </a:endParaRPr>
          </a:p>
        </p:txBody>
      </p:sp>
      <p:sp>
        <p:nvSpPr>
          <p:cNvPr id="6" name="Espace réservé du texte 5">
            <a:extLst>
              <a:ext uri="{FF2B5EF4-FFF2-40B4-BE49-F238E27FC236}">
                <a16:creationId xmlns:a16="http://schemas.microsoft.com/office/drawing/2014/main" id="{9FA6DDF0-501C-4FD2-8416-401E689E6F5A}"/>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82446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584688" y="212821"/>
            <a:ext cx="9144000" cy="822420"/>
          </a:xfrm>
          <a:prstGeom prst="rect">
            <a:avLst/>
          </a:prstGeom>
          <a:noFill/>
          <a:ln>
            <a:noFill/>
          </a:ln>
        </p:spPr>
        <p:txBody>
          <a:bodyPr anchor="ctr">
            <a:noAutofit/>
          </a:bodyPr>
          <a:lstStyle/>
          <a:p>
            <a:pPr algn="ctr">
              <a:lnSpc>
                <a:spcPct val="90000"/>
              </a:lnSpc>
            </a:pPr>
            <a:r>
              <a:rPr lang="fr-FR" sz="2800" spc="-1">
                <a:solidFill>
                  <a:srgbClr val="FFFFFF"/>
                </a:solidFill>
                <a:latin typeface="+mj-lt"/>
                <a:ea typeface="Tahoma" panose="020B0604030504040204" pitchFamily="34" charset="0"/>
                <a:cs typeface="Tahoma" panose="020B0604030504040204" pitchFamily="34" charset="0"/>
              </a:rPr>
              <a:t>Pour revenir sous les 2°C après 2050</a:t>
            </a:r>
            <a:endParaRPr lang="en-US" sz="2800" spc="-1" dirty="0">
              <a:solidFill>
                <a:srgbClr val="000000"/>
              </a:solidFill>
              <a:latin typeface="+mj-lt"/>
              <a:ea typeface="Tahoma" panose="020B0604030504040204" pitchFamily="34" charset="0"/>
              <a:cs typeface="Tahoma" panose="020B0604030504040204" pitchFamily="34" charset="0"/>
            </a:endParaRPr>
          </a:p>
        </p:txBody>
      </p:sp>
      <p:sp>
        <p:nvSpPr>
          <p:cNvPr id="221" name="TextShape 2"/>
          <p:cNvSpPr txBox="1"/>
          <p:nvPr/>
        </p:nvSpPr>
        <p:spPr>
          <a:xfrm>
            <a:off x="1332000" y="1871910"/>
            <a:ext cx="6479730" cy="3932010"/>
          </a:xfrm>
          <a:prstGeom prst="rect">
            <a:avLst/>
          </a:prstGeom>
          <a:noFill/>
          <a:ln>
            <a:noFill/>
          </a:ln>
        </p:spPr>
        <p:txBody>
          <a:bodyPr>
            <a:normAutofit/>
          </a:bodyPr>
          <a:lstStyle/>
          <a:p>
            <a:pPr marL="128520" indent="-128250">
              <a:lnSpc>
                <a:spcPct val="90000"/>
              </a:lnSpc>
              <a:spcBef>
                <a:spcPts val="563"/>
              </a:spcBef>
              <a:buClr>
                <a:srgbClr val="ED7902"/>
              </a:buClr>
              <a:buFont typeface="Arial"/>
              <a:buChar char="•"/>
            </a:pPr>
            <a:r>
              <a:rPr lang="en-US" sz="2100" spc="-1">
                <a:solidFill>
                  <a:srgbClr val="ED7902"/>
                </a:solidFill>
                <a:latin typeface="Arial Rounded MT Bold"/>
              </a:rPr>
              <a:t>Titre niveau 1</a:t>
            </a:r>
          </a:p>
          <a:p>
            <a:pPr marL="128520" indent="-128250">
              <a:lnSpc>
                <a:spcPct val="90000"/>
              </a:lnSpc>
              <a:spcBef>
                <a:spcPts val="563"/>
              </a:spcBef>
              <a:buClr>
                <a:srgbClr val="ED7902"/>
              </a:buClr>
              <a:buFont typeface="Arial"/>
              <a:buChar char="•"/>
            </a:pPr>
            <a:r>
              <a:rPr lang="en-US" spc="-1">
                <a:solidFill>
                  <a:srgbClr val="ED7902"/>
                </a:solidFill>
                <a:latin typeface="Arial Rounded MT Bold"/>
              </a:rPr>
              <a:t>	</a:t>
            </a:r>
            <a:r>
              <a:rPr lang="en-US" sz="1350" b="1" spc="-1">
                <a:solidFill>
                  <a:srgbClr val="005995"/>
                </a:solidFill>
                <a:latin typeface="Arial Rounded MT Bold"/>
              </a:rPr>
              <a:t>Titre niveau 2 </a:t>
            </a:r>
            <a:endParaRPr lang="en-US" sz="1350" spc="-1">
              <a:solidFill>
                <a:srgbClr val="ED7902"/>
              </a:solidFill>
              <a:latin typeface="Arial Rounded MT Bold"/>
            </a:endParaRPr>
          </a:p>
          <a:p>
            <a:pPr marL="128520" indent="-128250">
              <a:lnSpc>
                <a:spcPct val="90000"/>
              </a:lnSpc>
              <a:spcBef>
                <a:spcPts val="563"/>
              </a:spcBef>
              <a:buClr>
                <a:srgbClr val="ED7902"/>
              </a:buClr>
              <a:buFont typeface="Arial"/>
              <a:buChar char="•"/>
            </a:pPr>
            <a:r>
              <a:rPr lang="en-US" spc="-1">
                <a:solidFill>
                  <a:srgbClr val="ED7902"/>
                </a:solidFill>
                <a:latin typeface="Arial Rounded MT Bold"/>
              </a:rPr>
              <a:t>		</a:t>
            </a:r>
            <a:r>
              <a:rPr lang="en-US" sz="1500" spc="-1">
                <a:solidFill>
                  <a:srgbClr val="658B26"/>
                </a:solidFill>
                <a:latin typeface="Arial Rounded MT Bold"/>
              </a:rPr>
              <a:t>Titre niveau 3 </a:t>
            </a:r>
            <a:endParaRPr lang="en-US" sz="1500" spc="-1">
              <a:solidFill>
                <a:srgbClr val="ED7902"/>
              </a:solidFill>
              <a:latin typeface="Arial Rounded MT Bold"/>
            </a:endParaRPr>
          </a:p>
          <a:p>
            <a:pPr marL="128520" indent="-128250">
              <a:lnSpc>
                <a:spcPct val="90000"/>
              </a:lnSpc>
              <a:spcBef>
                <a:spcPts val="563"/>
              </a:spcBef>
              <a:buClr>
                <a:srgbClr val="ED7902"/>
              </a:buClr>
              <a:buFont typeface="Arial"/>
              <a:buChar char="•"/>
            </a:pPr>
            <a:r>
              <a:rPr lang="en-US" sz="1200" spc="-1">
                <a:solidFill>
                  <a:srgbClr val="ED7902"/>
                </a:solidFill>
                <a:latin typeface="Arial Rounded MT Bold"/>
              </a:rPr>
              <a:t>Texte</a:t>
            </a:r>
          </a:p>
          <a:p>
            <a:pPr marL="128520" indent="-128250">
              <a:lnSpc>
                <a:spcPct val="90000"/>
              </a:lnSpc>
              <a:spcBef>
                <a:spcPts val="563"/>
              </a:spcBef>
              <a:buClr>
                <a:srgbClr val="ED7902"/>
              </a:buClr>
              <a:buFont typeface="Arial"/>
              <a:buChar char="•"/>
            </a:pPr>
            <a:r>
              <a:rPr lang="en-US" spc="-1">
                <a:solidFill>
                  <a:srgbClr val="ED7902"/>
                </a:solidFill>
                <a:latin typeface="Arial Rounded MT Bold"/>
              </a:rPr>
              <a:t>		</a:t>
            </a:r>
          </a:p>
        </p:txBody>
      </p:sp>
      <p:pic>
        <p:nvPicPr>
          <p:cNvPr id="222" name="Image 3"/>
          <p:cNvPicPr/>
          <p:nvPr/>
        </p:nvPicPr>
        <p:blipFill>
          <a:blip r:embed="rId2"/>
          <a:stretch/>
        </p:blipFill>
        <p:spPr>
          <a:xfrm>
            <a:off x="-135" y="1035241"/>
            <a:ext cx="9143999" cy="4870938"/>
          </a:xfrm>
          <a:prstGeom prst="rect">
            <a:avLst/>
          </a:prstGeom>
          <a:ln>
            <a:noFill/>
          </a:ln>
        </p:spPr>
      </p:pic>
      <p:sp>
        <p:nvSpPr>
          <p:cNvPr id="223" name="CustomShape 3"/>
          <p:cNvSpPr/>
          <p:nvPr/>
        </p:nvSpPr>
        <p:spPr>
          <a:xfrm>
            <a:off x="-103297" y="6351259"/>
            <a:ext cx="9073674" cy="506741"/>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algn="ctr">
              <a:lnSpc>
                <a:spcPct val="100000"/>
              </a:lnSpc>
            </a:pPr>
            <a:r>
              <a:rPr lang="fr-FR" sz="1500" spc="-1" dirty="0">
                <a:solidFill>
                  <a:srgbClr val="002060"/>
                </a:solidFill>
                <a:latin typeface="Tahoma" panose="020B0604030504040204" pitchFamily="34" charset="0"/>
                <a:ea typeface="Tahoma" panose="020B0604030504040204" pitchFamily="34" charset="0"/>
                <a:cs typeface="Tahoma" panose="020B0604030504040204" pitchFamily="34" charset="0"/>
              </a:rPr>
              <a:t>Tout secteur doit s’aligner sur ces objectifs et diviser par 2 ses émissions de CO2 d’ici 2030</a:t>
            </a:r>
            <a:endParaRPr lang="fr-FR" sz="1500" b="1" spc="-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fr-FR" sz="1350" spc="-1" dirty="0">
              <a:latin typeface="Arial"/>
            </a:endParaRPr>
          </a:p>
        </p:txBody>
      </p:sp>
      <p:sp>
        <p:nvSpPr>
          <p:cNvPr id="224" name="CustomShape 4"/>
          <p:cNvSpPr/>
          <p:nvPr/>
        </p:nvSpPr>
        <p:spPr>
          <a:xfrm>
            <a:off x="2770495" y="3294920"/>
            <a:ext cx="470340" cy="435216"/>
          </a:xfrm>
          <a:prstGeom prst="ellipse">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9" name="ZoneTexte 8">
            <a:extLst>
              <a:ext uri="{FF2B5EF4-FFF2-40B4-BE49-F238E27FC236}">
                <a16:creationId xmlns:a16="http://schemas.microsoft.com/office/drawing/2014/main" id="{AD67980B-2C13-4361-94F4-356F73E2AC9C}"/>
              </a:ext>
            </a:extLst>
          </p:cNvPr>
          <p:cNvSpPr txBox="1"/>
          <p:nvPr/>
        </p:nvSpPr>
        <p:spPr>
          <a:xfrm>
            <a:off x="2156315" y="3430054"/>
            <a:ext cx="614180" cy="300082"/>
          </a:xfrm>
          <a:prstGeom prst="rect">
            <a:avLst/>
          </a:prstGeom>
          <a:noFill/>
        </p:spPr>
        <p:txBody>
          <a:bodyPr wrap="square" rtlCol="0">
            <a:spAutoFit/>
          </a:bodyPr>
          <a:lstStyle/>
          <a:p>
            <a:r>
              <a:rPr lang="fr-FR" sz="1350" dirty="0"/>
              <a:t>-50%</a:t>
            </a:r>
          </a:p>
        </p:txBody>
      </p:sp>
      <p:sp>
        <p:nvSpPr>
          <p:cNvPr id="2" name="ZoneTexte 1">
            <a:extLst>
              <a:ext uri="{FF2B5EF4-FFF2-40B4-BE49-F238E27FC236}">
                <a16:creationId xmlns:a16="http://schemas.microsoft.com/office/drawing/2014/main" id="{CDCDC7F7-3889-4E9A-AFCE-31B1390FB500}"/>
              </a:ext>
            </a:extLst>
          </p:cNvPr>
          <p:cNvSpPr txBox="1"/>
          <p:nvPr/>
        </p:nvSpPr>
        <p:spPr>
          <a:xfrm>
            <a:off x="5496843" y="2104212"/>
            <a:ext cx="510076" cy="300082"/>
          </a:xfrm>
          <a:prstGeom prst="rect">
            <a:avLst/>
          </a:prstGeom>
          <a:noFill/>
        </p:spPr>
        <p:txBody>
          <a:bodyPr wrap="none" rtlCol="0">
            <a:spAutoFit/>
          </a:bodyPr>
          <a:lstStyle/>
          <a:p>
            <a:r>
              <a:rPr lang="fr-FR" sz="1350" dirty="0">
                <a:solidFill>
                  <a:schemeClr val="accent2"/>
                </a:solidFill>
              </a:rPr>
              <a:t>-7%</a:t>
            </a:r>
          </a:p>
        </p:txBody>
      </p:sp>
      <p:cxnSp>
        <p:nvCxnSpPr>
          <p:cNvPr id="5" name="Connecteur droit 4">
            <a:extLst>
              <a:ext uri="{FF2B5EF4-FFF2-40B4-BE49-F238E27FC236}">
                <a16:creationId xmlns:a16="http://schemas.microsoft.com/office/drawing/2014/main" id="{164D8259-19FF-4FE9-BF84-12007A2F53B9}"/>
              </a:ext>
            </a:extLst>
          </p:cNvPr>
          <p:cNvCxnSpPr>
            <a:cxnSpLocks/>
          </p:cNvCxnSpPr>
          <p:nvPr/>
        </p:nvCxnSpPr>
        <p:spPr>
          <a:xfrm flipH="1">
            <a:off x="6044157" y="2404294"/>
            <a:ext cx="1672111" cy="22695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578A189-0A94-44F2-9A87-3E8347D1F082}"/>
              </a:ext>
            </a:extLst>
          </p:cNvPr>
          <p:cNvSpPr txBox="1"/>
          <p:nvPr/>
        </p:nvSpPr>
        <p:spPr>
          <a:xfrm>
            <a:off x="7505511" y="2104212"/>
            <a:ext cx="562975" cy="300082"/>
          </a:xfrm>
          <a:prstGeom prst="rect">
            <a:avLst/>
          </a:prstGeom>
          <a:noFill/>
        </p:spPr>
        <p:txBody>
          <a:bodyPr wrap="none" rtlCol="0">
            <a:spAutoFit/>
          </a:bodyPr>
          <a:lstStyle/>
          <a:p>
            <a:r>
              <a:rPr lang="fr-FR" sz="1350" dirty="0">
                <a:solidFill>
                  <a:schemeClr val="accent2"/>
                </a:solidFill>
              </a:rPr>
              <a:t>2021</a:t>
            </a:r>
          </a:p>
        </p:txBody>
      </p:sp>
    </p:spTree>
    <p:extLst>
      <p:ext uri="{BB962C8B-B14F-4D97-AF65-F5344CB8AC3E}">
        <p14:creationId xmlns:p14="http://schemas.microsoft.com/office/powerpoint/2010/main" val="276348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639999" cy="1096963"/>
          </a:xfrm>
        </p:spPr>
        <p:txBody>
          <a:bodyPr/>
          <a:lstStyle/>
          <a:p>
            <a:r>
              <a:rPr lang="fr-FR" dirty="0"/>
              <a:t>La contrainte carbone est doublement une contrainte énergétique</a:t>
            </a:r>
          </a:p>
        </p:txBody>
      </p:sp>
      <p:sp>
        <p:nvSpPr>
          <p:cNvPr id="3" name="Espace réservé du contenu 2"/>
          <p:cNvSpPr>
            <a:spLocks noGrp="1"/>
          </p:cNvSpPr>
          <p:nvPr>
            <p:ph idx="1"/>
          </p:nvPr>
        </p:nvSpPr>
        <p:spPr/>
        <p:txBody>
          <a:bodyPr>
            <a:normAutofit/>
          </a:bodyPr>
          <a:lstStyle/>
          <a:p>
            <a:r>
              <a:rPr lang="fr-FR" sz="2800" dirty="0">
                <a:solidFill>
                  <a:schemeClr val="accent2"/>
                </a:solidFill>
                <a:latin typeface="+mj-lt"/>
              </a:rPr>
              <a:t>Titre niveau 1</a:t>
            </a:r>
          </a:p>
          <a:p>
            <a:r>
              <a:rPr lang="fr-FR" dirty="0"/>
              <a:t>	</a:t>
            </a:r>
            <a:r>
              <a:rPr lang="fr-FR" sz="1800" b="1" dirty="0">
                <a:solidFill>
                  <a:schemeClr val="accent1"/>
                </a:solidFill>
              </a:rPr>
              <a:t>Titre niveau 2 </a:t>
            </a:r>
          </a:p>
          <a:p>
            <a:r>
              <a:rPr lang="fr-FR" dirty="0"/>
              <a:t>		</a:t>
            </a:r>
            <a:r>
              <a:rPr lang="fr-FR" sz="2000" dirty="0">
                <a:solidFill>
                  <a:schemeClr val="accent3"/>
                </a:solidFill>
              </a:rPr>
              <a:t>Titre niveau 3 </a:t>
            </a:r>
            <a:endParaRPr lang="fr-FR" dirty="0">
              <a:solidFill>
                <a:schemeClr val="accent3"/>
              </a:solidFill>
            </a:endParaRPr>
          </a:p>
          <a:p>
            <a:r>
              <a:rPr lang="fr-FR" sz="1600" dirty="0"/>
              <a:t>Texte</a:t>
            </a:r>
          </a:p>
          <a:p>
            <a:r>
              <a:rPr lang="fr-FR" dirty="0"/>
              <a:t>		</a:t>
            </a:r>
          </a:p>
        </p:txBody>
      </p:sp>
      <p:sp>
        <p:nvSpPr>
          <p:cNvPr id="5" name="ZoneTexte 4">
            <a:extLst>
              <a:ext uri="{FF2B5EF4-FFF2-40B4-BE49-F238E27FC236}">
                <a16:creationId xmlns:a16="http://schemas.microsoft.com/office/drawing/2014/main" id="{629F93E1-169E-4536-B921-267D9D66C148}"/>
              </a:ext>
            </a:extLst>
          </p:cNvPr>
          <p:cNvSpPr txBox="1"/>
          <p:nvPr/>
        </p:nvSpPr>
        <p:spPr>
          <a:xfrm>
            <a:off x="0" y="6000968"/>
            <a:ext cx="9143999" cy="830997"/>
          </a:xfrm>
          <a:prstGeom prst="rect">
            <a:avLst/>
          </a:prstGeom>
          <a:noFill/>
        </p:spPr>
        <p:txBody>
          <a:bodyPr wrap="square" rtlCol="0">
            <a:spAutoFit/>
          </a:bodyPr>
          <a:lstStyle/>
          <a:p>
            <a:r>
              <a:rPr lang="fr-FR" sz="1600" b="1" dirty="0"/>
              <a:t>Pour rester sous les 2 degrés de réchauffement IL FAUT STABILISER la consommation d’énergie au niveau de 2018 puis la RÉDUIRE</a:t>
            </a:r>
            <a:r>
              <a:rPr lang="fr-FR" sz="1600" dirty="0"/>
              <a:t> afin de décarboner suffisamment le mix énergétique</a:t>
            </a:r>
          </a:p>
        </p:txBody>
      </p:sp>
      <p:pic>
        <p:nvPicPr>
          <p:cNvPr id="6" name="Image 5">
            <a:extLst>
              <a:ext uri="{FF2B5EF4-FFF2-40B4-BE49-F238E27FC236}">
                <a16:creationId xmlns:a16="http://schemas.microsoft.com/office/drawing/2014/main" id="{AB3A9E1C-5732-4D6B-BF03-B0FF82D9BFAA}"/>
              </a:ext>
            </a:extLst>
          </p:cNvPr>
          <p:cNvPicPr>
            <a:picLocks noChangeAspect="1"/>
          </p:cNvPicPr>
          <p:nvPr/>
        </p:nvPicPr>
        <p:blipFill>
          <a:blip r:embed="rId2"/>
          <a:stretch>
            <a:fillRect/>
          </a:stretch>
        </p:blipFill>
        <p:spPr>
          <a:xfrm>
            <a:off x="155780" y="1205093"/>
            <a:ext cx="8762391" cy="4795875"/>
          </a:xfrm>
          <a:prstGeom prst="rect">
            <a:avLst/>
          </a:prstGeom>
        </p:spPr>
      </p:pic>
    </p:spTree>
    <p:extLst>
      <p:ext uri="{BB962C8B-B14F-4D97-AF65-F5344CB8AC3E}">
        <p14:creationId xmlns:p14="http://schemas.microsoft.com/office/powerpoint/2010/main" val="322656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790FCC2-0988-4B84-82F0-75D77AD0E602}"/>
              </a:ext>
            </a:extLst>
          </p:cNvPr>
          <p:cNvSpPr>
            <a:spLocks noGrp="1"/>
          </p:cNvSpPr>
          <p:nvPr>
            <p:ph type="subTitle" idx="1"/>
          </p:nvPr>
        </p:nvSpPr>
        <p:spPr/>
        <p:txBody>
          <a:bodyPr/>
          <a:lstStyle/>
          <a:p>
            <a:r>
              <a:rPr lang="fr-FR" dirty="0"/>
              <a:t>Numérique et Environnement: constats et tendances</a:t>
            </a:r>
          </a:p>
        </p:txBody>
      </p:sp>
    </p:spTree>
    <p:extLst>
      <p:ext uri="{BB962C8B-B14F-4D97-AF65-F5344CB8AC3E}">
        <p14:creationId xmlns:p14="http://schemas.microsoft.com/office/powerpoint/2010/main" val="339696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ensées 46"/>
          <p:cNvSpPr/>
          <p:nvPr/>
        </p:nvSpPr>
        <p:spPr>
          <a:xfrm>
            <a:off x="3150631" y="2442458"/>
            <a:ext cx="5993370" cy="1411631"/>
          </a:xfrm>
          <a:prstGeom prst="cloudCallout">
            <a:avLst>
              <a:gd name="adj1" fmla="val 119891"/>
              <a:gd name="adj2" fmla="val 117248"/>
            </a:avLst>
          </a:prstGeom>
          <a:solidFill>
            <a:srgbClr val="658B26">
              <a:alpha val="10196"/>
            </a:srgb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chemeClr val="accent3"/>
                </a:solidFill>
              </a:rPr>
              <a:t> </a:t>
            </a:r>
          </a:p>
          <a:p>
            <a:pPr algn="ctr"/>
            <a:endParaRPr lang="fr-FR" dirty="0"/>
          </a:p>
          <a:p>
            <a:pPr algn="ctr"/>
            <a:endParaRPr lang="fr-FR" dirty="0"/>
          </a:p>
          <a:p>
            <a:pPr algn="ctr"/>
            <a:endParaRPr lang="fr-FR" dirty="0"/>
          </a:p>
          <a:p>
            <a:pPr algn="ctr"/>
            <a:endParaRPr lang="fr-FR" dirty="0"/>
          </a:p>
          <a:p>
            <a:pPr algn="ctr"/>
            <a:endParaRPr lang="fr-FR" dirty="0"/>
          </a:p>
        </p:txBody>
      </p:sp>
      <p:sp>
        <p:nvSpPr>
          <p:cNvPr id="2" name="Titre 1"/>
          <p:cNvSpPr>
            <a:spLocks noGrp="1"/>
          </p:cNvSpPr>
          <p:nvPr>
            <p:ph type="title"/>
          </p:nvPr>
        </p:nvSpPr>
        <p:spPr>
          <a:xfrm>
            <a:off x="216976" y="0"/>
            <a:ext cx="7560238" cy="1096963"/>
          </a:xfrm>
        </p:spPr>
        <p:txBody>
          <a:bodyPr>
            <a:normAutofit/>
          </a:bodyPr>
          <a:lstStyle/>
          <a:p>
            <a:r>
              <a:rPr lang="fr-FR" sz="2800" dirty="0"/>
              <a:t>Le  périmètre numérique</a:t>
            </a:r>
          </a:p>
        </p:txBody>
      </p:sp>
      <p:grpSp>
        <p:nvGrpSpPr>
          <p:cNvPr id="12" name="Groupe 11"/>
          <p:cNvGrpSpPr/>
          <p:nvPr/>
        </p:nvGrpSpPr>
        <p:grpSpPr>
          <a:xfrm>
            <a:off x="3112916" y="2666089"/>
            <a:ext cx="2932255" cy="4128506"/>
            <a:chOff x="3113505" y="2666089"/>
            <a:chExt cx="2932255" cy="4128506"/>
          </a:xfrm>
        </p:grpSpPr>
        <p:sp>
          <p:nvSpPr>
            <p:cNvPr id="30" name="Rectangle à coins arrondis 29"/>
            <p:cNvSpPr/>
            <p:nvPr/>
          </p:nvSpPr>
          <p:spPr>
            <a:xfrm>
              <a:off x="3113506" y="2666089"/>
              <a:ext cx="2932254" cy="2933206"/>
            </a:xfrm>
            <a:prstGeom prst="roundRect">
              <a:avLst/>
            </a:prstGeom>
            <a:solidFill>
              <a:srgbClr val="F06E05">
                <a:alpha val="9804"/>
              </a:srgb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13" name="Connecteur en angle 12"/>
            <p:cNvCxnSpPr/>
            <p:nvPr/>
          </p:nvCxnSpPr>
          <p:spPr>
            <a:xfrm rot="10800000">
              <a:off x="3268278" y="3141103"/>
              <a:ext cx="1194297" cy="801191"/>
            </a:xfrm>
            <a:prstGeom prst="bentConnector3">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rot="10800000" flipV="1">
              <a:off x="3268278" y="4277189"/>
              <a:ext cx="889318" cy="805439"/>
            </a:xfrm>
            <a:prstGeom prst="bentConnector3">
              <a:avLst>
                <a:gd name="adj1" fmla="val 50000"/>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p:nvPr/>
          </p:nvCxnSpPr>
          <p:spPr>
            <a:xfrm rot="10800000" flipV="1">
              <a:off x="4579634" y="3446044"/>
              <a:ext cx="1410610" cy="410485"/>
            </a:xfrm>
            <a:prstGeom prst="bentConnector3">
              <a:avLst>
                <a:gd name="adj1" fmla="val 50000"/>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p:nvPr/>
          </p:nvCxnSpPr>
          <p:spPr>
            <a:xfrm rot="10800000">
              <a:off x="4082964" y="4466223"/>
              <a:ext cx="1444530" cy="213686"/>
            </a:xfrm>
            <a:prstGeom prst="bentConnector3">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à coins arrondis 34"/>
            <p:cNvSpPr/>
            <p:nvPr/>
          </p:nvSpPr>
          <p:spPr>
            <a:xfrm>
              <a:off x="3113505" y="2666089"/>
              <a:ext cx="2932254" cy="2933206"/>
            </a:xfrm>
            <a:prstGeom prst="roundRect">
              <a:avLst/>
            </a:prstGeom>
            <a:solidFill>
              <a:srgbClr val="F06E05">
                <a:alpha val="9804"/>
              </a:srgb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3" name="ZoneTexte 42"/>
            <p:cNvSpPr txBox="1"/>
            <p:nvPr/>
          </p:nvSpPr>
          <p:spPr>
            <a:xfrm>
              <a:off x="3144035" y="5778932"/>
              <a:ext cx="2871195" cy="1015663"/>
            </a:xfrm>
            <a:prstGeom prst="rect">
              <a:avLst/>
            </a:prstGeom>
            <a:noFill/>
          </p:spPr>
          <p:txBody>
            <a:bodyPr wrap="square" rtlCol="0">
              <a:spAutoFit/>
            </a:bodyPr>
            <a:lstStyle/>
            <a:p>
              <a:pPr algn="ctr"/>
              <a:r>
                <a:rPr lang="fr-FR" dirty="0"/>
                <a:t>Réseau</a:t>
              </a:r>
              <a:br>
                <a:rPr lang="fr-FR" dirty="0"/>
              </a:br>
              <a:r>
                <a:rPr lang="fr-FR" sz="1400" dirty="0"/>
                <a:t>de câbles, de satellites, de pylônes, d’équipements et d’ondes radio</a:t>
              </a:r>
            </a:p>
          </p:txBody>
        </p:sp>
      </p:grpSp>
      <p:grpSp>
        <p:nvGrpSpPr>
          <p:cNvPr id="15" name="Groupe 14"/>
          <p:cNvGrpSpPr/>
          <p:nvPr/>
        </p:nvGrpSpPr>
        <p:grpSpPr>
          <a:xfrm>
            <a:off x="0" y="2666089"/>
            <a:ext cx="3125250" cy="4192867"/>
            <a:chOff x="0" y="2666089"/>
            <a:chExt cx="3125250" cy="4192867"/>
          </a:xfrm>
        </p:grpSpPr>
        <p:sp>
          <p:nvSpPr>
            <p:cNvPr id="42" name="ZoneTexte 41"/>
            <p:cNvSpPr txBox="1"/>
            <p:nvPr/>
          </p:nvSpPr>
          <p:spPr>
            <a:xfrm>
              <a:off x="554477" y="5781738"/>
              <a:ext cx="1887165" cy="1077218"/>
            </a:xfrm>
            <a:prstGeom prst="rect">
              <a:avLst/>
            </a:prstGeom>
            <a:noFill/>
          </p:spPr>
          <p:txBody>
            <a:bodyPr wrap="square" rtlCol="0">
              <a:spAutoFit/>
            </a:bodyPr>
            <a:lstStyle/>
            <a:p>
              <a:pPr algn="ctr"/>
              <a:r>
                <a:rPr lang="fr-FR" dirty="0"/>
                <a:t>Terminaux</a:t>
              </a:r>
              <a:br>
                <a:rPr lang="fr-FR" dirty="0"/>
              </a:br>
              <a:r>
                <a:rPr lang="fr-FR" sz="1400" dirty="0"/>
                <a:t>et capteurs rendant connectés des objets</a:t>
              </a:r>
            </a:p>
            <a:p>
              <a:pPr algn="ctr"/>
              <a:endParaRPr lang="fr-FR" dirty="0"/>
            </a:p>
          </p:txBody>
        </p:sp>
        <p:grpSp>
          <p:nvGrpSpPr>
            <p:cNvPr id="11" name="Groupe 10"/>
            <p:cNvGrpSpPr/>
            <p:nvPr/>
          </p:nvGrpSpPr>
          <p:grpSpPr>
            <a:xfrm>
              <a:off x="0" y="2666089"/>
              <a:ext cx="3125250" cy="2933206"/>
              <a:chOff x="0" y="2666089"/>
              <a:chExt cx="3125250" cy="2933206"/>
            </a:xfrm>
          </p:grpSpPr>
          <p:sp>
            <p:nvSpPr>
              <p:cNvPr id="34" name="Rectangle à coins arrondis 33"/>
              <p:cNvSpPr/>
              <p:nvPr/>
            </p:nvSpPr>
            <p:spPr>
              <a:xfrm>
                <a:off x="60328" y="2666089"/>
                <a:ext cx="2932254" cy="2933206"/>
              </a:xfrm>
              <a:prstGeom prst="roundRect">
                <a:avLst/>
              </a:prstGeom>
              <a:solidFill>
                <a:srgbClr val="692864">
                  <a:alpha val="10196"/>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18095"/>
              <a:stretch/>
            </p:blipFill>
            <p:spPr>
              <a:xfrm>
                <a:off x="1112770" y="3942293"/>
                <a:ext cx="1538380" cy="1260000"/>
              </a:xfrm>
              <a:prstGeom prst="rect">
                <a:avLst/>
              </a:prstGeom>
            </p:spPr>
          </p:pic>
          <p:pic>
            <p:nvPicPr>
              <p:cNvPr id="5" name="Image 4"/>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12987" b="28311"/>
              <a:stretch/>
            </p:blipFill>
            <p:spPr>
              <a:xfrm>
                <a:off x="1101450" y="2852045"/>
                <a:ext cx="2023800" cy="1188000"/>
              </a:xfrm>
              <a:prstGeom prst="rect">
                <a:avLst/>
              </a:prstGeom>
            </p:spPr>
          </p:pic>
          <p:pic>
            <p:nvPicPr>
              <p:cNvPr id="6" name="Image 5"/>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b="13247"/>
              <a:stretch/>
            </p:blipFill>
            <p:spPr>
              <a:xfrm>
                <a:off x="84078" y="2848532"/>
                <a:ext cx="1161916" cy="1008000"/>
              </a:xfrm>
              <a:prstGeom prst="rect">
                <a:avLst/>
              </a:prstGeom>
            </p:spPr>
          </p:pic>
          <p:pic>
            <p:nvPicPr>
              <p:cNvPr id="7" name="Image 6"/>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b="19654"/>
              <a:stretch/>
            </p:blipFill>
            <p:spPr>
              <a:xfrm>
                <a:off x="0" y="4223558"/>
                <a:ext cx="1388987" cy="1116000"/>
              </a:xfrm>
              <a:prstGeom prst="rect">
                <a:avLst/>
              </a:prstGeom>
            </p:spPr>
          </p:pic>
        </p:grpSp>
      </p:grpSp>
      <p:grpSp>
        <p:nvGrpSpPr>
          <p:cNvPr id="39" name="Groupe 38"/>
          <p:cNvGrpSpPr/>
          <p:nvPr/>
        </p:nvGrpSpPr>
        <p:grpSpPr>
          <a:xfrm>
            <a:off x="6156541" y="2583959"/>
            <a:ext cx="2932254" cy="3779748"/>
            <a:chOff x="6165505" y="2583959"/>
            <a:chExt cx="2932254" cy="3779748"/>
          </a:xfrm>
        </p:grpSpPr>
        <p:sp>
          <p:nvSpPr>
            <p:cNvPr id="40" name="Rectangle à coins arrondis 39"/>
            <p:cNvSpPr/>
            <p:nvPr/>
          </p:nvSpPr>
          <p:spPr>
            <a:xfrm>
              <a:off x="6165505" y="2666089"/>
              <a:ext cx="2932254" cy="2933206"/>
            </a:xfrm>
            <a:prstGeom prst="roundRect">
              <a:avLst/>
            </a:prstGeom>
            <a:solidFill>
              <a:schemeClr val="accent1">
                <a:alpha val="9804"/>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45" name="Image 44"/>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17403"/>
            <a:stretch/>
          </p:blipFill>
          <p:spPr>
            <a:xfrm>
              <a:off x="7777214" y="4415542"/>
              <a:ext cx="1111160" cy="917789"/>
            </a:xfrm>
            <a:prstGeom prst="rect">
              <a:avLst/>
            </a:prstGeom>
          </p:spPr>
        </p:pic>
        <p:sp>
          <p:nvSpPr>
            <p:cNvPr id="48" name="ZoneTexte 47"/>
            <p:cNvSpPr txBox="1"/>
            <p:nvPr/>
          </p:nvSpPr>
          <p:spPr>
            <a:xfrm>
              <a:off x="6196034" y="5778932"/>
              <a:ext cx="2871195" cy="584775"/>
            </a:xfrm>
            <a:prstGeom prst="rect">
              <a:avLst/>
            </a:prstGeom>
            <a:noFill/>
          </p:spPr>
          <p:txBody>
            <a:bodyPr wrap="square" rtlCol="0">
              <a:spAutoFit/>
            </a:bodyPr>
            <a:lstStyle/>
            <a:p>
              <a:pPr algn="ctr"/>
              <a:r>
                <a:rPr lang="fr-FR" dirty="0"/>
                <a:t>Data centers</a:t>
              </a:r>
            </a:p>
            <a:p>
              <a:pPr algn="ctr"/>
              <a:r>
                <a:rPr lang="fr-FR" sz="1400" dirty="0"/>
                <a:t>Calcul, stockage, sites web</a:t>
              </a:r>
            </a:p>
          </p:txBody>
        </p:sp>
        <p:pic>
          <p:nvPicPr>
            <p:cNvPr id="51" name="Image 50"/>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b="17403"/>
            <a:stretch/>
          </p:blipFill>
          <p:spPr>
            <a:xfrm>
              <a:off x="6696268" y="2583959"/>
              <a:ext cx="2284111" cy="1886616"/>
            </a:xfrm>
            <a:prstGeom prst="rect">
              <a:avLst/>
            </a:prstGeom>
          </p:spPr>
        </p:pic>
        <p:pic>
          <p:nvPicPr>
            <p:cNvPr id="52" name="Image 51"/>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17403"/>
            <a:stretch/>
          </p:blipFill>
          <p:spPr>
            <a:xfrm>
              <a:off x="6804800" y="4572293"/>
              <a:ext cx="1111160" cy="917789"/>
            </a:xfrm>
            <a:prstGeom prst="rect">
              <a:avLst/>
            </a:prstGeom>
          </p:spPr>
        </p:pic>
      </p:grpSp>
      <p:sp>
        <p:nvSpPr>
          <p:cNvPr id="3" name="Rectangle 2">
            <a:extLst>
              <a:ext uri="{FF2B5EF4-FFF2-40B4-BE49-F238E27FC236}">
                <a16:creationId xmlns:a16="http://schemas.microsoft.com/office/drawing/2014/main" id="{8AF9C4D4-F229-4798-8894-7CB18EE4EA44}"/>
              </a:ext>
            </a:extLst>
          </p:cNvPr>
          <p:cNvSpPr/>
          <p:nvPr/>
        </p:nvSpPr>
        <p:spPr>
          <a:xfrm>
            <a:off x="5374917" y="2039739"/>
            <a:ext cx="1792478" cy="369332"/>
          </a:xfrm>
          <a:prstGeom prst="rect">
            <a:avLst/>
          </a:prstGeom>
        </p:spPr>
        <p:txBody>
          <a:bodyPr wrap="none">
            <a:spAutoFit/>
          </a:bodyPr>
          <a:lstStyle/>
          <a:p>
            <a:r>
              <a:rPr lang="fr-FR" b="1" dirty="0">
                <a:solidFill>
                  <a:schemeClr val="accent3"/>
                </a:solidFill>
              </a:rPr>
              <a:t>LE « CLOUD »</a:t>
            </a:r>
            <a:endParaRPr lang="fr-FR" dirty="0"/>
          </a:p>
        </p:txBody>
      </p:sp>
    </p:spTree>
    <p:extLst>
      <p:ext uri="{BB962C8B-B14F-4D97-AF65-F5344CB8AC3E}">
        <p14:creationId xmlns:p14="http://schemas.microsoft.com/office/powerpoint/2010/main" val="29982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49153" cy="1096963"/>
          </a:xfrm>
        </p:spPr>
        <p:txBody>
          <a:bodyPr>
            <a:normAutofit/>
          </a:bodyPr>
          <a:lstStyle/>
          <a:p>
            <a:r>
              <a:rPr lang="fr-FR" sz="2800" dirty="0"/>
              <a:t>Des progrès technologiques très rapides </a:t>
            </a:r>
          </a:p>
        </p:txBody>
      </p:sp>
      <p:pic>
        <p:nvPicPr>
          <p:cNvPr id="6" name="Espace réservé du contenu 5">
            <a:extLst>
              <a:ext uri="{FF2B5EF4-FFF2-40B4-BE49-F238E27FC236}">
                <a16:creationId xmlns:a16="http://schemas.microsoft.com/office/drawing/2014/main" id="{3C2231FA-6FD6-4B8F-8B3D-550BD83D68D4}"/>
              </a:ext>
            </a:extLst>
          </p:cNvPr>
          <p:cNvPicPr>
            <a:picLocks noGrp="1" noChangeAspect="1"/>
          </p:cNvPicPr>
          <p:nvPr>
            <p:ph idx="1"/>
          </p:nvPr>
        </p:nvPicPr>
        <p:blipFill>
          <a:blip r:embed="rId2"/>
          <a:stretch>
            <a:fillRect/>
          </a:stretch>
        </p:blipFill>
        <p:spPr>
          <a:xfrm>
            <a:off x="3496150" y="1103696"/>
            <a:ext cx="4675700" cy="5754304"/>
          </a:xfrm>
          <a:prstGeom prst="rect">
            <a:avLst/>
          </a:prstGeom>
        </p:spPr>
      </p:pic>
      <p:sp>
        <p:nvSpPr>
          <p:cNvPr id="7" name="Rectangle 6">
            <a:extLst>
              <a:ext uri="{FF2B5EF4-FFF2-40B4-BE49-F238E27FC236}">
                <a16:creationId xmlns:a16="http://schemas.microsoft.com/office/drawing/2014/main" id="{E52B59C6-B8AD-4BDB-8809-94973A567E19}"/>
              </a:ext>
            </a:extLst>
          </p:cNvPr>
          <p:cNvSpPr/>
          <p:nvPr/>
        </p:nvSpPr>
        <p:spPr>
          <a:xfrm>
            <a:off x="2291848" y="1434195"/>
            <a:ext cx="1275927" cy="369332"/>
          </a:xfrm>
          <a:prstGeom prst="rect">
            <a:avLst/>
          </a:prstGeom>
        </p:spPr>
        <p:txBody>
          <a:bodyPr wrap="none">
            <a:spAutoFit/>
          </a:bodyPr>
          <a:lstStyle/>
          <a:p>
            <a:r>
              <a:rPr lang="fr-FR" dirty="0">
                <a:solidFill>
                  <a:schemeClr val="accent2"/>
                </a:solidFill>
              </a:rPr>
              <a:t>Quadrillion</a:t>
            </a:r>
          </a:p>
        </p:txBody>
      </p:sp>
      <p:sp>
        <p:nvSpPr>
          <p:cNvPr id="8" name="Rectangle 7">
            <a:extLst>
              <a:ext uri="{FF2B5EF4-FFF2-40B4-BE49-F238E27FC236}">
                <a16:creationId xmlns:a16="http://schemas.microsoft.com/office/drawing/2014/main" id="{A5E91580-9548-4335-AE77-12154779E7D0}"/>
              </a:ext>
            </a:extLst>
          </p:cNvPr>
          <p:cNvSpPr/>
          <p:nvPr/>
        </p:nvSpPr>
        <p:spPr>
          <a:xfrm>
            <a:off x="2478904" y="5423805"/>
            <a:ext cx="1181734" cy="369332"/>
          </a:xfrm>
          <a:prstGeom prst="rect">
            <a:avLst/>
          </a:prstGeom>
        </p:spPr>
        <p:txBody>
          <a:bodyPr wrap="none">
            <a:spAutoFit/>
          </a:bodyPr>
          <a:lstStyle/>
          <a:p>
            <a:r>
              <a:rPr lang="fr-FR" dirty="0" err="1">
                <a:solidFill>
                  <a:schemeClr val="accent2"/>
                </a:solidFill>
              </a:rPr>
              <a:t>Thousand</a:t>
            </a:r>
            <a:endParaRPr lang="fr-FR" dirty="0">
              <a:solidFill>
                <a:schemeClr val="accent2"/>
              </a:solidFill>
            </a:endParaRPr>
          </a:p>
        </p:txBody>
      </p:sp>
      <p:sp>
        <p:nvSpPr>
          <p:cNvPr id="3" name="ZoneTexte 2">
            <a:extLst>
              <a:ext uri="{FF2B5EF4-FFF2-40B4-BE49-F238E27FC236}">
                <a16:creationId xmlns:a16="http://schemas.microsoft.com/office/drawing/2014/main" id="{AE6732B2-B61A-488F-AE93-62251A0B3C51}"/>
              </a:ext>
            </a:extLst>
          </p:cNvPr>
          <p:cNvSpPr txBox="1"/>
          <p:nvPr/>
        </p:nvSpPr>
        <p:spPr>
          <a:xfrm>
            <a:off x="334297" y="2920181"/>
            <a:ext cx="1957551" cy="923330"/>
          </a:xfrm>
          <a:prstGeom prst="rect">
            <a:avLst/>
          </a:prstGeom>
          <a:noFill/>
        </p:spPr>
        <p:txBody>
          <a:bodyPr wrap="square" rtlCol="0">
            <a:spAutoFit/>
          </a:bodyPr>
          <a:lstStyle/>
          <a:p>
            <a:r>
              <a:rPr lang="fr-FR" dirty="0">
                <a:solidFill>
                  <a:schemeClr val="accent2"/>
                </a:solidFill>
              </a:rPr>
              <a:t>De très forts gains d’efficacité énergétique</a:t>
            </a:r>
          </a:p>
        </p:txBody>
      </p:sp>
      <p:sp>
        <p:nvSpPr>
          <p:cNvPr id="4" name="ZoneTexte 3">
            <a:extLst>
              <a:ext uri="{FF2B5EF4-FFF2-40B4-BE49-F238E27FC236}">
                <a16:creationId xmlns:a16="http://schemas.microsoft.com/office/drawing/2014/main" id="{0D4C6F2B-58D8-4C6F-987A-A7B1B131C170}"/>
              </a:ext>
            </a:extLst>
          </p:cNvPr>
          <p:cNvSpPr txBox="1"/>
          <p:nvPr/>
        </p:nvSpPr>
        <p:spPr>
          <a:xfrm>
            <a:off x="51201" y="6292645"/>
            <a:ext cx="2427703" cy="523220"/>
          </a:xfrm>
          <a:prstGeom prst="rect">
            <a:avLst/>
          </a:prstGeom>
          <a:noFill/>
        </p:spPr>
        <p:txBody>
          <a:bodyPr wrap="square" rtlCol="0">
            <a:spAutoFit/>
          </a:bodyPr>
          <a:lstStyle/>
          <a:p>
            <a:r>
              <a:rPr lang="fr-FR" sz="1400" dirty="0"/>
              <a:t>Source: Lorenz Hilty, LCA Forum, Novembre 2019</a:t>
            </a:r>
          </a:p>
        </p:txBody>
      </p:sp>
    </p:spTree>
    <p:extLst>
      <p:ext uri="{BB962C8B-B14F-4D97-AF65-F5344CB8AC3E}">
        <p14:creationId xmlns:p14="http://schemas.microsoft.com/office/powerpoint/2010/main" val="386227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CE030F0-8856-4C00-A936-90DD739A0069}"/>
              </a:ext>
            </a:extLst>
          </p:cNvPr>
          <p:cNvPicPr>
            <a:picLocks noChangeAspect="1"/>
          </p:cNvPicPr>
          <p:nvPr/>
        </p:nvPicPr>
        <p:blipFill>
          <a:blip r:embed="rId2"/>
          <a:stretch>
            <a:fillRect/>
          </a:stretch>
        </p:blipFill>
        <p:spPr>
          <a:xfrm>
            <a:off x="57520" y="1096963"/>
            <a:ext cx="9028959" cy="5425910"/>
          </a:xfrm>
          <a:prstGeom prst="rect">
            <a:avLst/>
          </a:prstGeom>
        </p:spPr>
      </p:pic>
      <p:sp>
        <p:nvSpPr>
          <p:cNvPr id="2" name="Titre 1"/>
          <p:cNvSpPr>
            <a:spLocks noGrp="1"/>
          </p:cNvSpPr>
          <p:nvPr>
            <p:ph type="title"/>
          </p:nvPr>
        </p:nvSpPr>
        <p:spPr>
          <a:xfrm>
            <a:off x="216976" y="0"/>
            <a:ext cx="8766752" cy="1096963"/>
          </a:xfrm>
        </p:spPr>
        <p:txBody>
          <a:bodyPr>
            <a:normAutofit/>
          </a:bodyPr>
          <a:lstStyle/>
          <a:p>
            <a:r>
              <a:rPr lang="fr-FR" sz="3200" dirty="0">
                <a:solidFill>
                  <a:schemeClr val="bg1"/>
                </a:solidFill>
              </a:rPr>
              <a:t>Et pourtant un secteur énergivore</a:t>
            </a:r>
          </a:p>
        </p:txBody>
      </p:sp>
      <p:sp>
        <p:nvSpPr>
          <p:cNvPr id="5" name="ZoneTexte 4">
            <a:extLst>
              <a:ext uri="{FF2B5EF4-FFF2-40B4-BE49-F238E27FC236}">
                <a16:creationId xmlns:a16="http://schemas.microsoft.com/office/drawing/2014/main" id="{3A4F62CE-7ABD-463E-81E4-0838E75244CB}"/>
              </a:ext>
            </a:extLst>
          </p:cNvPr>
          <p:cNvSpPr txBox="1"/>
          <p:nvPr/>
        </p:nvSpPr>
        <p:spPr>
          <a:xfrm>
            <a:off x="436151" y="6522873"/>
            <a:ext cx="8201053" cy="369332"/>
          </a:xfrm>
          <a:prstGeom prst="rect">
            <a:avLst/>
          </a:prstGeom>
          <a:noFill/>
        </p:spPr>
        <p:txBody>
          <a:bodyPr wrap="square" rtlCol="0">
            <a:spAutoFit/>
          </a:bodyPr>
          <a:lstStyle/>
          <a:p>
            <a:pPr algn="ctr"/>
            <a:r>
              <a:rPr lang="fr-FR" b="1" dirty="0">
                <a:solidFill>
                  <a:srgbClr val="002060"/>
                </a:solidFill>
              </a:rPr>
              <a:t>Consommation = Production des équipements + Utilisation</a:t>
            </a:r>
          </a:p>
        </p:txBody>
      </p:sp>
      <p:sp>
        <p:nvSpPr>
          <p:cNvPr id="8" name="Flèche : courbe vers le bas 7">
            <a:extLst>
              <a:ext uri="{FF2B5EF4-FFF2-40B4-BE49-F238E27FC236}">
                <a16:creationId xmlns:a16="http://schemas.microsoft.com/office/drawing/2014/main" id="{26FAD3F8-5979-4EBB-9305-7DBA84F53F35}"/>
              </a:ext>
            </a:extLst>
          </p:cNvPr>
          <p:cNvSpPr/>
          <p:nvPr/>
        </p:nvSpPr>
        <p:spPr>
          <a:xfrm rot="20761929">
            <a:off x="2300380" y="2214452"/>
            <a:ext cx="6631940" cy="9037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1819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524749F-3F31-484A-A07B-FA7D8D4252CF}"/>
              </a:ext>
            </a:extLst>
          </p:cNvPr>
          <p:cNvPicPr>
            <a:picLocks noChangeAspect="1"/>
          </p:cNvPicPr>
          <p:nvPr/>
        </p:nvPicPr>
        <p:blipFill>
          <a:blip r:embed="rId2"/>
          <a:stretch>
            <a:fillRect/>
          </a:stretch>
        </p:blipFill>
        <p:spPr>
          <a:xfrm>
            <a:off x="891540" y="1096963"/>
            <a:ext cx="7414147" cy="5052748"/>
          </a:xfrm>
          <a:prstGeom prst="rect">
            <a:avLst/>
          </a:prstGeom>
        </p:spPr>
      </p:pic>
      <p:sp>
        <p:nvSpPr>
          <p:cNvPr id="2" name="Titre 1"/>
          <p:cNvSpPr>
            <a:spLocks noGrp="1"/>
          </p:cNvSpPr>
          <p:nvPr>
            <p:ph type="title"/>
          </p:nvPr>
        </p:nvSpPr>
        <p:spPr>
          <a:xfrm>
            <a:off x="216976" y="0"/>
            <a:ext cx="8812724" cy="1096963"/>
          </a:xfrm>
        </p:spPr>
        <p:txBody>
          <a:bodyPr>
            <a:normAutofit/>
          </a:bodyPr>
          <a:lstStyle/>
          <a:p>
            <a:r>
              <a:rPr lang="fr-FR" sz="3200" dirty="0">
                <a:solidFill>
                  <a:schemeClr val="bg1"/>
                </a:solidFill>
              </a:rPr>
              <a:t>Emissions de CO2: 6%  de croissance annuelle</a:t>
            </a:r>
          </a:p>
        </p:txBody>
      </p:sp>
      <p:pic>
        <p:nvPicPr>
          <p:cNvPr id="4" name="Image 3">
            <a:extLst>
              <a:ext uri="{FF2B5EF4-FFF2-40B4-BE49-F238E27FC236}">
                <a16:creationId xmlns:a16="http://schemas.microsoft.com/office/drawing/2014/main" id="{8785CFA4-D5BD-49D9-8F13-3BA2FAA82779}"/>
              </a:ext>
            </a:extLst>
          </p:cNvPr>
          <p:cNvPicPr>
            <a:picLocks noChangeAspect="1"/>
          </p:cNvPicPr>
          <p:nvPr/>
        </p:nvPicPr>
        <p:blipFill>
          <a:blip r:embed="rId3"/>
          <a:stretch>
            <a:fillRect/>
          </a:stretch>
        </p:blipFill>
        <p:spPr>
          <a:xfrm>
            <a:off x="2211277" y="3934452"/>
            <a:ext cx="1172010" cy="493918"/>
          </a:xfrm>
          <a:prstGeom prst="rect">
            <a:avLst/>
          </a:prstGeom>
        </p:spPr>
      </p:pic>
      <p:pic>
        <p:nvPicPr>
          <p:cNvPr id="6" name="Image 5">
            <a:extLst>
              <a:ext uri="{FF2B5EF4-FFF2-40B4-BE49-F238E27FC236}">
                <a16:creationId xmlns:a16="http://schemas.microsoft.com/office/drawing/2014/main" id="{5F04932B-3CB8-4B20-B7AA-06078B78780C}"/>
              </a:ext>
            </a:extLst>
          </p:cNvPr>
          <p:cNvPicPr>
            <a:picLocks noChangeAspect="1"/>
          </p:cNvPicPr>
          <p:nvPr/>
        </p:nvPicPr>
        <p:blipFill>
          <a:blip r:embed="rId4"/>
          <a:stretch>
            <a:fillRect/>
          </a:stretch>
        </p:blipFill>
        <p:spPr>
          <a:xfrm>
            <a:off x="6628363" y="1134134"/>
            <a:ext cx="1569919" cy="1011134"/>
          </a:xfrm>
          <a:prstGeom prst="rect">
            <a:avLst/>
          </a:prstGeom>
        </p:spPr>
      </p:pic>
      <p:sp>
        <p:nvSpPr>
          <p:cNvPr id="7" name="Ellipse 6">
            <a:extLst>
              <a:ext uri="{FF2B5EF4-FFF2-40B4-BE49-F238E27FC236}">
                <a16:creationId xmlns:a16="http://schemas.microsoft.com/office/drawing/2014/main" id="{D0751BEC-D08E-4D60-BFCA-BDFC538D73CC}"/>
              </a:ext>
            </a:extLst>
          </p:cNvPr>
          <p:cNvSpPr/>
          <p:nvPr/>
        </p:nvSpPr>
        <p:spPr>
          <a:xfrm>
            <a:off x="4941277" y="3178419"/>
            <a:ext cx="514222" cy="501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9FEF1C9-B7F5-4F3B-949A-4FA5E656A34F}"/>
              </a:ext>
            </a:extLst>
          </p:cNvPr>
          <p:cNvSpPr txBox="1"/>
          <p:nvPr/>
        </p:nvSpPr>
        <p:spPr>
          <a:xfrm>
            <a:off x="891540" y="6242987"/>
            <a:ext cx="7711440" cy="646331"/>
          </a:xfrm>
          <a:prstGeom prst="rect">
            <a:avLst/>
          </a:prstGeom>
          <a:noFill/>
        </p:spPr>
        <p:txBody>
          <a:bodyPr wrap="square" rtlCol="0">
            <a:spAutoFit/>
          </a:bodyPr>
          <a:lstStyle/>
          <a:p>
            <a:r>
              <a:rPr lang="fr-FR" dirty="0">
                <a:solidFill>
                  <a:srgbClr val="002060"/>
                </a:solidFill>
              </a:rPr>
              <a:t>Les émissions mondiales de CO2 doivent baisser de 7% par an pour ne pas dépasser 2°C de réchauffement</a:t>
            </a:r>
          </a:p>
        </p:txBody>
      </p:sp>
      <p:sp>
        <p:nvSpPr>
          <p:cNvPr id="10" name="ZoneTexte 9">
            <a:extLst>
              <a:ext uri="{FF2B5EF4-FFF2-40B4-BE49-F238E27FC236}">
                <a16:creationId xmlns:a16="http://schemas.microsoft.com/office/drawing/2014/main" id="{D2C87E45-8CDB-4B15-8788-4B883B9D4BE6}"/>
              </a:ext>
            </a:extLst>
          </p:cNvPr>
          <p:cNvSpPr txBox="1"/>
          <p:nvPr/>
        </p:nvSpPr>
        <p:spPr>
          <a:xfrm>
            <a:off x="4906108" y="2815175"/>
            <a:ext cx="710451" cy="369332"/>
          </a:xfrm>
          <a:prstGeom prst="rect">
            <a:avLst/>
          </a:prstGeom>
          <a:noFill/>
        </p:spPr>
        <p:txBody>
          <a:bodyPr wrap="none" rtlCol="0">
            <a:spAutoFit/>
          </a:bodyPr>
          <a:lstStyle/>
          <a:p>
            <a:r>
              <a:rPr lang="fr-FR" dirty="0">
                <a:solidFill>
                  <a:srgbClr val="FF0000"/>
                </a:solidFill>
              </a:rPr>
              <a:t>3,5%</a:t>
            </a:r>
          </a:p>
        </p:txBody>
      </p:sp>
    </p:spTree>
    <p:extLst>
      <p:ext uri="{BB962C8B-B14F-4D97-AF65-F5344CB8AC3E}">
        <p14:creationId xmlns:p14="http://schemas.microsoft.com/office/powerpoint/2010/main" val="46556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831774" cy="1096963"/>
          </a:xfrm>
        </p:spPr>
        <p:txBody>
          <a:bodyPr>
            <a:normAutofit/>
          </a:bodyPr>
          <a:lstStyle/>
          <a:p>
            <a:r>
              <a:rPr lang="fr-FR" sz="3200" dirty="0">
                <a:solidFill>
                  <a:schemeClr val="bg1"/>
                </a:solidFill>
              </a:rPr>
              <a:t>La production: une face cachée</a:t>
            </a:r>
          </a:p>
        </p:txBody>
      </p:sp>
      <p:sp>
        <p:nvSpPr>
          <p:cNvPr id="5" name="ZoneTexte 4">
            <a:extLst>
              <a:ext uri="{FF2B5EF4-FFF2-40B4-BE49-F238E27FC236}">
                <a16:creationId xmlns:a16="http://schemas.microsoft.com/office/drawing/2014/main" id="{D2B065EE-B7F2-4FDC-8CA9-902032B6484D}"/>
              </a:ext>
            </a:extLst>
          </p:cNvPr>
          <p:cNvSpPr txBox="1"/>
          <p:nvPr/>
        </p:nvSpPr>
        <p:spPr>
          <a:xfrm>
            <a:off x="30773" y="6167666"/>
            <a:ext cx="8982808" cy="923330"/>
          </a:xfrm>
          <a:prstGeom prst="rect">
            <a:avLst/>
          </a:prstGeom>
          <a:noFill/>
        </p:spPr>
        <p:txBody>
          <a:bodyPr wrap="square" rtlCol="0">
            <a:spAutoFit/>
          </a:bodyPr>
          <a:lstStyle/>
          <a:p>
            <a:r>
              <a:rPr lang="fr-FR" b="1" dirty="0">
                <a:solidFill>
                  <a:srgbClr val="002060"/>
                </a:solidFill>
              </a:rPr>
              <a:t>Prés de 40% de l’empreinte carbone du numérique se constitue AVANT qu’on ne l’utilise…  ( NB: 80% en France) </a:t>
            </a:r>
          </a:p>
          <a:p>
            <a:endParaRPr lang="fr-FR" dirty="0"/>
          </a:p>
        </p:txBody>
      </p:sp>
      <p:pic>
        <p:nvPicPr>
          <p:cNvPr id="4" name="Image 3">
            <a:extLst>
              <a:ext uri="{FF2B5EF4-FFF2-40B4-BE49-F238E27FC236}">
                <a16:creationId xmlns:a16="http://schemas.microsoft.com/office/drawing/2014/main" id="{4DECBD1A-D518-4AA5-82D7-A3F87E64B682}"/>
              </a:ext>
            </a:extLst>
          </p:cNvPr>
          <p:cNvPicPr>
            <a:picLocks noChangeAspect="1"/>
          </p:cNvPicPr>
          <p:nvPr/>
        </p:nvPicPr>
        <p:blipFill>
          <a:blip r:embed="rId2"/>
          <a:stretch>
            <a:fillRect/>
          </a:stretch>
        </p:blipFill>
        <p:spPr>
          <a:xfrm>
            <a:off x="1647480" y="1096962"/>
            <a:ext cx="6397482" cy="5101407"/>
          </a:xfrm>
          <a:prstGeom prst="rect">
            <a:avLst/>
          </a:prstGeom>
        </p:spPr>
      </p:pic>
    </p:spTree>
    <p:extLst>
      <p:ext uri="{BB962C8B-B14F-4D97-AF65-F5344CB8AC3E}">
        <p14:creationId xmlns:p14="http://schemas.microsoft.com/office/powerpoint/2010/main" val="51428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14604" y="0"/>
            <a:ext cx="7316496" cy="1096963"/>
          </a:xfrm>
        </p:spPr>
        <p:txBody>
          <a:bodyPr>
            <a:normAutofit/>
          </a:bodyPr>
          <a:lstStyle/>
          <a:p>
            <a:r>
              <a:rPr lang="en-US" sz="3200" dirty="0">
                <a:solidFill>
                  <a:schemeClr val="bg1"/>
                </a:solidFill>
              </a:rPr>
              <a:t>Un grand client de </a:t>
            </a:r>
            <a:r>
              <a:rPr lang="en-US" sz="3200" dirty="0" err="1">
                <a:solidFill>
                  <a:schemeClr val="bg1"/>
                </a:solidFill>
              </a:rPr>
              <a:t>l’industrie</a:t>
            </a:r>
            <a:r>
              <a:rPr lang="en-US" sz="3200" dirty="0">
                <a:solidFill>
                  <a:schemeClr val="bg1"/>
                </a:solidFill>
              </a:rPr>
              <a:t> </a:t>
            </a:r>
            <a:r>
              <a:rPr lang="en-US" sz="3200" dirty="0" err="1">
                <a:solidFill>
                  <a:schemeClr val="bg1"/>
                </a:solidFill>
              </a:rPr>
              <a:t>minière</a:t>
            </a:r>
            <a:endParaRPr lang="fr-FR" sz="3200" dirty="0">
              <a:solidFill>
                <a:schemeClr val="bg1"/>
              </a:solidFill>
            </a:endParaRPr>
          </a:p>
        </p:txBody>
      </p:sp>
      <p:pic>
        <p:nvPicPr>
          <p:cNvPr id="4" name="Image 3">
            <a:extLst>
              <a:ext uri="{FF2B5EF4-FFF2-40B4-BE49-F238E27FC236}">
                <a16:creationId xmlns:a16="http://schemas.microsoft.com/office/drawing/2014/main" id="{ECAEBE80-4B0E-4831-AE18-5FA7613D8020}"/>
              </a:ext>
            </a:extLst>
          </p:cNvPr>
          <p:cNvPicPr>
            <a:picLocks noChangeAspect="1"/>
          </p:cNvPicPr>
          <p:nvPr/>
        </p:nvPicPr>
        <p:blipFill>
          <a:blip r:embed="rId2"/>
          <a:stretch>
            <a:fillRect/>
          </a:stretch>
        </p:blipFill>
        <p:spPr>
          <a:xfrm>
            <a:off x="302418" y="1096963"/>
            <a:ext cx="8459867" cy="5761037"/>
          </a:xfrm>
          <a:prstGeom prst="rect">
            <a:avLst/>
          </a:prstGeom>
        </p:spPr>
      </p:pic>
    </p:spTree>
    <p:extLst>
      <p:ext uri="{BB962C8B-B14F-4D97-AF65-F5344CB8AC3E}">
        <p14:creationId xmlns:p14="http://schemas.microsoft.com/office/powerpoint/2010/main" val="218361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74520" y="0"/>
            <a:ext cx="9050040" cy="1096560"/>
          </a:xfrm>
          <a:prstGeom prst="rect">
            <a:avLst/>
          </a:prstGeom>
          <a:noFill/>
          <a:ln>
            <a:noFill/>
          </a:ln>
        </p:spPr>
        <p:txBody>
          <a:bodyPr anchor="ctr">
            <a:noAutofit/>
          </a:bodyPr>
          <a:lstStyle/>
          <a:p>
            <a:pPr>
              <a:lnSpc>
                <a:spcPct val="90000"/>
              </a:lnSpc>
            </a:pPr>
            <a:r>
              <a:rPr lang="en-US" sz="2800" b="0" strike="noStrike" spc="-1" dirty="0">
                <a:solidFill>
                  <a:srgbClr val="FFFFFF"/>
                </a:solidFill>
                <a:latin typeface="Arial Rounded MT Bold"/>
              </a:rPr>
              <a:t>20 milliards </a:t>
            </a:r>
            <a:r>
              <a:rPr lang="en-US" sz="2800" b="0" strike="noStrike" spc="-1" dirty="0" err="1">
                <a:solidFill>
                  <a:srgbClr val="FFFFFF"/>
                </a:solidFill>
                <a:latin typeface="Arial Rounded MT Bold"/>
              </a:rPr>
              <a:t>d’équipements</a:t>
            </a:r>
            <a:r>
              <a:rPr lang="en-US" sz="2800" b="0" strike="noStrike" spc="-1" dirty="0">
                <a:solidFill>
                  <a:srgbClr val="FFFFFF"/>
                </a:solidFill>
                <a:latin typeface="Arial Rounded MT Bold"/>
              </a:rPr>
              <a:t> </a:t>
            </a:r>
            <a:r>
              <a:rPr lang="en-US" sz="2800" b="0" strike="noStrike" spc="-1" dirty="0" err="1">
                <a:solidFill>
                  <a:srgbClr val="FFFFFF"/>
                </a:solidFill>
                <a:latin typeface="Arial Rounded MT Bold"/>
              </a:rPr>
              <a:t>produits</a:t>
            </a:r>
            <a:r>
              <a:rPr lang="en-US" sz="2800" b="0" strike="noStrike" spc="-1" dirty="0">
                <a:solidFill>
                  <a:srgbClr val="FFFFFF"/>
                </a:solidFill>
                <a:latin typeface="Arial Rounded MT Bold"/>
              </a:rPr>
              <a:t> </a:t>
            </a:r>
            <a:r>
              <a:rPr lang="en-US" sz="2800" b="0" strike="noStrike" spc="-1" dirty="0" err="1">
                <a:solidFill>
                  <a:srgbClr val="FFFFFF"/>
                </a:solidFill>
                <a:latin typeface="Arial Rounded MT Bold"/>
              </a:rPr>
              <a:t>depuis</a:t>
            </a:r>
            <a:r>
              <a:rPr lang="en-US" sz="2800" b="0" strike="noStrike" spc="-1" dirty="0">
                <a:solidFill>
                  <a:srgbClr val="FFFFFF"/>
                </a:solidFill>
                <a:latin typeface="Arial Rounded MT Bold"/>
              </a:rPr>
              <a:t> 2010, 70 milliards </a:t>
            </a:r>
            <a:r>
              <a:rPr lang="en-US" sz="2800" b="0" strike="noStrike" spc="-1" dirty="0" err="1">
                <a:solidFill>
                  <a:srgbClr val="FFFFFF"/>
                </a:solidFill>
                <a:latin typeface="Arial Rounded MT Bold"/>
              </a:rPr>
              <a:t>d’ci</a:t>
            </a:r>
            <a:r>
              <a:rPr lang="en-US" sz="2800" b="0" strike="noStrike" spc="-1" dirty="0">
                <a:solidFill>
                  <a:srgbClr val="FFFFFF"/>
                </a:solidFill>
                <a:latin typeface="Arial Rounded MT Bold"/>
              </a:rPr>
              <a:t> 2030  </a:t>
            </a:r>
            <a:endParaRPr lang="en-US" sz="2800" b="0" strike="noStrike" spc="-1" dirty="0">
              <a:solidFill>
                <a:srgbClr val="000000"/>
              </a:solidFill>
              <a:latin typeface="Tahoma"/>
            </a:endParaRPr>
          </a:p>
        </p:txBody>
      </p:sp>
      <p:sp>
        <p:nvSpPr>
          <p:cNvPr id="270" name="CustomShape 2"/>
          <p:cNvSpPr/>
          <p:nvPr/>
        </p:nvSpPr>
        <p:spPr>
          <a:xfrm>
            <a:off x="184680" y="1235160"/>
            <a:ext cx="8774280" cy="562248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751"/>
              </a:spcBef>
            </a:pPr>
            <a:endParaRPr lang="fr-FR" sz="2400" b="0" strike="noStrike" spc="-1">
              <a:latin typeface="Arial"/>
            </a:endParaRPr>
          </a:p>
          <a:p>
            <a:pPr>
              <a:lnSpc>
                <a:spcPct val="90000"/>
              </a:lnSpc>
              <a:spcBef>
                <a:spcPts val="374"/>
              </a:spcBef>
            </a:pPr>
            <a:endParaRPr lang="fr-FR" sz="2400" b="0" strike="noStrike" spc="-1">
              <a:latin typeface="Arial"/>
            </a:endParaRPr>
          </a:p>
        </p:txBody>
      </p:sp>
      <p:pic>
        <p:nvPicPr>
          <p:cNvPr id="271" name="Image 2"/>
          <p:cNvPicPr/>
          <p:nvPr/>
        </p:nvPicPr>
        <p:blipFill>
          <a:blip r:embed="rId2"/>
          <a:stretch/>
        </p:blipFill>
        <p:spPr>
          <a:xfrm>
            <a:off x="74520" y="1096560"/>
            <a:ext cx="8884440" cy="5657400"/>
          </a:xfrm>
          <a:prstGeom prst="rect">
            <a:avLst/>
          </a:prstGeom>
          <a:ln>
            <a:noFill/>
          </a:ln>
        </p:spPr>
      </p:pic>
      <p:sp>
        <p:nvSpPr>
          <p:cNvPr id="272" name="CustomShape 3"/>
          <p:cNvSpPr/>
          <p:nvPr/>
        </p:nvSpPr>
        <p:spPr>
          <a:xfrm>
            <a:off x="7234560" y="6419160"/>
            <a:ext cx="1909795"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100" b="0" strike="noStrike" spc="-1" dirty="0">
                <a:solidFill>
                  <a:srgbClr val="000000"/>
                </a:solidFill>
                <a:latin typeface="Tahoma"/>
              </a:rPr>
              <a:t>Source: IEA 4E EDNA, 2019</a:t>
            </a:r>
            <a:endParaRPr lang="fr-FR" sz="1100" b="0" strike="noStrike" spc="-1" dirty="0">
              <a:latin typeface="Arial"/>
            </a:endParaRPr>
          </a:p>
        </p:txBody>
      </p:sp>
      <p:sp>
        <p:nvSpPr>
          <p:cNvPr id="273" name="CustomShape 4"/>
          <p:cNvSpPr/>
          <p:nvPr/>
        </p:nvSpPr>
        <p:spPr>
          <a:xfrm flipH="1" flipV="1">
            <a:off x="6454080" y="5090760"/>
            <a:ext cx="1171440" cy="461160"/>
          </a:xfrm>
          <a:custGeom>
            <a:avLst/>
            <a:gdLst/>
            <a:ahLst/>
            <a:cxnLst/>
            <a:rect l="l" t="t" r="r" b="b"/>
            <a:pathLst>
              <a:path w="21600" h="21600">
                <a:moveTo>
                  <a:pt x="0" y="0"/>
                </a:moveTo>
                <a:lnTo>
                  <a:pt x="21600" y="21600"/>
                </a:lnTo>
              </a:path>
            </a:pathLst>
          </a:custGeom>
          <a:noFill/>
          <a:ln w="38160">
            <a:solidFill>
              <a:srgbClr val="C00000"/>
            </a:solidFill>
            <a:tailEnd type="triangle" w="med" len="med"/>
          </a:ln>
        </p:spPr>
        <p:style>
          <a:lnRef idx="1">
            <a:schemeClr val="accent1"/>
          </a:lnRef>
          <a:fillRef idx="0">
            <a:schemeClr val="accent1"/>
          </a:fillRef>
          <a:effectRef idx="0">
            <a:schemeClr val="accent1"/>
          </a:effectRef>
          <a:fontRef idx="minor"/>
        </p:style>
      </p:sp>
      <p:sp>
        <p:nvSpPr>
          <p:cNvPr id="274" name="CustomShape 5"/>
          <p:cNvSpPr/>
          <p:nvPr/>
        </p:nvSpPr>
        <p:spPr>
          <a:xfrm>
            <a:off x="7602120" y="5351400"/>
            <a:ext cx="6901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C00000"/>
                </a:solidFill>
                <a:latin typeface="Tahoma"/>
              </a:rPr>
              <a:t>IOT</a:t>
            </a:r>
            <a:endParaRPr lang="fr-FR" sz="2400" b="0" strike="noStrike" spc="-1">
              <a:latin typeface="Arial"/>
            </a:endParaRPr>
          </a:p>
        </p:txBody>
      </p:sp>
      <p:cxnSp>
        <p:nvCxnSpPr>
          <p:cNvPr id="3" name="Connecteur droit 2">
            <a:extLst>
              <a:ext uri="{FF2B5EF4-FFF2-40B4-BE49-F238E27FC236}">
                <a16:creationId xmlns:a16="http://schemas.microsoft.com/office/drawing/2014/main" id="{C0791BA5-0A1F-4B8F-98FA-262D14FD07A7}"/>
              </a:ext>
            </a:extLst>
          </p:cNvPr>
          <p:cNvCxnSpPr>
            <a:cxnSpLocks/>
          </p:cNvCxnSpPr>
          <p:nvPr/>
        </p:nvCxnSpPr>
        <p:spPr>
          <a:xfrm>
            <a:off x="3778898" y="4046400"/>
            <a:ext cx="0" cy="225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9D0DE6BE-CCE8-4995-AD8A-CC86544A53A3}"/>
              </a:ext>
            </a:extLst>
          </p:cNvPr>
          <p:cNvCxnSpPr>
            <a:cxnSpLocks/>
          </p:cNvCxnSpPr>
          <p:nvPr/>
        </p:nvCxnSpPr>
        <p:spPr>
          <a:xfrm flipV="1">
            <a:off x="3788229" y="1456093"/>
            <a:ext cx="0" cy="2469527"/>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DCC3D20F-2B14-4218-BD61-E6289DDC4390}"/>
              </a:ext>
            </a:extLst>
          </p:cNvPr>
          <p:cNvCxnSpPr>
            <a:cxnSpLocks/>
          </p:cNvCxnSpPr>
          <p:nvPr/>
        </p:nvCxnSpPr>
        <p:spPr>
          <a:xfrm flipV="1">
            <a:off x="7234560" y="1456093"/>
            <a:ext cx="0" cy="364847"/>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7C4F628-7D85-4AD9-8B1E-C51093CCD5E2}"/>
              </a:ext>
            </a:extLst>
          </p:cNvPr>
          <p:cNvSpPr txBox="1"/>
          <p:nvPr/>
        </p:nvSpPr>
        <p:spPr>
          <a:xfrm>
            <a:off x="760536" y="1096560"/>
            <a:ext cx="8307114" cy="369332"/>
          </a:xfrm>
          <a:prstGeom prst="rect">
            <a:avLst/>
          </a:prstGeom>
          <a:noFill/>
        </p:spPr>
        <p:txBody>
          <a:bodyPr wrap="square" rtlCol="0">
            <a:spAutoFit/>
          </a:bodyPr>
          <a:lstStyle/>
          <a:p>
            <a:r>
              <a:rPr lang="fr-FR" dirty="0"/>
              <a:t>				15 Mds; 2,5/p (9/p)				47 Mds; 3,5/p (30/p)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The Shift Project</a:t>
            </a:r>
            <a:br>
              <a:rPr lang="fr-FR" sz="2800" dirty="0"/>
            </a:br>
            <a:r>
              <a:rPr lang="fr-FR" sz="1800" dirty="0"/>
              <a:t>Un </a:t>
            </a:r>
            <a:r>
              <a:rPr lang="fr-FR" sz="1800" dirty="0" err="1"/>
              <a:t>think</a:t>
            </a:r>
            <a:r>
              <a:rPr lang="fr-FR" sz="1800" dirty="0"/>
              <a:t> tank qui œuvre en faveur d’une économie post-carbone</a:t>
            </a:r>
            <a:endParaRPr lang="fr-FR" sz="3000" dirty="0"/>
          </a:p>
        </p:txBody>
      </p:sp>
      <p:sp>
        <p:nvSpPr>
          <p:cNvPr id="5" name="Rectangle 4"/>
          <p:cNvSpPr/>
          <p:nvPr/>
        </p:nvSpPr>
        <p:spPr>
          <a:xfrm>
            <a:off x="484406" y="1181829"/>
            <a:ext cx="8332470" cy="338554"/>
          </a:xfrm>
          <a:prstGeom prst="rect">
            <a:avLst/>
          </a:prstGeom>
        </p:spPr>
        <p:txBody>
          <a:bodyPr wrap="square">
            <a:spAutoFit/>
          </a:bodyPr>
          <a:lstStyle/>
          <a:p>
            <a:endParaRPr lang="fr-FR" sz="1600" dirty="0">
              <a:ea typeface="Tahoma" panose="020B0604030504040204" pitchFamily="34" charset="0"/>
              <a:cs typeface="Tahoma" panose="020B0604030504040204" pitchFamily="34" charset="0"/>
            </a:endParaRPr>
          </a:p>
        </p:txBody>
      </p:sp>
      <p:sp>
        <p:nvSpPr>
          <p:cNvPr id="6" name="ZoneTexte 5"/>
          <p:cNvSpPr txBox="1"/>
          <p:nvPr/>
        </p:nvSpPr>
        <p:spPr>
          <a:xfrm>
            <a:off x="123353" y="1268526"/>
            <a:ext cx="8798226" cy="553998"/>
          </a:xfrm>
          <a:prstGeom prst="rect">
            <a:avLst/>
          </a:prstGeom>
          <a:noFill/>
        </p:spPr>
        <p:txBody>
          <a:bodyPr wrap="square" rtlCol="0">
            <a:spAutoFit/>
          </a:bodyPr>
          <a:lstStyle/>
          <a:p>
            <a:pPr lvl="0"/>
            <a:r>
              <a:rPr lang="fr-FR" sz="1500" i="1" dirty="0">
                <a:solidFill>
                  <a:srgbClr val="00508C"/>
                </a:solidFill>
              </a:rPr>
              <a:t>Association loi 1901 reconnue d’intérêt général et guidée par l’exigence de la rigueur scientifique, notre mission depuis 2010 est d’éclairer et influencer le débat sur la transition énergétique en Europe.</a:t>
            </a:r>
          </a:p>
        </p:txBody>
      </p:sp>
      <p:grpSp>
        <p:nvGrpSpPr>
          <p:cNvPr id="16" name="Groupe 15"/>
          <p:cNvGrpSpPr/>
          <p:nvPr/>
        </p:nvGrpSpPr>
        <p:grpSpPr>
          <a:xfrm>
            <a:off x="244172" y="2047503"/>
            <a:ext cx="6372000" cy="2088001"/>
            <a:chOff x="244172" y="1948647"/>
            <a:chExt cx="6372000" cy="2088001"/>
          </a:xfrm>
        </p:grpSpPr>
        <p:sp>
          <p:nvSpPr>
            <p:cNvPr id="7" name="Rectangle à coins arrondis 6"/>
            <p:cNvSpPr/>
            <p:nvPr/>
          </p:nvSpPr>
          <p:spPr>
            <a:xfrm>
              <a:off x="244172" y="2056648"/>
              <a:ext cx="6372000" cy="1980000"/>
            </a:xfrm>
            <a:prstGeom prst="roundRect">
              <a:avLst/>
            </a:prstGeom>
            <a:noFill/>
            <a:ln>
              <a:solidFill>
                <a:srgbClr val="649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100" baseline="30000" dirty="0">
                <a:solidFill>
                  <a:schemeClr val="tx1"/>
                </a:solidFill>
              </a:endParaRPr>
            </a:p>
            <a:p>
              <a:r>
                <a:rPr lang="fr-FR" sz="2100" b="1" baseline="30000" dirty="0">
                  <a:solidFill>
                    <a:srgbClr val="649632"/>
                  </a:solidFill>
                </a:rPr>
                <a:t>• Nous constituons des groupes de travail </a:t>
              </a:r>
              <a:r>
                <a:rPr lang="fr-FR" sz="2100" baseline="30000" dirty="0">
                  <a:solidFill>
                    <a:schemeClr val="tx1"/>
                  </a:solidFill>
                </a:rPr>
                <a:t>autour des enjeux les plus délicats et les plus décisifs de la transition vers une économie post-carbone</a:t>
              </a:r>
            </a:p>
            <a:p>
              <a:r>
                <a:rPr lang="fr-FR" sz="2100" b="1" baseline="30000" dirty="0">
                  <a:solidFill>
                    <a:srgbClr val="649632"/>
                  </a:solidFill>
                </a:rPr>
                <a:t>• Nous produisons des analyses robustes et chiffrées</a:t>
              </a:r>
              <a:r>
                <a:rPr lang="fr-FR" sz="2100" baseline="30000" dirty="0">
                  <a:solidFill>
                    <a:schemeClr val="tx1"/>
                  </a:solidFill>
                </a:rPr>
                <a:t> sur les aspects clés de la transition</a:t>
              </a:r>
            </a:p>
            <a:p>
              <a:r>
                <a:rPr lang="fr-FR" sz="2100" b="1" baseline="30000" dirty="0">
                  <a:solidFill>
                    <a:srgbClr val="649632"/>
                  </a:solidFill>
                </a:rPr>
                <a:t>• Nous élaborons des propositions innovantes</a:t>
              </a:r>
              <a:r>
                <a:rPr lang="fr-FR" sz="2100" baseline="30000" dirty="0">
                  <a:solidFill>
                    <a:schemeClr val="tx1"/>
                  </a:solidFill>
                </a:rPr>
                <a:t>, avec le souci d’apporter des réponses à la bonne échelle</a:t>
              </a:r>
            </a:p>
          </p:txBody>
        </p:sp>
        <p:sp>
          <p:nvSpPr>
            <p:cNvPr id="8" name="Rectangle 7"/>
            <p:cNvSpPr/>
            <p:nvPr/>
          </p:nvSpPr>
          <p:spPr>
            <a:xfrm>
              <a:off x="4258963" y="1948647"/>
              <a:ext cx="1980000" cy="216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dirty="0"/>
                <a:t>ÉCLAIRER D’ABORD…</a:t>
              </a:r>
            </a:p>
          </p:txBody>
        </p:sp>
      </p:grpSp>
      <p:grpSp>
        <p:nvGrpSpPr>
          <p:cNvPr id="15" name="Groupe 14"/>
          <p:cNvGrpSpPr/>
          <p:nvPr/>
        </p:nvGrpSpPr>
        <p:grpSpPr>
          <a:xfrm>
            <a:off x="216975" y="4393013"/>
            <a:ext cx="6372000" cy="2090276"/>
            <a:chOff x="216975" y="4318871"/>
            <a:chExt cx="6372000" cy="2090276"/>
          </a:xfrm>
        </p:grpSpPr>
        <p:sp>
          <p:nvSpPr>
            <p:cNvPr id="9" name="Rectangle à coins arrondis 8"/>
            <p:cNvSpPr/>
            <p:nvPr/>
          </p:nvSpPr>
          <p:spPr>
            <a:xfrm>
              <a:off x="216975" y="4429147"/>
              <a:ext cx="6372000" cy="1980000"/>
            </a:xfrm>
            <a:prstGeom prst="roundRect">
              <a:avLst/>
            </a:prstGeom>
            <a:noFill/>
            <a:ln>
              <a:solidFill>
                <a:srgbClr val="F06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100" b="1" baseline="30000" dirty="0">
                <a:solidFill>
                  <a:schemeClr val="tx1"/>
                </a:solidFill>
              </a:endParaRPr>
            </a:p>
            <a:p>
              <a:r>
                <a:rPr lang="fr-FR" sz="2100" b="1" baseline="30000" dirty="0">
                  <a:solidFill>
                    <a:srgbClr val="F06E05"/>
                  </a:solidFill>
                </a:rPr>
                <a:t>• Nous menons des campagnes de lobbying</a:t>
              </a:r>
              <a:r>
                <a:rPr lang="fr-FR" sz="2100" baseline="30000" dirty="0">
                  <a:solidFill>
                    <a:schemeClr val="tx1"/>
                  </a:solidFill>
                </a:rPr>
                <a:t> pour promouvoir les recommandations de nos groupes de travail auprès des décideurs politiques et économiques</a:t>
              </a:r>
            </a:p>
            <a:p>
              <a:r>
                <a:rPr lang="fr-FR" sz="2100" b="1" baseline="30000" dirty="0">
                  <a:solidFill>
                    <a:srgbClr val="F06E05"/>
                  </a:solidFill>
                </a:rPr>
                <a:t>• Nous organisons des événements</a:t>
              </a:r>
              <a:r>
                <a:rPr lang="fr-FR" sz="2100" b="1" baseline="30000" dirty="0">
                  <a:solidFill>
                    <a:schemeClr val="tx1"/>
                  </a:solidFill>
                </a:rPr>
                <a:t> </a:t>
              </a:r>
              <a:r>
                <a:rPr lang="fr-FR" sz="2100" baseline="30000" dirty="0">
                  <a:solidFill>
                    <a:schemeClr val="tx1"/>
                  </a:solidFill>
                </a:rPr>
                <a:t>qui favorisent les discussions entre parties prenantes</a:t>
              </a:r>
            </a:p>
            <a:p>
              <a:r>
                <a:rPr lang="fr-FR" sz="2100" b="1" baseline="30000" dirty="0">
                  <a:solidFill>
                    <a:srgbClr val="F06E05"/>
                  </a:solidFill>
                </a:rPr>
                <a:t>• Nous bâtissons des partenariats</a:t>
              </a:r>
              <a:r>
                <a:rPr lang="fr-FR" sz="2100" b="1" baseline="30000" dirty="0">
                  <a:solidFill>
                    <a:schemeClr val="tx1"/>
                  </a:solidFill>
                </a:rPr>
                <a:t> </a:t>
              </a:r>
              <a:r>
                <a:rPr lang="fr-FR" sz="2100" baseline="30000" dirty="0">
                  <a:solidFill>
                    <a:schemeClr val="tx1"/>
                  </a:solidFill>
                </a:rPr>
                <a:t>avec les organisations professionnelles, le monde universitaire et des acteurs internationaux</a:t>
              </a:r>
            </a:p>
          </p:txBody>
        </p:sp>
        <p:sp>
          <p:nvSpPr>
            <p:cNvPr id="10" name="Rectangle 9"/>
            <p:cNvSpPr/>
            <p:nvPr/>
          </p:nvSpPr>
          <p:spPr>
            <a:xfrm>
              <a:off x="4231766" y="4318871"/>
              <a:ext cx="1980000" cy="2160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dirty="0"/>
                <a:t>…INFLUENCER AUSSI</a:t>
              </a:r>
            </a:p>
          </p:txBody>
        </p:sp>
      </p:gr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2640"/>
          <a:stretch/>
        </p:blipFill>
        <p:spPr>
          <a:xfrm>
            <a:off x="6918960" y="1874450"/>
            <a:ext cx="2002619" cy="4608840"/>
          </a:xfrm>
          <a:prstGeom prst="rect">
            <a:avLst/>
          </a:prstGeom>
        </p:spPr>
      </p:pic>
    </p:spTree>
    <p:extLst>
      <p:ext uri="{BB962C8B-B14F-4D97-AF65-F5344CB8AC3E}">
        <p14:creationId xmlns:p14="http://schemas.microsoft.com/office/powerpoint/2010/main" val="3376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640000" cy="1096963"/>
          </a:xfrm>
        </p:spPr>
        <p:txBody>
          <a:bodyPr/>
          <a:lstStyle/>
          <a:p>
            <a:r>
              <a:rPr lang="fr-FR" dirty="0"/>
              <a:t>Toujours plus de trafic à cause de la vidéo</a:t>
            </a:r>
          </a:p>
        </p:txBody>
      </p:sp>
      <p:pic>
        <p:nvPicPr>
          <p:cNvPr id="6" name="Image 5">
            <a:extLst>
              <a:ext uri="{FF2B5EF4-FFF2-40B4-BE49-F238E27FC236}">
                <a16:creationId xmlns:a16="http://schemas.microsoft.com/office/drawing/2014/main" id="{3A7FFDC7-F549-41E6-839D-62F60DB7B5C2}"/>
              </a:ext>
            </a:extLst>
          </p:cNvPr>
          <p:cNvPicPr>
            <a:picLocks noChangeAspect="1"/>
          </p:cNvPicPr>
          <p:nvPr/>
        </p:nvPicPr>
        <p:blipFill>
          <a:blip r:embed="rId2"/>
          <a:stretch>
            <a:fillRect/>
          </a:stretch>
        </p:blipFill>
        <p:spPr>
          <a:xfrm>
            <a:off x="13874" y="1186962"/>
            <a:ext cx="8640792" cy="2596300"/>
          </a:xfrm>
          <a:prstGeom prst="rect">
            <a:avLst/>
          </a:prstGeom>
        </p:spPr>
      </p:pic>
      <p:sp>
        <p:nvSpPr>
          <p:cNvPr id="4" name="ZoneTexte 3">
            <a:extLst>
              <a:ext uri="{FF2B5EF4-FFF2-40B4-BE49-F238E27FC236}">
                <a16:creationId xmlns:a16="http://schemas.microsoft.com/office/drawing/2014/main" id="{F3BAF081-978F-4E18-91ED-1A9E980FACB7}"/>
              </a:ext>
            </a:extLst>
          </p:cNvPr>
          <p:cNvSpPr txBox="1"/>
          <p:nvPr/>
        </p:nvSpPr>
        <p:spPr>
          <a:xfrm>
            <a:off x="5790507" y="2826328"/>
            <a:ext cx="3209981" cy="369332"/>
          </a:xfrm>
          <a:prstGeom prst="rect">
            <a:avLst/>
          </a:prstGeom>
          <a:noFill/>
        </p:spPr>
        <p:txBody>
          <a:bodyPr wrap="none" rtlCol="0">
            <a:spAutoFit/>
          </a:bodyPr>
          <a:lstStyle/>
          <a:p>
            <a:r>
              <a:rPr lang="fr-FR" dirty="0"/>
              <a:t>80% de la croissance = vidéo</a:t>
            </a:r>
          </a:p>
        </p:txBody>
      </p:sp>
      <p:sp>
        <p:nvSpPr>
          <p:cNvPr id="7" name="CustomShape 3">
            <a:extLst>
              <a:ext uri="{FF2B5EF4-FFF2-40B4-BE49-F238E27FC236}">
                <a16:creationId xmlns:a16="http://schemas.microsoft.com/office/drawing/2014/main" id="{BD495344-1175-4808-8E58-0C2A8B11D77C}"/>
              </a:ext>
            </a:extLst>
          </p:cNvPr>
          <p:cNvSpPr/>
          <p:nvPr/>
        </p:nvSpPr>
        <p:spPr>
          <a:xfrm>
            <a:off x="6963088" y="6577434"/>
            <a:ext cx="1965644"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100" b="0" strike="noStrike" spc="-1" dirty="0">
                <a:solidFill>
                  <a:srgbClr val="000000"/>
                </a:solidFill>
                <a:latin typeface="Tahoma"/>
              </a:rPr>
              <a:t>Source: </a:t>
            </a:r>
            <a:r>
              <a:rPr lang="fr-FR" sz="1100" spc="-1" dirty="0">
                <a:solidFill>
                  <a:srgbClr val="000000"/>
                </a:solidFill>
                <a:latin typeface="Tahoma"/>
              </a:rPr>
              <a:t>Cisco VNI </a:t>
            </a:r>
            <a:r>
              <a:rPr lang="fr-FR" sz="1100" spc="-1" dirty="0" err="1">
                <a:solidFill>
                  <a:srgbClr val="000000"/>
                </a:solidFill>
                <a:latin typeface="Tahoma"/>
              </a:rPr>
              <a:t>wp</a:t>
            </a:r>
            <a:r>
              <a:rPr lang="fr-FR" sz="1100" spc="-1" dirty="0">
                <a:solidFill>
                  <a:srgbClr val="000000"/>
                </a:solidFill>
                <a:latin typeface="Tahoma"/>
              </a:rPr>
              <a:t>, </a:t>
            </a:r>
            <a:r>
              <a:rPr lang="fr-FR" sz="1100" b="0" strike="noStrike" spc="-1" dirty="0">
                <a:solidFill>
                  <a:srgbClr val="000000"/>
                </a:solidFill>
                <a:latin typeface="Tahoma"/>
              </a:rPr>
              <a:t> 2019</a:t>
            </a:r>
            <a:endParaRPr lang="fr-FR" sz="1100" b="0" strike="noStrike" spc="-1" dirty="0">
              <a:latin typeface="Arial"/>
            </a:endParaRPr>
          </a:p>
        </p:txBody>
      </p:sp>
      <p:pic>
        <p:nvPicPr>
          <p:cNvPr id="9" name="Image 8">
            <a:extLst>
              <a:ext uri="{FF2B5EF4-FFF2-40B4-BE49-F238E27FC236}">
                <a16:creationId xmlns:a16="http://schemas.microsoft.com/office/drawing/2014/main" id="{01C5B536-EE4A-44F0-998F-10F4FB081B6E}"/>
              </a:ext>
            </a:extLst>
          </p:cNvPr>
          <p:cNvPicPr>
            <a:picLocks noChangeAspect="1"/>
          </p:cNvPicPr>
          <p:nvPr/>
        </p:nvPicPr>
        <p:blipFill>
          <a:blip r:embed="rId3"/>
          <a:stretch>
            <a:fillRect/>
          </a:stretch>
        </p:blipFill>
        <p:spPr>
          <a:xfrm>
            <a:off x="0" y="3783262"/>
            <a:ext cx="4914900" cy="2862361"/>
          </a:xfrm>
          <a:prstGeom prst="rect">
            <a:avLst/>
          </a:prstGeom>
        </p:spPr>
      </p:pic>
      <p:sp>
        <p:nvSpPr>
          <p:cNvPr id="12" name="ZoneTexte 11">
            <a:extLst>
              <a:ext uri="{FF2B5EF4-FFF2-40B4-BE49-F238E27FC236}">
                <a16:creationId xmlns:a16="http://schemas.microsoft.com/office/drawing/2014/main" id="{3F65A707-46F7-4739-A834-C2BC243FE151}"/>
              </a:ext>
            </a:extLst>
          </p:cNvPr>
          <p:cNvSpPr txBox="1"/>
          <p:nvPr/>
        </p:nvSpPr>
        <p:spPr>
          <a:xfrm>
            <a:off x="5569928" y="4718683"/>
            <a:ext cx="3209982" cy="923330"/>
          </a:xfrm>
          <a:prstGeom prst="rect">
            <a:avLst/>
          </a:prstGeom>
          <a:noFill/>
        </p:spPr>
        <p:txBody>
          <a:bodyPr wrap="square" rtlCol="0">
            <a:spAutoFit/>
          </a:bodyPr>
          <a:lstStyle/>
          <a:p>
            <a:r>
              <a:rPr lang="fr-FR" dirty="0"/>
              <a:t>Les usages deviennent nomades, y compris les usages vidéo</a:t>
            </a:r>
          </a:p>
        </p:txBody>
      </p:sp>
    </p:spTree>
    <p:extLst>
      <p:ext uri="{BB962C8B-B14F-4D97-AF65-F5344CB8AC3E}">
        <p14:creationId xmlns:p14="http://schemas.microsoft.com/office/powerpoint/2010/main" val="1696834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640000" cy="1096963"/>
          </a:xfrm>
        </p:spPr>
        <p:txBody>
          <a:bodyPr/>
          <a:lstStyle/>
          <a:p>
            <a:r>
              <a:rPr lang="fr-FR" dirty="0"/>
              <a:t>Toujours plus de calculs et de données stockées</a:t>
            </a:r>
          </a:p>
        </p:txBody>
      </p:sp>
      <p:sp>
        <p:nvSpPr>
          <p:cNvPr id="3" name="Espace réservé du contenu 2"/>
          <p:cNvSpPr>
            <a:spLocks noGrp="1"/>
          </p:cNvSpPr>
          <p:nvPr>
            <p:ph idx="1"/>
          </p:nvPr>
        </p:nvSpPr>
        <p:spPr/>
        <p:txBody>
          <a:bodyPr>
            <a:normAutofit/>
          </a:bodyPr>
          <a:lstStyle/>
          <a:p>
            <a:r>
              <a:rPr lang="fr-FR" dirty="0"/>
              <a:t>		</a:t>
            </a:r>
          </a:p>
        </p:txBody>
      </p:sp>
      <p:pic>
        <p:nvPicPr>
          <p:cNvPr id="5" name="Image 4">
            <a:extLst>
              <a:ext uri="{FF2B5EF4-FFF2-40B4-BE49-F238E27FC236}">
                <a16:creationId xmlns:a16="http://schemas.microsoft.com/office/drawing/2014/main" id="{C70EDC99-DB86-438E-94FF-B6D1186B99B0}"/>
              </a:ext>
            </a:extLst>
          </p:cNvPr>
          <p:cNvPicPr>
            <a:picLocks noChangeAspect="1"/>
          </p:cNvPicPr>
          <p:nvPr/>
        </p:nvPicPr>
        <p:blipFill>
          <a:blip r:embed="rId2"/>
          <a:stretch>
            <a:fillRect/>
          </a:stretch>
        </p:blipFill>
        <p:spPr>
          <a:xfrm>
            <a:off x="3003963" y="1144231"/>
            <a:ext cx="5923061" cy="2701410"/>
          </a:xfrm>
          <a:prstGeom prst="rect">
            <a:avLst/>
          </a:prstGeom>
        </p:spPr>
      </p:pic>
      <p:pic>
        <p:nvPicPr>
          <p:cNvPr id="7" name="Image 6">
            <a:extLst>
              <a:ext uri="{FF2B5EF4-FFF2-40B4-BE49-F238E27FC236}">
                <a16:creationId xmlns:a16="http://schemas.microsoft.com/office/drawing/2014/main" id="{E8872A07-EBEC-4D8C-A2A5-15AA0466D940}"/>
              </a:ext>
            </a:extLst>
          </p:cNvPr>
          <p:cNvPicPr>
            <a:picLocks noChangeAspect="1"/>
          </p:cNvPicPr>
          <p:nvPr/>
        </p:nvPicPr>
        <p:blipFill>
          <a:blip r:embed="rId3"/>
          <a:stretch>
            <a:fillRect/>
          </a:stretch>
        </p:blipFill>
        <p:spPr>
          <a:xfrm>
            <a:off x="3003963" y="3892909"/>
            <a:ext cx="5923061" cy="2931242"/>
          </a:xfrm>
          <a:prstGeom prst="rect">
            <a:avLst/>
          </a:prstGeom>
        </p:spPr>
      </p:pic>
      <p:sp>
        <p:nvSpPr>
          <p:cNvPr id="9" name="CustomShape 3">
            <a:extLst>
              <a:ext uri="{FF2B5EF4-FFF2-40B4-BE49-F238E27FC236}">
                <a16:creationId xmlns:a16="http://schemas.microsoft.com/office/drawing/2014/main" id="{C0244A06-E403-45FA-921C-4980AFD711B5}"/>
              </a:ext>
            </a:extLst>
          </p:cNvPr>
          <p:cNvSpPr/>
          <p:nvPr/>
        </p:nvSpPr>
        <p:spPr>
          <a:xfrm>
            <a:off x="0" y="6516727"/>
            <a:ext cx="1920888" cy="26015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100" b="0" strike="noStrike" spc="-1" dirty="0">
                <a:solidFill>
                  <a:srgbClr val="000000"/>
                </a:solidFill>
                <a:latin typeface="Tahoma"/>
              </a:rPr>
              <a:t>Source: </a:t>
            </a:r>
            <a:r>
              <a:rPr lang="fr-FR" sz="1100" spc="-1" dirty="0">
                <a:solidFill>
                  <a:srgbClr val="000000"/>
                </a:solidFill>
                <a:latin typeface="Tahoma"/>
              </a:rPr>
              <a:t>Cisco GCI </a:t>
            </a:r>
            <a:r>
              <a:rPr lang="fr-FR" sz="1100" spc="-1" dirty="0" err="1">
                <a:solidFill>
                  <a:srgbClr val="000000"/>
                </a:solidFill>
                <a:latin typeface="Tahoma"/>
              </a:rPr>
              <a:t>wp</a:t>
            </a:r>
            <a:r>
              <a:rPr lang="fr-FR" sz="1100" spc="-1" dirty="0">
                <a:solidFill>
                  <a:srgbClr val="000000"/>
                </a:solidFill>
                <a:latin typeface="Tahoma"/>
              </a:rPr>
              <a:t>, 2018</a:t>
            </a:r>
            <a:endParaRPr lang="fr-FR" sz="1100" b="0" strike="noStrike" spc="-1" dirty="0">
              <a:latin typeface="Arial"/>
            </a:endParaRPr>
          </a:p>
        </p:txBody>
      </p:sp>
    </p:spTree>
    <p:extLst>
      <p:ext uri="{BB962C8B-B14F-4D97-AF65-F5344CB8AC3E}">
        <p14:creationId xmlns:p14="http://schemas.microsoft.com/office/powerpoint/2010/main" val="2062055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7" y="0"/>
            <a:ext cx="7406134" cy="1096963"/>
          </a:xfrm>
        </p:spPr>
        <p:txBody>
          <a:bodyPr>
            <a:normAutofit/>
          </a:bodyPr>
          <a:lstStyle/>
          <a:p>
            <a:r>
              <a:rPr lang="fr-FR" sz="2800" dirty="0"/>
              <a:t>L’efficacité énergétique augmente mais la consommation d’énergie aussi</a:t>
            </a:r>
          </a:p>
        </p:txBody>
      </p:sp>
      <p:sp>
        <p:nvSpPr>
          <p:cNvPr id="4" name="Espace réservé du contenu 1"/>
          <p:cNvSpPr txBox="1">
            <a:spLocks/>
          </p:cNvSpPr>
          <p:nvPr/>
        </p:nvSpPr>
        <p:spPr>
          <a:xfrm>
            <a:off x="369376" y="1096963"/>
            <a:ext cx="8774624" cy="5867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accent2"/>
                </a:solidFill>
                <a:latin typeface="Arial Rounded MT Bold" panose="020F07040305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1" kern="1200">
                <a:solidFill>
                  <a:schemeClr val="accent3"/>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Tahoma" panose="020B0604030504040204" pitchFamily="34" charset="0"/>
                <a:ea typeface="Tahoma" panose="020B0604030504040204" pitchFamily="34" charset="0"/>
                <a:cs typeface="Tahom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r-FR" sz="2000" dirty="0"/>
          </a:p>
          <a:p>
            <a:pPr>
              <a:buFont typeface="Wingdings" panose="05000000000000000000" pitchFamily="2" charset="2"/>
              <a:buChar char="Ø"/>
            </a:pPr>
            <a:r>
              <a:rPr lang="fr-FR" sz="1800" dirty="0">
                <a:solidFill>
                  <a:schemeClr val="tx1"/>
                </a:solidFill>
              </a:rPr>
              <a:t> </a:t>
            </a:r>
            <a:r>
              <a:rPr lang="fr-FR" sz="1800" dirty="0">
                <a:solidFill>
                  <a:srgbClr val="002060"/>
                </a:solidFill>
                <a:latin typeface="+mn-lt"/>
              </a:rPr>
              <a:t>La croissance des </a:t>
            </a:r>
            <a:r>
              <a:rPr lang="fr-FR" sz="1800" b="1" dirty="0">
                <a:solidFill>
                  <a:srgbClr val="002060"/>
                </a:solidFill>
                <a:latin typeface="+mn-lt"/>
              </a:rPr>
              <a:t>« volumes » </a:t>
            </a:r>
            <a:r>
              <a:rPr lang="fr-FR" sz="1800" dirty="0">
                <a:solidFill>
                  <a:srgbClr val="002060"/>
                </a:solidFill>
                <a:latin typeface="+mn-lt"/>
              </a:rPr>
              <a:t>numériques (~ 10% à 50% par an) est bien supérieure aux gains d’efficacité énergétique (~ 0% à 20% par an), et donc la consommation d’énergie primaire augmente fortement ( 6% par an)</a:t>
            </a:r>
          </a:p>
          <a:p>
            <a:pPr marL="0" indent="0">
              <a:buNone/>
            </a:pPr>
            <a:endParaRPr lang="fr-FR" sz="1800" dirty="0">
              <a:solidFill>
                <a:srgbClr val="002060"/>
              </a:solidFill>
              <a:latin typeface="+mn-lt"/>
            </a:endParaRPr>
          </a:p>
          <a:p>
            <a:pPr marL="0" indent="0">
              <a:buNone/>
            </a:pPr>
            <a:endParaRPr lang="fr-FR" sz="1800" dirty="0">
              <a:solidFill>
                <a:srgbClr val="002060"/>
              </a:solidFill>
              <a:latin typeface="+mn-lt"/>
            </a:endParaRPr>
          </a:p>
          <a:p>
            <a:pPr>
              <a:buFont typeface="Wingdings" panose="05000000000000000000" pitchFamily="2" charset="2"/>
              <a:buChar char="Ø"/>
            </a:pPr>
            <a:r>
              <a:rPr lang="fr-FR" sz="1800" dirty="0">
                <a:solidFill>
                  <a:srgbClr val="002060"/>
                </a:solidFill>
                <a:latin typeface="+mn-lt"/>
              </a:rPr>
              <a:t> Les gains </a:t>
            </a:r>
            <a:r>
              <a:rPr lang="fr-FR" sz="1800" b="1" dirty="0">
                <a:solidFill>
                  <a:srgbClr val="002060"/>
                </a:solidFill>
                <a:latin typeface="+mn-lt"/>
              </a:rPr>
              <a:t>d’efficacité énergétique </a:t>
            </a:r>
            <a:r>
              <a:rPr lang="fr-FR" sz="1800" dirty="0">
                <a:solidFill>
                  <a:srgbClr val="002060"/>
                </a:solidFill>
                <a:latin typeface="+mn-lt"/>
              </a:rPr>
              <a:t>risquent de ralentir dans les toutes prochaines années car: </a:t>
            </a:r>
          </a:p>
          <a:p>
            <a:pPr lvl="1">
              <a:buFont typeface="Wingdings" panose="05000000000000000000" pitchFamily="2" charset="2"/>
              <a:buChar char="Ø"/>
            </a:pPr>
            <a:r>
              <a:rPr lang="fr-FR" sz="1600" b="0" dirty="0">
                <a:solidFill>
                  <a:srgbClr val="002060"/>
                </a:solidFill>
                <a:latin typeface="+mn-lt"/>
              </a:rPr>
              <a:t>Nous approchons des limites des technologies actuelles</a:t>
            </a:r>
          </a:p>
          <a:p>
            <a:pPr lvl="1">
              <a:buFont typeface="Wingdings" panose="05000000000000000000" pitchFamily="2" charset="2"/>
              <a:buChar char="Ø"/>
            </a:pPr>
            <a:r>
              <a:rPr lang="fr-FR" sz="1600" b="0" dirty="0">
                <a:solidFill>
                  <a:srgbClr val="002060"/>
                </a:solidFill>
                <a:latin typeface="+mn-lt"/>
              </a:rPr>
              <a:t> Nous n’aurons pas industrialisé avant au moins 10 ans les  technologies disruptives aujourd’hui en laboratoire</a:t>
            </a:r>
          </a:p>
          <a:p>
            <a:pPr>
              <a:buFont typeface="Wingdings" panose="05000000000000000000" pitchFamily="2" charset="2"/>
              <a:buChar char="Ø"/>
            </a:pPr>
            <a:endParaRPr lang="fr-FR" sz="2600" b="0" dirty="0">
              <a:solidFill>
                <a:srgbClr val="002060"/>
              </a:solidFill>
              <a:latin typeface="+mn-lt"/>
            </a:endParaRPr>
          </a:p>
          <a:p>
            <a:pPr marL="0" indent="0">
              <a:buNone/>
            </a:pPr>
            <a:endParaRPr lang="fr-FR" sz="2600" b="0" dirty="0">
              <a:solidFill>
                <a:srgbClr val="002060"/>
              </a:solidFill>
              <a:latin typeface="+mn-lt"/>
            </a:endParaRPr>
          </a:p>
          <a:p>
            <a:pPr>
              <a:buFont typeface="Wingdings" panose="05000000000000000000" pitchFamily="2" charset="2"/>
              <a:buChar char="Ø"/>
            </a:pPr>
            <a:r>
              <a:rPr lang="fr-FR" sz="1800" dirty="0">
                <a:solidFill>
                  <a:srgbClr val="002060"/>
                </a:solidFill>
                <a:latin typeface="+mn-lt"/>
              </a:rPr>
              <a:t> Et nous utilisons en général les gains d’efficacité pour, finalement, consommer davantage: </a:t>
            </a:r>
            <a:r>
              <a:rPr lang="fr-FR" sz="1800" b="1" dirty="0">
                <a:solidFill>
                  <a:srgbClr val="002060"/>
                </a:solidFill>
                <a:latin typeface="+mn-lt"/>
              </a:rPr>
              <a:t>l’effet rebond</a:t>
            </a:r>
          </a:p>
          <a:p>
            <a:pPr>
              <a:buFont typeface="Wingdings" panose="05000000000000000000" pitchFamily="2" charset="2"/>
              <a:buChar char="Ø"/>
            </a:pPr>
            <a:endParaRPr lang="fr-FR" sz="1800" b="1" dirty="0">
              <a:solidFill>
                <a:srgbClr val="002060"/>
              </a:solidFill>
              <a:latin typeface="+mn-lt"/>
            </a:endParaRPr>
          </a:p>
          <a:p>
            <a:pPr>
              <a:buFont typeface="Wingdings" panose="05000000000000000000" pitchFamily="2" charset="2"/>
              <a:buChar char="Ø"/>
            </a:pPr>
            <a:endParaRPr lang="fr-FR" sz="1800" b="1" dirty="0">
              <a:solidFill>
                <a:srgbClr val="002060"/>
              </a:solidFill>
              <a:latin typeface="+mn-lt"/>
            </a:endParaRPr>
          </a:p>
          <a:p>
            <a:pPr marL="0" indent="0">
              <a:buNone/>
            </a:pPr>
            <a:endParaRPr lang="fr-FR" sz="1800" b="0" dirty="0">
              <a:solidFill>
                <a:schemeClr val="tx1"/>
              </a:solidFill>
              <a:latin typeface="+mn-lt"/>
            </a:endParaRPr>
          </a:p>
          <a:p>
            <a:pPr marL="0" indent="0">
              <a:buNone/>
            </a:pPr>
            <a:endParaRPr lang="fr-FR" sz="2600" b="0" dirty="0">
              <a:solidFill>
                <a:schemeClr val="tx1"/>
              </a:solidFill>
              <a:latin typeface="+mj-lt"/>
            </a:endParaRPr>
          </a:p>
          <a:p>
            <a:pPr lvl="1">
              <a:buFont typeface="Wingdings" panose="05000000000000000000" pitchFamily="2" charset="2"/>
              <a:buChar char="Ø"/>
            </a:pPr>
            <a:endParaRPr lang="fr-FR" sz="1600" b="0" dirty="0">
              <a:solidFill>
                <a:schemeClr val="tx1"/>
              </a:solidFill>
              <a:latin typeface="+mj-lt"/>
            </a:endParaRPr>
          </a:p>
          <a:p>
            <a:pPr marL="0" indent="0">
              <a:buNone/>
            </a:pPr>
            <a:endParaRPr lang="fr-FR" sz="1800" dirty="0">
              <a:solidFill>
                <a:schemeClr val="tx1"/>
              </a:solidFill>
              <a:latin typeface="+mj-lt"/>
            </a:endParaRPr>
          </a:p>
          <a:p>
            <a:pPr>
              <a:buFont typeface="Wingdings" panose="05000000000000000000" pitchFamily="2" charset="2"/>
              <a:buChar char="Ø"/>
            </a:pPr>
            <a:endParaRPr lang="fr-FR" sz="1800" dirty="0">
              <a:solidFill>
                <a:schemeClr val="tx1"/>
              </a:solidFill>
              <a:latin typeface="+mj-lt"/>
            </a:endParaRPr>
          </a:p>
          <a:p>
            <a:pPr marL="0" indent="0">
              <a:buNone/>
            </a:pPr>
            <a:endParaRPr lang="fr-FR" sz="2000" dirty="0">
              <a:solidFill>
                <a:schemeClr val="tx1"/>
              </a:solidFill>
            </a:endParaRPr>
          </a:p>
          <a:p>
            <a:pPr marL="0" indent="0">
              <a:buNone/>
            </a:pPr>
            <a:endParaRPr lang="fr-FR" sz="2000" dirty="0">
              <a:solidFill>
                <a:schemeClr val="tx1"/>
              </a:solidFill>
            </a:endParaRPr>
          </a:p>
          <a:p>
            <a:pPr marL="0" indent="0">
              <a:buNone/>
            </a:pPr>
            <a:endParaRPr lang="fr-FR" sz="2000" dirty="0">
              <a:solidFill>
                <a:schemeClr val="tx1"/>
              </a:solidFill>
            </a:endParaRPr>
          </a:p>
          <a:p>
            <a:pPr marL="0" indent="0">
              <a:buNone/>
            </a:pPr>
            <a:endParaRPr lang="fr-FR" sz="2000" dirty="0">
              <a:solidFill>
                <a:schemeClr val="accent6">
                  <a:lumMod val="40000"/>
                  <a:lumOff val="60000"/>
                </a:schemeClr>
              </a:solidFill>
            </a:endParaRPr>
          </a:p>
          <a:p>
            <a:pPr marL="0" indent="0">
              <a:buNone/>
            </a:pPr>
            <a:endParaRPr lang="fr-FR" dirty="0">
              <a:solidFill>
                <a:schemeClr val="accent6">
                  <a:lumMod val="40000"/>
                  <a:lumOff val="60000"/>
                </a:schemeClr>
              </a:solidFill>
            </a:endParaRPr>
          </a:p>
          <a:p>
            <a:pPr marL="0" indent="0">
              <a:buNone/>
            </a:pPr>
            <a:endParaRPr lang="fr-FR" dirty="0">
              <a:solidFill>
                <a:schemeClr val="accent6">
                  <a:lumMod val="40000"/>
                  <a:lumOff val="60000"/>
                </a:schemeClr>
              </a:solidFill>
            </a:endParaRPr>
          </a:p>
          <a:p>
            <a:pPr marL="0" indent="0">
              <a:buNone/>
            </a:pPr>
            <a:endParaRPr lang="fr-FR" sz="3200" dirty="0">
              <a:solidFill>
                <a:schemeClr val="accent6">
                  <a:lumMod val="40000"/>
                  <a:lumOff val="60000"/>
                </a:schemeClr>
              </a:solidFill>
            </a:endParaRPr>
          </a:p>
          <a:p>
            <a:pPr marL="0" indent="0">
              <a:buNone/>
            </a:pPr>
            <a:endParaRPr lang="fr-FR" sz="3200" dirty="0">
              <a:solidFill>
                <a:schemeClr val="accent6">
                  <a:lumMod val="40000"/>
                  <a:lumOff val="60000"/>
                </a:schemeClr>
              </a:solidFill>
            </a:endParaRPr>
          </a:p>
          <a:p>
            <a:pPr lvl="2"/>
            <a:endParaRPr lang="fr-FR" sz="1600" dirty="0"/>
          </a:p>
        </p:txBody>
      </p:sp>
    </p:spTree>
    <p:extLst>
      <p:ext uri="{BB962C8B-B14F-4D97-AF65-F5344CB8AC3E}">
        <p14:creationId xmlns:p14="http://schemas.microsoft.com/office/powerpoint/2010/main" val="71794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L’effet rebond</a:t>
            </a:r>
          </a:p>
        </p:txBody>
      </p:sp>
    </p:spTree>
    <p:extLst>
      <p:ext uri="{BB962C8B-B14F-4D97-AF65-F5344CB8AC3E}">
        <p14:creationId xmlns:p14="http://schemas.microsoft.com/office/powerpoint/2010/main" val="79468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629" y="0"/>
            <a:ext cx="7618524" cy="1096963"/>
          </a:xfrm>
        </p:spPr>
        <p:txBody>
          <a:bodyPr>
            <a:normAutofit/>
          </a:bodyPr>
          <a:lstStyle/>
          <a:p>
            <a:r>
              <a:rPr lang="fr-FR" sz="2800" dirty="0"/>
              <a:t>Terminologie</a:t>
            </a:r>
          </a:p>
        </p:txBody>
      </p:sp>
      <p:sp>
        <p:nvSpPr>
          <p:cNvPr id="5" name="Espace réservé du contenu 4">
            <a:extLst>
              <a:ext uri="{FF2B5EF4-FFF2-40B4-BE49-F238E27FC236}">
                <a16:creationId xmlns:a16="http://schemas.microsoft.com/office/drawing/2014/main" id="{179D2B19-AFB2-4F4B-81FA-BD06A3DE1DBD}"/>
              </a:ext>
            </a:extLst>
          </p:cNvPr>
          <p:cNvSpPr>
            <a:spLocks noGrp="1"/>
          </p:cNvSpPr>
          <p:nvPr>
            <p:ph idx="1"/>
          </p:nvPr>
        </p:nvSpPr>
        <p:spPr>
          <a:xfrm>
            <a:off x="252000" y="1231354"/>
            <a:ext cx="8640000" cy="5626646"/>
          </a:xfrm>
        </p:spPr>
        <p:txBody>
          <a:bodyPr>
            <a:normAutofit/>
          </a:bodyPr>
          <a:lstStyle/>
          <a:p>
            <a:r>
              <a:rPr lang="fr-FR" sz="1800" b="1" dirty="0">
                <a:solidFill>
                  <a:srgbClr val="002060"/>
                </a:solidFill>
                <a:latin typeface="Tahoma" panose="020B0604030504040204" pitchFamily="34" charset="0"/>
              </a:rPr>
              <a:t>Effets rebond directs</a:t>
            </a:r>
          </a:p>
          <a:p>
            <a:r>
              <a:rPr lang="fr-FR" sz="1800" dirty="0">
                <a:solidFill>
                  <a:srgbClr val="002060"/>
                </a:solidFill>
                <a:latin typeface="Tahoma" panose="020B0604030504040204" pitchFamily="34" charset="0"/>
              </a:rPr>
              <a:t>Ils apparaissent lorsqu’une baisse du coût d’une ressource, e.g. de l’énergie, induit des réductions de prix qui à leur tour déclenchent une augmentation de la demande pour le bien coûtant le moins cher.</a:t>
            </a:r>
          </a:p>
          <a:p>
            <a:r>
              <a:rPr lang="fr-FR" sz="1800" i="1" dirty="0">
                <a:solidFill>
                  <a:srgbClr val="002060"/>
                </a:solidFill>
                <a:latin typeface="Tahoma" panose="020B0604030504040204" pitchFamily="34" charset="0"/>
              </a:rPr>
              <a:t>On utilise le gain d’efficacité d’une ressource pour consommer une quantité plus importante de la ressource en question. </a:t>
            </a:r>
          </a:p>
          <a:p>
            <a:endParaRPr lang="fr-FR" sz="1800" dirty="0">
              <a:solidFill>
                <a:srgbClr val="002060"/>
              </a:solidFill>
              <a:latin typeface="Tahoma" panose="020B0604030504040204" pitchFamily="34" charset="0"/>
            </a:endParaRPr>
          </a:p>
          <a:p>
            <a:endParaRPr lang="fr-FR" sz="1800" dirty="0">
              <a:solidFill>
                <a:srgbClr val="002060"/>
              </a:solidFill>
              <a:latin typeface="Tahoma" panose="020B0604030504040204" pitchFamily="34" charset="0"/>
            </a:endParaRPr>
          </a:p>
          <a:p>
            <a:r>
              <a:rPr lang="fr-FR" sz="1800" b="1" dirty="0">
                <a:solidFill>
                  <a:srgbClr val="002060"/>
                </a:solidFill>
                <a:latin typeface="Tahoma" panose="020B0604030504040204" pitchFamily="34" charset="0"/>
              </a:rPr>
              <a:t>Effets rebond indirects</a:t>
            </a:r>
          </a:p>
          <a:p>
            <a:r>
              <a:rPr lang="fr-FR" sz="1800" dirty="0">
                <a:solidFill>
                  <a:srgbClr val="002060"/>
                </a:solidFill>
                <a:latin typeface="Tahoma" panose="020B0604030504040204" pitchFamily="34" charset="0"/>
              </a:rPr>
              <a:t>Quand une ressource est produite de manière plus efficace et que son prix diminue, les consommateurs de cette ressource vont faire des économies, qu’ils-elles pourront dépenser en consommant d’autres produits</a:t>
            </a:r>
            <a:r>
              <a:rPr lang="fr-FR" sz="1400" dirty="0">
                <a:solidFill>
                  <a:srgbClr val="002060"/>
                </a:solidFill>
                <a:latin typeface="Tahoma" panose="020B0604030504040204" pitchFamily="34" charset="0"/>
              </a:rPr>
              <a:t>.</a:t>
            </a:r>
          </a:p>
          <a:p>
            <a:r>
              <a:rPr lang="fr-FR" sz="1800" i="1" dirty="0">
                <a:solidFill>
                  <a:srgbClr val="002060"/>
                </a:solidFill>
                <a:latin typeface="Arial" panose="020B0604020202020204" pitchFamily="34" charset="0"/>
              </a:rPr>
              <a:t>On utilise le gain d’efficacité d’une ressource en mettant à profit les marges de manœuvre ainsi dégagées pour consommer une quantité plus importante d’autres ressources</a:t>
            </a:r>
            <a:r>
              <a:rPr lang="fr-FR" sz="1800" dirty="0">
                <a:solidFill>
                  <a:srgbClr val="222222"/>
                </a:solidFill>
                <a:latin typeface="Arial" panose="020B0604020202020204" pitchFamily="34" charset="0"/>
              </a:rPr>
              <a:t>.</a:t>
            </a:r>
          </a:p>
        </p:txBody>
      </p:sp>
    </p:spTree>
    <p:extLst>
      <p:ext uri="{BB962C8B-B14F-4D97-AF65-F5344CB8AC3E}">
        <p14:creationId xmlns:p14="http://schemas.microsoft.com/office/powerpoint/2010/main" val="3348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32" y="0"/>
            <a:ext cx="7642621" cy="1096963"/>
          </a:xfrm>
        </p:spPr>
        <p:txBody>
          <a:bodyPr>
            <a:normAutofit/>
          </a:bodyPr>
          <a:lstStyle/>
          <a:p>
            <a:r>
              <a:rPr lang="fr-FR" sz="2800" dirty="0"/>
              <a:t>Terminologie</a:t>
            </a:r>
          </a:p>
        </p:txBody>
      </p:sp>
      <p:sp>
        <p:nvSpPr>
          <p:cNvPr id="5" name="Espace réservé du contenu 4">
            <a:extLst>
              <a:ext uri="{FF2B5EF4-FFF2-40B4-BE49-F238E27FC236}">
                <a16:creationId xmlns:a16="http://schemas.microsoft.com/office/drawing/2014/main" id="{179D2B19-AFB2-4F4B-81FA-BD06A3DE1DBD}"/>
              </a:ext>
            </a:extLst>
          </p:cNvPr>
          <p:cNvSpPr>
            <a:spLocks noGrp="1"/>
          </p:cNvSpPr>
          <p:nvPr>
            <p:ph idx="1"/>
          </p:nvPr>
        </p:nvSpPr>
        <p:spPr>
          <a:xfrm>
            <a:off x="252000" y="1208644"/>
            <a:ext cx="8640000" cy="5626646"/>
          </a:xfrm>
        </p:spPr>
        <p:txBody>
          <a:bodyPr>
            <a:normAutofit/>
          </a:bodyPr>
          <a:lstStyle/>
          <a:p>
            <a:r>
              <a:rPr lang="fr-FR" sz="1800" b="1" dirty="0">
                <a:solidFill>
                  <a:srgbClr val="002060"/>
                </a:solidFill>
                <a:latin typeface="Tahoma" panose="020B0604030504040204" pitchFamily="34" charset="0"/>
              </a:rPr>
              <a:t>Effets rebond systémiques (ou macro-économiques)</a:t>
            </a:r>
          </a:p>
          <a:p>
            <a:r>
              <a:rPr lang="fr-FR" sz="1800" dirty="0">
                <a:solidFill>
                  <a:srgbClr val="002060"/>
                </a:solidFill>
                <a:latin typeface="Tahoma" panose="020B0604030504040204" pitchFamily="34" charset="0"/>
              </a:rPr>
              <a:t>Ceux-ci apparaissent lorsque la baisse des prix d’une ressource (énergie, matière première, etc..) induit une réduction des prix des biens intermédiaires et finaux dans toute l’économie, et provoquent des changements structurels dans les modes de production et les habitudes de consommation.</a:t>
            </a:r>
          </a:p>
          <a:p>
            <a:r>
              <a:rPr lang="fr-FR" sz="1800" i="1" dirty="0">
                <a:solidFill>
                  <a:srgbClr val="002060"/>
                </a:solidFill>
                <a:latin typeface="Tahoma" panose="020B0604030504040204" pitchFamily="34" charset="0"/>
              </a:rPr>
              <a:t>Le gain d’efficacité d’une ressource induit des changements de comportement des acteurs économiques et des modifications structurelles du marché.</a:t>
            </a:r>
          </a:p>
          <a:p>
            <a:endParaRPr lang="fr-FR" sz="1800" dirty="0">
              <a:solidFill>
                <a:srgbClr val="002060"/>
              </a:solidFill>
              <a:latin typeface="Tahoma" panose="020B0604030504040204" pitchFamily="34" charset="0"/>
            </a:endParaRPr>
          </a:p>
        </p:txBody>
      </p:sp>
      <p:pic>
        <p:nvPicPr>
          <p:cNvPr id="3" name="Image 2">
            <a:extLst>
              <a:ext uri="{FF2B5EF4-FFF2-40B4-BE49-F238E27FC236}">
                <a16:creationId xmlns:a16="http://schemas.microsoft.com/office/drawing/2014/main" id="{DC7913F5-F135-4F03-94B8-A43634C5BF7A}"/>
              </a:ext>
            </a:extLst>
          </p:cNvPr>
          <p:cNvPicPr>
            <a:picLocks noChangeAspect="1"/>
          </p:cNvPicPr>
          <p:nvPr/>
        </p:nvPicPr>
        <p:blipFill>
          <a:blip r:embed="rId2"/>
          <a:stretch>
            <a:fillRect/>
          </a:stretch>
        </p:blipFill>
        <p:spPr>
          <a:xfrm>
            <a:off x="1469051" y="3209731"/>
            <a:ext cx="6934231" cy="3625559"/>
          </a:xfrm>
          <a:prstGeom prst="rect">
            <a:avLst/>
          </a:prstGeom>
        </p:spPr>
      </p:pic>
    </p:spTree>
    <p:extLst>
      <p:ext uri="{BB962C8B-B14F-4D97-AF65-F5344CB8AC3E}">
        <p14:creationId xmlns:p14="http://schemas.microsoft.com/office/powerpoint/2010/main" val="386220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Les acteurs dominants: les plateformes</a:t>
            </a:r>
          </a:p>
        </p:txBody>
      </p:sp>
      <p:sp>
        <p:nvSpPr>
          <p:cNvPr id="4" name="ZoneTexte 3">
            <a:extLst>
              <a:ext uri="{FF2B5EF4-FFF2-40B4-BE49-F238E27FC236}">
                <a16:creationId xmlns:a16="http://schemas.microsoft.com/office/drawing/2014/main" id="{FE3B465C-6F5A-41F1-B805-B762DD49CD6A}"/>
              </a:ext>
            </a:extLst>
          </p:cNvPr>
          <p:cNvSpPr txBox="1"/>
          <p:nvPr/>
        </p:nvSpPr>
        <p:spPr>
          <a:xfrm>
            <a:off x="324239" y="1362269"/>
            <a:ext cx="8495522" cy="5663089"/>
          </a:xfrm>
          <a:prstGeom prst="rect">
            <a:avLst/>
          </a:prstGeom>
          <a:noFill/>
        </p:spPr>
        <p:txBody>
          <a:bodyPr wrap="square" rtlCol="0">
            <a:spAutoFit/>
          </a:bodyPr>
          <a:lstStyle/>
          <a:p>
            <a:r>
              <a:rPr lang="fr-FR" dirty="0">
                <a:solidFill>
                  <a:srgbClr val="002060"/>
                </a:solidFill>
              </a:rPr>
              <a:t>Plateformes multifaces: « mécanismes multifaces de coordination algorithmique qui mettraient en relation diverses catégories d’usagers produisant de la valeur »</a:t>
            </a:r>
          </a:p>
          <a:p>
            <a:r>
              <a:rPr lang="fr-FR" sz="1400" dirty="0">
                <a:solidFill>
                  <a:srgbClr val="002060"/>
                </a:solidFill>
              </a:rPr>
              <a:t>(Antonio </a:t>
            </a:r>
            <a:r>
              <a:rPr lang="fr-FR" sz="1400" dirty="0" err="1">
                <a:solidFill>
                  <a:srgbClr val="002060"/>
                </a:solidFill>
              </a:rPr>
              <a:t>Casilli</a:t>
            </a:r>
            <a:r>
              <a:rPr lang="fr-FR" sz="1400" dirty="0">
                <a:solidFill>
                  <a:srgbClr val="002060"/>
                </a:solidFill>
              </a:rPr>
              <a:t>, « En attendant les robots, enquête sur le travail du click », 2019)</a:t>
            </a:r>
          </a:p>
          <a:p>
            <a:endParaRPr lang="fr-FR" sz="1400" dirty="0">
              <a:solidFill>
                <a:srgbClr val="002060"/>
              </a:solidFill>
            </a:endParaRPr>
          </a:p>
          <a:p>
            <a:endParaRPr lang="fr-FR" sz="1400" dirty="0">
              <a:solidFill>
                <a:srgbClr val="002060"/>
              </a:solidFill>
            </a:endParaRPr>
          </a:p>
          <a:p>
            <a:r>
              <a:rPr lang="fr-FR" dirty="0">
                <a:solidFill>
                  <a:srgbClr val="002060"/>
                </a:solidFill>
              </a:rPr>
              <a:t>Génération d’externalités de réseaux indirectes: la valeur de l’offre ou du produit va augmenter avec le nombre d’utilisateurs</a:t>
            </a:r>
          </a:p>
          <a:p>
            <a:endParaRPr lang="fr-FR" dirty="0">
              <a:solidFill>
                <a:srgbClr val="002060"/>
              </a:solidFill>
            </a:endParaRPr>
          </a:p>
          <a:p>
            <a:r>
              <a:rPr lang="fr-FR" dirty="0">
                <a:solidFill>
                  <a:srgbClr val="002060"/>
                </a:solidFill>
              </a:rPr>
              <a:t>Plusieurs mécanismes de monétisation:</a:t>
            </a:r>
          </a:p>
          <a:p>
            <a:endParaRPr lang="fr-FR" dirty="0">
              <a:solidFill>
                <a:srgbClr val="002060"/>
              </a:solidFill>
            </a:endParaRPr>
          </a:p>
          <a:p>
            <a:pPr marL="285750" indent="-285750">
              <a:buFont typeface="Arial" panose="020B0604020202020204" pitchFamily="34" charset="0"/>
              <a:buChar char="•"/>
            </a:pPr>
            <a:r>
              <a:rPr lang="fr-FR" dirty="0">
                <a:solidFill>
                  <a:srgbClr val="002060"/>
                </a:solidFill>
              </a:rPr>
              <a:t>la mise en relation d’acheteurs et de vendeurs avec, le plus souvent, un prélèvement de commissions sur l’un des versants de la plateforme </a:t>
            </a:r>
          </a:p>
          <a:p>
            <a:pPr marL="285750" indent="-285750">
              <a:buFont typeface="Arial" panose="020B0604020202020204" pitchFamily="34" charset="0"/>
              <a:buChar char="•"/>
            </a:pPr>
            <a:r>
              <a:rPr lang="fr-FR" dirty="0">
                <a:solidFill>
                  <a:srgbClr val="002060"/>
                </a:solidFill>
              </a:rPr>
              <a:t>la collecte à grande échelle de données et leur revente à d’autres acteurs </a:t>
            </a:r>
          </a:p>
          <a:p>
            <a:pPr marL="285750" indent="-285750">
              <a:buFont typeface="Arial" panose="020B0604020202020204" pitchFamily="34" charset="0"/>
              <a:buChar char="•"/>
            </a:pPr>
            <a:r>
              <a:rPr lang="fr-FR" dirty="0">
                <a:solidFill>
                  <a:srgbClr val="002060"/>
                </a:solidFill>
              </a:rPr>
              <a:t>la mise à contribution des usagers qui vont par </a:t>
            </a:r>
            <a:r>
              <a:rPr lang="fr-FR" dirty="0" err="1">
                <a:solidFill>
                  <a:srgbClr val="002060"/>
                </a:solidFill>
              </a:rPr>
              <a:t>eux-même</a:t>
            </a:r>
            <a:r>
              <a:rPr lang="fr-FR" dirty="0">
                <a:solidFill>
                  <a:srgbClr val="002060"/>
                </a:solidFill>
              </a:rPr>
              <a:t> et gratuitement alimenter la plateforme, créant de la valeur autour de la data gratuitement récoltée</a:t>
            </a:r>
          </a:p>
          <a:p>
            <a:pPr marL="285750" indent="-285750">
              <a:buFont typeface="Arial" panose="020B0604020202020204" pitchFamily="34" charset="0"/>
              <a:buChar char="•"/>
            </a:pPr>
            <a:r>
              <a:rPr lang="fr-FR" dirty="0">
                <a:solidFill>
                  <a:srgbClr val="002060"/>
                </a:solidFill>
              </a:rPr>
              <a:t>la récolte de données sur les usages à partir des dispositifs d’intelligence artificielle afin de pouvoir proposer de nouveaux services monétisés à moyen terme</a:t>
            </a:r>
          </a:p>
          <a:p>
            <a:endParaRPr lang="fr-FR" dirty="0">
              <a:solidFill>
                <a:srgbClr val="002060"/>
              </a:solidFill>
            </a:endParaRPr>
          </a:p>
          <a:p>
            <a:endParaRPr lang="fr-FR" sz="1400" dirty="0">
              <a:solidFill>
                <a:srgbClr val="002060"/>
              </a:solidFill>
            </a:endParaRPr>
          </a:p>
        </p:txBody>
      </p:sp>
    </p:spTree>
    <p:extLst>
      <p:ext uri="{BB962C8B-B14F-4D97-AF65-F5344CB8AC3E}">
        <p14:creationId xmlns:p14="http://schemas.microsoft.com/office/powerpoint/2010/main" val="416167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742386" cy="1096963"/>
          </a:xfrm>
        </p:spPr>
        <p:txBody>
          <a:bodyPr>
            <a:normAutofit/>
          </a:bodyPr>
          <a:lstStyle/>
          <a:p>
            <a:r>
              <a:rPr lang="fr-FR" sz="2800" dirty="0"/>
              <a:t>Un modèle économique exploitant et alimentant l’effet rebond</a:t>
            </a:r>
          </a:p>
        </p:txBody>
      </p:sp>
      <p:sp>
        <p:nvSpPr>
          <p:cNvPr id="4" name="ZoneTexte 3">
            <a:extLst>
              <a:ext uri="{FF2B5EF4-FFF2-40B4-BE49-F238E27FC236}">
                <a16:creationId xmlns:a16="http://schemas.microsoft.com/office/drawing/2014/main" id="{FE3B465C-6F5A-41F1-B805-B762DD49CD6A}"/>
              </a:ext>
            </a:extLst>
          </p:cNvPr>
          <p:cNvSpPr txBox="1"/>
          <p:nvPr/>
        </p:nvSpPr>
        <p:spPr>
          <a:xfrm>
            <a:off x="324239" y="1362269"/>
            <a:ext cx="8495522" cy="5016758"/>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2060"/>
                </a:solidFill>
              </a:rPr>
              <a:t>Des rendements fortement croissants</a:t>
            </a:r>
          </a:p>
          <a:p>
            <a:pPr marL="285750" indent="-285750">
              <a:buFont typeface="Arial" panose="020B0604020202020204" pitchFamily="34" charset="0"/>
              <a:buChar char="•"/>
            </a:pPr>
            <a:endParaRPr lang="fr-FR" dirty="0">
              <a:solidFill>
                <a:srgbClr val="002060"/>
              </a:solidFill>
            </a:endParaRPr>
          </a:p>
          <a:p>
            <a:pPr marL="285750" indent="-285750">
              <a:buFont typeface="Arial" panose="020B0604020202020204" pitchFamily="34" charset="0"/>
              <a:buChar char="•"/>
            </a:pPr>
            <a:endParaRPr lang="fr-FR" dirty="0">
              <a:solidFill>
                <a:srgbClr val="002060"/>
              </a:solidFill>
            </a:endParaRPr>
          </a:p>
          <a:p>
            <a:pPr marL="285750" indent="-285750">
              <a:buFont typeface="Arial" panose="020B0604020202020204" pitchFamily="34" charset="0"/>
              <a:buChar char="•"/>
            </a:pPr>
            <a:r>
              <a:rPr lang="fr-FR" dirty="0">
                <a:solidFill>
                  <a:srgbClr val="002060"/>
                </a:solidFill>
              </a:rPr>
              <a:t>Un besoin et une capacité à augmenter les volumes</a:t>
            </a:r>
          </a:p>
          <a:p>
            <a:pPr marL="285750" indent="-285750">
              <a:buFont typeface="Arial" panose="020B0604020202020204" pitchFamily="34" charset="0"/>
              <a:buChar char="•"/>
            </a:pPr>
            <a:endParaRPr lang="fr-FR" dirty="0">
              <a:solidFill>
                <a:srgbClr val="002060"/>
              </a:solidFill>
            </a:endParaRPr>
          </a:p>
          <a:p>
            <a:pPr marL="285750" indent="-285750">
              <a:buFont typeface="Arial" panose="020B0604020202020204" pitchFamily="34" charset="0"/>
              <a:buChar char="•"/>
            </a:pPr>
            <a:endParaRPr lang="fr-FR" dirty="0">
              <a:solidFill>
                <a:srgbClr val="002060"/>
              </a:solidFill>
            </a:endParaRPr>
          </a:p>
          <a:p>
            <a:pPr marL="285750" indent="-285750">
              <a:buFont typeface="Arial" panose="020B0604020202020204" pitchFamily="34" charset="0"/>
              <a:buChar char="•"/>
            </a:pPr>
            <a:r>
              <a:rPr lang="fr-FR" dirty="0">
                <a:solidFill>
                  <a:srgbClr val="002060"/>
                </a:solidFill>
              </a:rPr>
              <a:t>Des coûts largement transformés en externalités ( trafic réseau, terminaux etc..)</a:t>
            </a:r>
          </a:p>
          <a:p>
            <a:pPr marL="285750" indent="-285750">
              <a:buFont typeface="Arial" panose="020B0604020202020204" pitchFamily="34" charset="0"/>
              <a:buChar char="•"/>
            </a:pPr>
            <a:endParaRPr lang="fr-FR" dirty="0">
              <a:solidFill>
                <a:srgbClr val="002060"/>
              </a:solidFill>
            </a:endParaRPr>
          </a:p>
          <a:p>
            <a:endParaRPr lang="fr-FR" dirty="0">
              <a:solidFill>
                <a:srgbClr val="002060"/>
              </a:solidFill>
            </a:endParaRPr>
          </a:p>
          <a:p>
            <a:r>
              <a:rPr lang="fr-FR" dirty="0">
                <a:solidFill>
                  <a:srgbClr val="002060"/>
                </a:solidFill>
              </a:rPr>
              <a:t>Un modèle dont la consommation de ressources n’est pas nativement régulée par les  coûts directs  affectés par la croissance des volumes alors même que la création de valeur capitalistique repose sur cette croissance !</a:t>
            </a:r>
          </a:p>
          <a:p>
            <a:endParaRPr lang="fr-FR" dirty="0">
              <a:solidFill>
                <a:srgbClr val="002060"/>
              </a:solidFill>
            </a:endParaRPr>
          </a:p>
          <a:p>
            <a:endParaRPr lang="fr-FR" dirty="0">
              <a:solidFill>
                <a:srgbClr val="002060"/>
              </a:solidFill>
            </a:endParaRPr>
          </a:p>
          <a:p>
            <a:pPr algn="ctr"/>
            <a:r>
              <a:rPr lang="fr-FR" dirty="0">
                <a:solidFill>
                  <a:srgbClr val="002060"/>
                </a:solidFill>
              </a:rPr>
              <a:t>			</a:t>
            </a:r>
            <a:r>
              <a:rPr lang="fr-FR" b="1" dirty="0">
                <a:solidFill>
                  <a:srgbClr val="002060"/>
                </a:solidFill>
              </a:rPr>
              <a:t>Il faut sortir de cette dynamique: consommer mieux en consommant moins</a:t>
            </a:r>
            <a:endParaRPr lang="fr-FR" dirty="0">
              <a:solidFill>
                <a:srgbClr val="002060"/>
              </a:solidFill>
            </a:endParaRPr>
          </a:p>
          <a:p>
            <a:endParaRPr lang="fr-FR" sz="1400" dirty="0">
              <a:solidFill>
                <a:srgbClr val="002060"/>
              </a:solidFill>
            </a:endParaRPr>
          </a:p>
        </p:txBody>
      </p:sp>
    </p:spTree>
    <p:extLst>
      <p:ext uri="{BB962C8B-B14F-4D97-AF65-F5344CB8AC3E}">
        <p14:creationId xmlns:p14="http://schemas.microsoft.com/office/powerpoint/2010/main" val="401105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Sobriété numérique et politiques locales</a:t>
            </a:r>
          </a:p>
        </p:txBody>
      </p:sp>
    </p:spTree>
    <p:extLst>
      <p:ext uri="{BB962C8B-B14F-4D97-AF65-F5344CB8AC3E}">
        <p14:creationId xmlns:p14="http://schemas.microsoft.com/office/powerpoint/2010/main" val="4166848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810135" cy="1096963"/>
          </a:xfrm>
        </p:spPr>
        <p:txBody>
          <a:bodyPr>
            <a:normAutofit/>
          </a:bodyPr>
          <a:lstStyle/>
          <a:p>
            <a:r>
              <a:rPr lang="fr-FR" sz="2800" dirty="0"/>
              <a:t>Le principe de sobriété numérique</a:t>
            </a:r>
          </a:p>
        </p:txBody>
      </p:sp>
      <p:sp>
        <p:nvSpPr>
          <p:cNvPr id="4" name="Espace réservé du contenu 1"/>
          <p:cNvSpPr txBox="1">
            <a:spLocks/>
          </p:cNvSpPr>
          <p:nvPr/>
        </p:nvSpPr>
        <p:spPr>
          <a:xfrm>
            <a:off x="216976" y="1096963"/>
            <a:ext cx="8774624" cy="54197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accent2"/>
                </a:solidFill>
                <a:latin typeface="Arial Rounded MT Bold" panose="020F07040305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1" kern="1200">
                <a:solidFill>
                  <a:schemeClr val="accent3"/>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Tahoma" panose="020B0604030504040204" pitchFamily="34" charset="0"/>
                <a:ea typeface="Tahoma" panose="020B0604030504040204" pitchFamily="34" charset="0"/>
                <a:cs typeface="Tahom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r-FR" sz="1600" b="0" dirty="0">
              <a:solidFill>
                <a:schemeClr val="tx1"/>
              </a:solidFill>
              <a:latin typeface="+mj-lt"/>
            </a:endParaRPr>
          </a:p>
          <a:p>
            <a:pPr>
              <a:buFont typeface="Wingdings" panose="05000000000000000000" pitchFamily="2" charset="2"/>
              <a:buChar char="Ø"/>
            </a:pPr>
            <a:r>
              <a:rPr lang="fr-FR" sz="1800" dirty="0">
                <a:solidFill>
                  <a:schemeClr val="tx1"/>
                </a:solidFill>
                <a:latin typeface="+mj-lt"/>
              </a:rPr>
              <a:t> </a:t>
            </a:r>
            <a:r>
              <a:rPr lang="fr-FR" sz="1800" dirty="0">
                <a:solidFill>
                  <a:srgbClr val="002060"/>
                </a:solidFill>
                <a:latin typeface="+mn-lt"/>
              </a:rPr>
              <a:t>Les gains d’efficacité énergétique risquent de ralentir dans les toutes prochaines années</a:t>
            </a:r>
          </a:p>
          <a:p>
            <a:pPr>
              <a:buFont typeface="Wingdings" panose="05000000000000000000" pitchFamily="2" charset="2"/>
              <a:buChar char="Ø"/>
            </a:pPr>
            <a:endParaRPr lang="fr-FR" sz="1800" dirty="0">
              <a:solidFill>
                <a:srgbClr val="002060"/>
              </a:solidFill>
              <a:latin typeface="+mn-lt"/>
            </a:endParaRPr>
          </a:p>
          <a:p>
            <a:pPr>
              <a:buFont typeface="Wingdings" panose="05000000000000000000" pitchFamily="2" charset="2"/>
              <a:buChar char="Ø"/>
            </a:pPr>
            <a:r>
              <a:rPr lang="fr-FR" sz="1800" dirty="0">
                <a:solidFill>
                  <a:srgbClr val="002060"/>
                </a:solidFill>
                <a:latin typeface="+mn-lt"/>
              </a:rPr>
              <a:t> Les effets rebond réduisent ou annihilent leur impact</a:t>
            </a:r>
          </a:p>
          <a:p>
            <a:pPr marL="0" indent="0">
              <a:buNone/>
            </a:pPr>
            <a:endParaRPr lang="fr-FR" sz="1800" dirty="0">
              <a:solidFill>
                <a:srgbClr val="002060"/>
              </a:solidFill>
              <a:latin typeface="+mn-lt"/>
            </a:endParaRPr>
          </a:p>
          <a:p>
            <a:pPr>
              <a:buFont typeface="Wingdings" panose="05000000000000000000" pitchFamily="2" charset="2"/>
              <a:buChar char="Ø"/>
            </a:pPr>
            <a:r>
              <a:rPr lang="fr-FR" sz="1800" dirty="0">
                <a:solidFill>
                  <a:srgbClr val="002060"/>
                </a:solidFill>
                <a:latin typeface="+mn-lt"/>
              </a:rPr>
              <a:t> Pour que le Numérique soit un atout pour limiter le changement climatique, il faut donc réduire </a:t>
            </a:r>
            <a:r>
              <a:rPr lang="fr-FR" sz="1800" u="sng" dirty="0">
                <a:solidFill>
                  <a:srgbClr val="002060"/>
                </a:solidFill>
                <a:latin typeface="+mn-lt"/>
              </a:rPr>
              <a:t>la croissance des volumes </a:t>
            </a:r>
            <a:r>
              <a:rPr lang="fr-FR" sz="1800" dirty="0">
                <a:solidFill>
                  <a:srgbClr val="002060"/>
                </a:solidFill>
                <a:latin typeface="+mn-lt"/>
              </a:rPr>
              <a:t>en maîtrisant les effets rebond ET </a:t>
            </a:r>
            <a:r>
              <a:rPr lang="fr-FR" sz="1800" u="sng" dirty="0">
                <a:solidFill>
                  <a:srgbClr val="002060"/>
                </a:solidFill>
                <a:latin typeface="+mn-lt"/>
              </a:rPr>
              <a:t>prioriser</a:t>
            </a:r>
            <a:r>
              <a:rPr lang="fr-FR" sz="1800" dirty="0">
                <a:solidFill>
                  <a:srgbClr val="002060"/>
                </a:solidFill>
                <a:latin typeface="+mn-lt"/>
              </a:rPr>
              <a:t> les projets numériques à impact positif global</a:t>
            </a:r>
          </a:p>
          <a:p>
            <a:pPr marL="0" indent="0">
              <a:buNone/>
            </a:pPr>
            <a:endParaRPr lang="fr-FR" sz="1800" dirty="0">
              <a:solidFill>
                <a:srgbClr val="002060"/>
              </a:solidFill>
              <a:latin typeface="+mn-lt"/>
            </a:endParaRPr>
          </a:p>
          <a:p>
            <a:pPr>
              <a:buFont typeface="Wingdings" panose="05000000000000000000" pitchFamily="2" charset="2"/>
              <a:buChar char="Ø"/>
            </a:pPr>
            <a:r>
              <a:rPr lang="fr-FR" sz="1800" dirty="0">
                <a:solidFill>
                  <a:srgbClr val="002060"/>
                </a:solidFill>
                <a:latin typeface="+mn-lt"/>
              </a:rPr>
              <a:t> Il faut donc </a:t>
            </a:r>
            <a:r>
              <a:rPr lang="fr-FR" sz="1800" u="sng" dirty="0">
                <a:solidFill>
                  <a:srgbClr val="002060"/>
                </a:solidFill>
                <a:latin typeface="+mn-lt"/>
              </a:rPr>
              <a:t>connaître et maîtriser </a:t>
            </a:r>
            <a:r>
              <a:rPr lang="fr-FR" sz="1800" dirty="0">
                <a:solidFill>
                  <a:srgbClr val="002060"/>
                </a:solidFill>
                <a:latin typeface="+mn-lt"/>
              </a:rPr>
              <a:t>les flux d’équipements et de données</a:t>
            </a:r>
          </a:p>
          <a:p>
            <a:pPr marL="0" indent="0">
              <a:buNone/>
            </a:pPr>
            <a:endParaRPr lang="fr-FR" sz="1800" dirty="0">
              <a:solidFill>
                <a:srgbClr val="002060"/>
              </a:solidFill>
              <a:latin typeface="+mn-lt"/>
            </a:endParaRPr>
          </a:p>
          <a:p>
            <a:pPr>
              <a:buFont typeface="Wingdings" panose="05000000000000000000" pitchFamily="2" charset="2"/>
              <a:buChar char="Ø"/>
            </a:pPr>
            <a:r>
              <a:rPr lang="fr-FR" sz="1800" dirty="0">
                <a:solidFill>
                  <a:srgbClr val="002060"/>
                </a:solidFill>
                <a:latin typeface="+mn-lt"/>
              </a:rPr>
              <a:t> Il faut aussi mettre en place des </a:t>
            </a:r>
            <a:r>
              <a:rPr lang="fr-FR" sz="1800" u="sng" dirty="0">
                <a:solidFill>
                  <a:srgbClr val="002060"/>
                </a:solidFill>
                <a:latin typeface="+mn-lt"/>
              </a:rPr>
              <a:t>études d’impact </a:t>
            </a:r>
            <a:r>
              <a:rPr lang="fr-FR" sz="1800" dirty="0">
                <a:solidFill>
                  <a:srgbClr val="002060"/>
                </a:solidFill>
                <a:latin typeface="+mn-lt"/>
              </a:rPr>
              <a:t>des projets numériques intégrant une anticipation des effets rebond</a:t>
            </a:r>
          </a:p>
          <a:p>
            <a:pPr>
              <a:buFont typeface="Wingdings" panose="05000000000000000000" pitchFamily="2" charset="2"/>
              <a:buChar char="Ø"/>
            </a:pPr>
            <a:endParaRPr lang="fr-FR" sz="1800" dirty="0">
              <a:solidFill>
                <a:srgbClr val="002060"/>
              </a:solidFill>
              <a:latin typeface="+mn-lt"/>
            </a:endParaRPr>
          </a:p>
          <a:p>
            <a:pPr>
              <a:buFont typeface="Wingdings" panose="05000000000000000000" pitchFamily="2" charset="2"/>
              <a:buChar char="Ø"/>
            </a:pPr>
            <a:r>
              <a:rPr lang="fr-FR" sz="1800" dirty="0">
                <a:solidFill>
                  <a:srgbClr val="002060"/>
                </a:solidFill>
                <a:latin typeface="+mn-lt"/>
              </a:rPr>
              <a:t> Et construire un cadre d’action </a:t>
            </a:r>
            <a:r>
              <a:rPr lang="fr-FR" sz="1800" u="sng" dirty="0">
                <a:solidFill>
                  <a:srgbClr val="002060"/>
                </a:solidFill>
                <a:latin typeface="+mn-lt"/>
              </a:rPr>
              <a:t>durable</a:t>
            </a:r>
            <a:r>
              <a:rPr lang="fr-FR" sz="1800" dirty="0">
                <a:solidFill>
                  <a:srgbClr val="002060"/>
                </a:solidFill>
                <a:latin typeface="+mn-lt"/>
              </a:rPr>
              <a:t>, c’est-à-dire structurel</a:t>
            </a:r>
          </a:p>
          <a:p>
            <a:pPr marL="0" indent="0">
              <a:buNone/>
            </a:pPr>
            <a:endParaRPr lang="fr-FR" sz="1800" dirty="0">
              <a:solidFill>
                <a:schemeClr val="tx1"/>
              </a:solidFill>
              <a:latin typeface="+mn-lt"/>
            </a:endParaRPr>
          </a:p>
          <a:p>
            <a:pPr>
              <a:buFont typeface="Wingdings" panose="05000000000000000000" pitchFamily="2" charset="2"/>
              <a:buChar char="Ø"/>
            </a:pPr>
            <a:endParaRPr lang="fr-FR" sz="1800" dirty="0">
              <a:solidFill>
                <a:schemeClr val="tx1"/>
              </a:solidFill>
              <a:latin typeface="+mj-lt"/>
            </a:endParaRPr>
          </a:p>
          <a:p>
            <a:pPr marL="0" indent="0">
              <a:buNone/>
            </a:pPr>
            <a:endParaRPr lang="fr-FR" sz="2000" dirty="0">
              <a:solidFill>
                <a:schemeClr val="tx1"/>
              </a:solidFill>
            </a:endParaRPr>
          </a:p>
          <a:p>
            <a:pPr marL="0" indent="0">
              <a:buNone/>
            </a:pPr>
            <a:endParaRPr lang="fr-FR" sz="2000" dirty="0">
              <a:solidFill>
                <a:schemeClr val="tx1"/>
              </a:solidFill>
            </a:endParaRPr>
          </a:p>
          <a:p>
            <a:pPr marL="0" indent="0">
              <a:buNone/>
            </a:pPr>
            <a:endParaRPr lang="fr-FR" sz="2000" dirty="0">
              <a:solidFill>
                <a:schemeClr val="tx1"/>
              </a:solidFill>
            </a:endParaRPr>
          </a:p>
          <a:p>
            <a:pPr marL="0" indent="0">
              <a:buNone/>
            </a:pPr>
            <a:endParaRPr lang="fr-FR" sz="2000" dirty="0">
              <a:solidFill>
                <a:schemeClr val="accent6">
                  <a:lumMod val="40000"/>
                  <a:lumOff val="60000"/>
                </a:schemeClr>
              </a:solidFill>
            </a:endParaRPr>
          </a:p>
          <a:p>
            <a:pPr marL="0" indent="0">
              <a:buNone/>
            </a:pPr>
            <a:endParaRPr lang="fr-FR" dirty="0">
              <a:solidFill>
                <a:schemeClr val="accent6">
                  <a:lumMod val="40000"/>
                  <a:lumOff val="60000"/>
                </a:schemeClr>
              </a:solidFill>
            </a:endParaRPr>
          </a:p>
          <a:p>
            <a:pPr marL="0" indent="0">
              <a:buNone/>
            </a:pPr>
            <a:endParaRPr lang="fr-FR" dirty="0">
              <a:solidFill>
                <a:schemeClr val="accent6">
                  <a:lumMod val="40000"/>
                  <a:lumOff val="60000"/>
                </a:schemeClr>
              </a:solidFill>
            </a:endParaRPr>
          </a:p>
          <a:p>
            <a:pPr marL="0" indent="0">
              <a:buNone/>
            </a:pPr>
            <a:endParaRPr lang="fr-FR" sz="3200" dirty="0">
              <a:solidFill>
                <a:schemeClr val="accent6">
                  <a:lumMod val="40000"/>
                  <a:lumOff val="60000"/>
                </a:schemeClr>
              </a:solidFill>
            </a:endParaRPr>
          </a:p>
          <a:p>
            <a:pPr marL="0" indent="0">
              <a:buNone/>
            </a:pPr>
            <a:endParaRPr lang="fr-FR" sz="3200" dirty="0">
              <a:solidFill>
                <a:schemeClr val="accent6">
                  <a:lumMod val="40000"/>
                  <a:lumOff val="60000"/>
                </a:schemeClr>
              </a:solidFill>
            </a:endParaRPr>
          </a:p>
          <a:p>
            <a:pPr lvl="2"/>
            <a:endParaRPr lang="fr-FR" sz="1600" dirty="0"/>
          </a:p>
        </p:txBody>
      </p:sp>
    </p:spTree>
    <p:extLst>
      <p:ext uri="{BB962C8B-B14F-4D97-AF65-F5344CB8AC3E}">
        <p14:creationId xmlns:p14="http://schemas.microsoft.com/office/powerpoint/2010/main" val="400258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D6403B-6229-4212-94FB-76A2ABF2B934}"/>
              </a:ext>
            </a:extLst>
          </p:cNvPr>
          <p:cNvSpPr/>
          <p:nvPr/>
        </p:nvSpPr>
        <p:spPr>
          <a:xfrm>
            <a:off x="-74645" y="0"/>
            <a:ext cx="9218645"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Conseil de direction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spécialisé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dans la conversion des transitions numérique, environnementale et sociétale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et de leurs interactions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en leviers de développement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pour les collectivités et les entreprises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grâce à une approche systémique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et basée sur l’ expérience opérationnelle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EC1F31B5-4077-4E56-924A-ADD9C43E8B6B}"/>
              </a:ext>
            </a:extLst>
          </p:cNvPr>
          <p:cNvPicPr>
            <a:picLocks noChangeAspect="1"/>
          </p:cNvPicPr>
          <p:nvPr/>
        </p:nvPicPr>
        <p:blipFill>
          <a:blip r:embed="rId2"/>
          <a:stretch>
            <a:fillRect/>
          </a:stretch>
        </p:blipFill>
        <p:spPr>
          <a:xfrm>
            <a:off x="-362676" y="190716"/>
            <a:ext cx="3487214" cy="1475360"/>
          </a:xfrm>
          <a:prstGeom prst="rect">
            <a:avLst/>
          </a:prstGeom>
        </p:spPr>
      </p:pic>
    </p:spTree>
    <p:extLst>
      <p:ext uri="{BB962C8B-B14F-4D97-AF65-F5344CB8AC3E}">
        <p14:creationId xmlns:p14="http://schemas.microsoft.com/office/powerpoint/2010/main" val="125089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3C961AF5-F80B-4179-A5F1-1634608C48A0}"/>
              </a:ext>
            </a:extLst>
          </p:cNvPr>
          <p:cNvGrpSpPr/>
          <p:nvPr/>
        </p:nvGrpSpPr>
        <p:grpSpPr>
          <a:xfrm>
            <a:off x="1007706" y="1147664"/>
            <a:ext cx="7295214" cy="5635690"/>
            <a:chOff x="1026367" y="102636"/>
            <a:chExt cx="7295214" cy="5635690"/>
          </a:xfrm>
        </p:grpSpPr>
        <p:sp>
          <p:nvSpPr>
            <p:cNvPr id="4" name="Ellipse 3">
              <a:extLst>
                <a:ext uri="{FF2B5EF4-FFF2-40B4-BE49-F238E27FC236}">
                  <a16:creationId xmlns:a16="http://schemas.microsoft.com/office/drawing/2014/main" id="{E70E59EF-4ACB-43D6-BEFE-FEEDCD192409}"/>
                </a:ext>
              </a:extLst>
            </p:cNvPr>
            <p:cNvSpPr/>
            <p:nvPr/>
          </p:nvSpPr>
          <p:spPr>
            <a:xfrm>
              <a:off x="2000625" y="2006081"/>
              <a:ext cx="1222310" cy="9144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740495B7-D61B-49AB-B1BC-1650EC1A4BE8}"/>
                </a:ext>
              </a:extLst>
            </p:cNvPr>
            <p:cNvSpPr/>
            <p:nvPr/>
          </p:nvSpPr>
          <p:spPr>
            <a:xfrm>
              <a:off x="2786729" y="3559629"/>
              <a:ext cx="1222310" cy="9144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813166D0-481B-4522-8543-D6D8C8AC7FA1}"/>
                </a:ext>
              </a:extLst>
            </p:cNvPr>
            <p:cNvSpPr/>
            <p:nvPr/>
          </p:nvSpPr>
          <p:spPr>
            <a:xfrm>
              <a:off x="3960845" y="137537"/>
              <a:ext cx="1222310" cy="186854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90DC2E12-1FBB-43E0-8F94-D517BCC2EC13}"/>
                </a:ext>
              </a:extLst>
            </p:cNvPr>
            <p:cNvSpPr/>
            <p:nvPr/>
          </p:nvSpPr>
          <p:spPr>
            <a:xfrm>
              <a:off x="6055567" y="2006081"/>
              <a:ext cx="1222310" cy="9144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15E2F1C-D28F-4603-85EE-8BCAFBA083AF}"/>
                </a:ext>
              </a:extLst>
            </p:cNvPr>
            <p:cNvSpPr txBox="1"/>
            <p:nvPr/>
          </p:nvSpPr>
          <p:spPr>
            <a:xfrm>
              <a:off x="2097055" y="2278615"/>
              <a:ext cx="1002775" cy="338554"/>
            </a:xfrm>
            <a:prstGeom prst="rect">
              <a:avLst/>
            </a:prstGeom>
            <a:noFill/>
          </p:spPr>
          <p:txBody>
            <a:bodyPr wrap="none" rtlCol="0">
              <a:spAutoFit/>
            </a:bodyPr>
            <a:lstStyle/>
            <a:p>
              <a:r>
                <a:rPr lang="fr-FR" sz="1600" dirty="0">
                  <a:solidFill>
                    <a:srgbClr val="0070C0"/>
                  </a:solidFill>
                </a:rPr>
                <a:t>Individus</a:t>
              </a:r>
            </a:p>
          </p:txBody>
        </p:sp>
        <p:sp>
          <p:nvSpPr>
            <p:cNvPr id="9" name="Ellipse 8">
              <a:extLst>
                <a:ext uri="{FF2B5EF4-FFF2-40B4-BE49-F238E27FC236}">
                  <a16:creationId xmlns:a16="http://schemas.microsoft.com/office/drawing/2014/main" id="{D9C855A5-CE44-4BC4-B1EC-D01821E7E1CD}"/>
                </a:ext>
              </a:extLst>
            </p:cNvPr>
            <p:cNvSpPr/>
            <p:nvPr/>
          </p:nvSpPr>
          <p:spPr>
            <a:xfrm>
              <a:off x="5542383" y="3559629"/>
              <a:ext cx="1222310" cy="9144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4C4E423-E829-476C-B872-A7ED040A9B3E}"/>
                </a:ext>
              </a:extLst>
            </p:cNvPr>
            <p:cNvSpPr txBox="1"/>
            <p:nvPr/>
          </p:nvSpPr>
          <p:spPr>
            <a:xfrm>
              <a:off x="6055567" y="2278615"/>
              <a:ext cx="1187120" cy="338554"/>
            </a:xfrm>
            <a:prstGeom prst="rect">
              <a:avLst/>
            </a:prstGeom>
            <a:noFill/>
          </p:spPr>
          <p:txBody>
            <a:bodyPr wrap="none" rtlCol="0">
              <a:spAutoFit/>
            </a:bodyPr>
            <a:lstStyle/>
            <a:p>
              <a:r>
                <a:rPr lang="fr-FR" sz="1600" dirty="0">
                  <a:solidFill>
                    <a:srgbClr val="0070C0"/>
                  </a:solidFill>
                </a:rPr>
                <a:t>Entreprises</a:t>
              </a:r>
            </a:p>
          </p:txBody>
        </p:sp>
        <p:sp>
          <p:nvSpPr>
            <p:cNvPr id="11" name="ZoneTexte 10">
              <a:extLst>
                <a:ext uri="{FF2B5EF4-FFF2-40B4-BE49-F238E27FC236}">
                  <a16:creationId xmlns:a16="http://schemas.microsoft.com/office/drawing/2014/main" id="{6D0F7520-8950-41AD-9A75-7CA4899BF7B9}"/>
                </a:ext>
              </a:extLst>
            </p:cNvPr>
            <p:cNvSpPr txBox="1"/>
            <p:nvPr/>
          </p:nvSpPr>
          <p:spPr>
            <a:xfrm>
              <a:off x="3949118" y="800636"/>
              <a:ext cx="1374746" cy="584775"/>
            </a:xfrm>
            <a:prstGeom prst="rect">
              <a:avLst/>
            </a:prstGeom>
            <a:noFill/>
          </p:spPr>
          <p:txBody>
            <a:bodyPr wrap="square" rtlCol="0">
              <a:spAutoFit/>
            </a:bodyPr>
            <a:lstStyle/>
            <a:p>
              <a:r>
                <a:rPr lang="fr-FR" sz="1600" dirty="0">
                  <a:solidFill>
                    <a:srgbClr val="0070C0"/>
                  </a:solidFill>
                </a:rPr>
                <a:t>Collectivités          locales</a:t>
              </a:r>
            </a:p>
          </p:txBody>
        </p:sp>
        <p:sp>
          <p:nvSpPr>
            <p:cNvPr id="12" name="ZoneTexte 11">
              <a:extLst>
                <a:ext uri="{FF2B5EF4-FFF2-40B4-BE49-F238E27FC236}">
                  <a16:creationId xmlns:a16="http://schemas.microsoft.com/office/drawing/2014/main" id="{0EFF6AEB-17B2-4BD1-9FD7-3FBA83F89C6E}"/>
                </a:ext>
              </a:extLst>
            </p:cNvPr>
            <p:cNvSpPr txBox="1"/>
            <p:nvPr/>
          </p:nvSpPr>
          <p:spPr>
            <a:xfrm>
              <a:off x="2941773" y="3832163"/>
              <a:ext cx="824456" cy="338554"/>
            </a:xfrm>
            <a:prstGeom prst="rect">
              <a:avLst/>
            </a:prstGeom>
            <a:noFill/>
          </p:spPr>
          <p:txBody>
            <a:bodyPr wrap="none" rtlCol="0">
              <a:spAutoFit/>
            </a:bodyPr>
            <a:lstStyle/>
            <a:p>
              <a:r>
                <a:rPr lang="fr-FR" sz="1600" dirty="0"/>
                <a:t>GAFAM</a:t>
              </a:r>
            </a:p>
          </p:txBody>
        </p:sp>
        <p:sp>
          <p:nvSpPr>
            <p:cNvPr id="13" name="ZoneTexte 12">
              <a:extLst>
                <a:ext uri="{FF2B5EF4-FFF2-40B4-BE49-F238E27FC236}">
                  <a16:creationId xmlns:a16="http://schemas.microsoft.com/office/drawing/2014/main" id="{E1301284-73BB-4BE1-BFC4-0C425F7A4DC1}"/>
                </a:ext>
              </a:extLst>
            </p:cNvPr>
            <p:cNvSpPr txBox="1"/>
            <p:nvPr/>
          </p:nvSpPr>
          <p:spPr>
            <a:xfrm>
              <a:off x="5477069" y="3717477"/>
              <a:ext cx="1427583" cy="584775"/>
            </a:xfrm>
            <a:prstGeom prst="rect">
              <a:avLst/>
            </a:prstGeom>
            <a:noFill/>
          </p:spPr>
          <p:txBody>
            <a:bodyPr wrap="square" rtlCol="0">
              <a:spAutoFit/>
            </a:bodyPr>
            <a:lstStyle/>
            <a:p>
              <a:r>
                <a:rPr lang="fr-FR" sz="1600" dirty="0"/>
                <a:t>Fournisseurs</a:t>
              </a:r>
            </a:p>
            <a:p>
              <a:r>
                <a:rPr lang="fr-FR" sz="1600" dirty="0"/>
                <a:t>numériques</a:t>
              </a:r>
            </a:p>
          </p:txBody>
        </p:sp>
        <p:sp>
          <p:nvSpPr>
            <p:cNvPr id="14" name="Cercle : creux 13">
              <a:extLst>
                <a:ext uri="{FF2B5EF4-FFF2-40B4-BE49-F238E27FC236}">
                  <a16:creationId xmlns:a16="http://schemas.microsoft.com/office/drawing/2014/main" id="{C797725F-CB91-44E4-9B64-6774AC7066C4}"/>
                </a:ext>
              </a:extLst>
            </p:cNvPr>
            <p:cNvSpPr/>
            <p:nvPr/>
          </p:nvSpPr>
          <p:spPr>
            <a:xfrm>
              <a:off x="1026367" y="102636"/>
              <a:ext cx="7277877" cy="5635690"/>
            </a:xfrm>
            <a:prstGeom prst="donut">
              <a:avLst>
                <a:gd name="adj" fmla="val 943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B92A64E7-F0A0-4421-B193-40223584DDB7}"/>
                </a:ext>
              </a:extLst>
            </p:cNvPr>
            <p:cNvSpPr txBox="1"/>
            <p:nvPr/>
          </p:nvSpPr>
          <p:spPr>
            <a:xfrm rot="967417">
              <a:off x="5309418" y="413164"/>
              <a:ext cx="1572210" cy="369332"/>
            </a:xfrm>
            <a:prstGeom prst="rect">
              <a:avLst/>
            </a:prstGeom>
            <a:noFill/>
          </p:spPr>
          <p:txBody>
            <a:bodyPr wrap="square" rtlCol="0">
              <a:spAutoFit/>
            </a:bodyPr>
            <a:lstStyle/>
            <a:p>
              <a:r>
                <a:rPr lang="fr-FR" dirty="0"/>
                <a:t>Gouvernance</a:t>
              </a:r>
            </a:p>
          </p:txBody>
        </p:sp>
        <p:sp>
          <p:nvSpPr>
            <p:cNvPr id="16" name="ZoneTexte 15">
              <a:extLst>
                <a:ext uri="{FF2B5EF4-FFF2-40B4-BE49-F238E27FC236}">
                  <a16:creationId xmlns:a16="http://schemas.microsoft.com/office/drawing/2014/main" id="{CA845AF0-F197-4BCA-9753-F0B8BD5518C1}"/>
                </a:ext>
              </a:extLst>
            </p:cNvPr>
            <p:cNvSpPr txBox="1"/>
            <p:nvPr/>
          </p:nvSpPr>
          <p:spPr>
            <a:xfrm rot="19495113">
              <a:off x="5544512" y="4539226"/>
              <a:ext cx="2777069" cy="369332"/>
            </a:xfrm>
            <a:prstGeom prst="rect">
              <a:avLst/>
            </a:prstGeom>
            <a:noFill/>
          </p:spPr>
          <p:txBody>
            <a:bodyPr wrap="square" rtlCol="0">
              <a:spAutoFit/>
            </a:bodyPr>
            <a:lstStyle/>
            <a:p>
              <a:r>
                <a:rPr lang="fr-FR" dirty="0"/>
                <a:t> Commission européenne </a:t>
              </a:r>
            </a:p>
          </p:txBody>
        </p:sp>
        <p:sp>
          <p:nvSpPr>
            <p:cNvPr id="17" name="ZoneTexte 16">
              <a:extLst>
                <a:ext uri="{FF2B5EF4-FFF2-40B4-BE49-F238E27FC236}">
                  <a16:creationId xmlns:a16="http://schemas.microsoft.com/office/drawing/2014/main" id="{C1E012F4-E961-41BB-96A5-629A0FF58A41}"/>
                </a:ext>
              </a:extLst>
            </p:cNvPr>
            <p:cNvSpPr txBox="1"/>
            <p:nvPr/>
          </p:nvSpPr>
          <p:spPr>
            <a:xfrm rot="20299968">
              <a:off x="2397632" y="452676"/>
              <a:ext cx="1582201" cy="369332"/>
            </a:xfrm>
            <a:prstGeom prst="rect">
              <a:avLst/>
            </a:prstGeom>
            <a:noFill/>
          </p:spPr>
          <p:txBody>
            <a:bodyPr wrap="square" rtlCol="0">
              <a:spAutoFit/>
            </a:bodyPr>
            <a:lstStyle/>
            <a:p>
              <a:r>
                <a:rPr lang="fr-FR" dirty="0">
                  <a:solidFill>
                    <a:srgbClr val="0070C0"/>
                  </a:solidFill>
                </a:rPr>
                <a:t>Règles du jeu </a:t>
              </a:r>
            </a:p>
          </p:txBody>
        </p:sp>
        <p:sp>
          <p:nvSpPr>
            <p:cNvPr id="18" name="ZoneTexte 17">
              <a:extLst>
                <a:ext uri="{FF2B5EF4-FFF2-40B4-BE49-F238E27FC236}">
                  <a16:creationId xmlns:a16="http://schemas.microsoft.com/office/drawing/2014/main" id="{F0772EC2-9C2F-4A05-A91F-6F85C15DA51B}"/>
                </a:ext>
              </a:extLst>
            </p:cNvPr>
            <p:cNvSpPr txBox="1"/>
            <p:nvPr/>
          </p:nvSpPr>
          <p:spPr>
            <a:xfrm>
              <a:off x="4470122" y="5251489"/>
              <a:ext cx="797271" cy="369332"/>
            </a:xfrm>
            <a:prstGeom prst="rect">
              <a:avLst/>
            </a:prstGeom>
            <a:noFill/>
          </p:spPr>
          <p:txBody>
            <a:bodyPr wrap="square" rtlCol="0">
              <a:spAutoFit/>
            </a:bodyPr>
            <a:lstStyle/>
            <a:p>
              <a:r>
                <a:rPr lang="fr-FR" dirty="0">
                  <a:solidFill>
                    <a:srgbClr val="0070C0"/>
                  </a:solidFill>
                </a:rPr>
                <a:t>Etat</a:t>
              </a:r>
            </a:p>
          </p:txBody>
        </p:sp>
        <p:sp>
          <p:nvSpPr>
            <p:cNvPr id="19" name="Nuage 18">
              <a:extLst>
                <a:ext uri="{FF2B5EF4-FFF2-40B4-BE49-F238E27FC236}">
                  <a16:creationId xmlns:a16="http://schemas.microsoft.com/office/drawing/2014/main" id="{A6A3A7F8-4242-44F0-9288-400A11E4FBCF}"/>
                </a:ext>
              </a:extLst>
            </p:cNvPr>
            <p:cNvSpPr/>
            <p:nvPr/>
          </p:nvSpPr>
          <p:spPr>
            <a:xfrm>
              <a:off x="2873452" y="1760699"/>
              <a:ext cx="3526078" cy="244261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B9C87D1A-4640-4BD9-B259-272DA102BEDB}"/>
                </a:ext>
              </a:extLst>
            </p:cNvPr>
            <p:cNvSpPr txBox="1"/>
            <p:nvPr/>
          </p:nvSpPr>
          <p:spPr>
            <a:xfrm>
              <a:off x="3878326" y="2646000"/>
              <a:ext cx="1604991" cy="369332"/>
            </a:xfrm>
            <a:prstGeom prst="rect">
              <a:avLst/>
            </a:prstGeom>
            <a:noFill/>
          </p:spPr>
          <p:txBody>
            <a:bodyPr wrap="none" rtlCol="0">
              <a:spAutoFit/>
            </a:bodyPr>
            <a:lstStyle/>
            <a:p>
              <a:r>
                <a:rPr lang="fr-FR" b="1" dirty="0">
                  <a:solidFill>
                    <a:srgbClr val="002060"/>
                  </a:solidFill>
                </a:rPr>
                <a:t>INTERACTIONS</a:t>
              </a:r>
            </a:p>
          </p:txBody>
        </p:sp>
        <p:sp>
          <p:nvSpPr>
            <p:cNvPr id="21" name="ZoneTexte 20">
              <a:extLst>
                <a:ext uri="{FF2B5EF4-FFF2-40B4-BE49-F238E27FC236}">
                  <a16:creationId xmlns:a16="http://schemas.microsoft.com/office/drawing/2014/main" id="{21B9BBB6-9B8D-48E6-8F0D-D309B7D582C4}"/>
                </a:ext>
              </a:extLst>
            </p:cNvPr>
            <p:cNvSpPr txBox="1"/>
            <p:nvPr/>
          </p:nvSpPr>
          <p:spPr>
            <a:xfrm rot="1580555">
              <a:off x="2316597" y="4786808"/>
              <a:ext cx="657552" cy="369332"/>
            </a:xfrm>
            <a:prstGeom prst="rect">
              <a:avLst/>
            </a:prstGeom>
            <a:noFill/>
          </p:spPr>
          <p:txBody>
            <a:bodyPr wrap="none" rtlCol="0">
              <a:spAutoFit/>
            </a:bodyPr>
            <a:lstStyle/>
            <a:p>
              <a:r>
                <a:rPr lang="fr-FR" dirty="0"/>
                <a:t>OMC</a:t>
              </a:r>
            </a:p>
          </p:txBody>
        </p:sp>
      </p:grpSp>
      <p:sp>
        <p:nvSpPr>
          <p:cNvPr id="3" name="ZoneTexte 2">
            <a:extLst>
              <a:ext uri="{FF2B5EF4-FFF2-40B4-BE49-F238E27FC236}">
                <a16:creationId xmlns:a16="http://schemas.microsoft.com/office/drawing/2014/main" id="{17B11273-48A6-40C2-AB75-CB5B06A5E6CD}"/>
              </a:ext>
            </a:extLst>
          </p:cNvPr>
          <p:cNvSpPr txBox="1"/>
          <p:nvPr/>
        </p:nvSpPr>
        <p:spPr>
          <a:xfrm>
            <a:off x="323583" y="151169"/>
            <a:ext cx="8439554" cy="523220"/>
          </a:xfrm>
          <a:prstGeom prst="rect">
            <a:avLst/>
          </a:prstGeom>
          <a:noFill/>
        </p:spPr>
        <p:txBody>
          <a:bodyPr wrap="none" rtlCol="0">
            <a:spAutoFit/>
          </a:bodyPr>
          <a:lstStyle/>
          <a:p>
            <a:r>
              <a:rPr lang="fr-FR" sz="2800" dirty="0">
                <a:solidFill>
                  <a:prstClr val="white"/>
                </a:solidFill>
                <a:latin typeface="Arial Rounded MT Bold" panose="020F0704030504030204" pitchFamily="34" charset="0"/>
                <a:ea typeface="+mj-ea"/>
                <a:cs typeface="+mj-cs"/>
              </a:rPr>
              <a:t>Un cadre d’actions nécessairement systémique</a:t>
            </a:r>
            <a:endParaRPr lang="fr-FR" sz="2800" dirty="0"/>
          </a:p>
        </p:txBody>
      </p:sp>
      <p:sp>
        <p:nvSpPr>
          <p:cNvPr id="2" name="Vague 1">
            <a:extLst>
              <a:ext uri="{FF2B5EF4-FFF2-40B4-BE49-F238E27FC236}">
                <a16:creationId xmlns:a16="http://schemas.microsoft.com/office/drawing/2014/main" id="{6A8C5BC9-D3DA-46D4-A012-0292D40EEDFE}"/>
              </a:ext>
            </a:extLst>
          </p:cNvPr>
          <p:cNvSpPr/>
          <p:nvPr/>
        </p:nvSpPr>
        <p:spPr>
          <a:xfrm>
            <a:off x="472049" y="1356056"/>
            <a:ext cx="1170058" cy="914400"/>
          </a:xfrm>
          <a:prstGeom prst="wav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4BE0EB47-B902-4512-8EB4-BDB39355F158}"/>
              </a:ext>
            </a:extLst>
          </p:cNvPr>
          <p:cNvSpPr txBox="1"/>
          <p:nvPr/>
        </p:nvSpPr>
        <p:spPr>
          <a:xfrm>
            <a:off x="472049" y="1628590"/>
            <a:ext cx="1222310" cy="369332"/>
          </a:xfrm>
          <a:prstGeom prst="rect">
            <a:avLst/>
          </a:prstGeom>
          <a:noFill/>
        </p:spPr>
        <p:txBody>
          <a:bodyPr wrap="square" rtlCol="0">
            <a:spAutoFit/>
          </a:bodyPr>
          <a:lstStyle/>
          <a:p>
            <a:r>
              <a:rPr lang="fr-FR" dirty="0"/>
              <a:t>croyances</a:t>
            </a:r>
          </a:p>
        </p:txBody>
      </p:sp>
      <p:sp>
        <p:nvSpPr>
          <p:cNvPr id="28" name="Vague 27">
            <a:extLst>
              <a:ext uri="{FF2B5EF4-FFF2-40B4-BE49-F238E27FC236}">
                <a16:creationId xmlns:a16="http://schemas.microsoft.com/office/drawing/2014/main" id="{0C29DA9F-090D-45F4-949C-BF2C73251C6E}"/>
              </a:ext>
            </a:extLst>
          </p:cNvPr>
          <p:cNvSpPr/>
          <p:nvPr/>
        </p:nvSpPr>
        <p:spPr>
          <a:xfrm>
            <a:off x="7711043" y="1231675"/>
            <a:ext cx="1170058" cy="914400"/>
          </a:xfrm>
          <a:prstGeom prst="wav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9C036D87-93E6-4325-A39F-8E2BAA8818C0}"/>
              </a:ext>
            </a:extLst>
          </p:cNvPr>
          <p:cNvSpPr txBox="1"/>
          <p:nvPr/>
        </p:nvSpPr>
        <p:spPr>
          <a:xfrm>
            <a:off x="7842871" y="1458192"/>
            <a:ext cx="906402" cy="369332"/>
          </a:xfrm>
          <a:prstGeom prst="rect">
            <a:avLst/>
          </a:prstGeom>
          <a:noFill/>
        </p:spPr>
        <p:txBody>
          <a:bodyPr wrap="none" rtlCol="0">
            <a:spAutoFit/>
          </a:bodyPr>
          <a:lstStyle/>
          <a:p>
            <a:r>
              <a:rPr lang="fr-FR" dirty="0"/>
              <a:t>valeurs</a:t>
            </a:r>
          </a:p>
        </p:txBody>
      </p:sp>
    </p:spTree>
    <p:extLst>
      <p:ext uri="{BB962C8B-B14F-4D97-AF65-F5344CB8AC3E}">
        <p14:creationId xmlns:p14="http://schemas.microsoft.com/office/powerpoint/2010/main" val="1070829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810135" cy="1096963"/>
          </a:xfrm>
        </p:spPr>
        <p:txBody>
          <a:bodyPr>
            <a:normAutofit/>
          </a:bodyPr>
          <a:lstStyle/>
          <a:p>
            <a:r>
              <a:rPr lang="fr-FR" sz="3200" dirty="0">
                <a:solidFill>
                  <a:schemeClr val="bg1"/>
                </a:solidFill>
              </a:rPr>
              <a:t>Un exemple d’approche opérationnelle</a:t>
            </a:r>
          </a:p>
        </p:txBody>
      </p:sp>
      <p:pic>
        <p:nvPicPr>
          <p:cNvPr id="7" name="Image 6">
            <a:extLst>
              <a:ext uri="{FF2B5EF4-FFF2-40B4-BE49-F238E27FC236}">
                <a16:creationId xmlns:a16="http://schemas.microsoft.com/office/drawing/2014/main" id="{2D667A9E-D666-451E-AC7C-0FACD96C367C}"/>
              </a:ext>
            </a:extLst>
          </p:cNvPr>
          <p:cNvPicPr>
            <a:picLocks noChangeAspect="1"/>
          </p:cNvPicPr>
          <p:nvPr/>
        </p:nvPicPr>
        <p:blipFill>
          <a:blip r:embed="rId2"/>
          <a:stretch>
            <a:fillRect/>
          </a:stretch>
        </p:blipFill>
        <p:spPr>
          <a:xfrm>
            <a:off x="-7817" y="1185740"/>
            <a:ext cx="8244385" cy="4701876"/>
          </a:xfrm>
          <a:prstGeom prst="rect">
            <a:avLst/>
          </a:prstGeom>
        </p:spPr>
      </p:pic>
      <p:pic>
        <p:nvPicPr>
          <p:cNvPr id="9" name="Image 8">
            <a:extLst>
              <a:ext uri="{FF2B5EF4-FFF2-40B4-BE49-F238E27FC236}">
                <a16:creationId xmlns:a16="http://schemas.microsoft.com/office/drawing/2014/main" id="{A04EF84D-45C9-45DD-80EE-805868C46942}"/>
              </a:ext>
            </a:extLst>
          </p:cNvPr>
          <p:cNvPicPr>
            <a:picLocks noChangeAspect="1"/>
          </p:cNvPicPr>
          <p:nvPr/>
        </p:nvPicPr>
        <p:blipFill>
          <a:blip r:embed="rId3"/>
          <a:stretch>
            <a:fillRect/>
          </a:stretch>
        </p:blipFill>
        <p:spPr>
          <a:xfrm>
            <a:off x="8310435" y="1096963"/>
            <a:ext cx="616589" cy="1751546"/>
          </a:xfrm>
          <a:prstGeom prst="rect">
            <a:avLst/>
          </a:prstGeom>
        </p:spPr>
      </p:pic>
      <p:pic>
        <p:nvPicPr>
          <p:cNvPr id="10" name="Image 9">
            <a:extLst>
              <a:ext uri="{FF2B5EF4-FFF2-40B4-BE49-F238E27FC236}">
                <a16:creationId xmlns:a16="http://schemas.microsoft.com/office/drawing/2014/main" id="{DFBF8E57-613E-4A39-B750-C9C900B39741}"/>
              </a:ext>
            </a:extLst>
          </p:cNvPr>
          <p:cNvPicPr>
            <a:picLocks noChangeAspect="1"/>
          </p:cNvPicPr>
          <p:nvPr/>
        </p:nvPicPr>
        <p:blipFill>
          <a:blip r:embed="rId4"/>
          <a:stretch>
            <a:fillRect/>
          </a:stretch>
        </p:blipFill>
        <p:spPr>
          <a:xfrm>
            <a:off x="8310435" y="2493402"/>
            <a:ext cx="642489" cy="1729723"/>
          </a:xfrm>
          <a:prstGeom prst="rect">
            <a:avLst/>
          </a:prstGeom>
        </p:spPr>
      </p:pic>
      <p:pic>
        <p:nvPicPr>
          <p:cNvPr id="11" name="Image 10">
            <a:extLst>
              <a:ext uri="{FF2B5EF4-FFF2-40B4-BE49-F238E27FC236}">
                <a16:creationId xmlns:a16="http://schemas.microsoft.com/office/drawing/2014/main" id="{4796E149-AB3D-47EE-8BDB-D7687C0DF06D}"/>
              </a:ext>
            </a:extLst>
          </p:cNvPr>
          <p:cNvPicPr>
            <a:picLocks noChangeAspect="1"/>
          </p:cNvPicPr>
          <p:nvPr/>
        </p:nvPicPr>
        <p:blipFill>
          <a:blip r:embed="rId5"/>
          <a:stretch>
            <a:fillRect/>
          </a:stretch>
        </p:blipFill>
        <p:spPr>
          <a:xfrm>
            <a:off x="8310435" y="3901085"/>
            <a:ext cx="633308" cy="1674092"/>
          </a:xfrm>
          <a:prstGeom prst="rect">
            <a:avLst/>
          </a:prstGeom>
        </p:spPr>
      </p:pic>
      <p:pic>
        <p:nvPicPr>
          <p:cNvPr id="3" name="Image 2">
            <a:extLst>
              <a:ext uri="{FF2B5EF4-FFF2-40B4-BE49-F238E27FC236}">
                <a16:creationId xmlns:a16="http://schemas.microsoft.com/office/drawing/2014/main" id="{7917E9B3-7E21-4514-AA59-35314023A7CE}"/>
              </a:ext>
            </a:extLst>
          </p:cNvPr>
          <p:cNvPicPr>
            <a:picLocks noChangeAspect="1"/>
          </p:cNvPicPr>
          <p:nvPr/>
        </p:nvPicPr>
        <p:blipFill>
          <a:blip r:embed="rId6"/>
          <a:stretch>
            <a:fillRect/>
          </a:stretch>
        </p:blipFill>
        <p:spPr>
          <a:xfrm>
            <a:off x="7597551" y="6119446"/>
            <a:ext cx="1425768" cy="608328"/>
          </a:xfrm>
          <a:prstGeom prst="rect">
            <a:avLst/>
          </a:prstGeom>
        </p:spPr>
      </p:pic>
    </p:spTree>
    <p:extLst>
      <p:ext uri="{BB962C8B-B14F-4D97-AF65-F5344CB8AC3E}">
        <p14:creationId xmlns:p14="http://schemas.microsoft.com/office/powerpoint/2010/main" val="108760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Questions</a:t>
            </a:r>
          </a:p>
        </p:txBody>
      </p:sp>
    </p:spTree>
    <p:extLst>
      <p:ext uri="{BB962C8B-B14F-4D97-AF65-F5344CB8AC3E}">
        <p14:creationId xmlns:p14="http://schemas.microsoft.com/office/powerpoint/2010/main" val="340042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4" name="Espace réservé du contenu 1"/>
          <p:cNvSpPr txBox="1">
            <a:spLocks/>
          </p:cNvSpPr>
          <p:nvPr/>
        </p:nvSpPr>
        <p:spPr>
          <a:xfrm>
            <a:off x="216976" y="1438275"/>
            <a:ext cx="8774624" cy="54197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accent2"/>
                </a:solidFill>
                <a:latin typeface="Arial Rounded MT Bold" panose="020F07040305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b="1" kern="1200">
                <a:solidFill>
                  <a:schemeClr val="accent3"/>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Tahoma" panose="020B0604030504040204" pitchFamily="34" charset="0"/>
                <a:ea typeface="Tahoma" panose="020B0604030504040204" pitchFamily="34" charset="0"/>
                <a:cs typeface="Tahom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endParaRPr lang="en-US" sz="1800" dirty="0">
              <a:solidFill>
                <a:schemeClr val="tx1"/>
              </a:solidFill>
            </a:endParaRPr>
          </a:p>
          <a:p>
            <a:pPr lvl="0">
              <a:buFont typeface="Wingdings" panose="05000000000000000000" pitchFamily="2" charset="2"/>
              <a:buChar char="Ø"/>
            </a:pPr>
            <a:r>
              <a:rPr lang="en-US" sz="1800" dirty="0">
                <a:solidFill>
                  <a:schemeClr val="tx1"/>
                </a:solidFill>
              </a:rPr>
              <a:t> </a:t>
            </a:r>
            <a:r>
              <a:rPr lang="en-US" sz="1800" dirty="0" err="1">
                <a:solidFill>
                  <a:schemeClr val="tx1"/>
                </a:solidFill>
              </a:rPr>
              <a:t>Climat</a:t>
            </a:r>
            <a:r>
              <a:rPr lang="en-US" sz="1800" dirty="0">
                <a:solidFill>
                  <a:schemeClr val="tx1"/>
                </a:solidFill>
              </a:rPr>
              <a:t> et </a:t>
            </a:r>
            <a:r>
              <a:rPr lang="en-US" sz="1800" dirty="0" err="1">
                <a:solidFill>
                  <a:schemeClr val="tx1"/>
                </a:solidFill>
              </a:rPr>
              <a:t>Energie</a:t>
            </a: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lvl="0">
              <a:buFont typeface="Wingdings" panose="05000000000000000000" pitchFamily="2" charset="2"/>
              <a:buChar char="Ø"/>
            </a:pPr>
            <a:r>
              <a:rPr lang="en-US" sz="1800" dirty="0">
                <a:solidFill>
                  <a:schemeClr val="tx1"/>
                </a:solidFill>
              </a:rPr>
              <a:t> Numérique et </a:t>
            </a:r>
            <a:r>
              <a:rPr lang="en-US" sz="1800" dirty="0" err="1">
                <a:solidFill>
                  <a:schemeClr val="tx1"/>
                </a:solidFill>
              </a:rPr>
              <a:t>environnement</a:t>
            </a:r>
            <a:r>
              <a:rPr lang="en-US" sz="1800" dirty="0">
                <a:solidFill>
                  <a:schemeClr val="tx1"/>
                </a:solidFill>
              </a:rPr>
              <a:t>: </a:t>
            </a:r>
            <a:r>
              <a:rPr lang="en-US" sz="1800" dirty="0" err="1">
                <a:solidFill>
                  <a:schemeClr val="tx1"/>
                </a:solidFill>
              </a:rPr>
              <a:t>constats</a:t>
            </a:r>
            <a:r>
              <a:rPr lang="en-US" sz="1800" dirty="0">
                <a:solidFill>
                  <a:schemeClr val="tx1"/>
                </a:solidFill>
              </a:rPr>
              <a:t>, tendances et conclusions</a:t>
            </a:r>
          </a:p>
          <a:p>
            <a:pPr marL="0" lvl="0" indent="0">
              <a:buNone/>
            </a:pPr>
            <a:endParaRPr lang="en-US" sz="1800" dirty="0">
              <a:solidFill>
                <a:schemeClr val="tx1"/>
              </a:solidFill>
            </a:endParaRPr>
          </a:p>
          <a:p>
            <a:pPr lvl="0">
              <a:buFont typeface="Wingdings" panose="05000000000000000000" pitchFamily="2" charset="2"/>
              <a:buChar char="Ø"/>
            </a:pPr>
            <a:endParaRPr lang="en-US" sz="1800" dirty="0">
              <a:solidFill>
                <a:schemeClr val="tx1"/>
              </a:solidFill>
            </a:endParaRPr>
          </a:p>
          <a:p>
            <a:pPr lvl="0">
              <a:buFont typeface="Wingdings" panose="05000000000000000000" pitchFamily="2" charset="2"/>
              <a:buChar char="Ø"/>
            </a:pPr>
            <a:endParaRPr lang="en-US" sz="1800" dirty="0">
              <a:solidFill>
                <a:schemeClr val="tx1"/>
              </a:solidFill>
            </a:endParaRPr>
          </a:p>
          <a:p>
            <a:pPr lvl="0">
              <a:buFont typeface="Wingdings" panose="05000000000000000000" pitchFamily="2" charset="2"/>
              <a:buChar char="Ø"/>
            </a:pPr>
            <a:r>
              <a:rPr lang="en-US" sz="1800" dirty="0">
                <a:solidFill>
                  <a:schemeClr val="tx1"/>
                </a:solidFill>
              </a:rPr>
              <a:t> </a:t>
            </a:r>
            <a:r>
              <a:rPr lang="en-US" sz="1800" dirty="0" err="1">
                <a:solidFill>
                  <a:schemeClr val="tx1"/>
                </a:solidFill>
              </a:rPr>
              <a:t>L’effet</a:t>
            </a:r>
            <a:r>
              <a:rPr lang="en-US" sz="1800" dirty="0">
                <a:solidFill>
                  <a:schemeClr val="tx1"/>
                </a:solidFill>
              </a:rPr>
              <a:t> </a:t>
            </a:r>
            <a:r>
              <a:rPr lang="en-US" sz="1800" dirty="0" err="1">
                <a:solidFill>
                  <a:schemeClr val="tx1"/>
                </a:solidFill>
              </a:rPr>
              <a:t>rebond</a:t>
            </a:r>
            <a:r>
              <a:rPr lang="en-US" sz="1800" dirty="0">
                <a:solidFill>
                  <a:schemeClr val="tx1"/>
                </a:solidFill>
              </a:rPr>
              <a:t> et son </a:t>
            </a:r>
            <a:r>
              <a:rPr lang="en-US" sz="1800" dirty="0" err="1">
                <a:solidFill>
                  <a:schemeClr val="tx1"/>
                </a:solidFill>
              </a:rPr>
              <a:t>rôle</a:t>
            </a: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lvl="0">
              <a:buFont typeface="Wingdings" panose="05000000000000000000" pitchFamily="2" charset="2"/>
              <a:buChar char="Ø"/>
            </a:pPr>
            <a:r>
              <a:rPr lang="en-US" sz="1800" b="1" dirty="0">
                <a:solidFill>
                  <a:schemeClr val="tx1"/>
                </a:solidFill>
              </a:rPr>
              <a:t> </a:t>
            </a:r>
            <a:r>
              <a:rPr lang="en-US" sz="1800" dirty="0">
                <a:solidFill>
                  <a:schemeClr val="tx1"/>
                </a:solidFill>
              </a:rPr>
              <a:t>La </a:t>
            </a:r>
            <a:r>
              <a:rPr lang="en-US" sz="1800" dirty="0" err="1">
                <a:solidFill>
                  <a:schemeClr val="tx1"/>
                </a:solidFill>
              </a:rPr>
              <a:t>sobriété</a:t>
            </a:r>
            <a:r>
              <a:rPr lang="en-US" sz="1800" dirty="0">
                <a:solidFill>
                  <a:schemeClr val="tx1"/>
                </a:solidFill>
              </a:rPr>
              <a:t> numérique: </a:t>
            </a:r>
            <a:r>
              <a:rPr lang="en-US" sz="1800" dirty="0" err="1">
                <a:solidFill>
                  <a:schemeClr val="tx1"/>
                </a:solidFill>
              </a:rPr>
              <a:t>principes</a:t>
            </a:r>
            <a:r>
              <a:rPr lang="en-US" sz="1800" dirty="0">
                <a:solidFill>
                  <a:schemeClr val="tx1"/>
                </a:solidFill>
              </a:rPr>
              <a:t> et mise </a:t>
            </a:r>
            <a:r>
              <a:rPr lang="en-US" sz="1800" dirty="0" err="1">
                <a:solidFill>
                  <a:schemeClr val="tx1"/>
                </a:solidFill>
              </a:rPr>
              <a:t>en</a:t>
            </a:r>
            <a:r>
              <a:rPr lang="en-US" sz="1800" dirty="0">
                <a:solidFill>
                  <a:schemeClr val="tx1"/>
                </a:solidFill>
              </a:rPr>
              <a:t> oeuvre</a:t>
            </a:r>
          </a:p>
          <a:p>
            <a:pPr lvl="0">
              <a:buFont typeface="Wingdings" panose="05000000000000000000" pitchFamily="2" charset="2"/>
              <a:buChar char="Ø"/>
            </a:pP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marL="0" lvl="0" indent="0">
              <a:buNone/>
            </a:pPr>
            <a:endParaRPr lang="en-US" sz="1800" dirty="0">
              <a:solidFill>
                <a:schemeClr val="tx1"/>
              </a:solidFill>
            </a:endParaRPr>
          </a:p>
          <a:p>
            <a:pPr marL="0" lvl="0" indent="0">
              <a:buNone/>
            </a:pPr>
            <a:endParaRPr kumimoji="0" lang="fr-FR" sz="2000" b="0" i="0" u="none" strike="noStrike" kern="1200" cap="none" spc="0" normalizeH="0" baseline="0" noProof="0" dirty="0">
              <a:ln>
                <a:noFill/>
              </a:ln>
              <a:solidFill>
                <a:srgbClr val="ED7902"/>
              </a:solidFill>
              <a:effectLst/>
              <a:uLnTx/>
              <a:uFillTx/>
              <a:latin typeface="Arial Rounded MT Bold" panose="020F070403050403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7F7F7F">
                  <a:lumMod val="40000"/>
                  <a:lumOff val="60000"/>
                </a:srgbClr>
              </a:solidFill>
              <a:effectLst/>
              <a:uLnTx/>
              <a:uFillTx/>
              <a:latin typeface="Arial Rounded MT Bold" panose="020F070403050403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rgbClr val="7F7F7F">
                  <a:lumMod val="40000"/>
                  <a:lumOff val="60000"/>
                </a:srgbClr>
              </a:solidFill>
              <a:effectLst/>
              <a:uLnTx/>
              <a:uFillTx/>
              <a:latin typeface="Arial Rounded MT Bold" panose="020F070403050403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rgbClr val="7F7F7F">
                  <a:lumMod val="40000"/>
                  <a:lumOff val="60000"/>
                </a:srgbClr>
              </a:solidFill>
              <a:effectLst/>
              <a:uLnTx/>
              <a:uFillTx/>
              <a:latin typeface="Arial Rounded MT Bold" panose="020F070403050403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3200" b="0" i="0" u="none" strike="noStrike" kern="1200" cap="none" spc="0" normalizeH="0" baseline="0" noProof="0" dirty="0">
              <a:ln>
                <a:noFill/>
              </a:ln>
              <a:solidFill>
                <a:srgbClr val="7F7F7F">
                  <a:lumMod val="40000"/>
                  <a:lumOff val="60000"/>
                </a:srgbClr>
              </a:solidFill>
              <a:effectLst/>
              <a:uLnTx/>
              <a:uFillTx/>
              <a:latin typeface="Arial Rounded MT Bold" panose="020F070403050403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fr-FR" sz="3200" b="0" i="0" u="none" strike="noStrike" kern="1200" cap="none" spc="0" normalizeH="0" baseline="0" noProof="0" dirty="0">
              <a:ln>
                <a:noFill/>
              </a:ln>
              <a:solidFill>
                <a:srgbClr val="7F7F7F">
                  <a:lumMod val="40000"/>
                  <a:lumOff val="60000"/>
                </a:srgbClr>
              </a:solidFill>
              <a:effectLst/>
              <a:uLnTx/>
              <a:uFillTx/>
              <a:latin typeface="Arial Rounded MT Bold" panose="020F0704030504030204" pitchFamily="34" charset="0"/>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599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64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790FCC2-0988-4B84-82F0-75D77AD0E602}"/>
              </a:ext>
            </a:extLst>
          </p:cNvPr>
          <p:cNvSpPr>
            <a:spLocks noGrp="1"/>
          </p:cNvSpPr>
          <p:nvPr>
            <p:ph type="subTitle" idx="1"/>
          </p:nvPr>
        </p:nvSpPr>
        <p:spPr/>
        <p:txBody>
          <a:bodyPr/>
          <a:lstStyle/>
          <a:p>
            <a:r>
              <a:rPr lang="fr-FR" dirty="0"/>
              <a:t>Changement climatique</a:t>
            </a:r>
          </a:p>
        </p:txBody>
      </p:sp>
    </p:spTree>
    <p:extLst>
      <p:ext uri="{BB962C8B-B14F-4D97-AF65-F5344CB8AC3E}">
        <p14:creationId xmlns:p14="http://schemas.microsoft.com/office/powerpoint/2010/main" val="31263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a:spLocks noGrp="1"/>
          </p:cNvSpPr>
          <p:nvPr>
            <p:ph type="title"/>
          </p:nvPr>
        </p:nvSpPr>
        <p:spPr>
          <a:xfrm>
            <a:off x="48006" y="125453"/>
            <a:ext cx="9144000" cy="822722"/>
          </a:xfrm>
        </p:spPr>
        <p:txBody>
          <a:bodyPr>
            <a:normAutofit/>
          </a:bodyPr>
          <a:lstStyle/>
          <a:p>
            <a:pPr algn="ctr"/>
            <a:r>
              <a:rPr lang="fr-FR" sz="3200" dirty="0">
                <a:solidFill>
                  <a:schemeClr val="bg1"/>
                </a:solidFill>
                <a:latin typeface="+mn-lt"/>
                <a:ea typeface="Tahoma" panose="020B0604030504040204" pitchFamily="34" charset="0"/>
                <a:cs typeface="Tahoma" panose="020B0604030504040204" pitchFamily="34" charset="0"/>
              </a:rPr>
              <a:t>+1.2°C aujourd’hui </a:t>
            </a:r>
          </a:p>
        </p:txBody>
      </p:sp>
      <p:pic>
        <p:nvPicPr>
          <p:cNvPr id="2" name="Image 1">
            <a:extLst>
              <a:ext uri="{FF2B5EF4-FFF2-40B4-BE49-F238E27FC236}">
                <a16:creationId xmlns:a16="http://schemas.microsoft.com/office/drawing/2014/main" id="{9CA348E2-499B-4E53-91AE-A131BDAF505E}"/>
              </a:ext>
            </a:extLst>
          </p:cNvPr>
          <p:cNvPicPr>
            <a:picLocks noChangeAspect="1"/>
          </p:cNvPicPr>
          <p:nvPr/>
        </p:nvPicPr>
        <p:blipFill>
          <a:blip r:embed="rId2"/>
          <a:stretch>
            <a:fillRect/>
          </a:stretch>
        </p:blipFill>
        <p:spPr>
          <a:xfrm>
            <a:off x="0" y="1129004"/>
            <a:ext cx="9173859" cy="5119014"/>
          </a:xfrm>
          <a:prstGeom prst="rect">
            <a:avLst/>
          </a:prstGeom>
        </p:spPr>
      </p:pic>
    </p:spTree>
    <p:extLst>
      <p:ext uri="{BB962C8B-B14F-4D97-AF65-F5344CB8AC3E}">
        <p14:creationId xmlns:p14="http://schemas.microsoft.com/office/powerpoint/2010/main" val="373140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9388"/>
            <a:ext cx="7532177" cy="1096963"/>
          </a:xfrm>
        </p:spPr>
        <p:txBody>
          <a:bodyPr/>
          <a:lstStyle/>
          <a:p>
            <a:r>
              <a:rPr lang="fr-FR" dirty="0"/>
              <a:t>2 degrés à l’horizon 2040</a:t>
            </a:r>
          </a:p>
        </p:txBody>
      </p:sp>
      <p:sp>
        <p:nvSpPr>
          <p:cNvPr id="3" name="Espace réservé du contenu 2"/>
          <p:cNvSpPr>
            <a:spLocks noGrp="1"/>
          </p:cNvSpPr>
          <p:nvPr>
            <p:ph idx="1"/>
          </p:nvPr>
        </p:nvSpPr>
        <p:spPr/>
        <p:txBody>
          <a:bodyPr>
            <a:normAutofit/>
          </a:bodyPr>
          <a:lstStyle/>
          <a:p>
            <a:r>
              <a:rPr lang="fr-FR" dirty="0"/>
              <a:t>	</a:t>
            </a:r>
          </a:p>
        </p:txBody>
      </p:sp>
      <p:sp>
        <p:nvSpPr>
          <p:cNvPr id="5" name="ZoneTexte 4">
            <a:extLst>
              <a:ext uri="{FF2B5EF4-FFF2-40B4-BE49-F238E27FC236}">
                <a16:creationId xmlns:a16="http://schemas.microsoft.com/office/drawing/2014/main" id="{8389F600-76C1-43DA-B164-8D349A15D38C}"/>
              </a:ext>
            </a:extLst>
          </p:cNvPr>
          <p:cNvSpPr txBox="1"/>
          <p:nvPr/>
        </p:nvSpPr>
        <p:spPr>
          <a:xfrm>
            <a:off x="3110753" y="6140823"/>
            <a:ext cx="3370729" cy="369332"/>
          </a:xfrm>
          <a:prstGeom prst="rect">
            <a:avLst/>
          </a:prstGeom>
          <a:noFill/>
        </p:spPr>
        <p:txBody>
          <a:bodyPr wrap="square" rtlCol="0">
            <a:spAutoFit/>
          </a:bodyPr>
          <a:lstStyle/>
          <a:p>
            <a:r>
              <a:rPr lang="fr-FR" dirty="0"/>
              <a:t>IPSL modèle CMIP 6  (2019) </a:t>
            </a:r>
          </a:p>
        </p:txBody>
      </p:sp>
      <p:pic>
        <p:nvPicPr>
          <p:cNvPr id="6" name="Image 5">
            <a:extLst>
              <a:ext uri="{FF2B5EF4-FFF2-40B4-BE49-F238E27FC236}">
                <a16:creationId xmlns:a16="http://schemas.microsoft.com/office/drawing/2014/main" id="{92DE6030-830B-4CD1-9BE2-703BD7776962}"/>
              </a:ext>
            </a:extLst>
          </p:cNvPr>
          <p:cNvPicPr>
            <a:picLocks noChangeAspect="1"/>
          </p:cNvPicPr>
          <p:nvPr/>
        </p:nvPicPr>
        <p:blipFill>
          <a:blip r:embed="rId2"/>
          <a:stretch>
            <a:fillRect/>
          </a:stretch>
        </p:blipFill>
        <p:spPr>
          <a:xfrm>
            <a:off x="0" y="1084777"/>
            <a:ext cx="9144000" cy="4688445"/>
          </a:xfrm>
          <a:prstGeom prst="rect">
            <a:avLst/>
          </a:prstGeom>
        </p:spPr>
      </p:pic>
      <p:sp>
        <p:nvSpPr>
          <p:cNvPr id="11" name="Ellipse 10">
            <a:extLst>
              <a:ext uri="{FF2B5EF4-FFF2-40B4-BE49-F238E27FC236}">
                <a16:creationId xmlns:a16="http://schemas.microsoft.com/office/drawing/2014/main" id="{8BB757B7-F093-4978-BB99-B2E8DB36119B}"/>
              </a:ext>
            </a:extLst>
          </p:cNvPr>
          <p:cNvSpPr/>
          <p:nvPr/>
        </p:nvSpPr>
        <p:spPr>
          <a:xfrm>
            <a:off x="3863788" y="161364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capture d’écran, carte&#10;&#10;Description générée automatiquement">
            <a:extLst>
              <a:ext uri="{FF2B5EF4-FFF2-40B4-BE49-F238E27FC236}">
                <a16:creationId xmlns:a16="http://schemas.microsoft.com/office/drawing/2014/main" id="{443D5FC7-2663-47FF-B775-7A15FAC0E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7926"/>
            <a:ext cx="9144000" cy="4688445"/>
          </a:xfrm>
          <a:prstGeom prst="rect">
            <a:avLst/>
          </a:prstGeom>
        </p:spPr>
      </p:pic>
      <p:cxnSp>
        <p:nvCxnSpPr>
          <p:cNvPr id="19" name="Connecteur droit avec flèche 18">
            <a:extLst>
              <a:ext uri="{FF2B5EF4-FFF2-40B4-BE49-F238E27FC236}">
                <a16:creationId xmlns:a16="http://schemas.microsoft.com/office/drawing/2014/main" id="{791D82A8-E01A-4155-8BC5-CED888A935F9}"/>
              </a:ext>
            </a:extLst>
          </p:cNvPr>
          <p:cNvCxnSpPr>
            <a:cxnSpLocks/>
          </p:cNvCxnSpPr>
          <p:nvPr/>
        </p:nvCxnSpPr>
        <p:spPr>
          <a:xfrm flipV="1">
            <a:off x="6400801" y="4061012"/>
            <a:ext cx="0" cy="10936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D655952A-BDD7-41A2-B1D9-AAFAC2BC319C}"/>
              </a:ext>
            </a:extLst>
          </p:cNvPr>
          <p:cNvCxnSpPr>
            <a:cxnSpLocks/>
          </p:cNvCxnSpPr>
          <p:nvPr/>
        </p:nvCxnSpPr>
        <p:spPr>
          <a:xfrm flipV="1">
            <a:off x="6920753" y="3818965"/>
            <a:ext cx="0" cy="13357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22B40924-A458-4E93-BBE8-B5EC65FBD166}"/>
              </a:ext>
            </a:extLst>
          </p:cNvPr>
          <p:cNvSpPr/>
          <p:nvPr/>
        </p:nvSpPr>
        <p:spPr>
          <a:xfrm rot="20331279">
            <a:off x="6172055" y="3562484"/>
            <a:ext cx="708212" cy="545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en arc 6">
            <a:extLst>
              <a:ext uri="{FF2B5EF4-FFF2-40B4-BE49-F238E27FC236}">
                <a16:creationId xmlns:a16="http://schemas.microsoft.com/office/drawing/2014/main" id="{DDFCFEBE-246E-46D7-A4EF-FE23DB87774C}"/>
              </a:ext>
            </a:extLst>
          </p:cNvPr>
          <p:cNvSpPr/>
          <p:nvPr/>
        </p:nvSpPr>
        <p:spPr>
          <a:xfrm rot="19901414">
            <a:off x="6038220" y="2240855"/>
            <a:ext cx="1558723" cy="2039078"/>
          </a:xfrm>
          <a:prstGeom prst="circular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87953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7282" y="0"/>
            <a:ext cx="8836088" cy="1096963"/>
          </a:xfrm>
        </p:spPr>
        <p:txBody>
          <a:bodyPr/>
          <a:lstStyle/>
          <a:p>
            <a:r>
              <a:rPr lang="fr-FR" dirty="0">
                <a:solidFill>
                  <a:schemeClr val="bg1"/>
                </a:solidFill>
              </a:rPr>
              <a:t>La cause : 60 ans de croissance carbonée</a:t>
            </a:r>
          </a:p>
        </p:txBody>
      </p:sp>
      <p:pic>
        <p:nvPicPr>
          <p:cNvPr id="4" name="Image 3">
            <a:extLst>
              <a:ext uri="{FF2B5EF4-FFF2-40B4-BE49-F238E27FC236}">
                <a16:creationId xmlns:a16="http://schemas.microsoft.com/office/drawing/2014/main" id="{1C78BC62-E03E-41B6-AF1B-86B7FCDB6D84}"/>
              </a:ext>
            </a:extLst>
          </p:cNvPr>
          <p:cNvPicPr>
            <a:picLocks noChangeAspect="1"/>
          </p:cNvPicPr>
          <p:nvPr/>
        </p:nvPicPr>
        <p:blipFill>
          <a:blip r:embed="rId2"/>
          <a:stretch>
            <a:fillRect/>
          </a:stretch>
        </p:blipFill>
        <p:spPr>
          <a:xfrm>
            <a:off x="23326" y="1096963"/>
            <a:ext cx="9144000" cy="5486400"/>
          </a:xfrm>
          <a:prstGeom prst="rect">
            <a:avLst/>
          </a:prstGeom>
        </p:spPr>
      </p:pic>
      <p:sp>
        <p:nvSpPr>
          <p:cNvPr id="3" name="Ellipse 2">
            <a:extLst>
              <a:ext uri="{FF2B5EF4-FFF2-40B4-BE49-F238E27FC236}">
                <a16:creationId xmlns:a16="http://schemas.microsoft.com/office/drawing/2014/main" id="{8253AF58-9965-4B46-97FB-7210F98A3080}"/>
              </a:ext>
            </a:extLst>
          </p:cNvPr>
          <p:cNvSpPr/>
          <p:nvPr/>
        </p:nvSpPr>
        <p:spPr>
          <a:xfrm rot="18615523">
            <a:off x="6650787" y="2770000"/>
            <a:ext cx="2351526"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937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976" y="0"/>
            <a:ext cx="8711604" cy="1096963"/>
          </a:xfrm>
        </p:spPr>
        <p:txBody>
          <a:bodyPr/>
          <a:lstStyle/>
          <a:p>
            <a:r>
              <a:rPr lang="fr-FR" dirty="0"/>
              <a:t>La cause : </a:t>
            </a:r>
            <a:r>
              <a:rPr lang="fr-FR" u="sng" dirty="0"/>
              <a:t>60 ans </a:t>
            </a:r>
            <a:r>
              <a:rPr lang="fr-FR" dirty="0"/>
              <a:t>de croissance carbonée</a:t>
            </a:r>
          </a:p>
        </p:txBody>
      </p:sp>
      <p:sp>
        <p:nvSpPr>
          <p:cNvPr id="3" name="Espace réservé du contenu 2"/>
          <p:cNvSpPr>
            <a:spLocks noGrp="1"/>
          </p:cNvSpPr>
          <p:nvPr>
            <p:ph idx="1"/>
          </p:nvPr>
        </p:nvSpPr>
        <p:spPr/>
        <p:txBody>
          <a:bodyPr>
            <a:normAutofit/>
          </a:bodyPr>
          <a:lstStyle/>
          <a:p>
            <a:r>
              <a:rPr lang="fr-FR" sz="2800" dirty="0">
                <a:solidFill>
                  <a:schemeClr val="accent2"/>
                </a:solidFill>
                <a:latin typeface="+mj-lt"/>
              </a:rPr>
              <a:t>Titre niveau 1</a:t>
            </a:r>
          </a:p>
          <a:p>
            <a:r>
              <a:rPr lang="fr-FR" dirty="0"/>
              <a:t>	</a:t>
            </a:r>
            <a:r>
              <a:rPr lang="fr-FR" sz="1800" b="1" dirty="0">
                <a:solidFill>
                  <a:schemeClr val="accent1"/>
                </a:solidFill>
              </a:rPr>
              <a:t>Titre niveau 2 </a:t>
            </a:r>
          </a:p>
          <a:p>
            <a:r>
              <a:rPr lang="fr-FR" dirty="0"/>
              <a:t>		</a:t>
            </a:r>
            <a:r>
              <a:rPr lang="fr-FR" sz="2000" dirty="0">
                <a:solidFill>
                  <a:schemeClr val="accent3"/>
                </a:solidFill>
              </a:rPr>
              <a:t>Titre niveau 3 </a:t>
            </a:r>
            <a:endParaRPr lang="fr-FR" dirty="0">
              <a:solidFill>
                <a:schemeClr val="accent3"/>
              </a:solidFill>
            </a:endParaRPr>
          </a:p>
          <a:p>
            <a:r>
              <a:rPr lang="fr-FR" sz="1600" dirty="0"/>
              <a:t>Texte</a:t>
            </a:r>
          </a:p>
          <a:p>
            <a:r>
              <a:rPr lang="fr-FR" dirty="0"/>
              <a:t>		</a:t>
            </a:r>
          </a:p>
        </p:txBody>
      </p:sp>
      <p:pic>
        <p:nvPicPr>
          <p:cNvPr id="6" name="Image 5">
            <a:extLst>
              <a:ext uri="{FF2B5EF4-FFF2-40B4-BE49-F238E27FC236}">
                <a16:creationId xmlns:a16="http://schemas.microsoft.com/office/drawing/2014/main" id="{D04CCE50-C636-4CCC-9CAF-D6FF5875320C}"/>
              </a:ext>
            </a:extLst>
          </p:cNvPr>
          <p:cNvPicPr>
            <a:picLocks noChangeAspect="1"/>
          </p:cNvPicPr>
          <p:nvPr/>
        </p:nvPicPr>
        <p:blipFill>
          <a:blip r:embed="rId2"/>
          <a:stretch>
            <a:fillRect/>
          </a:stretch>
        </p:blipFill>
        <p:spPr>
          <a:xfrm>
            <a:off x="215420" y="1096963"/>
            <a:ext cx="8641556" cy="5761037"/>
          </a:xfrm>
          <a:prstGeom prst="rect">
            <a:avLst/>
          </a:prstGeom>
        </p:spPr>
      </p:pic>
      <p:sp>
        <p:nvSpPr>
          <p:cNvPr id="7" name="Ellipse 6">
            <a:extLst>
              <a:ext uri="{FF2B5EF4-FFF2-40B4-BE49-F238E27FC236}">
                <a16:creationId xmlns:a16="http://schemas.microsoft.com/office/drawing/2014/main" id="{B697ED2D-3EEE-4523-9B9B-D7D66FC432EF}"/>
              </a:ext>
            </a:extLst>
          </p:cNvPr>
          <p:cNvSpPr/>
          <p:nvPr/>
        </p:nvSpPr>
        <p:spPr>
          <a:xfrm>
            <a:off x="3788228" y="2971800"/>
            <a:ext cx="1163782" cy="9144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94F5438A-F54A-4B6E-BEA0-A160C5A52A7E}"/>
              </a:ext>
            </a:extLst>
          </p:cNvPr>
          <p:cNvSpPr/>
          <p:nvPr/>
        </p:nvSpPr>
        <p:spPr>
          <a:xfrm>
            <a:off x="5677103" y="1594232"/>
            <a:ext cx="1003193" cy="69156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950B80AD-767A-45A2-ABDD-4775C221CED5}"/>
              </a:ext>
            </a:extLst>
          </p:cNvPr>
          <p:cNvSpPr txBox="1"/>
          <p:nvPr/>
        </p:nvSpPr>
        <p:spPr>
          <a:xfrm>
            <a:off x="2790391" y="3059668"/>
            <a:ext cx="997837" cy="369332"/>
          </a:xfrm>
          <a:prstGeom prst="rect">
            <a:avLst/>
          </a:prstGeom>
          <a:noFill/>
        </p:spPr>
        <p:txBody>
          <a:bodyPr wrap="none" rtlCol="0">
            <a:spAutoFit/>
          </a:bodyPr>
          <a:lstStyle/>
          <a:p>
            <a:r>
              <a:rPr lang="fr-FR" dirty="0">
                <a:solidFill>
                  <a:schemeClr val="accent1"/>
                </a:solidFill>
              </a:rPr>
              <a:t>1ere </a:t>
            </a:r>
            <a:r>
              <a:rPr lang="fr-FR" dirty="0" err="1">
                <a:solidFill>
                  <a:schemeClr val="accent1"/>
                </a:solidFill>
              </a:rPr>
              <a:t>TN</a:t>
            </a:r>
            <a:endParaRPr lang="fr-FR" dirty="0">
              <a:solidFill>
                <a:schemeClr val="accent1"/>
              </a:solidFill>
            </a:endParaRPr>
          </a:p>
        </p:txBody>
      </p:sp>
      <p:sp>
        <p:nvSpPr>
          <p:cNvPr id="10" name="ZoneTexte 9">
            <a:extLst>
              <a:ext uri="{FF2B5EF4-FFF2-40B4-BE49-F238E27FC236}">
                <a16:creationId xmlns:a16="http://schemas.microsoft.com/office/drawing/2014/main" id="{E1C755A1-CB1E-4296-9B93-F336F10CB279}"/>
              </a:ext>
            </a:extLst>
          </p:cNvPr>
          <p:cNvSpPr txBox="1"/>
          <p:nvPr/>
        </p:nvSpPr>
        <p:spPr>
          <a:xfrm>
            <a:off x="4397210" y="1594232"/>
            <a:ext cx="1109599" cy="369332"/>
          </a:xfrm>
          <a:prstGeom prst="rect">
            <a:avLst/>
          </a:prstGeom>
          <a:noFill/>
        </p:spPr>
        <p:txBody>
          <a:bodyPr wrap="none" rtlCol="0">
            <a:spAutoFit/>
          </a:bodyPr>
          <a:lstStyle/>
          <a:p>
            <a:r>
              <a:rPr lang="fr-FR" dirty="0">
                <a:solidFill>
                  <a:schemeClr val="accent1"/>
                </a:solidFill>
              </a:rPr>
              <a:t>2eme </a:t>
            </a:r>
            <a:r>
              <a:rPr lang="fr-FR" dirty="0" err="1">
                <a:solidFill>
                  <a:schemeClr val="accent1"/>
                </a:solidFill>
              </a:rPr>
              <a:t>TN</a:t>
            </a:r>
            <a:endParaRPr lang="fr-FR" dirty="0">
              <a:solidFill>
                <a:schemeClr val="accent1"/>
              </a:solidFill>
            </a:endParaRPr>
          </a:p>
        </p:txBody>
      </p:sp>
      <p:sp>
        <p:nvSpPr>
          <p:cNvPr id="4" name="ZoneTexte 3">
            <a:extLst>
              <a:ext uri="{FF2B5EF4-FFF2-40B4-BE49-F238E27FC236}">
                <a16:creationId xmlns:a16="http://schemas.microsoft.com/office/drawing/2014/main" id="{99BAFF3D-D115-4EBD-B683-4264DB1E1CE3}"/>
              </a:ext>
            </a:extLst>
          </p:cNvPr>
          <p:cNvSpPr txBox="1"/>
          <p:nvPr/>
        </p:nvSpPr>
        <p:spPr>
          <a:xfrm>
            <a:off x="6495565" y="2698295"/>
            <a:ext cx="1391728" cy="461665"/>
          </a:xfrm>
          <a:prstGeom prst="rect">
            <a:avLst/>
          </a:prstGeom>
          <a:noFill/>
        </p:spPr>
        <p:txBody>
          <a:bodyPr wrap="none" rtlCol="0">
            <a:spAutoFit/>
          </a:bodyPr>
          <a:lstStyle/>
          <a:p>
            <a:r>
              <a:rPr lang="fr-FR" sz="2400" dirty="0">
                <a:highlight>
                  <a:srgbClr val="C0C0C0"/>
                </a:highlight>
              </a:rPr>
              <a:t>~ +2 % </a:t>
            </a:r>
          </a:p>
        </p:txBody>
      </p:sp>
    </p:spTree>
    <p:extLst>
      <p:ext uri="{BB962C8B-B14F-4D97-AF65-F5344CB8AC3E}">
        <p14:creationId xmlns:p14="http://schemas.microsoft.com/office/powerpoint/2010/main" val="2353269629"/>
      </p:ext>
    </p:extLst>
  </p:cSld>
  <p:clrMapOvr>
    <a:masterClrMapping/>
  </p:clrMapOvr>
</p:sld>
</file>

<file path=ppt/theme/theme1.xml><?xml version="1.0" encoding="utf-8"?>
<a:theme xmlns:a="http://schemas.openxmlformats.org/drawingml/2006/main" name="TSP">
  <a:themeElements>
    <a:clrScheme name="TSP">
      <a:dk1>
        <a:sysClr val="windowText" lastClr="000000"/>
      </a:dk1>
      <a:lt1>
        <a:sysClr val="window" lastClr="FFFFFF"/>
      </a:lt1>
      <a:dk2>
        <a:srgbClr val="000000"/>
      </a:dk2>
      <a:lt2>
        <a:srgbClr val="E7E6E6"/>
      </a:lt2>
      <a:accent1>
        <a:srgbClr val="005995"/>
      </a:accent1>
      <a:accent2>
        <a:srgbClr val="ED7902"/>
      </a:accent2>
      <a:accent3>
        <a:srgbClr val="658B26"/>
      </a:accent3>
      <a:accent4>
        <a:srgbClr val="692864"/>
      </a:accent4>
      <a:accent5>
        <a:srgbClr val="404040"/>
      </a:accent5>
      <a:accent6>
        <a:srgbClr val="7F7F7F"/>
      </a:accent6>
      <a:hlink>
        <a:srgbClr val="0563C1"/>
      </a:hlink>
      <a:folHlink>
        <a:srgbClr val="692864"/>
      </a:folHlink>
    </a:clrScheme>
    <a:fontScheme name="TSP">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P" id="{B3CEC5AE-D0B4-4278-B5F7-D0DBE343C1A3}" vid="{05B20DA3-0B70-4B1B-9D9F-ADF7DAE1EA8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1559</Words>
  <Application>Microsoft Macintosh PowerPoint</Application>
  <PresentationFormat>Affichage à l'écran (4:3)</PresentationFormat>
  <Paragraphs>296</Paragraphs>
  <Slides>32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Arial Rounded MT Bold</vt:lpstr>
      <vt:lpstr>Calibri</vt:lpstr>
      <vt:lpstr>Tahoma</vt:lpstr>
      <vt:lpstr>Wingdings</vt:lpstr>
      <vt:lpstr>TSP</vt:lpstr>
      <vt:lpstr>Sobriété numérique et résilience</vt:lpstr>
      <vt:lpstr>The Shift Project Un think tank qui œuvre en faveur d’une économie post-carbone</vt:lpstr>
      <vt:lpstr>Présentation PowerPoint</vt:lpstr>
      <vt:lpstr>Plan</vt:lpstr>
      <vt:lpstr>Présentation PowerPoint</vt:lpstr>
      <vt:lpstr>+1.2°C aujourd’hui </vt:lpstr>
      <vt:lpstr>2 degrés à l’horizon 2040</vt:lpstr>
      <vt:lpstr>La cause : 60 ans de croissance carbonée</vt:lpstr>
      <vt:lpstr>La cause : 60 ans de croissance carbonée</vt:lpstr>
      <vt:lpstr>Présentation PowerPoint</vt:lpstr>
      <vt:lpstr>La contrainte carbone est doublement une contrainte énergétique</vt:lpstr>
      <vt:lpstr>Présentation PowerPoint</vt:lpstr>
      <vt:lpstr>Le  périmètre numérique</vt:lpstr>
      <vt:lpstr>Des progrès technologiques très rapides </vt:lpstr>
      <vt:lpstr>Et pourtant un secteur énergivore</vt:lpstr>
      <vt:lpstr>Emissions de CO2: 6%  de croissance annuelle</vt:lpstr>
      <vt:lpstr>La production: une face cachée</vt:lpstr>
      <vt:lpstr>Un grand client de l’industrie minière</vt:lpstr>
      <vt:lpstr>Présentation PowerPoint</vt:lpstr>
      <vt:lpstr>Toujours plus de trafic à cause de la vidéo</vt:lpstr>
      <vt:lpstr>Toujours plus de calculs et de données stockées</vt:lpstr>
      <vt:lpstr>L’efficacité énergétique augmente mais la consommation d’énergie aussi</vt:lpstr>
      <vt:lpstr>Présentation PowerPoint</vt:lpstr>
      <vt:lpstr>Terminologie</vt:lpstr>
      <vt:lpstr>Terminologie</vt:lpstr>
      <vt:lpstr>Les acteurs dominants: les plateformes</vt:lpstr>
      <vt:lpstr>Un modèle économique exploitant et alimentant l’effet rebond</vt:lpstr>
      <vt:lpstr>Présentation PowerPoint</vt:lpstr>
      <vt:lpstr>Le principe de sobriété numérique</vt:lpstr>
      <vt:lpstr>Présentation PowerPoint</vt:lpstr>
      <vt:lpstr>Un exemple d’approche opérationnelle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carbon footprint</dc:title>
  <dc:creator>hugues ferreboeuf</dc:creator>
  <cp:lastModifiedBy>Anne Mattioli</cp:lastModifiedBy>
  <cp:revision>157</cp:revision>
  <dcterms:created xsi:type="dcterms:W3CDTF">2019-04-16T09:36:27Z</dcterms:created>
  <dcterms:modified xsi:type="dcterms:W3CDTF">2021-04-08T08:14:44Z</dcterms:modified>
</cp:coreProperties>
</file>