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74" r:id="rId5"/>
    <p:sldId id="570" r:id="rId6"/>
    <p:sldId id="333" r:id="rId7"/>
    <p:sldId id="359" r:id="rId8"/>
    <p:sldId id="275" r:id="rId9"/>
    <p:sldId id="360" r:id="rId10"/>
    <p:sldId id="757" r:id="rId11"/>
    <p:sldId id="361" r:id="rId12"/>
    <p:sldId id="376" r:id="rId13"/>
    <p:sldId id="378" r:id="rId14"/>
    <p:sldId id="322" r:id="rId15"/>
    <p:sldId id="418" r:id="rId16"/>
    <p:sldId id="362" r:id="rId17"/>
    <p:sldId id="560" r:id="rId18"/>
    <p:sldId id="405" r:id="rId19"/>
    <p:sldId id="273" r:id="rId20"/>
    <p:sldId id="653" r:id="rId21"/>
    <p:sldId id="632" r:id="rId22"/>
    <p:sldId id="758" r:id="rId23"/>
    <p:sldId id="776" r:id="rId24"/>
    <p:sldId id="413" r:id="rId25"/>
    <p:sldId id="278" r:id="rId26"/>
    <p:sldId id="307" r:id="rId27"/>
    <p:sldId id="311" r:id="rId28"/>
    <p:sldId id="340" r:id="rId29"/>
    <p:sldId id="314" r:id="rId30"/>
    <p:sldId id="779" r:id="rId31"/>
    <p:sldId id="642" r:id="rId32"/>
    <p:sldId id="771" r:id="rId33"/>
    <p:sldId id="567" r:id="rId34"/>
    <p:sldId id="417" r:id="rId35"/>
    <p:sldId id="280" r:id="rId36"/>
    <p:sldId id="568" r:id="rId37"/>
    <p:sldId id="423" r:id="rId38"/>
    <p:sldId id="304" r:id="rId39"/>
    <p:sldId id="450" r:id="rId40"/>
    <p:sldId id="438" r:id="rId41"/>
    <p:sldId id="440" r:id="rId42"/>
    <p:sldId id="442" r:id="rId43"/>
    <p:sldId id="449" r:id="rId44"/>
  </p:sldIdLst>
  <p:sldSz cx="9144000" cy="5143500" type="screen16x9"/>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928">
          <p15:clr>
            <a:srgbClr val="A4A3A4"/>
          </p15:clr>
        </p15:guide>
        <p15:guide id="2" orient="horz" pos="105">
          <p15:clr>
            <a:srgbClr val="A4A3A4"/>
          </p15:clr>
        </p15:guide>
        <p15:guide id="3" orient="horz" pos="2810">
          <p15:clr>
            <a:srgbClr val="A4A3A4"/>
          </p15:clr>
        </p15:guide>
        <p15:guide id="4" pos="388">
          <p15:clr>
            <a:srgbClr val="A4A3A4"/>
          </p15:clr>
        </p15:guide>
        <p15:guide id="5" pos="5601">
          <p15:clr>
            <a:srgbClr val="A4A3A4"/>
          </p15:clr>
        </p15:guide>
        <p15:guide id="6"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1FF"/>
    <a:srgbClr val="E8F8E8"/>
    <a:srgbClr val="F9FDF9"/>
    <a:srgbClr val="ECFAEC"/>
    <a:srgbClr val="3F9C35"/>
    <a:srgbClr val="FFFFFF"/>
    <a:srgbClr val="34B233"/>
    <a:srgbClr val="000000"/>
    <a:srgbClr val="292929"/>
    <a:srgbClr val="D5D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622184-34E8-4767-B438-79D6EBE1E39F}" v="66" dt="2023-03-12T14:38:08.629"/>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0" autoAdjust="0"/>
    <p:restoredTop sz="79479" autoAdjust="0"/>
  </p:normalViewPr>
  <p:slideViewPr>
    <p:cSldViewPr snapToGrid="0" showGuides="1">
      <p:cViewPr varScale="1">
        <p:scale>
          <a:sx n="118" d="100"/>
          <a:sy n="118" d="100"/>
        </p:scale>
        <p:origin x="1552" y="184"/>
      </p:cViewPr>
      <p:guideLst>
        <p:guide orient="horz" pos="928"/>
        <p:guide orient="horz" pos="105"/>
        <p:guide orient="horz" pos="2810"/>
        <p:guide pos="388"/>
        <p:guide pos="5601"/>
        <p:guide pos="28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stichtinghzl.sharepoint.com/sites/00/04/Projecten/projectdossiers/Boeren%20voor%20Akkervogels/5.%20Strokenteelt%20experiment/2.%20Monitoring/Broedvogels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Blad1!$P$22:$P$23</c:f>
              <c:strCache>
                <c:ptCount val="2"/>
                <c:pt idx="1">
                  <c:v>Demonstratie gebied (444ha) </c:v>
                </c:pt>
              </c:strCache>
            </c:strRef>
          </c:tx>
          <c:spPr>
            <a:solidFill>
              <a:schemeClr val="accent1"/>
            </a:solidFill>
            <a:ln>
              <a:noFill/>
            </a:ln>
            <a:effectLst/>
          </c:spPr>
          <c:invertIfNegative val="0"/>
          <c:cat>
            <c:strRef>
              <c:f>Blad1!$O$24:$O$28</c:f>
              <c:strCache>
                <c:ptCount val="5"/>
                <c:pt idx="0">
                  <c:v>Gele Kwikstaart</c:v>
                </c:pt>
                <c:pt idx="1">
                  <c:v>Graspieper</c:v>
                </c:pt>
                <c:pt idx="2">
                  <c:v>Kievit</c:v>
                </c:pt>
                <c:pt idx="3">
                  <c:v>Scholekster</c:v>
                </c:pt>
                <c:pt idx="4">
                  <c:v>Veldleeuwerik</c:v>
                </c:pt>
              </c:strCache>
            </c:strRef>
          </c:cat>
          <c:val>
            <c:numRef>
              <c:f>Blad1!$P$24:$P$28</c:f>
              <c:numCache>
                <c:formatCode>General</c:formatCode>
                <c:ptCount val="5"/>
                <c:pt idx="0">
                  <c:v>1.6</c:v>
                </c:pt>
                <c:pt idx="1">
                  <c:v>3.8</c:v>
                </c:pt>
                <c:pt idx="2">
                  <c:v>8.8000000000000007</c:v>
                </c:pt>
                <c:pt idx="3">
                  <c:v>7</c:v>
                </c:pt>
                <c:pt idx="4">
                  <c:v>7</c:v>
                </c:pt>
              </c:numCache>
            </c:numRef>
          </c:val>
          <c:extLst>
            <c:ext xmlns:c16="http://schemas.microsoft.com/office/drawing/2014/chart" uri="{C3380CC4-5D6E-409C-BE32-E72D297353CC}">
              <c16:uniqueId val="{00000000-A8F1-4408-946D-166CA00B1CC9}"/>
            </c:ext>
          </c:extLst>
        </c:ser>
        <c:ser>
          <c:idx val="1"/>
          <c:order val="1"/>
          <c:tx>
            <c:strRef>
              <c:f>Blad1!$Q$22:$Q$23</c:f>
              <c:strCache>
                <c:ptCount val="2"/>
                <c:pt idx="1">
                  <c:v>Referentiegebied (454ha)</c:v>
                </c:pt>
              </c:strCache>
            </c:strRef>
          </c:tx>
          <c:spPr>
            <a:solidFill>
              <a:schemeClr val="accent2"/>
            </a:solidFill>
            <a:ln>
              <a:noFill/>
            </a:ln>
            <a:effectLst/>
          </c:spPr>
          <c:invertIfNegative val="0"/>
          <c:cat>
            <c:strRef>
              <c:f>Blad1!$O$24:$O$28</c:f>
              <c:strCache>
                <c:ptCount val="5"/>
                <c:pt idx="0">
                  <c:v>Gele Kwikstaart</c:v>
                </c:pt>
                <c:pt idx="1">
                  <c:v>Graspieper</c:v>
                </c:pt>
                <c:pt idx="2">
                  <c:v>Kievit</c:v>
                </c:pt>
                <c:pt idx="3">
                  <c:v>Scholekster</c:v>
                </c:pt>
                <c:pt idx="4">
                  <c:v>Veldleeuwerik</c:v>
                </c:pt>
              </c:strCache>
            </c:strRef>
          </c:cat>
          <c:val>
            <c:numRef>
              <c:f>Blad1!$Q$24:$Q$28</c:f>
              <c:numCache>
                <c:formatCode>General</c:formatCode>
                <c:ptCount val="5"/>
                <c:pt idx="0">
                  <c:v>1.3</c:v>
                </c:pt>
                <c:pt idx="1">
                  <c:v>2.9</c:v>
                </c:pt>
                <c:pt idx="2">
                  <c:v>0.9</c:v>
                </c:pt>
                <c:pt idx="3">
                  <c:v>1.1000000000000001</c:v>
                </c:pt>
                <c:pt idx="4">
                  <c:v>3.1</c:v>
                </c:pt>
              </c:numCache>
            </c:numRef>
          </c:val>
          <c:extLst>
            <c:ext xmlns:c16="http://schemas.microsoft.com/office/drawing/2014/chart" uri="{C3380CC4-5D6E-409C-BE32-E72D297353CC}">
              <c16:uniqueId val="{00000001-A8F1-4408-946D-166CA00B1CC9}"/>
            </c:ext>
          </c:extLst>
        </c:ser>
        <c:ser>
          <c:idx val="2"/>
          <c:order val="2"/>
          <c:tx>
            <c:strRef>
              <c:f>Blad1!$R$22:$R$23</c:f>
              <c:strCache>
                <c:ptCount val="2"/>
                <c:pt idx="1">
                  <c:v>Strokenteelt</c:v>
                </c:pt>
              </c:strCache>
            </c:strRef>
          </c:tx>
          <c:spPr>
            <a:pattFill prst="wdUpDiag">
              <a:fgClr>
                <a:schemeClr val="accent6">
                  <a:lumMod val="75000"/>
                </a:schemeClr>
              </a:fgClr>
              <a:bgClr>
                <a:schemeClr val="accent4">
                  <a:lumMod val="60000"/>
                  <a:lumOff val="40000"/>
                </a:schemeClr>
              </a:bgClr>
            </a:pattFill>
            <a:ln>
              <a:noFill/>
            </a:ln>
            <a:effectLst/>
          </c:spPr>
          <c:invertIfNegative val="0"/>
          <c:cat>
            <c:strRef>
              <c:f>Blad1!$O$24:$O$28</c:f>
              <c:strCache>
                <c:ptCount val="5"/>
                <c:pt idx="0">
                  <c:v>Gele Kwikstaart</c:v>
                </c:pt>
                <c:pt idx="1">
                  <c:v>Graspieper</c:v>
                </c:pt>
                <c:pt idx="2">
                  <c:v>Kievit</c:v>
                </c:pt>
                <c:pt idx="3">
                  <c:v>Scholekster</c:v>
                </c:pt>
                <c:pt idx="4">
                  <c:v>Veldleeuwerik</c:v>
                </c:pt>
              </c:strCache>
            </c:strRef>
          </c:cat>
          <c:val>
            <c:numRef>
              <c:f>Blad1!$R$24:$R$28</c:f>
              <c:numCache>
                <c:formatCode>General</c:formatCode>
                <c:ptCount val="5"/>
                <c:pt idx="0">
                  <c:v>13.2</c:v>
                </c:pt>
                <c:pt idx="1">
                  <c:v>4.4000000000000004</c:v>
                </c:pt>
                <c:pt idx="2">
                  <c:v>30.7</c:v>
                </c:pt>
                <c:pt idx="3">
                  <c:v>39.5</c:v>
                </c:pt>
                <c:pt idx="4">
                  <c:v>21.9</c:v>
                </c:pt>
              </c:numCache>
            </c:numRef>
          </c:val>
          <c:extLst>
            <c:ext xmlns:c16="http://schemas.microsoft.com/office/drawing/2014/chart" uri="{C3380CC4-5D6E-409C-BE32-E72D297353CC}">
              <c16:uniqueId val="{00000002-A8F1-4408-946D-166CA00B1CC9}"/>
            </c:ext>
          </c:extLst>
        </c:ser>
        <c:dLbls>
          <c:showLegendKey val="0"/>
          <c:showVal val="0"/>
          <c:showCatName val="0"/>
          <c:showSerName val="0"/>
          <c:showPercent val="0"/>
          <c:showBubbleSize val="0"/>
        </c:dLbls>
        <c:gapWidth val="219"/>
        <c:overlap val="-27"/>
        <c:axId val="2007822816"/>
        <c:axId val="2011254544"/>
      </c:barChart>
      <c:catAx>
        <c:axId val="200782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2011254544"/>
        <c:crosses val="autoZero"/>
        <c:auto val="1"/>
        <c:lblAlgn val="ctr"/>
        <c:lblOffset val="100"/>
        <c:noMultiLvlLbl val="0"/>
      </c:catAx>
      <c:valAx>
        <c:axId val="201125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l-NL" dirty="0"/>
                  <a:t>Territoria per 100ha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07822816"/>
        <c:crosses val="autoZero"/>
        <c:crossBetween val="between"/>
      </c:valAx>
      <c:spPr>
        <a:noFill/>
        <a:ln>
          <a:noFill/>
        </a:ln>
        <a:effectLst/>
      </c:spPr>
    </c:plotArea>
    <c:legend>
      <c:legendPos val="b"/>
      <c:layout>
        <c:manualLayout>
          <c:xMode val="edge"/>
          <c:yMode val="edge"/>
          <c:x val="6.0762637144308143E-2"/>
          <c:y val="0.78716399596399023"/>
          <c:w val="0.93923736285569182"/>
          <c:h val="0.1837314233220341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77C93-F9CF-4927-9F50-055434CC2C4C}" type="datetimeFigureOut">
              <a:rPr lang="nl-NL" smtClean="0"/>
              <a:t>07-04-2023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C4D53B-2A5F-46DB-9092-7AB52C1222F8}" type="slidenum">
              <a:rPr lang="nl-NL" smtClean="0"/>
              <a:t>‹N°›</a:t>
            </a:fld>
            <a:endParaRPr lang="nl-NL"/>
          </a:p>
        </p:txBody>
      </p:sp>
    </p:spTree>
    <p:extLst>
      <p:ext uri="{BB962C8B-B14F-4D97-AF65-F5344CB8AC3E}">
        <p14:creationId xmlns:p14="http://schemas.microsoft.com/office/powerpoint/2010/main" val="203586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IKZfjtPquz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uroparl.europa.eu/RegData/etudes/BRIE/2018/630345/EPRS_BRI(2018)630345_E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1</a:t>
            </a:fld>
            <a:endParaRPr lang="nl-NL"/>
          </a:p>
        </p:txBody>
      </p:sp>
    </p:spTree>
    <p:extLst>
      <p:ext uri="{BB962C8B-B14F-4D97-AF65-F5344CB8AC3E}">
        <p14:creationId xmlns:p14="http://schemas.microsoft.com/office/powerpoint/2010/main" val="265576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2"/>
                </a:solidFill>
                <a:latin typeface="Verdana" panose="020B0604030504040204" pitchFamily="34" charset="0"/>
                <a:ea typeface="Calibri" panose="020F0502020204030204" pitchFamily="34" charset="0"/>
                <a:cs typeface="Times New Roman" panose="02020603050405020304" pitchFamily="18" charset="0"/>
              </a:rPr>
              <a:t>Trijntje: toolontwikkeling met boeren bodemverbetering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2"/>
                </a:solidFill>
                <a:latin typeface="Verdana" panose="020B0604030504040204" pitchFamily="34" charset="0"/>
                <a:ea typeface="Calibri" panose="020F0502020204030204" pitchFamily="34" charset="0"/>
                <a:cs typeface="Times New Roman" panose="02020603050405020304" pitchFamily="18" charset="0"/>
              </a:rPr>
              <a:t>POP: Bodem-APK (begeleiden boeren bodemverbetering)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2"/>
                </a:solidFill>
                <a:latin typeface="Verdana" panose="020B0604030504040204" pitchFamily="34" charset="0"/>
                <a:ea typeface="Calibri" panose="020F0502020204030204" pitchFamily="34" charset="0"/>
                <a:cs typeface="Times New Roman" panose="02020603050405020304" pitchFamily="18" charset="0"/>
              </a:rPr>
              <a:t>PPS-functionele agro biodiversiteit + boeren netwerk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chemeClr val="bg2"/>
              </a:solidFill>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chemeClr val="bg2"/>
              </a:solidFill>
              <a:latin typeface="Verdana" panose="020B060403050404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10"/>
          </p:nvPr>
        </p:nvSpPr>
        <p:spPr/>
        <p:txBody>
          <a:bodyPr/>
          <a:lstStyle/>
          <a:p>
            <a:fld id="{03E3D6E4-35D1-47D3-B616-2E84BC9973FE}" type="slidenum">
              <a:rPr lang="nl-NL" smtClean="0"/>
              <a:t>14</a:t>
            </a:fld>
            <a:endParaRPr lang="nl-NL"/>
          </a:p>
        </p:txBody>
      </p:sp>
    </p:spTree>
    <p:extLst>
      <p:ext uri="{BB962C8B-B14F-4D97-AF65-F5344CB8AC3E}">
        <p14:creationId xmlns:p14="http://schemas.microsoft.com/office/powerpoint/2010/main" val="304167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start thinking about the open cultivation, and look back at the vision of Imke de Boer we can set some boundary conditions</a:t>
            </a:r>
            <a:endParaRPr lang="nl-NL" dirty="0"/>
          </a:p>
          <a:p>
            <a:endParaRPr lang="nl-NL" dirty="0"/>
          </a:p>
          <a:p>
            <a:r>
              <a:rPr lang="nl-NL" dirty="0"/>
              <a:t>Optimale benutting akkergronden</a:t>
            </a:r>
          </a:p>
          <a:p>
            <a:r>
              <a:rPr lang="nl-NL" dirty="0"/>
              <a:t>Stroken en wissel teelten</a:t>
            </a:r>
          </a:p>
          <a:p>
            <a:r>
              <a:rPr lang="nl-NL" dirty="0"/>
              <a:t>Dubbeldoel gewassen en teelten</a:t>
            </a:r>
          </a:p>
          <a:p>
            <a:r>
              <a:rPr lang="nl-NL" dirty="0"/>
              <a:t>Organische precisie bemesting</a:t>
            </a:r>
          </a:p>
          <a:p>
            <a:r>
              <a:rPr lang="nl-NL" dirty="0"/>
              <a:t>Robuuste teelten met gezonde planten</a:t>
            </a:r>
          </a:p>
          <a:p>
            <a:r>
              <a:rPr lang="nl-NL" dirty="0"/>
              <a:t>Natuur-inclusieve teelten </a:t>
            </a:r>
          </a:p>
          <a:p>
            <a:endParaRPr lang="nl-NL" dirty="0"/>
          </a:p>
          <a:p>
            <a:endParaRPr lang="nl-NL" dirty="0"/>
          </a:p>
          <a:p>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15</a:t>
            </a:fld>
            <a:endParaRPr lang="nl-NL"/>
          </a:p>
        </p:txBody>
      </p:sp>
    </p:spTree>
    <p:extLst>
      <p:ext uri="{BB962C8B-B14F-4D97-AF65-F5344CB8AC3E}">
        <p14:creationId xmlns:p14="http://schemas.microsoft.com/office/powerpoint/2010/main" val="390013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Building blocks...</a:t>
            </a:r>
          </a:p>
          <a:p>
            <a:r>
              <a:rPr lang="en-US" sz="1200" dirty="0"/>
              <a:t>3 trials..</a:t>
            </a:r>
          </a:p>
          <a:p>
            <a:endParaRPr lang="nl-NL" sz="1200" dirty="0"/>
          </a:p>
          <a:p>
            <a:r>
              <a:rPr lang="nl-NL" sz="1200" dirty="0"/>
              <a:t>Optimale benutting akkergronden</a:t>
            </a:r>
          </a:p>
          <a:p>
            <a:r>
              <a:rPr lang="nl-NL" sz="1200" dirty="0"/>
              <a:t>Stroken en wissel teelten</a:t>
            </a:r>
          </a:p>
          <a:p>
            <a:r>
              <a:rPr lang="nl-NL" sz="1200" dirty="0"/>
              <a:t>Dubbeldoel gewassen en teelten</a:t>
            </a:r>
          </a:p>
          <a:p>
            <a:r>
              <a:rPr lang="nl-NL" sz="1200" dirty="0"/>
              <a:t>Organische precisie bemesting</a:t>
            </a:r>
          </a:p>
          <a:p>
            <a:r>
              <a:rPr lang="nl-NL" sz="1200" dirty="0"/>
              <a:t>Robuuste teelten met gezonde planten</a:t>
            </a:r>
          </a:p>
          <a:p>
            <a:r>
              <a:rPr lang="nl-NL" sz="1200" dirty="0"/>
              <a:t>Natuur-inclusieve teelten </a:t>
            </a:r>
          </a:p>
        </p:txBody>
      </p:sp>
      <p:sp>
        <p:nvSpPr>
          <p:cNvPr id="4" name="Slide Number Placeholder 3"/>
          <p:cNvSpPr>
            <a:spLocks noGrp="1"/>
          </p:cNvSpPr>
          <p:nvPr>
            <p:ph type="sldNum" sz="quarter" idx="10"/>
          </p:nvPr>
        </p:nvSpPr>
        <p:spPr/>
        <p:txBody>
          <a:bodyPr/>
          <a:lstStyle/>
          <a:p>
            <a:fld id="{03E3D6E4-35D1-47D3-B616-2E84BC9973FE}" type="slidenum">
              <a:rPr lang="nl-NL" smtClean="0"/>
              <a:t>16</a:t>
            </a:fld>
            <a:endParaRPr lang="nl-NL"/>
          </a:p>
        </p:txBody>
      </p:sp>
    </p:spTree>
    <p:extLst>
      <p:ext uri="{BB962C8B-B14F-4D97-AF65-F5344CB8AC3E}">
        <p14:creationId xmlns:p14="http://schemas.microsoft.com/office/powerpoint/2010/main" val="44488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Higher resource use efficiency • Higher Land Equivalent Ratio • Lower pest and disease pressure • More biodiversity • Higher C sequestration • Better soil quality • Better weed suppression • Less erosion</a:t>
            </a:r>
          </a:p>
          <a:p>
            <a:r>
              <a:rPr lang="en-US" dirty="0"/>
              <a:t>But with current technology economic less efficient (</a:t>
            </a:r>
            <a:r>
              <a:rPr lang="en-US" dirty="0" err="1"/>
              <a:t>labour</a:t>
            </a:r>
            <a:r>
              <a:rPr lang="en-US" dirty="0"/>
              <a:t>) And ....   Much more complex to manage</a:t>
            </a:r>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18</a:t>
            </a:fld>
            <a:endParaRPr lang="nl-NL"/>
          </a:p>
        </p:txBody>
      </p:sp>
    </p:spTree>
    <p:extLst>
      <p:ext uri="{BB962C8B-B14F-4D97-AF65-F5344CB8AC3E}">
        <p14:creationId xmlns:p14="http://schemas.microsoft.com/office/powerpoint/2010/main" val="16168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such a strip cropping system looks like. I personally think it really looks great, and apparently I am not the only one. After only 2 years of strip cropping you see an amazing return of many meadow birds, like the skylark, meadow pipet and lapwing</a:t>
            </a:r>
          </a:p>
          <a:p>
            <a:endParaRPr lang="en-US" dirty="0"/>
          </a:p>
          <a:p>
            <a:r>
              <a:rPr lang="en-US" dirty="0"/>
              <a:t>The reason they return is because their feed has also returned. Compared to a natural field you see a much larger diversity of insects in the strips and the mixed strips (with nature).  One of </a:t>
            </a:r>
            <a:r>
              <a:rPr lang="en-US" dirty="0" err="1"/>
              <a:t>teh</a:t>
            </a:r>
            <a:r>
              <a:rPr lang="en-US" dirty="0"/>
              <a:t> questions I often get when show this, do these insects not cause many problems with your crop quality.  And overall </a:t>
            </a:r>
            <a:r>
              <a:rPr lang="en-US" dirty="0" err="1"/>
              <a:t>teh</a:t>
            </a:r>
            <a:r>
              <a:rPr lang="en-US" dirty="0"/>
              <a:t> question is not, because their natural enemy is present to avoid the opportunity of the insects to grow into a pest..</a:t>
            </a:r>
          </a:p>
          <a:p>
            <a:endParaRPr lang="en-US" dirty="0"/>
          </a:p>
          <a:p>
            <a:r>
              <a:rPr lang="en-US" dirty="0"/>
              <a:t>Obviously I now show you the many positive examples, strip cropping results in a reduced use of pesticides, less fossil based fertilizer and a return of nature to the agricultural field. Yet it also has still many challenges, </a:t>
            </a:r>
            <a:r>
              <a:rPr lang="en-US" dirty="0" err="1"/>
              <a:t>Labour</a:t>
            </a:r>
            <a:r>
              <a:rPr lang="en-US" dirty="0"/>
              <a:t> costs are higher, hence we need a faster development into these robotics, we need to invest in the seed sector such that we can find crop strips that strengthen each other such a in a symbiose and we need to find know more about biological pest control. Yet the first results are promising and We already see adoption of this systems in Germany.</a:t>
            </a:r>
          </a:p>
          <a:p>
            <a:endParaRPr lang="en-US" dirty="0"/>
          </a:p>
          <a:p>
            <a:r>
              <a:rPr lang="en-US" dirty="0"/>
              <a:t>Skylark= </a:t>
            </a:r>
            <a:r>
              <a:rPr lang="en-US" dirty="0" err="1"/>
              <a:t>veldleeuwerik</a:t>
            </a:r>
            <a:endParaRPr lang="en-US" dirty="0"/>
          </a:p>
          <a:p>
            <a:endParaRPr lang="en-US" dirty="0"/>
          </a:p>
          <a:p>
            <a:r>
              <a:rPr lang="en-US" dirty="0" err="1"/>
              <a:t>Oistercatcher</a:t>
            </a:r>
            <a:r>
              <a:rPr lang="en-US" dirty="0"/>
              <a:t>= </a:t>
            </a:r>
            <a:r>
              <a:rPr lang="en-US" dirty="0" err="1"/>
              <a:t>scholekster</a:t>
            </a:r>
            <a:endParaRPr lang="en-US" dirty="0"/>
          </a:p>
          <a:p>
            <a:endParaRPr lang="en-US" dirty="0"/>
          </a:p>
          <a:p>
            <a:r>
              <a:rPr lang="en-US" dirty="0" err="1"/>
              <a:t>Graspieper</a:t>
            </a:r>
            <a:r>
              <a:rPr lang="en-US" dirty="0"/>
              <a:t>: </a:t>
            </a:r>
            <a:r>
              <a:rPr lang="en-US" dirty="0" err="1"/>
              <a:t>meadowpipet</a:t>
            </a:r>
            <a:endParaRPr lang="en-US" dirty="0"/>
          </a:p>
          <a:p>
            <a:r>
              <a:rPr lang="en-US" dirty="0" err="1"/>
              <a:t>Kievit</a:t>
            </a:r>
            <a:r>
              <a:rPr lang="en-US" dirty="0"/>
              <a:t>= lapwing</a:t>
            </a:r>
          </a:p>
          <a:p>
            <a:endParaRPr lang="en-US" dirty="0"/>
          </a:p>
          <a:p>
            <a:r>
              <a:rPr lang="en-US" dirty="0" err="1"/>
              <a:t>Gele</a:t>
            </a:r>
            <a:r>
              <a:rPr lang="en-US" dirty="0"/>
              <a:t> </a:t>
            </a:r>
            <a:r>
              <a:rPr lang="en-US" dirty="0" err="1"/>
              <a:t>kwikstaast</a:t>
            </a:r>
            <a:r>
              <a:rPr lang="en-US" dirty="0"/>
              <a:t>; grey </a:t>
            </a:r>
            <a:r>
              <a:rPr lang="en-US" dirty="0" err="1"/>
              <a:t>wacktail</a:t>
            </a:r>
            <a:endParaRPr lang="en-US" dirty="0"/>
          </a:p>
          <a:p>
            <a:r>
              <a:rPr lang="en-US" dirty="0"/>
              <a:t>;</a:t>
            </a:r>
          </a:p>
          <a:p>
            <a:r>
              <a:rPr lang="en-US" dirty="0"/>
              <a:t>Juvenile birds; need insects </a:t>
            </a:r>
            <a:endParaRPr lang="nl-NL" dirty="0"/>
          </a:p>
          <a:p>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19</a:t>
            </a:fld>
            <a:endParaRPr lang="nl-NL"/>
          </a:p>
        </p:txBody>
      </p:sp>
    </p:spTree>
    <p:extLst>
      <p:ext uri="{BB962C8B-B14F-4D97-AF65-F5344CB8AC3E}">
        <p14:creationId xmlns:p14="http://schemas.microsoft.com/office/powerpoint/2010/main" val="365159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Controlled traffic,</a:t>
            </a:r>
            <a:r>
              <a:rPr lang="en-GB" baseline="0" dirty="0"/>
              <a:t> GPS </a:t>
            </a:r>
            <a:r>
              <a:rPr lang="en-GB" baseline="0" dirty="0" err="1"/>
              <a:t>systemsand</a:t>
            </a:r>
            <a:r>
              <a:rPr lang="en-GB" baseline="0" dirty="0"/>
              <a:t> the use of caterpillar tracks made strip cropping </a:t>
            </a:r>
            <a:r>
              <a:rPr lang="en-GB" baseline="0" dirty="0" err="1"/>
              <a:t>practicly</a:t>
            </a:r>
            <a:r>
              <a:rPr lang="en-GB" baseline="0" dirty="0"/>
              <a:t> feasible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https://www.youtube.com/watch?v=IKZfjtPquzs</a:t>
            </a:r>
            <a:endParaRPr lang="nl-NL" dirty="0"/>
          </a:p>
          <a:p>
            <a:endParaRPr lang="en-GB" dirty="0"/>
          </a:p>
        </p:txBody>
      </p:sp>
      <p:sp>
        <p:nvSpPr>
          <p:cNvPr id="4" name="Slide Number Placeholder 3"/>
          <p:cNvSpPr>
            <a:spLocks noGrp="1"/>
          </p:cNvSpPr>
          <p:nvPr>
            <p:ph type="sldNum" sz="quarter" idx="10"/>
          </p:nvPr>
        </p:nvSpPr>
        <p:spPr/>
        <p:txBody>
          <a:bodyPr/>
          <a:lstStyle/>
          <a:p>
            <a:pPr>
              <a:defRPr/>
            </a:pPr>
            <a:fld id="{2C5E54EE-2EEF-422D-879C-70C4DEDCE32E}" type="slidenum">
              <a:rPr lang="en-GB" smtClean="0"/>
              <a:pPr>
                <a:defRPr/>
              </a:pPr>
              <a:t>20</a:t>
            </a:fld>
            <a:endParaRPr lang="en-GB"/>
          </a:p>
        </p:txBody>
      </p:sp>
    </p:spTree>
    <p:extLst>
      <p:ext uri="{BB962C8B-B14F-4D97-AF65-F5344CB8AC3E}">
        <p14:creationId xmlns:p14="http://schemas.microsoft.com/office/powerpoint/2010/main" val="14271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implies that humans can use land more efficiently if they would accept austere diets. Diets resulting from our analysis consisted of a limited variety of products because we used proxies for the five major groups of crop production, and for monogastric and ruminant production. We think, however, that including a wider variety of plant-based or terrestrial domestic animal-based products would not have affected our conclusions. Products from fisheries were not considered, as these systems do not use land.</a:t>
            </a:r>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21</a:t>
            </a:fld>
            <a:endParaRPr lang="nl-NL"/>
          </a:p>
        </p:txBody>
      </p:sp>
    </p:spTree>
    <p:extLst>
      <p:ext uri="{BB962C8B-B14F-4D97-AF65-F5344CB8AC3E}">
        <p14:creationId xmlns:p14="http://schemas.microsoft.com/office/powerpoint/2010/main" val="341242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Reduce inputs: by law;</a:t>
            </a:r>
            <a:r>
              <a:rPr lang="en-GB" baseline="0" dirty="0"/>
              <a:t> </a:t>
            </a:r>
            <a:r>
              <a:rPr lang="en-GB" baseline="0" dirty="0" err="1"/>
              <a:t>Psoil</a:t>
            </a:r>
            <a:r>
              <a:rPr lang="en-GB" baseline="0" dirty="0"/>
              <a:t> high, less allowed, and precisions fertilisation</a:t>
            </a:r>
          </a:p>
          <a:p>
            <a:endParaRPr lang="en-GB" dirty="0"/>
          </a:p>
          <a:p>
            <a:r>
              <a:rPr lang="en-GB" dirty="0"/>
              <a:t>Reuse;  reduce fossil</a:t>
            </a:r>
            <a:r>
              <a:rPr lang="en-GB" baseline="0" dirty="0"/>
              <a:t> based fertiliser, make use of organic compost, green fertilisers, Sewage </a:t>
            </a:r>
            <a:r>
              <a:rPr lang="en-GB" baseline="0" dirty="0" err="1"/>
              <a:t>organische</a:t>
            </a:r>
            <a:r>
              <a:rPr lang="en-GB" baseline="0" dirty="0"/>
              <a:t>  compost, </a:t>
            </a:r>
            <a:r>
              <a:rPr lang="en-GB" baseline="0" dirty="0" err="1"/>
              <a:t>groen</a:t>
            </a:r>
            <a:r>
              <a:rPr lang="en-GB" baseline="0" dirty="0"/>
              <a:t> </a:t>
            </a:r>
            <a:r>
              <a:rPr lang="en-GB" baseline="0" dirty="0" err="1"/>
              <a:t>bemesters</a:t>
            </a:r>
            <a:r>
              <a:rPr lang="en-GB" baseline="0" dirty="0"/>
              <a:t>, </a:t>
            </a:r>
            <a:r>
              <a:rPr lang="en-GB" baseline="0" dirty="0" err="1"/>
              <a:t>slib</a:t>
            </a:r>
            <a:r>
              <a:rPr lang="en-GB" baseline="0" dirty="0"/>
              <a:t> </a:t>
            </a:r>
            <a:r>
              <a:rPr lang="en-GB" baseline="0" dirty="0" err="1"/>
              <a:t>kan</a:t>
            </a:r>
            <a:r>
              <a:rPr lang="en-GB" baseline="0" dirty="0"/>
              <a:t> </a:t>
            </a:r>
            <a:r>
              <a:rPr lang="en-GB" baseline="0" dirty="0" err="1"/>
              <a:t>dat</a:t>
            </a:r>
            <a:r>
              <a:rPr lang="en-GB" baseline="0" dirty="0"/>
              <a:t> </a:t>
            </a:r>
            <a:r>
              <a:rPr lang="en-GB" baseline="0" dirty="0" err="1"/>
              <a:t>ook</a:t>
            </a:r>
            <a:r>
              <a:rPr lang="en-GB" baseline="0" dirty="0"/>
              <a:t>? (Vellinga)</a:t>
            </a:r>
          </a:p>
          <a:p>
            <a:r>
              <a:rPr lang="en-GB" baseline="0" dirty="0"/>
              <a:t>Reduce losses to surface water, hydrological (drainage </a:t>
            </a:r>
            <a:r>
              <a:rPr lang="en-GB" baseline="0" dirty="0" err="1"/>
              <a:t>buizen</a:t>
            </a:r>
            <a:r>
              <a:rPr lang="en-GB" baseline="0" dirty="0"/>
              <a:t>) deep into soil, chemical, </a:t>
            </a:r>
            <a:r>
              <a:rPr lang="en-GB" baseline="0" dirty="0" err="1"/>
              <a:t>geen</a:t>
            </a:r>
            <a:r>
              <a:rPr lang="en-GB" baseline="0" dirty="0"/>
              <a:t> runoff</a:t>
            </a:r>
          </a:p>
          <a:p>
            <a:r>
              <a:rPr lang="en-GB" baseline="0" dirty="0"/>
              <a:t>Ander </a:t>
            </a:r>
            <a:r>
              <a:rPr lang="en-GB" baseline="0" dirty="0" err="1"/>
              <a:t>systeem</a:t>
            </a:r>
            <a:endParaRPr lang="en-GB" dirty="0"/>
          </a:p>
        </p:txBody>
      </p:sp>
      <p:sp>
        <p:nvSpPr>
          <p:cNvPr id="4" name="Slide Number Placeholder 3"/>
          <p:cNvSpPr>
            <a:spLocks noGrp="1"/>
          </p:cNvSpPr>
          <p:nvPr>
            <p:ph type="sldNum" sz="quarter" idx="10"/>
          </p:nvPr>
        </p:nvSpPr>
        <p:spPr/>
        <p:txBody>
          <a:bodyPr/>
          <a:lstStyle/>
          <a:p>
            <a:fld id="{2C67E9B7-C2A9-4F92-A0BC-DFB116AAF08C}" type="slidenum">
              <a:rPr lang="en-GB" smtClean="0"/>
              <a:t>23</a:t>
            </a:fld>
            <a:endParaRPr lang="en-GB"/>
          </a:p>
        </p:txBody>
      </p:sp>
    </p:spTree>
    <p:extLst>
      <p:ext uri="{BB962C8B-B14F-4D97-AF65-F5344CB8AC3E}">
        <p14:creationId xmlns:p14="http://schemas.microsoft.com/office/powerpoint/2010/main" val="3057849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Organic</a:t>
            </a:r>
            <a:r>
              <a:rPr lang="en-GB" baseline="0" dirty="0"/>
              <a:t> waste from agriculture, manure, sewage sludge.</a:t>
            </a:r>
          </a:p>
          <a:p>
            <a:r>
              <a:rPr lang="en-GB" baseline="0" dirty="0"/>
              <a:t>We use existing Animal Dung  as a starting point</a:t>
            </a:r>
          </a:p>
          <a:p>
            <a:r>
              <a:rPr lang="en-GB" baseline="0" dirty="0"/>
              <a:t>The objective is to recover and reuse nutrients and organic  matter from </a:t>
            </a:r>
            <a:r>
              <a:rPr lang="en-GB" baseline="0" dirty="0" err="1"/>
              <a:t>biowaste</a:t>
            </a:r>
            <a:r>
              <a:rPr lang="en-GB" baseline="0" dirty="0"/>
              <a:t> and, where possible, to </a:t>
            </a:r>
            <a:r>
              <a:rPr lang="en-GB" baseline="0" dirty="0" err="1"/>
              <a:t>resuse</a:t>
            </a:r>
            <a:r>
              <a:rPr lang="en-GB" baseline="0" dirty="0"/>
              <a:t> these nutrients in the region of the AD plant in order to minimize transportation</a:t>
            </a:r>
          </a:p>
          <a:p>
            <a: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demonstration plants </a:t>
            </a:r>
            <a:br>
              <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br>
            <a:endParaRPr lang="en-GB"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14313" indent="-214313">
              <a:lnSpc>
                <a:spcPct val="110000"/>
              </a:lnSpc>
              <a:spcAft>
                <a:spcPts val="450"/>
              </a:spcAft>
              <a:buFont typeface="Wingdings" panose="05000000000000000000" pitchFamily="2" charset="2"/>
              <a:buChar char="§"/>
            </a:pPr>
            <a:r>
              <a:rPr lang="en-GB" sz="1200" dirty="0">
                <a:solidFill>
                  <a:schemeClr val="accent1">
                    <a:lumMod val="50000"/>
                  </a:schemeClr>
                </a:solidFill>
                <a:latin typeface="Verdana" charset="0"/>
                <a:ea typeface="Verdana" charset="0"/>
                <a:cs typeface="Verdana" charset="0"/>
              </a:rPr>
              <a:t>Performance of nutrient recovery technologies</a:t>
            </a:r>
          </a:p>
          <a:p>
            <a:pPr marL="214313" indent="-214313">
              <a:lnSpc>
                <a:spcPct val="110000"/>
              </a:lnSpc>
              <a:spcAft>
                <a:spcPts val="450"/>
              </a:spcAft>
              <a:buFont typeface="Wingdings" panose="05000000000000000000" pitchFamily="2" charset="2"/>
              <a:buChar char="§"/>
            </a:pPr>
            <a:r>
              <a:rPr lang="en-GB" sz="1200" dirty="0">
                <a:solidFill>
                  <a:schemeClr val="accent1">
                    <a:lumMod val="50000"/>
                  </a:schemeClr>
                </a:solidFill>
                <a:latin typeface="Verdana" charset="0"/>
                <a:ea typeface="Verdana" charset="0"/>
                <a:cs typeface="Verdana" charset="0"/>
              </a:rPr>
              <a:t>Business case development</a:t>
            </a:r>
          </a:p>
          <a:p>
            <a:pPr marL="214313" indent="-214313">
              <a:lnSpc>
                <a:spcPct val="110000"/>
              </a:lnSpc>
              <a:spcAft>
                <a:spcPts val="450"/>
              </a:spcAft>
              <a:buFont typeface="Wingdings" panose="05000000000000000000" pitchFamily="2" charset="2"/>
              <a:buChar char="§"/>
            </a:pPr>
            <a:r>
              <a:rPr lang="en-GB" sz="1200" dirty="0">
                <a:solidFill>
                  <a:schemeClr val="accent1">
                    <a:lumMod val="50000"/>
                  </a:schemeClr>
                </a:solidFill>
                <a:latin typeface="Verdana" charset="0"/>
                <a:ea typeface="Verdana" charset="0"/>
                <a:cs typeface="Verdana" charset="0"/>
                <a:sym typeface="Wingdings" panose="05000000000000000000" pitchFamily="2" charset="2"/>
              </a:rPr>
              <a:t>Environmental Impact Assessment and LCA</a:t>
            </a:r>
          </a:p>
          <a:p>
            <a:pPr marL="214313" indent="-214313">
              <a:lnSpc>
                <a:spcPct val="110000"/>
              </a:lnSpc>
              <a:spcAft>
                <a:spcPts val="450"/>
              </a:spcAft>
              <a:buFont typeface="Wingdings" panose="05000000000000000000" pitchFamily="2" charset="2"/>
              <a:buChar char="§"/>
            </a:pPr>
            <a:r>
              <a:rPr lang="en-GB" sz="1200" dirty="0">
                <a:solidFill>
                  <a:schemeClr val="accent1">
                    <a:lumMod val="50000"/>
                  </a:schemeClr>
                </a:solidFill>
                <a:latin typeface="Verdana" charset="0"/>
                <a:ea typeface="Verdana" charset="0"/>
                <a:cs typeface="Verdana" charset="0"/>
                <a:sym typeface="Wingdings" panose="05000000000000000000" pitchFamily="2" charset="2"/>
              </a:rPr>
              <a:t>Policy advise</a:t>
            </a:r>
          </a:p>
          <a:p>
            <a:endParaRPr lang="en-GB" dirty="0"/>
          </a:p>
        </p:txBody>
      </p:sp>
      <p:sp>
        <p:nvSpPr>
          <p:cNvPr id="4" name="Slide Number Placeholder 3"/>
          <p:cNvSpPr>
            <a:spLocks noGrp="1"/>
          </p:cNvSpPr>
          <p:nvPr>
            <p:ph type="sldNum" sz="quarter" idx="10"/>
          </p:nvPr>
        </p:nvSpPr>
        <p:spPr/>
        <p:txBody>
          <a:bodyPr/>
          <a:lstStyle/>
          <a:p>
            <a:fld id="{ABAD896F-F816-4F0C-AB2D-86AC7C02F701}" type="slidenum">
              <a:rPr lang="fr-BE" smtClean="0"/>
              <a:t>24</a:t>
            </a:fld>
            <a:endParaRPr lang="fr-BE" dirty="0"/>
          </a:p>
        </p:txBody>
      </p:sp>
    </p:spTree>
    <p:extLst>
      <p:ext uri="{BB962C8B-B14F-4D97-AF65-F5344CB8AC3E}">
        <p14:creationId xmlns:p14="http://schemas.microsoft.com/office/powerpoint/2010/main" val="1562180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Farm </a:t>
            </a:r>
            <a:r>
              <a:rPr lang="en-GB" dirty="0" err="1"/>
              <a:t>mest</a:t>
            </a:r>
            <a:r>
              <a:rPr lang="en-GB" dirty="0"/>
              <a:t>, biogas (</a:t>
            </a:r>
            <a:r>
              <a:rPr lang="en-GB" dirty="0" err="1"/>
              <a:t>campina</a:t>
            </a:r>
            <a:r>
              <a:rPr lang="en-GB" dirty="0"/>
              <a:t>) </a:t>
            </a:r>
            <a:r>
              <a:rPr lang="en-GB" dirty="0" err="1"/>
              <a:t>na</a:t>
            </a:r>
            <a:r>
              <a:rPr lang="en-GB" dirty="0"/>
              <a:t> </a:t>
            </a:r>
            <a:r>
              <a:rPr lang="en-GB" dirty="0" err="1"/>
              <a:t>vergisting</a:t>
            </a:r>
            <a:r>
              <a:rPr lang="en-GB" dirty="0"/>
              <a:t> (fermentation) </a:t>
            </a:r>
            <a:r>
              <a:rPr lang="en-GB" dirty="0" err="1"/>
              <a:t>mest</a:t>
            </a:r>
            <a:r>
              <a:rPr lang="en-GB" dirty="0"/>
              <a:t>/</a:t>
            </a:r>
            <a:r>
              <a:rPr lang="en-GB" dirty="0" err="1"/>
              <a:t>digestaat</a:t>
            </a:r>
            <a:r>
              <a:rPr lang="en-GB" dirty="0"/>
              <a:t> </a:t>
            </a:r>
            <a:r>
              <a:rPr lang="en-GB" dirty="0" err="1"/>
              <a:t>naar</a:t>
            </a:r>
            <a:r>
              <a:rPr lang="en-GB" dirty="0"/>
              <a:t> decanter (centrifuge) separation water and solid material</a:t>
            </a:r>
          </a:p>
          <a:p>
            <a:r>
              <a:rPr lang="en-GB" dirty="0"/>
              <a:t>DAF is liquid.</a:t>
            </a:r>
          </a:p>
          <a:p>
            <a:r>
              <a:rPr lang="en-GB" dirty="0" err="1"/>
              <a:t>Dikke</a:t>
            </a:r>
            <a:r>
              <a:rPr lang="en-GB" dirty="0"/>
              <a:t> </a:t>
            </a:r>
            <a:r>
              <a:rPr lang="en-GB" dirty="0" err="1"/>
              <a:t>fractie</a:t>
            </a:r>
            <a:r>
              <a:rPr lang="en-GB" dirty="0"/>
              <a:t> is</a:t>
            </a:r>
            <a:r>
              <a:rPr lang="en-GB" baseline="0" dirty="0"/>
              <a:t> org C </a:t>
            </a:r>
            <a:r>
              <a:rPr lang="en-GB" baseline="0" dirty="0" err="1"/>
              <a:t>en</a:t>
            </a:r>
            <a:r>
              <a:rPr lang="en-GB" baseline="0" dirty="0"/>
              <a:t> </a:t>
            </a:r>
            <a:r>
              <a:rPr lang="en-GB" baseline="0" dirty="0" err="1"/>
              <a:t>Nutrienten</a:t>
            </a:r>
            <a:r>
              <a:rPr lang="en-GB" baseline="0" dirty="0"/>
              <a:t> P stripper </a:t>
            </a:r>
          </a:p>
          <a:p>
            <a:r>
              <a:rPr lang="en-GB" baseline="0" dirty="0"/>
              <a:t>Nu </a:t>
            </a:r>
            <a:r>
              <a:rPr lang="en-GB" baseline="0" dirty="0" err="1"/>
              <a:t>mest</a:t>
            </a:r>
            <a:r>
              <a:rPr lang="en-GB" baseline="0" dirty="0"/>
              <a:t> </a:t>
            </a:r>
            <a:r>
              <a:rPr lang="en-GB" baseline="0" dirty="0" err="1"/>
              <a:t>naar</a:t>
            </a:r>
            <a:r>
              <a:rPr lang="en-GB" baseline="0" dirty="0"/>
              <a:t> Eiffel om </a:t>
            </a:r>
            <a:r>
              <a:rPr lang="en-GB" baseline="0" dirty="0" err="1"/>
              <a:t>mest</a:t>
            </a:r>
            <a:r>
              <a:rPr lang="en-GB" baseline="0" dirty="0"/>
              <a:t> </a:t>
            </a:r>
            <a:r>
              <a:rPr lang="en-GB" baseline="0" dirty="0" err="1"/>
              <a:t>weg</a:t>
            </a:r>
            <a:r>
              <a:rPr lang="en-GB" baseline="0" dirty="0"/>
              <a:t> te </a:t>
            </a:r>
            <a:r>
              <a:rPr lang="en-GB" baseline="0" dirty="0" err="1"/>
              <a:t>werken</a:t>
            </a:r>
            <a:r>
              <a:rPr lang="en-GB" baseline="0" dirty="0"/>
              <a:t>.</a:t>
            </a:r>
          </a:p>
          <a:p>
            <a:endParaRPr lang="en-GB" baseline="0" dirty="0"/>
          </a:p>
          <a:p>
            <a:r>
              <a:rPr lang="en-GB" baseline="0" dirty="0"/>
              <a:t>P removal, solved in water, additional acid till Ph5, p solution, high </a:t>
            </a:r>
            <a:r>
              <a:rPr lang="en-GB" baseline="0" dirty="0" err="1"/>
              <a:t>concetrates</a:t>
            </a:r>
            <a:r>
              <a:rPr lang="en-GB" baseline="0" dirty="0"/>
              <a:t>, filtration, addition Ca and Mg, </a:t>
            </a:r>
            <a:r>
              <a:rPr lang="en-GB" baseline="0" dirty="0" err="1"/>
              <a:t>precipate</a:t>
            </a:r>
            <a:r>
              <a:rPr lang="en-GB" baseline="0" dirty="0"/>
              <a:t> </a:t>
            </a:r>
            <a:r>
              <a:rPr lang="en-GB" baseline="0" dirty="0" err="1"/>
              <a:t>zuur</a:t>
            </a:r>
            <a:r>
              <a:rPr lang="en-GB" baseline="0" dirty="0"/>
              <a:t> </a:t>
            </a:r>
            <a:r>
              <a:rPr lang="en-GB" baseline="0" dirty="0" err="1"/>
              <a:t>ases</a:t>
            </a:r>
            <a:r>
              <a:rPr lang="en-GB" baseline="0" dirty="0"/>
              <a:t> </a:t>
            </a:r>
            <a:r>
              <a:rPr lang="en-GB" baseline="0" dirty="0" err="1"/>
              <a:t>benadering</a:t>
            </a:r>
            <a:endParaRPr lang="en-GB" baseline="0" dirty="0"/>
          </a:p>
          <a:p>
            <a:endParaRPr lang="en-GB" baseline="0" dirty="0"/>
          </a:p>
          <a:p>
            <a:r>
              <a:rPr lang="en-GB" baseline="0" dirty="0"/>
              <a:t>90% is water, DAF dissolved Air Floatation, </a:t>
            </a:r>
            <a:r>
              <a:rPr lang="en-GB" baseline="0" dirty="0" err="1"/>
              <a:t>drijven</a:t>
            </a:r>
            <a:r>
              <a:rPr lang="en-GB" baseline="0" dirty="0"/>
              <a:t> </a:t>
            </a:r>
            <a:r>
              <a:rPr lang="en-GB" baseline="0" dirty="0" err="1"/>
              <a:t>fijne</a:t>
            </a:r>
            <a:r>
              <a:rPr lang="en-GB" baseline="0" dirty="0"/>
              <a:t> </a:t>
            </a:r>
            <a:r>
              <a:rPr lang="en-GB" baseline="0" dirty="0" err="1"/>
              <a:t>deeltjes</a:t>
            </a:r>
            <a:r>
              <a:rPr lang="en-GB" baseline="0" dirty="0"/>
              <a:t>, next </a:t>
            </a:r>
            <a:r>
              <a:rPr lang="en-GB" baseline="0" dirty="0" err="1"/>
              <a:t>membraam</a:t>
            </a:r>
            <a:r>
              <a:rPr lang="en-GB" baseline="0" dirty="0"/>
              <a:t> </a:t>
            </a:r>
            <a:r>
              <a:rPr lang="en-GB" baseline="0" dirty="0" err="1"/>
              <a:t>filtratie</a:t>
            </a:r>
            <a:r>
              <a:rPr lang="en-GB" baseline="0" dirty="0"/>
              <a:t>, water </a:t>
            </a:r>
            <a:r>
              <a:rPr lang="en-GB" baseline="0" dirty="0" err="1"/>
              <a:t>scheiding</a:t>
            </a:r>
            <a:r>
              <a:rPr lang="en-GB" baseline="0" dirty="0"/>
              <a:t>, </a:t>
            </a:r>
            <a:r>
              <a:rPr lang="en-GB" baseline="0" dirty="0" err="1"/>
              <a:t>drukken</a:t>
            </a:r>
            <a:r>
              <a:rPr lang="en-GB" baseline="0" dirty="0"/>
              <a:t> water </a:t>
            </a:r>
            <a:r>
              <a:rPr lang="en-GB" baseline="0" dirty="0" err="1"/>
              <a:t>weg</a:t>
            </a:r>
            <a:r>
              <a:rPr lang="en-GB" baseline="0" dirty="0"/>
              <a:t>.</a:t>
            </a:r>
          </a:p>
          <a:p>
            <a:r>
              <a:rPr lang="en-GB" baseline="0" dirty="0"/>
              <a:t>Dunne </a:t>
            </a:r>
            <a:r>
              <a:rPr lang="en-GB" baseline="0" dirty="0" err="1"/>
              <a:t>fractie</a:t>
            </a:r>
            <a:r>
              <a:rPr lang="en-GB" baseline="0" dirty="0"/>
              <a:t>, N&amp;K , small part , </a:t>
            </a:r>
            <a:r>
              <a:rPr lang="en-GB" baseline="0" dirty="0" err="1"/>
              <a:t>atlease</a:t>
            </a:r>
            <a:r>
              <a:rPr lang="en-GB" baseline="0" dirty="0"/>
              <a:t> 50% clean water, manure for </a:t>
            </a:r>
          </a:p>
          <a:p>
            <a:r>
              <a:rPr lang="en-GB" baseline="0" dirty="0" err="1"/>
              <a:t>Nitraat</a:t>
            </a:r>
            <a:r>
              <a:rPr lang="en-GB" baseline="0" dirty="0"/>
              <a:t> </a:t>
            </a:r>
            <a:r>
              <a:rPr lang="en-GB" baseline="0" dirty="0" err="1"/>
              <a:t>richtlijn</a:t>
            </a:r>
            <a:r>
              <a:rPr lang="en-GB" baseline="0" dirty="0"/>
              <a:t> </a:t>
            </a:r>
            <a:r>
              <a:rPr lang="en-GB" baseline="0" dirty="0" err="1"/>
              <a:t>alle</a:t>
            </a:r>
            <a:r>
              <a:rPr lang="en-GB" baseline="0" dirty="0"/>
              <a:t> N from </a:t>
            </a:r>
            <a:r>
              <a:rPr lang="en-GB" baseline="0" dirty="0" err="1"/>
              <a:t>anmal</a:t>
            </a:r>
            <a:r>
              <a:rPr lang="en-GB" baseline="0" dirty="0"/>
              <a:t> manure remains animal manure. We want this changed. JRC what are the requirements for </a:t>
            </a:r>
            <a:r>
              <a:rPr lang="en-GB" baseline="0" dirty="0" err="1"/>
              <a:t>teh</a:t>
            </a:r>
            <a:r>
              <a:rPr lang="en-GB" baseline="0" dirty="0"/>
              <a:t> NK filtrate, to be considered as fertiliser.</a:t>
            </a:r>
            <a:endParaRPr lang="en-GB" dirty="0"/>
          </a:p>
        </p:txBody>
      </p:sp>
      <p:sp>
        <p:nvSpPr>
          <p:cNvPr id="4" name="Slide Number Placeholder 3"/>
          <p:cNvSpPr>
            <a:spLocks noGrp="1"/>
          </p:cNvSpPr>
          <p:nvPr>
            <p:ph type="sldNum" sz="quarter" idx="10"/>
          </p:nvPr>
        </p:nvSpPr>
        <p:spPr/>
        <p:txBody>
          <a:bodyPr/>
          <a:lstStyle/>
          <a:p>
            <a:fld id="{00C4D53B-2A5F-46DB-9092-7AB52C1222F8}" type="slidenum">
              <a:rPr lang="nl-NL" smtClean="0"/>
              <a:t>25</a:t>
            </a:fld>
            <a:endParaRPr lang="nl-NL"/>
          </a:p>
        </p:txBody>
      </p:sp>
    </p:spTree>
    <p:extLst>
      <p:ext uri="{BB962C8B-B14F-4D97-AF65-F5344CB8AC3E}">
        <p14:creationId xmlns:p14="http://schemas.microsoft.com/office/powerpoint/2010/main" val="208760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18.M people</a:t>
            </a:r>
          </a:p>
          <a:p>
            <a:r>
              <a:rPr lang="en-US" sz="1200" b="1" i="0" u="none" strike="noStrike" kern="1200" dirty="0">
                <a:solidFill>
                  <a:schemeClr val="tx1"/>
                </a:solidFill>
                <a:effectLst/>
                <a:latin typeface="+mn-lt"/>
                <a:ea typeface="+mn-ea"/>
                <a:cs typeface="+mn-cs"/>
              </a:rPr>
              <a:t>France</a:t>
            </a:r>
            <a:r>
              <a:rPr lang="en-US" sz="1200" b="0" i="0" u="none" strike="noStrike" kern="1200" dirty="0">
                <a:solidFill>
                  <a:schemeClr val="tx1"/>
                </a:solidFill>
                <a:effectLst/>
                <a:latin typeface="+mn-lt"/>
                <a:ea typeface="+mn-ea"/>
                <a:cs typeface="+mn-cs"/>
              </a:rPr>
              <a:t> is about 13 times bigger than Netherlands. </a:t>
            </a:r>
            <a:r>
              <a:rPr lang="en-US" sz="1200" b="1" i="0" u="none" strike="noStrike" kern="1200" dirty="0">
                <a:solidFill>
                  <a:schemeClr val="tx1"/>
                </a:solidFill>
                <a:effectLst/>
                <a:latin typeface="+mn-lt"/>
                <a:ea typeface="+mn-ea"/>
                <a:cs typeface="+mn-cs"/>
              </a:rPr>
              <a:t>Netherlands</a:t>
            </a:r>
            <a:r>
              <a:rPr lang="en-US" sz="1200" b="0" i="0" u="none" strike="noStrike" kern="1200" dirty="0">
                <a:solidFill>
                  <a:schemeClr val="tx1"/>
                </a:solidFill>
                <a:effectLst/>
                <a:latin typeface="+mn-lt"/>
                <a:ea typeface="+mn-ea"/>
                <a:cs typeface="+mn-cs"/>
              </a:rPr>
              <a:t> is </a:t>
            </a:r>
          </a:p>
          <a:p>
            <a:endParaRPr lang="en-US" dirty="0"/>
          </a:p>
          <a:p>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3</a:t>
            </a:fld>
            <a:endParaRPr lang="nl-NL"/>
          </a:p>
        </p:txBody>
      </p:sp>
    </p:spTree>
    <p:extLst>
      <p:ext uri="{BB962C8B-B14F-4D97-AF65-F5344CB8AC3E}">
        <p14:creationId xmlns:p14="http://schemas.microsoft.com/office/powerpoint/2010/main" val="97790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Calcium  </a:t>
            </a:r>
            <a:r>
              <a:rPr lang="en-GB" dirty="0" err="1"/>
              <a:t>en</a:t>
            </a:r>
            <a:r>
              <a:rPr lang="en-GB" dirty="0"/>
              <a:t> magnesium </a:t>
            </a:r>
            <a:r>
              <a:rPr lang="en-GB" dirty="0" err="1"/>
              <a:t>fosfaat</a:t>
            </a:r>
            <a:r>
              <a:rPr lang="en-GB" dirty="0"/>
              <a:t>. </a:t>
            </a:r>
            <a:r>
              <a:rPr lang="en-GB" dirty="0" err="1"/>
              <a:t>Kristallijn</a:t>
            </a:r>
            <a:r>
              <a:rPr lang="en-GB" dirty="0"/>
              <a:t>/ </a:t>
            </a:r>
            <a:r>
              <a:rPr lang="en-GB" dirty="0" err="1"/>
              <a:t>caPZ</a:t>
            </a:r>
            <a:r>
              <a:rPr lang="en-GB" dirty="0"/>
              <a:t> </a:t>
            </a:r>
            <a:r>
              <a:rPr lang="en-GB" dirty="0" err="1"/>
              <a:t>beter</a:t>
            </a:r>
            <a:r>
              <a:rPr lang="en-GB" dirty="0"/>
              <a:t> in </a:t>
            </a:r>
            <a:r>
              <a:rPr lang="en-GB" dirty="0" err="1"/>
              <a:t>kunstmest</a:t>
            </a:r>
            <a:r>
              <a:rPr lang="en-GB" dirty="0"/>
              <a:t>.</a:t>
            </a:r>
          </a:p>
          <a:p>
            <a:r>
              <a:rPr lang="en-GB" dirty="0"/>
              <a:t>New </a:t>
            </a:r>
            <a:r>
              <a:rPr lang="en-GB" dirty="0" err="1"/>
              <a:t>producte</a:t>
            </a:r>
            <a:endParaRPr lang="en-GB" dirty="0"/>
          </a:p>
          <a:p>
            <a:r>
              <a:rPr lang="en-GB" dirty="0"/>
              <a:t>Organic </a:t>
            </a:r>
            <a:r>
              <a:rPr lang="en-GB" dirty="0" err="1"/>
              <a:t>fibers</a:t>
            </a:r>
            <a:r>
              <a:rPr lang="en-GB" dirty="0"/>
              <a:t>..</a:t>
            </a:r>
            <a:r>
              <a:rPr lang="en-GB" dirty="0" err="1"/>
              <a:t>papier</a:t>
            </a:r>
            <a:r>
              <a:rPr lang="en-GB" baseline="0" dirty="0"/>
              <a:t> </a:t>
            </a:r>
            <a:endParaRPr lang="en-GB" dirty="0"/>
          </a:p>
        </p:txBody>
      </p:sp>
      <p:sp>
        <p:nvSpPr>
          <p:cNvPr id="4" name="Slide Number Placeholder 3"/>
          <p:cNvSpPr>
            <a:spLocks noGrp="1"/>
          </p:cNvSpPr>
          <p:nvPr>
            <p:ph type="sldNum" sz="quarter" idx="10"/>
          </p:nvPr>
        </p:nvSpPr>
        <p:spPr/>
        <p:txBody>
          <a:bodyPr/>
          <a:lstStyle/>
          <a:p>
            <a:fld id="{ABAD896F-F816-4F0C-AB2D-86AC7C02F701}" type="slidenum">
              <a:rPr lang="fr-BE" smtClean="0"/>
              <a:t>26</a:t>
            </a:fld>
            <a:endParaRPr lang="fr-BE" dirty="0"/>
          </a:p>
        </p:txBody>
      </p:sp>
    </p:spTree>
    <p:extLst>
      <p:ext uri="{BB962C8B-B14F-4D97-AF65-F5344CB8AC3E}">
        <p14:creationId xmlns:p14="http://schemas.microsoft.com/office/powerpoint/2010/main" val="96535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C4D53B-2A5F-46DB-9092-7AB52C1222F8}" type="slidenum">
              <a:rPr lang="nl-NL" smtClean="0"/>
              <a:t>28</a:t>
            </a:fld>
            <a:endParaRPr lang="nl-NL"/>
          </a:p>
        </p:txBody>
      </p:sp>
    </p:spTree>
    <p:extLst>
      <p:ext uri="{BB962C8B-B14F-4D97-AF65-F5344CB8AC3E}">
        <p14:creationId xmlns:p14="http://schemas.microsoft.com/office/powerpoint/2010/main" val="118324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Leeuwarder Courant: </a:t>
            </a:r>
          </a:p>
          <a:p>
            <a:r>
              <a:rPr lang="nl-NL" dirty="0"/>
              <a:t>In Drogeham injecteren </a:t>
            </a:r>
            <a:r>
              <a:rPr lang="nl-NL" dirty="0" err="1"/>
              <a:t>Dictus</a:t>
            </a:r>
            <a:r>
              <a:rPr lang="nl-NL" dirty="0"/>
              <a:t> en Douwe Hoeksma met tegenzin de mest</a:t>
            </a:r>
          </a:p>
          <a:p>
            <a:endParaRPr lang="en-US" dirty="0"/>
          </a:p>
        </p:txBody>
      </p:sp>
      <p:sp>
        <p:nvSpPr>
          <p:cNvPr id="4" name="Slide Number Placeholder 3"/>
          <p:cNvSpPr>
            <a:spLocks noGrp="1"/>
          </p:cNvSpPr>
          <p:nvPr>
            <p:ph type="sldNum" sz="quarter" idx="5"/>
          </p:nvPr>
        </p:nvSpPr>
        <p:spPr/>
        <p:txBody>
          <a:bodyPr/>
          <a:lstStyle/>
          <a:p>
            <a:fld id="{00C4D53B-2A5F-46DB-9092-7AB52C1222F8}" type="slidenum">
              <a:rPr lang="nl-NL" smtClean="0"/>
              <a:t>29</a:t>
            </a:fld>
            <a:endParaRPr lang="nl-NL"/>
          </a:p>
        </p:txBody>
      </p:sp>
    </p:spTree>
    <p:extLst>
      <p:ext uri="{BB962C8B-B14F-4D97-AF65-F5344CB8AC3E}">
        <p14:creationId xmlns:p14="http://schemas.microsoft.com/office/powerpoint/2010/main" val="1720495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55D45D2F-C69D-4D90-B22B-9B2DC58DBD55}" type="slidenum">
              <a:rPr lang="nl-NL" smtClean="0"/>
              <a:t>30</a:t>
            </a:fld>
            <a:endParaRPr lang="nl-NL"/>
          </a:p>
        </p:txBody>
      </p:sp>
    </p:spTree>
    <p:extLst>
      <p:ext uri="{BB962C8B-B14F-4D97-AF65-F5344CB8AC3E}">
        <p14:creationId xmlns:p14="http://schemas.microsoft.com/office/powerpoint/2010/main" val="182848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applying circular agriculture we can add true profit for </a:t>
            </a:r>
            <a:r>
              <a:rPr lang="en-GB" dirty="0" err="1"/>
              <a:t>cliamet</a:t>
            </a:r>
            <a:r>
              <a:rPr lang="en-GB" dirty="0"/>
              <a:t> and nature. Nature I just showed you some examples. Our climate calculations show that emissions from agriculture can be further reduced that required for </a:t>
            </a:r>
            <a:r>
              <a:rPr lang="en-GB" dirty="0" err="1"/>
              <a:t>teh</a:t>
            </a:r>
            <a:r>
              <a:rPr lang="en-GB" dirty="0"/>
              <a:t> </a:t>
            </a:r>
            <a:r>
              <a:rPr lang="en-GB" dirty="0" err="1"/>
              <a:t>paris</a:t>
            </a:r>
            <a:r>
              <a:rPr lang="en-GB" dirty="0"/>
              <a:t> agreement. Significantly reducing emissions from manure (because of </a:t>
            </a:r>
            <a:r>
              <a:rPr lang="en-GB" dirty="0" err="1"/>
              <a:t>teh</a:t>
            </a:r>
            <a:r>
              <a:rPr lang="en-GB" dirty="0"/>
              <a:t> way we manage it), food and crops</a:t>
            </a:r>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31</a:t>
            </a:fld>
            <a:endParaRPr lang="nl-NL"/>
          </a:p>
        </p:txBody>
      </p:sp>
    </p:spTree>
    <p:extLst>
      <p:ext uri="{BB962C8B-B14F-4D97-AF65-F5344CB8AC3E}">
        <p14:creationId xmlns:p14="http://schemas.microsoft.com/office/powerpoint/2010/main" val="784044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F2844947-46C4-46CD-97B4-6F90ADC542EB}" type="slidenum">
              <a:rPr lang="nl-NL" smtClean="0"/>
              <a:pPr/>
              <a:t>32</a:t>
            </a:fld>
            <a:endParaRPr lang="nl-NL" dirty="0"/>
          </a:p>
        </p:txBody>
      </p:sp>
    </p:spTree>
    <p:extLst>
      <p:ext uri="{BB962C8B-B14F-4D97-AF65-F5344CB8AC3E}">
        <p14:creationId xmlns:p14="http://schemas.microsoft.com/office/powerpoint/2010/main" val="1605758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Eight agricultural sector leaders have announced Farming for Generations, a global collaboration to support dairy farmers to adopt regenerative agricultural practices that preserve and renew our planet’s resources, respect animal welfare and ensure the long-term economic viability of farms for the next generation.</a:t>
            </a:r>
          </a:p>
          <a:p>
            <a:r>
              <a:rPr lang="en-US" sz="1200" b="0" i="0" u="none" strike="noStrike" kern="1200" dirty="0">
                <a:solidFill>
                  <a:schemeClr val="tx1"/>
                </a:solidFill>
                <a:effectLst/>
                <a:latin typeface="+mn-lt"/>
                <a:ea typeface="+mn-ea"/>
                <a:cs typeface="+mn-cs"/>
              </a:rPr>
              <a:t>Farming for Generations, which will run over the next three years, will initially work with 25 dairy farms in the EU, USA and Russia, to identify best practice solutions and innovations across different farming models, farm sizes and geographies in order to gather cross-sector insights, refine best practices and develop new approaches. This number will increase to 2500 farms after two years. </a:t>
            </a:r>
          </a:p>
          <a:p>
            <a:r>
              <a:rPr lang="en-US" sz="1200" b="0" i="0" u="none" strike="noStrike" kern="1200" dirty="0">
                <a:solidFill>
                  <a:schemeClr val="tx1"/>
                </a:solidFill>
                <a:effectLst/>
                <a:latin typeface="+mn-lt"/>
                <a:ea typeface="+mn-ea"/>
                <a:cs typeface="+mn-cs"/>
              </a:rPr>
              <a:t>recent European Parliamentary Research Service </a:t>
            </a:r>
            <a:r>
              <a:rPr lang="en-US" sz="1200" b="0" i="0" u="none" strike="noStrike" kern="1200" dirty="0">
                <a:solidFill>
                  <a:schemeClr val="tx1"/>
                </a:solidFill>
                <a:effectLst/>
                <a:latin typeface="+mn-lt"/>
                <a:ea typeface="+mn-ea"/>
                <a:cs typeface="+mn-cs"/>
                <a:hlinkClick r:id="rId3"/>
              </a:rPr>
              <a:t>report</a:t>
            </a:r>
            <a:r>
              <a:rPr lang="en-US" sz="1200" b="0" i="0" u="none" strike="noStrike" kern="1200" dirty="0">
                <a:solidFill>
                  <a:schemeClr val="tx1"/>
                </a:solidFill>
                <a:effectLst/>
                <a:latin typeface="+mn-lt"/>
                <a:ea typeface="+mn-ea"/>
                <a:cs typeface="+mn-cs"/>
              </a:rPr>
              <a:t> therefore concluded that “resilience and sustainability are keywords for the future of the sector”. It said this will be achieved with innovation as a way to reconcile the need for farmers to earn a decent living, consumer demand for affordable and quality dairy products, and environmental and animal health requirements.</a:t>
            </a:r>
          </a:p>
          <a:p>
            <a:r>
              <a:rPr lang="en-US" sz="1200" b="0" i="0" u="none" strike="noStrike" kern="1200" dirty="0">
                <a:solidFill>
                  <a:schemeClr val="tx1"/>
                </a:solidFill>
                <a:effectLst/>
                <a:latin typeface="+mn-lt"/>
                <a:ea typeface="+mn-ea"/>
                <a:cs typeface="+mn-cs"/>
              </a:rPr>
              <a:t>However, this is a complex challenge which requires the support of the whole food chain.</a:t>
            </a:r>
          </a:p>
          <a:p>
            <a:r>
              <a:rPr lang="en-US" sz="1200" b="0" i="0" u="none" strike="noStrike" kern="1200" dirty="0">
                <a:solidFill>
                  <a:schemeClr val="tx1"/>
                </a:solidFill>
                <a:effectLst/>
                <a:latin typeface="+mn-lt"/>
                <a:ea typeface="+mn-ea"/>
                <a:cs typeface="+mn-cs"/>
              </a:rPr>
              <a:t>With that in mind, Farming for Generations, spearheaded by global food industry leader Danone, draws on the expertise of leaders from the whole agricultural value chain. </a:t>
            </a:r>
          </a:p>
          <a:p>
            <a:r>
              <a:rPr lang="en-US" sz="1200" b="0" i="0" u="none" strike="noStrike" kern="1200" dirty="0">
                <a:solidFill>
                  <a:schemeClr val="tx1"/>
                </a:solidFill>
                <a:effectLst/>
                <a:latin typeface="+mn-lt"/>
                <a:ea typeface="+mn-ea"/>
                <a:cs typeface="+mn-cs"/>
              </a:rPr>
              <a:t>This includes animal health and welfare companies MSD Animal Health, </a:t>
            </a:r>
            <a:r>
              <a:rPr lang="en-US" sz="1200" b="0" i="0" u="none" strike="noStrike" kern="1200" dirty="0" err="1">
                <a:solidFill>
                  <a:schemeClr val="tx1"/>
                </a:solidFill>
                <a:effectLst/>
                <a:latin typeface="+mn-lt"/>
                <a:ea typeface="+mn-ea"/>
                <a:cs typeface="+mn-cs"/>
              </a:rPr>
              <a:t>Neogen</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FutureCow</a:t>
            </a:r>
            <a:r>
              <a:rPr lang="en-US" sz="1200" b="0" i="0" u="none" strike="noStrike" kern="1200" dirty="0">
                <a:solidFill>
                  <a:schemeClr val="tx1"/>
                </a:solidFill>
                <a:effectLst/>
                <a:latin typeface="+mn-lt"/>
                <a:ea typeface="+mn-ea"/>
                <a:cs typeface="+mn-cs"/>
              </a:rPr>
              <a:t>; animal nutrition and health company DSM; crop nutrition leader Yara; crop science company </a:t>
            </a:r>
            <a:r>
              <a:rPr lang="en-US" sz="1200" b="0" i="0" u="none" strike="noStrike" kern="1200" dirty="0" err="1">
                <a:solidFill>
                  <a:schemeClr val="tx1"/>
                </a:solidFill>
                <a:effectLst/>
                <a:latin typeface="+mn-lt"/>
                <a:ea typeface="+mn-ea"/>
                <a:cs typeface="+mn-cs"/>
              </a:rPr>
              <a:t>Corteva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Agriscience</a:t>
            </a:r>
            <a:r>
              <a:rPr lang="en-US" sz="1200" b="0" i="0" u="none" strike="noStrike" kern="1200" dirty="0">
                <a:solidFill>
                  <a:schemeClr val="tx1"/>
                </a:solidFill>
                <a:effectLst/>
                <a:latin typeface="+mn-lt"/>
                <a:ea typeface="+mn-ea"/>
                <a:cs typeface="+mn-cs"/>
              </a:rPr>
              <a:t>; and artificial intelligence agri-food start-up </a:t>
            </a:r>
            <a:r>
              <a:rPr lang="en-US" sz="1200" b="0" i="0" u="none" strike="noStrike" kern="1200" dirty="0" err="1">
                <a:solidFill>
                  <a:schemeClr val="tx1"/>
                </a:solidFill>
                <a:effectLst/>
                <a:latin typeface="+mn-lt"/>
                <a:ea typeface="+mn-ea"/>
                <a:cs typeface="+mn-cs"/>
              </a:rPr>
              <a:t>Connecterra</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Netherlands-based Wageningen University and Research, renowned for its food and food production research, will also be a research and advisory partner. </a:t>
            </a:r>
          </a:p>
          <a:p>
            <a:r>
              <a:rPr lang="en-US" sz="1200" b="0" i="0" u="none" strike="noStrike" kern="1200" dirty="0">
                <a:solidFill>
                  <a:schemeClr val="tx1"/>
                </a:solidFill>
                <a:effectLst/>
                <a:latin typeface="+mn-lt"/>
                <a:ea typeface="+mn-ea"/>
                <a:cs typeface="+mn-cs"/>
              </a:rPr>
              <a:t>Furthermore, farmers will be involved in each step of the way, ensuring that practices are viable and suited to local customs and geographic specificities.</a:t>
            </a:r>
          </a:p>
          <a:p>
            <a:endParaRPr lang="en-US" sz="1200" b="0" i="0" u="none" strike="noStrike"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33</a:t>
            </a:fld>
            <a:endParaRPr lang="nl-NL"/>
          </a:p>
        </p:txBody>
      </p:sp>
    </p:spTree>
    <p:extLst>
      <p:ext uri="{BB962C8B-B14F-4D97-AF65-F5344CB8AC3E}">
        <p14:creationId xmlns:p14="http://schemas.microsoft.com/office/powerpoint/2010/main" val="3674858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err="1">
                <a:solidFill>
                  <a:schemeClr val="tx1"/>
                </a:solidFill>
                <a:latin typeface="+mn-lt"/>
                <a:ea typeface="+mn-ea"/>
                <a:cs typeface="+mn-cs"/>
              </a:rPr>
              <a:t>Voedsel</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productie</a:t>
            </a:r>
            <a:r>
              <a:rPr lang="en-GB" sz="1200" b="0" i="0" u="none" strike="noStrike" kern="1200" baseline="0" dirty="0">
                <a:solidFill>
                  <a:schemeClr val="tx1"/>
                </a:solidFill>
                <a:latin typeface="+mn-lt"/>
                <a:ea typeface="+mn-ea"/>
                <a:cs typeface="+mn-cs"/>
              </a:rPr>
              <a:t>, buffer </a:t>
            </a:r>
            <a:r>
              <a:rPr lang="en-GB" sz="1200" b="0" i="0" u="none" strike="noStrike" kern="1200" baseline="0" dirty="0" err="1">
                <a:solidFill>
                  <a:schemeClr val="tx1"/>
                </a:solidFill>
                <a:latin typeface="+mn-lt"/>
                <a:ea typeface="+mn-ea"/>
                <a:cs typeface="+mn-cs"/>
              </a:rPr>
              <a:t>en</a:t>
            </a:r>
            <a:r>
              <a:rPr lang="en-GB" sz="1200" b="0" i="0" u="none" strike="noStrike" kern="1200" baseline="0" dirty="0">
                <a:solidFill>
                  <a:schemeClr val="tx1"/>
                </a:solidFill>
                <a:latin typeface="+mn-lt"/>
                <a:ea typeface="+mn-ea"/>
                <a:cs typeface="+mn-cs"/>
              </a:rPr>
              <a:t> water filter, </a:t>
            </a:r>
            <a:r>
              <a:rPr lang="en-GB" sz="1200" b="0" i="0" u="none" strike="noStrike" kern="1200" baseline="0" dirty="0" err="1">
                <a:solidFill>
                  <a:schemeClr val="tx1"/>
                </a:solidFill>
                <a:latin typeface="+mn-lt"/>
                <a:ea typeface="+mn-ea"/>
                <a:cs typeface="+mn-cs"/>
              </a:rPr>
              <a:t>opslag</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plaats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voor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nutrienten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organisch</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materiaal</a:t>
            </a:r>
            <a:endParaRPr lang="en-GB" sz="1200" b="0" i="0"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Geschik</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bodem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beheer</a:t>
            </a:r>
            <a:r>
              <a:rPr lang="en-GB" sz="1200" b="0" i="0" u="none" strike="noStrike" kern="1200" baseline="0" dirty="0">
                <a:solidFill>
                  <a:schemeClr val="tx1"/>
                </a:solidFill>
                <a:latin typeface="+mn-lt"/>
                <a:ea typeface="+mn-ea"/>
                <a:cs typeface="+mn-cs"/>
              </a:rPr>
              <a:t> is </a:t>
            </a:r>
            <a:r>
              <a:rPr lang="en-GB" sz="1200" b="0" i="0" u="none" strike="noStrike" kern="1200" baseline="0" dirty="0" err="1">
                <a:solidFill>
                  <a:schemeClr val="tx1"/>
                </a:solidFill>
                <a:latin typeface="+mn-lt"/>
                <a:ea typeface="+mn-ea"/>
                <a:cs typeface="+mn-cs"/>
              </a:rPr>
              <a:t>nuttig</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voor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ieder</a:t>
            </a:r>
            <a:r>
              <a:rPr lang="en-GB" sz="1200" b="0" i="0" u="none" strike="noStrike" kern="1200" baseline="0" dirty="0">
                <a:solidFill>
                  <a:schemeClr val="tx1"/>
                </a:solidFill>
                <a:latin typeface="+mn-lt"/>
                <a:ea typeface="+mn-ea"/>
                <a:cs typeface="+mn-cs"/>
              </a:rPr>
              <a:t> EU land</a:t>
            </a:r>
            <a:endParaRPr lang="en-GB" dirty="0"/>
          </a:p>
        </p:txBody>
      </p:sp>
      <p:sp>
        <p:nvSpPr>
          <p:cNvPr id="4" name="Slide Number Placeholder 3"/>
          <p:cNvSpPr>
            <a:spLocks noGrp="1"/>
          </p:cNvSpPr>
          <p:nvPr>
            <p:ph type="sldNum" sz="quarter" idx="10"/>
          </p:nvPr>
        </p:nvSpPr>
        <p:spPr/>
        <p:txBody>
          <a:bodyPr/>
          <a:lstStyle/>
          <a:p>
            <a:fld id="{2041A330-D753-4010-B19F-88DAA07903E1}"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215934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Oplossingen</a:t>
            </a:r>
            <a:r>
              <a:rPr lang="en-US" dirty="0"/>
              <a:t> </a:t>
            </a:r>
            <a:r>
              <a:rPr lang="en-US" dirty="0" err="1"/>
              <a:t>vaak</a:t>
            </a:r>
            <a:r>
              <a:rPr lang="en-US" dirty="0"/>
              <a:t> </a:t>
            </a:r>
            <a:r>
              <a:rPr lang="en-US" dirty="0" err="1"/>
              <a:t>lokaal</a:t>
            </a:r>
            <a:r>
              <a:rPr lang="en-US" dirty="0"/>
              <a:t> </a:t>
            </a:r>
            <a:r>
              <a:rPr lang="en-US" dirty="0" err="1"/>
              <a:t>aangepakt</a:t>
            </a:r>
            <a:endParaRPr lang="en-US" dirty="0"/>
          </a:p>
        </p:txBody>
      </p:sp>
      <p:sp>
        <p:nvSpPr>
          <p:cNvPr id="4" name="Slide Number Placeholder 3"/>
          <p:cNvSpPr>
            <a:spLocks noGrp="1"/>
          </p:cNvSpPr>
          <p:nvPr>
            <p:ph type="sldNum" sz="quarter" idx="5"/>
          </p:nvPr>
        </p:nvSpPr>
        <p:spPr/>
        <p:txBody>
          <a:bodyPr/>
          <a:lstStyle/>
          <a:p>
            <a:fld id="{55D45D2F-C69D-4D90-B22B-9B2DC58DBD55}" type="slidenum">
              <a:rPr lang="nl-NL" smtClean="0"/>
              <a:t>35</a:t>
            </a:fld>
            <a:endParaRPr lang="nl-NL"/>
          </a:p>
        </p:txBody>
      </p:sp>
    </p:spTree>
    <p:extLst>
      <p:ext uri="{BB962C8B-B14F-4D97-AF65-F5344CB8AC3E}">
        <p14:creationId xmlns:p14="http://schemas.microsoft.com/office/powerpoint/2010/main" val="3489918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D947A0D-0D13-4A4F-B917-79EAD12F20CC}" type="slidenum">
              <a:rPr lang="nl-NL" smtClean="0"/>
              <a:t>38</a:t>
            </a:fld>
            <a:endParaRPr lang="nl-NL"/>
          </a:p>
        </p:txBody>
      </p:sp>
    </p:spTree>
    <p:extLst>
      <p:ext uri="{BB962C8B-B14F-4D97-AF65-F5344CB8AC3E}">
        <p14:creationId xmlns:p14="http://schemas.microsoft.com/office/powerpoint/2010/main" val="241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Dutch agricultural exports worth €94.5 billion in 2019</a:t>
            </a:r>
          </a:p>
          <a:p>
            <a:endParaRPr lang="nl-NL" dirty="0">
              <a:solidFill>
                <a:schemeClr val="tx1"/>
              </a:solidFill>
              <a:latin typeface="HollandSans" charset="0"/>
            </a:endParaRPr>
          </a:p>
          <a:p>
            <a:r>
              <a:rPr lang="nl-NL" dirty="0">
                <a:solidFill>
                  <a:schemeClr val="tx1"/>
                </a:solidFill>
                <a:latin typeface="HollandSans" charset="0"/>
              </a:rPr>
              <a:t>NL is </a:t>
            </a:r>
            <a:r>
              <a:rPr lang="nl-NL" dirty="0" err="1">
                <a:solidFill>
                  <a:schemeClr val="tx1"/>
                </a:solidFill>
                <a:latin typeface="HollandSans" charset="0"/>
              </a:rPr>
              <a:t>one</a:t>
            </a:r>
            <a:r>
              <a:rPr lang="nl-NL" dirty="0">
                <a:solidFill>
                  <a:schemeClr val="tx1"/>
                </a:solidFill>
                <a:latin typeface="HollandSans" charset="0"/>
              </a:rPr>
              <a:t> of </a:t>
            </a:r>
            <a:r>
              <a:rPr lang="nl-NL" dirty="0" err="1">
                <a:solidFill>
                  <a:schemeClr val="tx1"/>
                </a:solidFill>
                <a:latin typeface="HollandSans" charset="0"/>
              </a:rPr>
              <a:t>the</a:t>
            </a:r>
            <a:r>
              <a:rPr lang="nl-NL" dirty="0">
                <a:solidFill>
                  <a:schemeClr val="tx1"/>
                </a:solidFill>
                <a:latin typeface="HollandSans" charset="0"/>
              </a:rPr>
              <a:t> </a:t>
            </a:r>
            <a:r>
              <a:rPr lang="nl-NL" dirty="0" err="1">
                <a:solidFill>
                  <a:schemeClr val="tx1"/>
                </a:solidFill>
                <a:latin typeface="HollandSans" charset="0"/>
              </a:rPr>
              <a:t>world’s</a:t>
            </a:r>
            <a:r>
              <a:rPr lang="nl-NL" dirty="0">
                <a:solidFill>
                  <a:schemeClr val="tx1"/>
                </a:solidFill>
                <a:latin typeface="HollandSans" charset="0"/>
              </a:rPr>
              <a:t> </a:t>
            </a:r>
            <a:r>
              <a:rPr lang="nl-NL" dirty="0" err="1">
                <a:solidFill>
                  <a:schemeClr val="tx1"/>
                </a:solidFill>
                <a:latin typeface="HollandSans" charset="0"/>
              </a:rPr>
              <a:t>leading</a:t>
            </a:r>
            <a:r>
              <a:rPr lang="nl-NL" dirty="0">
                <a:solidFill>
                  <a:schemeClr val="tx1"/>
                </a:solidFill>
                <a:latin typeface="HollandSans" charset="0"/>
              </a:rPr>
              <a:t> </a:t>
            </a:r>
            <a:r>
              <a:rPr lang="nl-NL" dirty="0" err="1">
                <a:solidFill>
                  <a:schemeClr val="tx1"/>
                </a:solidFill>
                <a:latin typeface="HollandSans" charset="0"/>
              </a:rPr>
              <a:t>developers</a:t>
            </a:r>
            <a:r>
              <a:rPr lang="nl-NL" dirty="0">
                <a:solidFill>
                  <a:schemeClr val="tx1"/>
                </a:solidFill>
                <a:latin typeface="HollandSans" charset="0"/>
              </a:rPr>
              <a:t> </a:t>
            </a:r>
            <a:r>
              <a:rPr lang="nl-NL" dirty="0" err="1">
                <a:solidFill>
                  <a:schemeClr val="tx1"/>
                </a:solidFill>
                <a:latin typeface="HollandSans" charset="0"/>
              </a:rPr>
              <a:t>and</a:t>
            </a:r>
            <a:r>
              <a:rPr lang="nl-NL" dirty="0">
                <a:solidFill>
                  <a:schemeClr val="tx1"/>
                </a:solidFill>
                <a:latin typeface="HollandSans" charset="0"/>
              </a:rPr>
              <a:t> </a:t>
            </a:r>
            <a:r>
              <a:rPr lang="nl-NL" dirty="0" err="1">
                <a:solidFill>
                  <a:schemeClr val="tx1"/>
                </a:solidFill>
                <a:latin typeface="HollandSans" charset="0"/>
              </a:rPr>
              <a:t>manufacturers</a:t>
            </a:r>
            <a:r>
              <a:rPr lang="nl-NL" dirty="0">
                <a:solidFill>
                  <a:schemeClr val="tx1"/>
                </a:solidFill>
                <a:latin typeface="HollandSans" charset="0"/>
              </a:rPr>
              <a:t> of food-processing </a:t>
            </a:r>
            <a:r>
              <a:rPr lang="nl-NL" dirty="0" err="1">
                <a:solidFill>
                  <a:schemeClr val="tx1"/>
                </a:solidFill>
                <a:latin typeface="HollandSans" charset="0"/>
              </a:rPr>
              <a:t>machinery</a:t>
            </a:r>
            <a:r>
              <a:rPr lang="nl-NL" dirty="0">
                <a:solidFill>
                  <a:schemeClr val="tx1"/>
                </a:solidFill>
                <a:latin typeface="HollandSans" charset="0"/>
              </a:rPr>
              <a:t>; </a:t>
            </a:r>
          </a:p>
          <a:p>
            <a:r>
              <a:rPr lang="nl-NL" dirty="0">
                <a:solidFill>
                  <a:schemeClr val="tx1"/>
                </a:solidFill>
                <a:latin typeface="HollandSans" charset="0"/>
              </a:rPr>
              <a:t>The Dutch </a:t>
            </a:r>
            <a:r>
              <a:rPr lang="nl-NL" dirty="0" err="1">
                <a:solidFill>
                  <a:schemeClr val="tx1"/>
                </a:solidFill>
                <a:latin typeface="HollandSans" charset="0"/>
              </a:rPr>
              <a:t>agri</a:t>
            </a:r>
            <a:r>
              <a:rPr lang="nl-NL" dirty="0">
                <a:solidFill>
                  <a:schemeClr val="tx1"/>
                </a:solidFill>
                <a:latin typeface="HollandSans" charset="0"/>
              </a:rPr>
              <a:t>-food sector </a:t>
            </a:r>
            <a:r>
              <a:rPr lang="nl-NL" dirty="0" err="1">
                <a:solidFill>
                  <a:schemeClr val="tx1"/>
                </a:solidFill>
                <a:latin typeface="HollandSans" charset="0"/>
              </a:rPr>
              <a:t>strives</a:t>
            </a:r>
            <a:r>
              <a:rPr lang="nl-NL" dirty="0">
                <a:solidFill>
                  <a:schemeClr val="tx1"/>
                </a:solidFill>
                <a:latin typeface="HollandSans" charset="0"/>
              </a:rPr>
              <a:t> </a:t>
            </a:r>
            <a:r>
              <a:rPr lang="nl-NL" dirty="0" err="1">
                <a:solidFill>
                  <a:schemeClr val="tx1"/>
                </a:solidFill>
                <a:latin typeface="HollandSans" charset="0"/>
              </a:rPr>
              <a:t>for</a:t>
            </a:r>
            <a:r>
              <a:rPr lang="nl-NL" dirty="0">
                <a:solidFill>
                  <a:schemeClr val="tx1"/>
                </a:solidFill>
                <a:latin typeface="HollandSans" charset="0"/>
              </a:rPr>
              <a:t> a </a:t>
            </a:r>
            <a:r>
              <a:rPr lang="nl-NL" dirty="0" err="1">
                <a:solidFill>
                  <a:schemeClr val="tx1"/>
                </a:solidFill>
                <a:latin typeface="HollandSans" charset="0"/>
              </a:rPr>
              <a:t>sustainable</a:t>
            </a:r>
            <a:r>
              <a:rPr lang="nl-NL" dirty="0">
                <a:solidFill>
                  <a:schemeClr val="tx1"/>
                </a:solidFill>
                <a:latin typeface="HollandSans" charset="0"/>
              </a:rPr>
              <a:t> source of </a:t>
            </a:r>
            <a:r>
              <a:rPr lang="nl-NL" dirty="0" err="1">
                <a:solidFill>
                  <a:schemeClr val="tx1"/>
                </a:solidFill>
                <a:latin typeface="HollandSans" charset="0"/>
              </a:rPr>
              <a:t>healthy</a:t>
            </a:r>
            <a:r>
              <a:rPr lang="nl-NL" dirty="0">
                <a:solidFill>
                  <a:schemeClr val="tx1"/>
                </a:solidFill>
                <a:latin typeface="HollandSans" charset="0"/>
              </a:rPr>
              <a:t>, safe food, </a:t>
            </a:r>
            <a:r>
              <a:rPr lang="nl-NL" dirty="0" err="1">
                <a:solidFill>
                  <a:schemeClr val="tx1"/>
                </a:solidFill>
                <a:latin typeface="HollandSans" charset="0"/>
              </a:rPr>
              <a:t>produced</a:t>
            </a:r>
            <a:r>
              <a:rPr lang="nl-NL" dirty="0">
                <a:solidFill>
                  <a:schemeClr val="tx1"/>
                </a:solidFill>
                <a:latin typeface="HollandSans" charset="0"/>
              </a:rPr>
              <a:t> </a:t>
            </a:r>
            <a:r>
              <a:rPr lang="nl-NL" dirty="0" err="1">
                <a:solidFill>
                  <a:schemeClr val="tx1"/>
                </a:solidFill>
                <a:latin typeface="HollandSans" charset="0"/>
              </a:rPr>
              <a:t>with</a:t>
            </a:r>
            <a:r>
              <a:rPr lang="nl-NL" dirty="0">
                <a:solidFill>
                  <a:schemeClr val="tx1"/>
                </a:solidFill>
                <a:latin typeface="HollandSans" charset="0"/>
              </a:rPr>
              <a:t> respect </a:t>
            </a:r>
            <a:r>
              <a:rPr lang="nl-NL" dirty="0" err="1">
                <a:solidFill>
                  <a:schemeClr val="tx1"/>
                </a:solidFill>
                <a:latin typeface="HollandSans" charset="0"/>
              </a:rPr>
              <a:t>for</a:t>
            </a:r>
            <a:r>
              <a:rPr lang="nl-NL" dirty="0">
                <a:solidFill>
                  <a:schemeClr val="tx1"/>
                </a:solidFill>
                <a:latin typeface="HollandSans" charset="0"/>
              </a:rPr>
              <a:t> nature </a:t>
            </a:r>
            <a:r>
              <a:rPr lang="nl-NL" dirty="0" err="1">
                <a:solidFill>
                  <a:schemeClr val="tx1"/>
                </a:solidFill>
                <a:latin typeface="HollandSans" charset="0"/>
              </a:rPr>
              <a:t>and</a:t>
            </a:r>
            <a:r>
              <a:rPr lang="nl-NL" dirty="0">
                <a:solidFill>
                  <a:schemeClr val="tx1"/>
                </a:solidFill>
                <a:latin typeface="HollandSans" charset="0"/>
              </a:rPr>
              <a:t> </a:t>
            </a:r>
            <a:r>
              <a:rPr lang="nl-NL" dirty="0" err="1">
                <a:solidFill>
                  <a:schemeClr val="tx1"/>
                </a:solidFill>
                <a:latin typeface="HollandSans" charset="0"/>
              </a:rPr>
              <a:t>the</a:t>
            </a:r>
            <a:r>
              <a:rPr lang="nl-NL" dirty="0">
                <a:solidFill>
                  <a:schemeClr val="tx1"/>
                </a:solidFill>
                <a:latin typeface="HollandSans" charset="0"/>
              </a:rPr>
              <a:t> environment.</a:t>
            </a:r>
          </a:p>
          <a:p>
            <a:r>
              <a:rPr lang="nl-NL" dirty="0">
                <a:solidFill>
                  <a:schemeClr val="tx1"/>
                </a:solidFill>
                <a:latin typeface="HollandSans" charset="0"/>
              </a:rPr>
              <a:t>Dutch </a:t>
            </a:r>
            <a:r>
              <a:rPr lang="nl-NL" dirty="0" err="1">
                <a:solidFill>
                  <a:schemeClr val="tx1"/>
                </a:solidFill>
                <a:latin typeface="HollandSans" charset="0"/>
              </a:rPr>
              <a:t>agricultural</a:t>
            </a:r>
            <a:r>
              <a:rPr lang="nl-NL" dirty="0">
                <a:solidFill>
                  <a:schemeClr val="tx1"/>
                </a:solidFill>
                <a:latin typeface="HollandSans" charset="0"/>
              </a:rPr>
              <a:t> entrepreneurs </a:t>
            </a:r>
            <a:r>
              <a:rPr lang="nl-NL" dirty="0" err="1">
                <a:solidFill>
                  <a:schemeClr val="tx1"/>
                </a:solidFill>
                <a:latin typeface="HollandSans" charset="0"/>
              </a:rPr>
              <a:t>use</a:t>
            </a:r>
            <a:r>
              <a:rPr lang="nl-NL" dirty="0">
                <a:solidFill>
                  <a:schemeClr val="tx1"/>
                </a:solidFill>
                <a:latin typeface="HollandSans" charset="0"/>
              </a:rPr>
              <a:t> </a:t>
            </a:r>
            <a:r>
              <a:rPr lang="nl-NL" dirty="0" err="1">
                <a:solidFill>
                  <a:schemeClr val="tx1"/>
                </a:solidFill>
                <a:latin typeface="HollandSans" charset="0"/>
              </a:rPr>
              <a:t>efficient</a:t>
            </a:r>
            <a:r>
              <a:rPr lang="nl-NL" dirty="0">
                <a:solidFill>
                  <a:schemeClr val="tx1"/>
                </a:solidFill>
                <a:latin typeface="HollandSans" charset="0"/>
              </a:rPr>
              <a:t> </a:t>
            </a:r>
            <a:r>
              <a:rPr lang="nl-NL" dirty="0" err="1">
                <a:solidFill>
                  <a:schemeClr val="tx1"/>
                </a:solidFill>
                <a:latin typeface="HollandSans" charset="0"/>
              </a:rPr>
              <a:t>and</a:t>
            </a:r>
            <a:r>
              <a:rPr lang="nl-NL" dirty="0">
                <a:solidFill>
                  <a:schemeClr val="tx1"/>
                </a:solidFill>
                <a:latin typeface="HollandSans" charset="0"/>
              </a:rPr>
              <a:t> </a:t>
            </a:r>
            <a:r>
              <a:rPr lang="nl-NL" dirty="0" err="1">
                <a:solidFill>
                  <a:schemeClr val="tx1"/>
                </a:solidFill>
                <a:latin typeface="HollandSans" charset="0"/>
              </a:rPr>
              <a:t>sustainable</a:t>
            </a:r>
            <a:r>
              <a:rPr lang="nl-NL" dirty="0">
                <a:solidFill>
                  <a:schemeClr val="tx1"/>
                </a:solidFill>
                <a:latin typeface="HollandSans" charset="0"/>
              </a:rPr>
              <a:t> </a:t>
            </a:r>
            <a:r>
              <a:rPr lang="nl-NL" dirty="0" err="1">
                <a:solidFill>
                  <a:schemeClr val="tx1"/>
                </a:solidFill>
                <a:latin typeface="HollandSans" charset="0"/>
              </a:rPr>
              <a:t>production</a:t>
            </a:r>
            <a:r>
              <a:rPr lang="nl-NL" dirty="0">
                <a:solidFill>
                  <a:schemeClr val="tx1"/>
                </a:solidFill>
                <a:latin typeface="HollandSans" charset="0"/>
              </a:rPr>
              <a:t> systems </a:t>
            </a:r>
            <a:r>
              <a:rPr lang="nl-NL" dirty="0" err="1">
                <a:solidFill>
                  <a:schemeClr val="tx1"/>
                </a:solidFill>
                <a:latin typeface="HollandSans" charset="0"/>
              </a:rPr>
              <a:t>and</a:t>
            </a:r>
            <a:r>
              <a:rPr lang="nl-NL" dirty="0">
                <a:solidFill>
                  <a:schemeClr val="tx1"/>
                </a:solidFill>
                <a:latin typeface="HollandSans" charset="0"/>
              </a:rPr>
              <a:t> </a:t>
            </a:r>
            <a:r>
              <a:rPr lang="nl-NL" dirty="0" err="1">
                <a:solidFill>
                  <a:schemeClr val="tx1"/>
                </a:solidFill>
                <a:latin typeface="HollandSans" charset="0"/>
              </a:rPr>
              <a:t>processes</a:t>
            </a:r>
            <a:r>
              <a:rPr lang="nl-NL" dirty="0">
                <a:solidFill>
                  <a:schemeClr val="tx1"/>
                </a:solidFill>
                <a:latin typeface="HollandSans" charset="0"/>
              </a:rPr>
              <a:t>, </a:t>
            </a:r>
            <a:r>
              <a:rPr lang="nl-NL" dirty="0" err="1">
                <a:solidFill>
                  <a:schemeClr val="tx1"/>
                </a:solidFill>
                <a:latin typeface="HollandSans" charset="0"/>
              </a:rPr>
              <a:t>and</a:t>
            </a:r>
            <a:r>
              <a:rPr lang="nl-NL" dirty="0">
                <a:solidFill>
                  <a:schemeClr val="tx1"/>
                </a:solidFill>
                <a:latin typeface="HollandSans" charset="0"/>
              </a:rPr>
              <a:t> </a:t>
            </a:r>
            <a:r>
              <a:rPr lang="nl-NL" dirty="0" err="1">
                <a:solidFill>
                  <a:schemeClr val="tx1"/>
                </a:solidFill>
                <a:latin typeface="HollandSans" charset="0"/>
              </a:rPr>
              <a:t>can</a:t>
            </a:r>
            <a:r>
              <a:rPr lang="nl-NL" dirty="0">
                <a:solidFill>
                  <a:schemeClr val="tx1"/>
                </a:solidFill>
                <a:latin typeface="HollandSans" charset="0"/>
              </a:rPr>
              <a:t> </a:t>
            </a:r>
            <a:r>
              <a:rPr lang="nl-NL" dirty="0" err="1">
                <a:solidFill>
                  <a:schemeClr val="tx1"/>
                </a:solidFill>
                <a:latin typeface="HollandSans" charset="0"/>
              </a:rPr>
              <a:t>therefore</a:t>
            </a:r>
            <a:r>
              <a:rPr lang="nl-NL" dirty="0">
                <a:solidFill>
                  <a:schemeClr val="tx1"/>
                </a:solidFill>
                <a:latin typeface="HollandSans" charset="0"/>
              </a:rPr>
              <a:t> </a:t>
            </a:r>
            <a:r>
              <a:rPr lang="nl-NL" dirty="0" err="1">
                <a:solidFill>
                  <a:schemeClr val="tx1"/>
                </a:solidFill>
                <a:latin typeface="HollandSans" charset="0"/>
              </a:rPr>
              <a:t>increase</a:t>
            </a:r>
            <a:r>
              <a:rPr lang="nl-NL" dirty="0">
                <a:solidFill>
                  <a:schemeClr val="tx1"/>
                </a:solidFill>
                <a:latin typeface="HollandSans" charset="0"/>
              </a:rPr>
              <a:t> </a:t>
            </a:r>
            <a:r>
              <a:rPr lang="nl-NL" dirty="0" err="1">
                <a:solidFill>
                  <a:schemeClr val="tx1"/>
                </a:solidFill>
                <a:latin typeface="HollandSans" charset="0"/>
              </a:rPr>
              <a:t>productivity</a:t>
            </a:r>
            <a:r>
              <a:rPr lang="nl-NL" dirty="0">
                <a:solidFill>
                  <a:schemeClr val="tx1"/>
                </a:solidFill>
                <a:latin typeface="HollandSans" charset="0"/>
              </a:rPr>
              <a:t> </a:t>
            </a:r>
            <a:r>
              <a:rPr lang="nl-NL" dirty="0" err="1">
                <a:solidFill>
                  <a:schemeClr val="tx1"/>
                </a:solidFill>
                <a:latin typeface="HollandSans" charset="0"/>
              </a:rPr>
              <a:t>by</a:t>
            </a:r>
            <a:r>
              <a:rPr lang="nl-NL" dirty="0">
                <a:solidFill>
                  <a:schemeClr val="tx1"/>
                </a:solidFill>
                <a:latin typeface="HollandSans" charset="0"/>
              </a:rPr>
              <a:t> five </a:t>
            </a:r>
            <a:r>
              <a:rPr lang="nl-NL" dirty="0" err="1">
                <a:solidFill>
                  <a:schemeClr val="tx1"/>
                </a:solidFill>
                <a:latin typeface="HollandSans" charset="0"/>
              </a:rPr>
              <a:t>times</a:t>
            </a:r>
            <a:r>
              <a:rPr lang="nl-NL" dirty="0">
                <a:solidFill>
                  <a:schemeClr val="tx1"/>
                </a:solidFill>
                <a:latin typeface="HollandSans" charset="0"/>
              </a:rPr>
              <a:t> </a:t>
            </a:r>
            <a:r>
              <a:rPr lang="nl-NL" dirty="0" err="1">
                <a:solidFill>
                  <a:schemeClr val="tx1"/>
                </a:solidFill>
                <a:latin typeface="HollandSans" charset="0"/>
              </a:rPr>
              <a:t>higher</a:t>
            </a:r>
            <a:r>
              <a:rPr lang="nl-NL" dirty="0">
                <a:solidFill>
                  <a:schemeClr val="tx1"/>
                </a:solidFill>
                <a:latin typeface="HollandSans" charset="0"/>
              </a:rPr>
              <a:t> </a:t>
            </a:r>
            <a:r>
              <a:rPr lang="nl-NL" dirty="0" err="1">
                <a:solidFill>
                  <a:schemeClr val="tx1"/>
                </a:solidFill>
                <a:latin typeface="HollandSans" charset="0"/>
              </a:rPr>
              <a:t>than</a:t>
            </a:r>
            <a:r>
              <a:rPr lang="nl-NL" dirty="0">
                <a:solidFill>
                  <a:schemeClr val="tx1"/>
                </a:solidFill>
                <a:latin typeface="HollandSans" charset="0"/>
              </a:rPr>
              <a:t> </a:t>
            </a:r>
            <a:r>
              <a:rPr lang="nl-NL" dirty="0" err="1">
                <a:solidFill>
                  <a:schemeClr val="tx1"/>
                </a:solidFill>
                <a:latin typeface="HollandSans" charset="0"/>
              </a:rPr>
              <a:t>the</a:t>
            </a:r>
            <a:r>
              <a:rPr lang="nl-NL" dirty="0">
                <a:solidFill>
                  <a:schemeClr val="tx1"/>
                </a:solidFill>
                <a:latin typeface="HollandSans" charset="0"/>
              </a:rPr>
              <a:t> European </a:t>
            </a:r>
            <a:r>
              <a:rPr lang="nl-NL" dirty="0" err="1">
                <a:solidFill>
                  <a:schemeClr val="tx1"/>
                </a:solidFill>
                <a:latin typeface="HollandSans" charset="0"/>
              </a:rPr>
              <a:t>average</a:t>
            </a:r>
            <a:r>
              <a:rPr lang="nl-NL" dirty="0">
                <a:solidFill>
                  <a:schemeClr val="tx1"/>
                </a:solidFill>
                <a:latin typeface="HollandSans" charset="0"/>
              </a:rPr>
              <a:t>.</a:t>
            </a:r>
          </a:p>
          <a:p>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4</a:t>
            </a:fld>
            <a:endParaRPr lang="nl-NL"/>
          </a:p>
        </p:txBody>
      </p:sp>
    </p:spTree>
    <p:extLst>
      <p:ext uri="{BB962C8B-B14F-4D97-AF65-F5344CB8AC3E}">
        <p14:creationId xmlns:p14="http://schemas.microsoft.com/office/powerpoint/2010/main" val="200765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vision builds on the transition to circular agriculture. It entails a paradigm shift from</a:t>
            </a:r>
          </a:p>
          <a:p>
            <a:r>
              <a:rPr lang="en-US" sz="1200" b="0" i="0" u="none" strike="noStrike" kern="1200" baseline="0" dirty="0">
                <a:solidFill>
                  <a:schemeClr val="tx1"/>
                </a:solidFill>
                <a:latin typeface="+mn-lt"/>
                <a:ea typeface="+mn-ea"/>
                <a:cs typeface="+mn-cs"/>
              </a:rPr>
              <a:t>growth in production volumes and cost price reductions towards </a:t>
            </a:r>
            <a:r>
              <a:rPr lang="en-US" sz="1200" b="0" i="0" u="none" strike="noStrike" kern="1200" baseline="0" dirty="0" err="1">
                <a:solidFill>
                  <a:schemeClr val="tx1"/>
                </a:solidFill>
                <a:latin typeface="+mn-lt"/>
                <a:ea typeface="+mn-ea"/>
                <a:cs typeface="+mn-cs"/>
              </a:rPr>
              <a:t>optimisation</a:t>
            </a:r>
            <a:r>
              <a:rPr lang="en-US" sz="1200" b="0" i="0" u="none" strike="noStrike" kern="1200" baseline="0" dirty="0">
                <a:solidFill>
                  <a:schemeClr val="tx1"/>
                </a:solidFill>
                <a:latin typeface="+mn-lt"/>
                <a:ea typeface="+mn-ea"/>
                <a:cs typeface="+mn-cs"/>
              </a:rPr>
              <a:t> in resource</a:t>
            </a:r>
          </a:p>
          <a:p>
            <a:r>
              <a:rPr lang="en-US" sz="1200" b="0" i="0" u="none" strike="noStrike" kern="1200" baseline="0" dirty="0">
                <a:solidFill>
                  <a:schemeClr val="tx1"/>
                </a:solidFill>
                <a:latin typeface="+mn-lt"/>
                <a:ea typeface="+mn-ea"/>
                <a:cs typeface="+mn-cs"/>
              </a:rPr>
              <a:t>use and food production in harmony with nature. The transition to circular agriculture</a:t>
            </a:r>
          </a:p>
          <a:p>
            <a:r>
              <a:rPr lang="en-US" sz="1200" b="0" i="0" u="none" strike="noStrike" kern="1200" baseline="0" dirty="0">
                <a:solidFill>
                  <a:schemeClr val="tx1"/>
                </a:solidFill>
                <a:latin typeface="+mn-lt"/>
                <a:ea typeface="+mn-ea"/>
                <a:cs typeface="+mn-cs"/>
              </a:rPr>
              <a:t>will stimulate new economic activities and types of businesses. It is an inclusive vision:</a:t>
            </a:r>
          </a:p>
          <a:p>
            <a:r>
              <a:rPr lang="en-US" sz="1200" b="0" i="0" u="none" strike="noStrike" kern="1200" baseline="0" dirty="0">
                <a:solidFill>
                  <a:schemeClr val="tx1"/>
                </a:solidFill>
                <a:latin typeface="+mn-lt"/>
                <a:ea typeface="+mn-ea"/>
                <a:cs typeface="+mn-cs"/>
              </a:rPr>
              <a:t>circular agriculture needs to offer new prospects not only for frontrunners but for all</a:t>
            </a:r>
          </a:p>
          <a:p>
            <a:r>
              <a:rPr lang="en-US" sz="1200" b="0" i="0" u="none" strike="noStrike" kern="1200" baseline="0" dirty="0">
                <a:solidFill>
                  <a:schemeClr val="tx1"/>
                </a:solidFill>
                <a:latin typeface="+mn-lt"/>
                <a:ea typeface="+mn-ea"/>
                <a:cs typeface="+mn-cs"/>
              </a:rPr>
              <a:t>types of agricultural activities and for all farmers and growers, including family businesses</a:t>
            </a:r>
            <a:endParaRPr lang="en-GB" dirty="0"/>
          </a:p>
        </p:txBody>
      </p:sp>
      <p:sp>
        <p:nvSpPr>
          <p:cNvPr id="4" name="Slide Number Placeholder 3"/>
          <p:cNvSpPr>
            <a:spLocks noGrp="1"/>
          </p:cNvSpPr>
          <p:nvPr>
            <p:ph type="sldNum" sz="quarter" idx="10"/>
          </p:nvPr>
        </p:nvSpPr>
        <p:spPr/>
        <p:txBody>
          <a:bodyPr/>
          <a:lstStyle/>
          <a:p>
            <a:fld id="{55D45D2F-C69D-4D90-B22B-9B2DC58DBD55}" type="slidenum">
              <a:rPr lang="nl-NL" smtClean="0"/>
              <a:t>8</a:t>
            </a:fld>
            <a:endParaRPr lang="nl-NL"/>
          </a:p>
        </p:txBody>
      </p:sp>
    </p:spTree>
    <p:extLst>
      <p:ext uri="{BB962C8B-B14F-4D97-AF65-F5344CB8AC3E}">
        <p14:creationId xmlns:p14="http://schemas.microsoft.com/office/powerpoint/2010/main" val="291252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8848" y="4547717"/>
            <a:ext cx="5566449" cy="3943745"/>
          </a:xfrm>
        </p:spPr>
        <p:txBody>
          <a:bodyPr/>
          <a:lstStyle/>
          <a:p>
            <a:r>
              <a:rPr lang="nl-NL" sz="1100" dirty="0"/>
              <a:t>Biomassa  is de basis van de productie van ons voedsel, maar vormt ook de basis van de productie van bio-energie en </a:t>
            </a:r>
            <a:r>
              <a:rPr lang="nl-NL" sz="1100" dirty="0" err="1"/>
              <a:t>bio-materialen</a:t>
            </a:r>
            <a:r>
              <a:rPr lang="nl-NL" sz="1100" dirty="0"/>
              <a:t>, zoals kleding, bio-plastics of papier. Biomassa wordt geproduceerd op zowel land als in zee. </a:t>
            </a:r>
          </a:p>
          <a:p>
            <a:endParaRPr lang="nl-NL" sz="1100" dirty="0"/>
          </a:p>
          <a:p>
            <a:r>
              <a:rPr lang="nl-NL" sz="1100" dirty="0"/>
              <a:t>Hoe kunnen we het </a:t>
            </a:r>
            <a:r>
              <a:rPr lang="nl-NL" sz="1100" baseline="0" dirty="0"/>
              <a:t>land en de zee nu zo optimaal mogelijk benutten om de mens te voorzien van voedsel en andere </a:t>
            </a:r>
            <a:r>
              <a:rPr lang="nl-NL" sz="1100" baseline="0" dirty="0" err="1"/>
              <a:t>bio-materialen</a:t>
            </a:r>
            <a:r>
              <a:rPr lang="nl-NL" sz="1100" baseline="0" dirty="0"/>
              <a:t>?</a:t>
            </a:r>
          </a:p>
          <a:p>
            <a:endParaRPr lang="nl-NL" sz="1100" baseline="0" dirty="0"/>
          </a:p>
          <a:p>
            <a:r>
              <a:rPr lang="nl-NL" sz="1100" dirty="0"/>
              <a:t>Dit betekent dat we akkerland en de zee zullen moeten benutten om direct voedsel voor de mens te produceren. Tijdens de productie van dit voedsel worden er eveneens reststromen geproduceerd, zoals gewasresten, co-producten van industri</a:t>
            </a:r>
            <a:r>
              <a:rPr lang="nl-NL" sz="1100" dirty="0">
                <a:latin typeface="Calibri"/>
              </a:rPr>
              <a:t>ë</a:t>
            </a:r>
            <a:r>
              <a:rPr lang="nl-NL" sz="1100" dirty="0"/>
              <a:t>le verwerking, voedselafval en human </a:t>
            </a:r>
            <a:r>
              <a:rPr lang="nl-NL" sz="1100" dirty="0" err="1"/>
              <a:t>excreta</a:t>
            </a:r>
            <a:r>
              <a:rPr lang="nl-NL" sz="1100" dirty="0"/>
              <a:t>. Deze reststromen, mits onvermijdbaar, moeten we weer hergebruiken in het voedselsysteem, als voeding voor de bodem of het dier. </a:t>
            </a:r>
          </a:p>
          <a:p>
            <a:endParaRPr lang="nl-NL" sz="1100" dirty="0"/>
          </a:p>
          <a:p>
            <a:r>
              <a:rPr lang="nl-NL" sz="1100" dirty="0"/>
              <a:t>De rol van het dier in zo’n circulair voedselsysteem is dan ook om reststromen die de mens niet kan of wil eten om te zetten in hoogwaardig voedsel,</a:t>
            </a:r>
            <a:r>
              <a:rPr lang="nl-NL" sz="1100" baseline="0" dirty="0"/>
              <a:t> mest en andere ecosysteemdiensten.</a:t>
            </a:r>
            <a:endParaRPr lang="nl-NL" sz="1100" dirty="0"/>
          </a:p>
          <a:p>
            <a:endParaRPr lang="nl-NL" sz="1100" dirty="0"/>
          </a:p>
          <a:p>
            <a:r>
              <a:rPr lang="nl-NL" sz="1100" dirty="0"/>
              <a:t>Naast voedsel, willen we echter ook bio-energie en </a:t>
            </a:r>
            <a:r>
              <a:rPr lang="nl-NL" sz="1100" dirty="0" err="1"/>
              <a:t>bio-materialen</a:t>
            </a:r>
            <a:r>
              <a:rPr lang="nl-NL" sz="1100" dirty="0"/>
              <a:t> produceren uit biomassa. Uiteindelijk is zonne- of wind energie mogelijk het best, maar voorlopig is bio-energie nog noodzakelijk. </a:t>
            </a:r>
          </a:p>
          <a:p>
            <a:endParaRPr lang="nl-NL" sz="1100" dirty="0"/>
          </a:p>
          <a:p>
            <a:r>
              <a:rPr lang="nl-NL" sz="1100" dirty="0"/>
              <a:t>Het optimaal benutten van biomassa voor deze diverse toepassingen brengt allemaal vragen met zich mee?  </a:t>
            </a:r>
          </a:p>
          <a:p>
            <a:r>
              <a:rPr lang="nl-NL" sz="1100" dirty="0"/>
              <a:t>Welke rotaties zijn effectief voor zowel de mens, de bodem en het dier?  Wat is het</a:t>
            </a:r>
            <a:r>
              <a:rPr lang="nl-NL" sz="1100" baseline="0" dirty="0"/>
              <a:t> biomassa potentieel van de oceaan? En b</a:t>
            </a:r>
            <a:r>
              <a:rPr lang="nl-NL" sz="1100" dirty="0"/>
              <a:t>enutten we het potentieel van de oceaan niet effectiever wanneer we zeewier en </a:t>
            </a:r>
            <a:r>
              <a:rPr lang="nl-NL" sz="1100" dirty="0" err="1"/>
              <a:t>filterfeeders</a:t>
            </a:r>
            <a:r>
              <a:rPr lang="nl-NL" sz="1100" dirty="0"/>
              <a:t> gaan eten? Welke</a:t>
            </a:r>
            <a:r>
              <a:rPr lang="nl-NL" sz="1100" baseline="0" dirty="0"/>
              <a:t> biomassa zijn het meest geschikt voor het dier, en welke voor het produceren van bio-energie of </a:t>
            </a:r>
            <a:r>
              <a:rPr lang="nl-NL" sz="1100" baseline="0" dirty="0" err="1"/>
              <a:t>bio-materialen</a:t>
            </a:r>
            <a:r>
              <a:rPr lang="nl-NL" sz="1100" baseline="0" dirty="0"/>
              <a:t>? </a:t>
            </a:r>
            <a:endParaRPr lang="nl-NL" sz="1100" dirty="0"/>
          </a:p>
          <a:p>
            <a:endParaRPr lang="nl-NL" sz="1100" dirty="0"/>
          </a:p>
          <a:p>
            <a:r>
              <a:rPr lang="nl-NL" sz="1100" dirty="0"/>
              <a:t>Hoe garanderen we de veiligheid van ons voedsel, wanneer we bijvoorbeeld voedselafval aan ons vee willen voeren en menselijke </a:t>
            </a:r>
            <a:r>
              <a:rPr lang="nl-NL" sz="1100" dirty="0" err="1"/>
              <a:t>excreta</a:t>
            </a:r>
            <a:r>
              <a:rPr lang="nl-NL" sz="1100" dirty="0"/>
              <a:t> willen teruggeven aan het land?</a:t>
            </a:r>
          </a:p>
          <a:p>
            <a:endParaRPr lang="nl-NL" sz="1100" dirty="0"/>
          </a:p>
          <a:p>
            <a:r>
              <a:rPr lang="nl-NL" sz="1100" dirty="0"/>
              <a:t>We want </a:t>
            </a:r>
            <a:r>
              <a:rPr lang="nl-NL" sz="1100" dirty="0" err="1"/>
              <a:t>to</a:t>
            </a:r>
            <a:r>
              <a:rPr lang="nl-NL" sz="1100" dirty="0"/>
              <a:t> </a:t>
            </a:r>
            <a:r>
              <a:rPr lang="nl-NL" sz="1100" dirty="0" err="1"/>
              <a:t>provide</a:t>
            </a:r>
            <a:r>
              <a:rPr lang="nl-NL" sz="1100" dirty="0"/>
              <a:t> </a:t>
            </a:r>
            <a:r>
              <a:rPr lang="nl-NL" sz="1100" dirty="0" err="1"/>
              <a:t>answers</a:t>
            </a:r>
            <a:r>
              <a:rPr lang="nl-NL" sz="1100" dirty="0"/>
              <a:t> </a:t>
            </a:r>
            <a:r>
              <a:rPr lang="nl-NL" sz="1100" dirty="0" err="1"/>
              <a:t>to</a:t>
            </a:r>
            <a:r>
              <a:rPr lang="nl-NL" sz="1100" dirty="0"/>
              <a:t> al these </a:t>
            </a:r>
            <a:r>
              <a:rPr lang="nl-NL" sz="1100" dirty="0" err="1"/>
              <a:t>questions</a:t>
            </a:r>
            <a:r>
              <a:rPr lang="nl-NL" sz="1100" dirty="0"/>
              <a:t>; </a:t>
            </a:r>
            <a:r>
              <a:rPr lang="nl-NL" sz="1100" dirty="0" err="1"/>
              <a:t>and</a:t>
            </a:r>
            <a:r>
              <a:rPr lang="nl-NL" sz="1100" dirty="0"/>
              <a:t> I </a:t>
            </a:r>
            <a:r>
              <a:rPr lang="nl-NL" sz="1100" dirty="0" err="1"/>
              <a:t>now</a:t>
            </a:r>
            <a:r>
              <a:rPr lang="nl-NL" sz="1100" dirty="0"/>
              <a:t> </a:t>
            </a:r>
            <a:r>
              <a:rPr lang="nl-NL" sz="1100" dirty="0" err="1"/>
              <a:t>provide</a:t>
            </a:r>
            <a:r>
              <a:rPr lang="nl-NL" sz="1100" dirty="0"/>
              <a:t> </a:t>
            </a:r>
            <a:r>
              <a:rPr lang="nl-NL" sz="1100" dirty="0" err="1"/>
              <a:t>you</a:t>
            </a:r>
            <a:r>
              <a:rPr lang="nl-NL" sz="1100" dirty="0"/>
              <a:t> wit </a:t>
            </a:r>
            <a:r>
              <a:rPr lang="nl-NL" sz="1100" dirty="0" err="1"/>
              <a:t>some</a:t>
            </a:r>
            <a:r>
              <a:rPr lang="nl-NL" sz="1100" dirty="0"/>
              <a:t> </a:t>
            </a:r>
            <a:r>
              <a:rPr lang="nl-NL" sz="1100" dirty="0" err="1"/>
              <a:t>examples</a:t>
            </a:r>
            <a:r>
              <a:rPr lang="nl-NL" sz="1100" dirty="0"/>
              <a:t> of </a:t>
            </a:r>
            <a:r>
              <a:rPr lang="nl-NL" sz="1100" dirty="0" err="1"/>
              <a:t>our</a:t>
            </a:r>
            <a:r>
              <a:rPr lang="nl-NL" sz="1100" dirty="0"/>
              <a:t> research</a:t>
            </a:r>
            <a:br>
              <a:rPr lang="nl-NL" sz="1100" dirty="0"/>
            </a:br>
            <a:endParaRPr lang="nl-NL" sz="1100" dirty="0"/>
          </a:p>
          <a:p>
            <a:endParaRPr lang="nl-NL" sz="1100" dirty="0"/>
          </a:p>
          <a:p>
            <a:endParaRPr lang="nl-NL" sz="1100" dirty="0"/>
          </a:p>
          <a:p>
            <a:endParaRPr lang="nl-NL" dirty="0"/>
          </a:p>
          <a:p>
            <a:endParaRPr lang="nl-NL" dirty="0"/>
          </a:p>
          <a:p>
            <a:endParaRPr lang="en-US" dirty="0"/>
          </a:p>
        </p:txBody>
      </p:sp>
      <p:sp>
        <p:nvSpPr>
          <p:cNvPr id="4" name="Slide Number Placeholder 3"/>
          <p:cNvSpPr>
            <a:spLocks noGrp="1"/>
          </p:cNvSpPr>
          <p:nvPr>
            <p:ph type="sldNum" sz="quarter" idx="10"/>
          </p:nvPr>
        </p:nvSpPr>
        <p:spPr/>
        <p:txBody>
          <a:bodyPr/>
          <a:lstStyle/>
          <a:p>
            <a:fld id="{55D45D2F-C69D-4D90-B22B-9B2DC58DBD55}" type="slidenum">
              <a:rPr lang="nl-NL" smtClean="0"/>
              <a:t>9</a:t>
            </a:fld>
            <a:endParaRPr lang="nl-NL"/>
          </a:p>
        </p:txBody>
      </p:sp>
    </p:spTree>
    <p:extLst>
      <p:ext uri="{BB962C8B-B14F-4D97-AF65-F5344CB8AC3E}">
        <p14:creationId xmlns:p14="http://schemas.microsoft.com/office/powerpoint/2010/main" val="279973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focuses on topsoil regeneration, increasing biodiversity, improving the water cycle, enhancing ecosystem services, supporting </a:t>
            </a:r>
            <a:r>
              <a:rPr lang="en-US" sz="1200" b="0" i="0" u="none" strike="noStrike" kern="1200" dirty="0" err="1">
                <a:solidFill>
                  <a:schemeClr val="tx1"/>
                </a:solidFill>
                <a:effectLst/>
                <a:latin typeface="+mn-lt"/>
                <a:ea typeface="+mn-ea"/>
                <a:cs typeface="+mn-cs"/>
              </a:rPr>
              <a:t>biosequestration</a:t>
            </a:r>
            <a:r>
              <a:rPr lang="en-US" sz="1200" b="0" i="0" u="none" strike="noStrike" kern="1200" dirty="0">
                <a:solidFill>
                  <a:schemeClr val="tx1"/>
                </a:solidFill>
                <a:effectLst/>
                <a:latin typeface="+mn-lt"/>
                <a:ea typeface="+mn-ea"/>
                <a:cs typeface="+mn-cs"/>
              </a:rPr>
              <a:t>, increasing resilience to climate change, and strengthening the health and vitality of farm soil. Practices include, recycling as much farm waste as possible, and adding composted material from sources outside the farm.</a:t>
            </a:r>
            <a:endParaRPr lang="nl-NL" dirty="0"/>
          </a:p>
        </p:txBody>
      </p:sp>
      <p:sp>
        <p:nvSpPr>
          <p:cNvPr id="4" name="Tijdelijke aanduiding voor dianummer 3"/>
          <p:cNvSpPr>
            <a:spLocks noGrp="1"/>
          </p:cNvSpPr>
          <p:nvPr>
            <p:ph type="sldNum" sz="quarter" idx="10"/>
          </p:nvPr>
        </p:nvSpPr>
        <p:spPr/>
        <p:txBody>
          <a:bodyPr/>
          <a:lstStyle/>
          <a:p>
            <a:fld id="{00C4D53B-2A5F-46DB-9092-7AB52C1222F8}" type="slidenum">
              <a:rPr lang="nl-NL" smtClean="0"/>
              <a:t>10</a:t>
            </a:fld>
            <a:endParaRPr lang="nl-NL"/>
          </a:p>
        </p:txBody>
      </p:sp>
    </p:spTree>
    <p:extLst>
      <p:ext uri="{BB962C8B-B14F-4D97-AF65-F5344CB8AC3E}">
        <p14:creationId xmlns:p14="http://schemas.microsoft.com/office/powerpoint/2010/main" val="140064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Drivers for transition; technological, biological; </a:t>
            </a:r>
          </a:p>
          <a:p>
            <a:r>
              <a:rPr lang="en-GB" dirty="0"/>
              <a:t>Environment driven; climate</a:t>
            </a:r>
            <a:r>
              <a:rPr lang="en-GB" baseline="0" dirty="0"/>
              <a:t> change, building with nature concepts</a:t>
            </a:r>
          </a:p>
          <a:p>
            <a:r>
              <a:rPr lang="en-GB" baseline="0" dirty="0"/>
              <a:t>Society driven:</a:t>
            </a:r>
          </a:p>
          <a:p>
            <a:r>
              <a:rPr lang="en-GB" baseline="0" dirty="0"/>
              <a:t>Economy driven: carbon credits?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My believe </a:t>
            </a:r>
            <a:r>
              <a:rPr lang="en-GB" baseline="0" dirty="0" err="1"/>
              <a:t>taht</a:t>
            </a:r>
            <a:r>
              <a:rPr lang="en-GB" baseline="0" dirty="0"/>
              <a:t> this only works if there is no other partner present, think about mobile phones, an innovation,</a:t>
            </a:r>
            <a:endParaRPr lang="en-GB" dirty="0"/>
          </a:p>
          <a:p>
            <a:endParaRPr lang="en-GB" dirty="0"/>
          </a:p>
          <a:p>
            <a:r>
              <a:rPr lang="en-GB" dirty="0"/>
              <a:t>Pesticides destroying our biodiversity, enough fertiliser already, why do</a:t>
            </a:r>
            <a:r>
              <a:rPr lang="en-GB" baseline="0" dirty="0"/>
              <a:t> we still add fossil based fertilisers? </a:t>
            </a:r>
          </a:p>
          <a:p>
            <a:r>
              <a:rPr lang="en-GB" baseline="0" dirty="0"/>
              <a:t>Farmers have invested in their farm, have high loans, that need to be paid back,  So they are in a lock in situation, how do we get that out? </a:t>
            </a:r>
          </a:p>
          <a:p>
            <a:r>
              <a:rPr lang="en-GB" baseline="0" dirty="0"/>
              <a:t>Destabilise the current system, </a:t>
            </a:r>
            <a:endParaRPr lang="en-GB" dirty="0"/>
          </a:p>
          <a:p>
            <a:endParaRPr lang="en-GB" baseline="0" dirty="0"/>
          </a:p>
        </p:txBody>
      </p:sp>
      <p:sp>
        <p:nvSpPr>
          <p:cNvPr id="4" name="Slide Number Placeholder 3"/>
          <p:cNvSpPr>
            <a:spLocks noGrp="1"/>
          </p:cNvSpPr>
          <p:nvPr>
            <p:ph type="sldNum" sz="quarter" idx="10"/>
          </p:nvPr>
        </p:nvSpPr>
        <p:spPr/>
        <p:txBody>
          <a:bodyPr/>
          <a:lstStyle/>
          <a:p>
            <a:fld id="{55D45D2F-C69D-4D90-B22B-9B2DC58DBD55}" type="slidenum">
              <a:rPr lang="nl-NL" smtClean="0"/>
              <a:t>11</a:t>
            </a:fld>
            <a:endParaRPr lang="nl-NL"/>
          </a:p>
        </p:txBody>
      </p:sp>
    </p:spTree>
    <p:extLst>
      <p:ext uri="{BB962C8B-B14F-4D97-AF65-F5344CB8AC3E}">
        <p14:creationId xmlns:p14="http://schemas.microsoft.com/office/powerpoint/2010/main" val="297403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1 year after presentation the vision on circular agriculture our minister presented the strategy which addresses </a:t>
            </a:r>
            <a:r>
              <a:rPr lang="en-US" dirty="0" err="1"/>
              <a:t>teh</a:t>
            </a:r>
            <a:r>
              <a:rPr lang="en-US" dirty="0"/>
              <a:t> realization of circular agriculture. </a:t>
            </a:r>
            <a:r>
              <a:rPr lang="en-US" dirty="0" err="1"/>
              <a:t>Teh</a:t>
            </a:r>
            <a:r>
              <a:rPr lang="en-US" dirty="0"/>
              <a:t> strategy focusses on bringing circular agriculture in </a:t>
            </a:r>
            <a:r>
              <a:rPr lang="en-US" dirty="0" err="1"/>
              <a:t>pratices</a:t>
            </a:r>
            <a:r>
              <a:rPr lang="en-US" dirty="0"/>
              <a:t> and provides policy efforts to support CA. This mean that we will require a solid economic base for producers, a commitment to knowledge an innovation high appreciation for food  and food producers, </a:t>
            </a:r>
            <a:r>
              <a:rPr lang="en-US" dirty="0" err="1"/>
              <a:t>favourable</a:t>
            </a:r>
            <a:r>
              <a:rPr lang="en-US" dirty="0"/>
              <a:t> legislation, and of </a:t>
            </a:r>
            <a:r>
              <a:rPr lang="en-US" dirty="0" err="1"/>
              <a:t>courcse</a:t>
            </a:r>
            <a:r>
              <a:rPr lang="en-US" dirty="0"/>
              <a:t> a good balance between agriculture and nature</a:t>
            </a:r>
            <a:endParaRPr lang="nl-NL" dirty="0"/>
          </a:p>
        </p:txBody>
      </p:sp>
      <p:sp>
        <p:nvSpPr>
          <p:cNvPr id="4" name="Slide Number Placeholder 3"/>
          <p:cNvSpPr>
            <a:spLocks noGrp="1"/>
          </p:cNvSpPr>
          <p:nvPr>
            <p:ph type="sldNum" sz="quarter" idx="10"/>
          </p:nvPr>
        </p:nvSpPr>
        <p:spPr/>
        <p:txBody>
          <a:bodyPr/>
          <a:lstStyle/>
          <a:p>
            <a:fld id="{00C4D53B-2A5F-46DB-9092-7AB52C1222F8}" type="slidenum">
              <a:rPr lang="nl-NL" smtClean="0"/>
              <a:t>12</a:t>
            </a:fld>
            <a:endParaRPr lang="nl-NL"/>
          </a:p>
        </p:txBody>
      </p:sp>
    </p:spTree>
    <p:extLst>
      <p:ext uri="{BB962C8B-B14F-4D97-AF65-F5344CB8AC3E}">
        <p14:creationId xmlns:p14="http://schemas.microsoft.com/office/powerpoint/2010/main" val="3564787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this</a:t>
            </a:r>
            <a:r>
              <a:rPr lang="en-GB" baseline="0" dirty="0"/>
              <a:t> future of circular agriculture is more than just a dream, we have set clear ambitions and a pathway till 2030.</a:t>
            </a:r>
          </a:p>
          <a:p>
            <a:r>
              <a:rPr lang="en-GB" baseline="0" dirty="0"/>
              <a:t>The first milestone has been reached; In the Netherlands we now have an official soil quality indicator set including target values for these indicators related to soil type and agricultural use.</a:t>
            </a:r>
          </a:p>
          <a:p>
            <a:endParaRPr lang="en-GB" baseline="0" dirty="0"/>
          </a:p>
          <a:p>
            <a:r>
              <a:rPr lang="en-GB" baseline="0" dirty="0"/>
              <a:t>But we need more than just stating how we measure </a:t>
            </a:r>
            <a:r>
              <a:rPr lang="en-GB" baseline="0" dirty="0" err="1"/>
              <a:t>teh</a:t>
            </a:r>
            <a:r>
              <a:rPr lang="en-GB" baseline="0" dirty="0"/>
              <a:t> status of </a:t>
            </a:r>
            <a:r>
              <a:rPr lang="en-GB" baseline="0" dirty="0" err="1"/>
              <a:t>teh</a:t>
            </a:r>
            <a:r>
              <a:rPr lang="en-GB" baseline="0" dirty="0"/>
              <a:t> soil, we should provided perspective to farmers on how to sustainably manage their soils, reaching </a:t>
            </a:r>
            <a:r>
              <a:rPr lang="en-GB" baseline="0" dirty="0" err="1"/>
              <a:t>teh</a:t>
            </a:r>
            <a:r>
              <a:rPr lang="en-GB" baseline="0" dirty="0"/>
              <a:t> target values</a:t>
            </a:r>
            <a:endParaRPr lang="en-GB" dirty="0"/>
          </a:p>
        </p:txBody>
      </p:sp>
      <p:sp>
        <p:nvSpPr>
          <p:cNvPr id="4" name="Slide Number Placeholder 3"/>
          <p:cNvSpPr>
            <a:spLocks noGrp="1"/>
          </p:cNvSpPr>
          <p:nvPr>
            <p:ph type="sldNum" sz="quarter" idx="10"/>
          </p:nvPr>
        </p:nvSpPr>
        <p:spPr/>
        <p:txBody>
          <a:bodyPr/>
          <a:lstStyle/>
          <a:p>
            <a:fld id="{00C4D53B-2A5F-46DB-9092-7AB52C1222F8}" type="slidenum">
              <a:rPr lang="nl-NL" smtClean="0"/>
              <a:t>13</a:t>
            </a:fld>
            <a:endParaRPr lang="nl-NL"/>
          </a:p>
        </p:txBody>
      </p:sp>
    </p:spTree>
    <p:extLst>
      <p:ext uri="{BB962C8B-B14F-4D97-AF65-F5344CB8AC3E}">
        <p14:creationId xmlns:p14="http://schemas.microsoft.com/office/powerpoint/2010/main" val="417283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dirty="0"/>
              <a:t>Klik om de stijl te bewerken</a:t>
            </a:r>
          </a:p>
        </p:txBody>
      </p:sp>
      <p:sp>
        <p:nvSpPr>
          <p:cNvPr id="22" name="Tijdelijke aanduiding voor afbeelding 24"/>
          <p:cNvSpPr>
            <a:spLocks noGrp="1" noChangeAspect="1"/>
          </p:cNvSpPr>
          <p:nvPr>
            <p:ph type="pic" sz="quarter" idx="13"/>
          </p:nvPr>
        </p:nvSpPr>
        <p:spPr bwMode="auto">
          <a:xfrm>
            <a:off x="49150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23"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24" name="Tijdelijke aanduiding voor afbeelding 24"/>
          <p:cNvSpPr>
            <a:spLocks noGrp="1" noChangeAspect="1"/>
          </p:cNvSpPr>
          <p:nvPr>
            <p:ph type="pic" sz="quarter" idx="28"/>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25"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26" name="Tijdelijke aanduiding voor tekst 21"/>
          <p:cNvSpPr>
            <a:spLocks noGrp="1"/>
          </p:cNvSpPr>
          <p:nvPr>
            <p:ph type="body" sz="quarter" idx="20"/>
          </p:nvPr>
        </p:nvSpPr>
        <p:spPr>
          <a:xfrm>
            <a:off x="505856" y="1234871"/>
            <a:ext cx="8385731" cy="330620"/>
          </a:xfrm>
        </p:spPr>
        <p:txBody>
          <a:bodyPr/>
          <a:lstStyle>
            <a:lvl1pPr marL="0" indent="0">
              <a:lnSpc>
                <a:spcPts val="2000"/>
              </a:lnSpc>
              <a:buFont typeface="Arial" panose="020B0604020202020204" pitchFamily="34" charset="0"/>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
        <p:nvSpPr>
          <p:cNvPr id="27" name="Tijdelijke aanduiding voor tekst 21"/>
          <p:cNvSpPr>
            <a:spLocks noGrp="1"/>
          </p:cNvSpPr>
          <p:nvPr>
            <p:ph type="body" sz="quarter" idx="21"/>
          </p:nvPr>
        </p:nvSpPr>
        <p:spPr>
          <a:xfrm>
            <a:off x="505856" y="1648186"/>
            <a:ext cx="8385731" cy="330620"/>
          </a:xfrm>
        </p:spPr>
        <p:txBody>
          <a:bodyPr/>
          <a:lstStyle>
            <a:lvl1pPr marL="0" indent="0">
              <a:lnSpc>
                <a:spcPts val="2000"/>
              </a:lnSpc>
              <a:buFont typeface="Arial" panose="020B0604020202020204" pitchFamily="34" charset="0"/>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6" name="Titel 5"/>
          <p:cNvSpPr>
            <a:spLocks noGrp="1"/>
          </p:cNvSpPr>
          <p:nvPr>
            <p:ph type="title"/>
          </p:nvPr>
        </p:nvSpPr>
        <p:spPr>
          <a:xfrm>
            <a:off x="561600" y="168288"/>
            <a:ext cx="3816000" cy="1020671"/>
          </a:xfrm>
        </p:spPr>
        <p:txBody>
          <a:bodyPr/>
          <a:lstStyle/>
          <a:p>
            <a:r>
              <a:rPr lang="nl-NL" dirty="0"/>
              <a:t>Klik om de stijl te bewerken</a:t>
            </a:r>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a:t>
            </a:fld>
            <a:endParaRPr lang="nl-NL" dirty="0"/>
          </a:p>
        </p:txBody>
      </p:sp>
      <p:sp>
        <p:nvSpPr>
          <p:cNvPr id="8" name="Tijdelijke aanduiding voor afbeelding 24"/>
          <p:cNvSpPr>
            <a:spLocks noGrp="1" noChangeAspect="1"/>
          </p:cNvSpPr>
          <p:nvPr>
            <p:ph type="pic" sz="quarter" idx="16"/>
          </p:nvPr>
        </p:nvSpPr>
        <p:spPr>
          <a:xfrm>
            <a:off x="4607588" y="170100"/>
            <a:ext cx="4284000" cy="4284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25"/>
          </p:nvPr>
        </p:nvSpPr>
        <p:spPr/>
        <p:txBody>
          <a:bodyPr/>
          <a:lstStyle/>
          <a:p>
            <a:pPr algn="r"/>
            <a:fld id="{F25965E0-7062-474C-8671-DB3A3CE669B0}" type="slidenum">
              <a:rPr lang="nl-NL" smtClean="0"/>
              <a:pPr algn="r"/>
              <a:t>‹N°›</a:t>
            </a:fld>
            <a:endParaRPr lang="nl-NL" dirty="0"/>
          </a:p>
        </p:txBody>
      </p:sp>
      <p:sp>
        <p:nvSpPr>
          <p:cNvPr id="14" name="Titel 13"/>
          <p:cNvSpPr>
            <a:spLocks noGrp="1"/>
          </p:cNvSpPr>
          <p:nvPr>
            <p:ph type="title"/>
          </p:nvPr>
        </p:nvSpPr>
        <p:spPr/>
        <p:txBody>
          <a:bodyPr/>
          <a:lstStyle/>
          <a:p>
            <a:r>
              <a:rPr lang="nl-NL" dirty="0"/>
              <a:t>Klik om de stijl te bewerken</a:t>
            </a:r>
          </a:p>
        </p:txBody>
      </p:sp>
      <p:sp>
        <p:nvSpPr>
          <p:cNvPr id="13" name="Tijdelijke aanduiding voor afbeelding 24"/>
          <p:cNvSpPr>
            <a:spLocks noGrp="1" noChangeAspect="1"/>
          </p:cNvSpPr>
          <p:nvPr>
            <p:ph type="pic" sz="quarter" idx="16"/>
          </p:nvPr>
        </p:nvSpPr>
        <p:spPr>
          <a:xfrm>
            <a:off x="615925" y="1473201"/>
            <a:ext cx="2556000" cy="1980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15" name="Tijdelijke aanduiding voor afbeelding 24"/>
          <p:cNvSpPr>
            <a:spLocks noGrp="1" noChangeAspect="1"/>
          </p:cNvSpPr>
          <p:nvPr>
            <p:ph type="pic" sz="quarter" idx="17"/>
          </p:nvPr>
        </p:nvSpPr>
        <p:spPr>
          <a:xfrm>
            <a:off x="3476550" y="1473201"/>
            <a:ext cx="2556000" cy="1980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6" name="Tijdelijke aanduiding voor afbeelding 24"/>
          <p:cNvSpPr>
            <a:spLocks noGrp="1" noChangeAspect="1"/>
          </p:cNvSpPr>
          <p:nvPr>
            <p:ph type="pic" sz="quarter" idx="18"/>
          </p:nvPr>
        </p:nvSpPr>
        <p:spPr>
          <a:xfrm>
            <a:off x="6337175" y="1473201"/>
            <a:ext cx="2556000" cy="1980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7" name="Tijdelijke aanduiding voor tekst 21"/>
          <p:cNvSpPr>
            <a:spLocks noGrp="1"/>
          </p:cNvSpPr>
          <p:nvPr>
            <p:ph type="body" sz="quarter" idx="20"/>
          </p:nvPr>
        </p:nvSpPr>
        <p:spPr>
          <a:xfrm>
            <a:off x="505856" y="3507017"/>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
        <p:nvSpPr>
          <p:cNvPr id="18" name="Tijdelijke aanduiding voor tekst 21"/>
          <p:cNvSpPr>
            <a:spLocks noGrp="1"/>
          </p:cNvSpPr>
          <p:nvPr>
            <p:ph type="body" sz="quarter" idx="26"/>
          </p:nvPr>
        </p:nvSpPr>
        <p:spPr>
          <a:xfrm>
            <a:off x="6215589"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
        <p:nvSpPr>
          <p:cNvPr id="19" name="Tijdelijke aanduiding voor tekst 21"/>
          <p:cNvSpPr>
            <a:spLocks noGrp="1"/>
          </p:cNvSpPr>
          <p:nvPr>
            <p:ph type="body" sz="quarter" idx="27"/>
          </p:nvPr>
        </p:nvSpPr>
        <p:spPr>
          <a:xfrm>
            <a:off x="3364454"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Klik om de stijl te bewerken</a:t>
            </a:r>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a:t>
            </a:fld>
            <a:endParaRPr lang="nl-NL" dirty="0"/>
          </a:p>
        </p:txBody>
      </p:sp>
      <p:sp>
        <p:nvSpPr>
          <p:cNvPr id="8" name="Tijdelijke aanduiding voor afbeelding 24"/>
          <p:cNvSpPr>
            <a:spLocks noGrp="1" noChangeAspect="1"/>
          </p:cNvSpPr>
          <p:nvPr>
            <p:ph type="pic" sz="quarter" idx="16"/>
          </p:nvPr>
        </p:nvSpPr>
        <p:spPr>
          <a:xfrm>
            <a:off x="620713" y="1473201"/>
            <a:ext cx="4059604" cy="2987862"/>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afbeelding 24"/>
          <p:cNvSpPr>
            <a:spLocks noGrp="1" noChangeAspect="1"/>
          </p:cNvSpPr>
          <p:nvPr>
            <p:ph type="pic" sz="quarter" idx="17"/>
          </p:nvPr>
        </p:nvSpPr>
        <p:spPr>
          <a:xfrm>
            <a:off x="4826161" y="1474463"/>
            <a:ext cx="4060800" cy="298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Klik om de stijl te bewerken</a:t>
            </a:r>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‹N°›</a:t>
            </a:fld>
            <a:endParaRPr lang="nl-NL" dirty="0"/>
          </a:p>
        </p:txBody>
      </p:sp>
      <p:sp>
        <p:nvSpPr>
          <p:cNvPr id="8" name="Tijdelijke aanduiding voor afbeelding 24"/>
          <p:cNvSpPr>
            <a:spLocks noGrp="1" noChangeAspect="1"/>
          </p:cNvSpPr>
          <p:nvPr>
            <p:ph type="pic" sz="quarter" idx="16"/>
          </p:nvPr>
        </p:nvSpPr>
        <p:spPr>
          <a:xfrm>
            <a:off x="618745" y="1107712"/>
            <a:ext cx="8274430" cy="334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615950" y="166688"/>
            <a:ext cx="4032000" cy="42903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noChangeAspect="1"/>
          </p:cNvSpPr>
          <p:nvPr>
            <p:ph type="pic" sz="quarter" idx="17"/>
          </p:nvPr>
        </p:nvSpPr>
        <p:spPr>
          <a:xfrm>
            <a:off x="4859588" y="166688"/>
            <a:ext cx="4032000" cy="428966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9143999" cy="51435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561600" y="172641"/>
            <a:ext cx="8330400" cy="612000"/>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nl-NL" dirty="0"/>
              <a:t>Klik om de stijl te bewerken</a:t>
            </a:r>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493200" y="1368000"/>
            <a:ext cx="8398800" cy="3092400"/>
          </a:xfrm>
          <a:noFill/>
        </p:spPr>
        <p:txBody>
          <a:bodyPr/>
          <a:lstStyle>
            <a:lvl1pPr>
              <a:defRPr>
                <a:solidFill>
                  <a:schemeClr val="bg2"/>
                </a:solidFill>
              </a:defRPr>
            </a:lvl1pPr>
          </a:lstStyle>
          <a:p>
            <a:endParaRPr lang="nl-NL" dirty="0"/>
          </a:p>
        </p:txBody>
      </p:sp>
      <p:sp>
        <p:nvSpPr>
          <p:cNvPr id="5" name="Titel 4"/>
          <p:cNvSpPr>
            <a:spLocks noGrp="1"/>
          </p:cNvSpPr>
          <p:nvPr>
            <p:ph type="title"/>
          </p:nvPr>
        </p:nvSpPr>
        <p:spPr/>
        <p:txBody>
          <a:bodyPr/>
          <a:lstStyle/>
          <a:p>
            <a:r>
              <a:rPr lang="nl-NL" dirty="0"/>
              <a:t>Klik om de stijl te bewerken</a:t>
            </a:r>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615951" y="1473199"/>
            <a:ext cx="8275638" cy="2987676"/>
          </a:xfrm>
        </p:spPr>
        <p:txBody>
          <a:bodyPr/>
          <a:lstStyle>
            <a:lvl1pPr>
              <a:defRPr>
                <a:solidFill>
                  <a:schemeClr val="bg2"/>
                </a:solidFill>
              </a:defRPr>
            </a:lvl1pPr>
          </a:lstStyle>
          <a:p>
            <a:endParaRPr lang="nl-NL" dirty="0"/>
          </a:p>
        </p:txBody>
      </p:sp>
      <p:sp>
        <p:nvSpPr>
          <p:cNvPr id="4" name="Titel 3"/>
          <p:cNvSpPr>
            <a:spLocks noGrp="1"/>
          </p:cNvSpPr>
          <p:nvPr>
            <p:ph type="title"/>
          </p:nvPr>
        </p:nvSpPr>
        <p:spPr/>
        <p:txBody>
          <a:bodyPr/>
          <a:lstStyle/>
          <a:p>
            <a:r>
              <a:rPr lang="nl-NL" dirty="0"/>
              <a:t>Klik om de stijl te bewerken</a:t>
            </a:r>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p:nvPr>
        </p:nvSpPr>
        <p:spPr>
          <a:xfrm>
            <a:off x="561600" y="168288"/>
            <a:ext cx="3816000" cy="1020671"/>
          </a:xfrm>
        </p:spPr>
        <p:txBody>
          <a:bodyPr/>
          <a:lstStyle/>
          <a:p>
            <a:r>
              <a:rPr lang="nl-NL" dirty="0"/>
              <a:t>Klik om de stijl te bewerken</a:t>
            </a:r>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a:t>
            </a:fld>
            <a:endParaRPr lang="nl-NL" dirty="0"/>
          </a:p>
        </p:txBody>
      </p:sp>
      <p:sp>
        <p:nvSpPr>
          <p:cNvPr id="6"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493200" y="1368000"/>
            <a:ext cx="83988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tel 4"/>
          <p:cNvSpPr>
            <a:spLocks noGrp="1"/>
          </p:cNvSpPr>
          <p:nvPr>
            <p:ph type="title"/>
          </p:nvPr>
        </p:nvSpPr>
        <p:spPr/>
        <p:txBody>
          <a:bodyPr/>
          <a:lstStyle/>
          <a:p>
            <a:r>
              <a:rPr lang="nl-NL" dirty="0"/>
              <a:t>Klik om de stijl te bewerken</a:t>
            </a:r>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3" name="Titel 2"/>
          <p:cNvSpPr>
            <a:spLocks noGrp="1"/>
          </p:cNvSpPr>
          <p:nvPr>
            <p:ph type="title"/>
          </p:nvPr>
        </p:nvSpPr>
        <p:spPr>
          <a:xfrm>
            <a:off x="561600" y="168288"/>
            <a:ext cx="3816000" cy="1020671"/>
          </a:xfrm>
        </p:spPr>
        <p:txBody>
          <a:bodyPr/>
          <a:lstStyle/>
          <a:p>
            <a:r>
              <a:rPr lang="nl-NL" dirty="0"/>
              <a:t>Klik om de stijl te bewerken</a:t>
            </a:r>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a:t>
            </a:fld>
            <a:endParaRPr lang="nl-NL" dirty="0"/>
          </a:p>
        </p:txBody>
      </p:sp>
      <p:sp>
        <p:nvSpPr>
          <p:cNvPr id="10"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1" name="Tijdelijke aanduiding voor afbeelding 24"/>
          <p:cNvSpPr>
            <a:spLocks noGrp="1"/>
          </p:cNvSpPr>
          <p:nvPr>
            <p:ph type="pic" sz="quarter" idx="28"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6"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9"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20"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4" name="Tijdelijke aanduiding voor afbeelding 24"/>
          <p:cNvSpPr>
            <a:spLocks noGrp="1" noChangeAspect="1"/>
          </p:cNvSpPr>
          <p:nvPr>
            <p:ph type="pic" sz="quarter" idx="13"/>
          </p:nvPr>
        </p:nvSpPr>
        <p:spPr bwMode="auto">
          <a:xfrm>
            <a:off x="467564" y="2120875"/>
            <a:ext cx="2340000" cy="234000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err="1">
                <a:ln>
                  <a:noFill/>
                </a:ln>
                <a:solidFill>
                  <a:sysClr val="windowText" lastClr="000000"/>
                </a:solidFill>
                <a:effectLst/>
                <a:uLnTx/>
                <a:uFillTx/>
              </a:rPr>
              <a:t>Klik</a:t>
            </a:r>
            <a:r>
              <a:rPr kumimoji="0" lang="en-GB" sz="600" b="0" i="0" u="none" strike="noStrike" kern="0" cap="none" spc="0" normalizeH="0" baseline="0" noProof="0" dirty="0">
                <a:ln>
                  <a:noFill/>
                </a:ln>
                <a:solidFill>
                  <a:sysClr val="windowText" lastClr="000000"/>
                </a:solidFill>
                <a:effectLst/>
                <a:uLnTx/>
                <a:uFillTx/>
              </a:rPr>
              <a:t> op het pictogram </a:t>
            </a:r>
            <a:r>
              <a:rPr kumimoji="0" lang="en-GB" sz="600" b="0" i="0" u="none" strike="noStrike" kern="0" cap="none" spc="0" normalizeH="0" baseline="0" noProof="0" dirty="0" err="1">
                <a:ln>
                  <a:noFill/>
                </a:ln>
                <a:solidFill>
                  <a:sysClr val="windowText" lastClr="000000"/>
                </a:solidFill>
                <a:effectLst/>
                <a:uLnTx/>
                <a:uFillTx/>
              </a:rPr>
              <a:t>als</a:t>
            </a:r>
            <a:r>
              <a:rPr kumimoji="0" lang="en-GB" sz="600" b="0" i="0" u="none" strike="noStrike" kern="0" cap="none" spc="0" normalizeH="0" baseline="0" noProof="0" dirty="0">
                <a:ln>
                  <a:noFill/>
                </a:ln>
                <a:solidFill>
                  <a:sysClr val="windowText" lastClr="000000"/>
                </a:solidFill>
                <a:effectLst/>
                <a:uLnTx/>
                <a:uFillTx/>
              </a:rPr>
              <a:t> u </a:t>
            </a:r>
            <a:r>
              <a:rPr kumimoji="0" lang="en-GB" sz="600" b="0" i="0" u="none" strike="noStrike" kern="0" cap="none" spc="0" normalizeH="0" baseline="0" noProof="0" dirty="0" err="1">
                <a:ln>
                  <a:noFill/>
                </a:ln>
                <a:solidFill>
                  <a:sysClr val="windowText" lastClr="000000"/>
                </a:solidFill>
                <a:effectLst/>
                <a:uLnTx/>
                <a:uFillTx/>
              </a:rPr>
              <a:t>een</a:t>
            </a:r>
            <a:r>
              <a:rPr kumimoji="0" lang="en-GB" sz="600" b="0" i="0" u="none" strike="noStrike" kern="0" cap="none" spc="0" normalizeH="0" baseline="0" noProof="0" dirty="0">
                <a:ln>
                  <a:noFill/>
                </a:ln>
                <a:solidFill>
                  <a:sysClr val="windowText" lastClr="000000"/>
                </a:solidFill>
                <a:effectLst/>
                <a:uLnTx/>
                <a:uFillTx/>
              </a:rPr>
              <a:t> </a:t>
            </a:r>
            <a:r>
              <a:rPr kumimoji="0" lang="en-GB" sz="600" b="0" i="0" u="none" strike="noStrike" kern="0" cap="none" spc="0" normalizeH="0" baseline="0" noProof="0" dirty="0" err="1">
                <a:ln>
                  <a:noFill/>
                </a:ln>
                <a:solidFill>
                  <a:sysClr val="windowText" lastClr="000000"/>
                </a:solidFill>
                <a:effectLst/>
                <a:uLnTx/>
                <a:uFillTx/>
              </a:rPr>
              <a:t>afbeelding</a:t>
            </a:r>
            <a:r>
              <a:rPr kumimoji="0" lang="en-GB" sz="600" b="0" i="0" u="none" strike="noStrike" kern="0" cap="none" spc="0" normalizeH="0" baseline="0" noProof="0" dirty="0">
                <a:ln>
                  <a:noFill/>
                </a:ln>
                <a:solidFill>
                  <a:sysClr val="windowText" lastClr="000000"/>
                </a:solidFill>
                <a:effectLst/>
                <a:uLnTx/>
                <a:uFillTx/>
              </a:rPr>
              <a:t> wilt </a:t>
            </a:r>
            <a:r>
              <a:rPr kumimoji="0" lang="en-GB" sz="600" b="0" i="0" u="none" strike="noStrike" kern="0" cap="none" spc="0" normalizeH="0" baseline="0" noProof="0" dirty="0" err="1">
                <a:ln>
                  <a:noFill/>
                </a:ln>
                <a:solidFill>
                  <a:sysClr val="windowText" lastClr="000000"/>
                </a:solidFill>
                <a:effectLst/>
                <a:uLnTx/>
                <a:uFillTx/>
              </a:rPr>
              <a:t>toevoegen</a:t>
            </a:r>
            <a:endParaRPr kumimoji="0" lang="en-GB" sz="600" b="0" i="0" u="none" strike="noStrike" kern="0" cap="none" spc="0" normalizeH="0" baseline="0" noProof="0" dirty="0">
              <a:ln>
                <a:noFill/>
              </a:ln>
              <a:solidFill>
                <a:sysClr val="windowText" lastClr="000000"/>
              </a:solidFill>
              <a:effectLst/>
              <a:uLnTx/>
              <a:uFillTx/>
            </a:endParaRPr>
          </a:p>
        </p:txBody>
      </p:sp>
      <p:sp>
        <p:nvSpPr>
          <p:cNvPr id="15"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err="1">
                <a:ln>
                  <a:noFill/>
                </a:ln>
                <a:solidFill>
                  <a:sysClr val="windowText" lastClr="000000"/>
                </a:solidFill>
                <a:effectLst/>
                <a:uLnTx/>
                <a:uFillTx/>
              </a:rPr>
              <a:t>Klik</a:t>
            </a:r>
            <a:r>
              <a:rPr kumimoji="0" lang="en-GB" sz="600" b="0" i="0" u="none" strike="noStrike" kern="0" cap="none" spc="0" normalizeH="0" baseline="0" noProof="0" dirty="0">
                <a:ln>
                  <a:noFill/>
                </a:ln>
                <a:solidFill>
                  <a:sysClr val="windowText" lastClr="000000"/>
                </a:solidFill>
                <a:effectLst/>
                <a:uLnTx/>
                <a:uFillTx/>
              </a:rPr>
              <a:t> op het pictogram </a:t>
            </a:r>
            <a:r>
              <a:rPr kumimoji="0" lang="en-GB" sz="600" b="0" i="0" u="none" strike="noStrike" kern="0" cap="none" spc="0" normalizeH="0" baseline="0" noProof="0" dirty="0" err="1">
                <a:ln>
                  <a:noFill/>
                </a:ln>
                <a:solidFill>
                  <a:sysClr val="windowText" lastClr="000000"/>
                </a:solidFill>
                <a:effectLst/>
                <a:uLnTx/>
                <a:uFillTx/>
              </a:rPr>
              <a:t>als</a:t>
            </a:r>
            <a:r>
              <a:rPr kumimoji="0" lang="en-GB" sz="600" b="0" i="0" u="none" strike="noStrike" kern="0" cap="none" spc="0" normalizeH="0" baseline="0" noProof="0" dirty="0">
                <a:ln>
                  <a:noFill/>
                </a:ln>
                <a:solidFill>
                  <a:sysClr val="windowText" lastClr="000000"/>
                </a:solidFill>
                <a:effectLst/>
                <a:uLnTx/>
                <a:uFillTx/>
              </a:rPr>
              <a:t> u </a:t>
            </a:r>
            <a:r>
              <a:rPr kumimoji="0" lang="en-GB" sz="600" b="0" i="0" u="none" strike="noStrike" kern="0" cap="none" spc="0" normalizeH="0" baseline="0" noProof="0" dirty="0" err="1">
                <a:ln>
                  <a:noFill/>
                </a:ln>
                <a:solidFill>
                  <a:sysClr val="windowText" lastClr="000000"/>
                </a:solidFill>
                <a:effectLst/>
                <a:uLnTx/>
                <a:uFillTx/>
              </a:rPr>
              <a:t>een</a:t>
            </a:r>
            <a:r>
              <a:rPr kumimoji="0" lang="en-GB" sz="600" b="0" i="0" u="none" strike="noStrike" kern="0" cap="none" spc="0" normalizeH="0" baseline="0" noProof="0" dirty="0">
                <a:ln>
                  <a:noFill/>
                </a:ln>
                <a:solidFill>
                  <a:sysClr val="windowText" lastClr="000000"/>
                </a:solidFill>
                <a:effectLst/>
                <a:uLnTx/>
                <a:uFillTx/>
              </a:rPr>
              <a:t> </a:t>
            </a:r>
            <a:r>
              <a:rPr kumimoji="0" lang="en-GB" sz="600" b="0" i="0" u="none" strike="noStrike" kern="0" cap="none" spc="0" normalizeH="0" baseline="0" noProof="0" dirty="0" err="1">
                <a:ln>
                  <a:noFill/>
                </a:ln>
                <a:solidFill>
                  <a:sysClr val="windowText" lastClr="000000"/>
                </a:solidFill>
                <a:effectLst/>
                <a:uLnTx/>
                <a:uFillTx/>
              </a:rPr>
              <a:t>afbeelding</a:t>
            </a:r>
            <a:r>
              <a:rPr kumimoji="0" lang="en-GB" sz="600" b="0" i="0" u="none" strike="noStrike" kern="0" cap="none" spc="0" normalizeH="0" baseline="0" noProof="0" dirty="0">
                <a:ln>
                  <a:noFill/>
                </a:ln>
                <a:solidFill>
                  <a:sysClr val="windowText" lastClr="000000"/>
                </a:solidFill>
                <a:effectLst/>
                <a:uLnTx/>
                <a:uFillTx/>
              </a:rPr>
              <a:t> wilt </a:t>
            </a:r>
            <a:r>
              <a:rPr kumimoji="0" lang="en-GB" sz="600" b="0" i="0" u="none" strike="noStrike" kern="0" cap="none" spc="0" normalizeH="0" baseline="0" noProof="0" dirty="0" err="1">
                <a:ln>
                  <a:noFill/>
                </a:ln>
                <a:solidFill>
                  <a:sysClr val="windowText" lastClr="000000"/>
                </a:solidFill>
                <a:effectLst/>
                <a:uLnTx/>
                <a:uFillTx/>
              </a:rPr>
              <a:t>toevoegen</a:t>
            </a:r>
            <a:endParaRPr kumimoji="0" lang="en-GB" sz="600" b="0" i="0" u="none" strike="noStrike" kern="0" cap="none" spc="0" normalizeH="0" baseline="0" noProof="0" dirty="0">
              <a:ln>
                <a:noFill/>
              </a:ln>
              <a:solidFill>
                <a:sysClr val="windowText" lastClr="000000"/>
              </a:solidFill>
              <a:effectLst/>
              <a:uLnTx/>
              <a:uFillTx/>
            </a:endParaRPr>
          </a:p>
        </p:txBody>
      </p:sp>
      <p:sp>
        <p:nvSpPr>
          <p:cNvPr id="16" name="Tijdelijke aanduiding voor afbeelding 24"/>
          <p:cNvSpPr>
            <a:spLocks noGrp="1" noChangeAspect="1"/>
          </p:cNvSpPr>
          <p:nvPr>
            <p:ph type="pic" sz="quarter" idx="16"/>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err="1">
                <a:ln>
                  <a:noFill/>
                </a:ln>
                <a:solidFill>
                  <a:sysClr val="windowText" lastClr="000000"/>
                </a:solidFill>
                <a:effectLst/>
                <a:uLnTx/>
                <a:uFillTx/>
              </a:rPr>
              <a:t>Klik</a:t>
            </a:r>
            <a:r>
              <a:rPr kumimoji="0" lang="en-GB" sz="600" b="0" i="0" u="none" strike="noStrike" kern="0" cap="none" spc="0" normalizeH="0" baseline="0" noProof="0" dirty="0">
                <a:ln>
                  <a:noFill/>
                </a:ln>
                <a:solidFill>
                  <a:sysClr val="windowText" lastClr="000000"/>
                </a:solidFill>
                <a:effectLst/>
                <a:uLnTx/>
                <a:uFillTx/>
              </a:rPr>
              <a:t> op het pictogram </a:t>
            </a:r>
            <a:r>
              <a:rPr kumimoji="0" lang="en-GB" sz="600" b="0" i="0" u="none" strike="noStrike" kern="0" cap="none" spc="0" normalizeH="0" baseline="0" noProof="0" dirty="0" err="1">
                <a:ln>
                  <a:noFill/>
                </a:ln>
                <a:solidFill>
                  <a:sysClr val="windowText" lastClr="000000"/>
                </a:solidFill>
                <a:effectLst/>
                <a:uLnTx/>
                <a:uFillTx/>
              </a:rPr>
              <a:t>als</a:t>
            </a:r>
            <a:r>
              <a:rPr kumimoji="0" lang="en-GB" sz="600" b="0" i="0" u="none" strike="noStrike" kern="0" cap="none" spc="0" normalizeH="0" baseline="0" noProof="0" dirty="0">
                <a:ln>
                  <a:noFill/>
                </a:ln>
                <a:solidFill>
                  <a:sysClr val="windowText" lastClr="000000"/>
                </a:solidFill>
                <a:effectLst/>
                <a:uLnTx/>
                <a:uFillTx/>
              </a:rPr>
              <a:t> u </a:t>
            </a:r>
            <a:r>
              <a:rPr kumimoji="0" lang="en-GB" sz="600" b="0" i="0" u="none" strike="noStrike" kern="0" cap="none" spc="0" normalizeH="0" baseline="0" noProof="0" dirty="0" err="1">
                <a:ln>
                  <a:noFill/>
                </a:ln>
                <a:solidFill>
                  <a:sysClr val="windowText" lastClr="000000"/>
                </a:solidFill>
                <a:effectLst/>
                <a:uLnTx/>
                <a:uFillTx/>
              </a:rPr>
              <a:t>een</a:t>
            </a:r>
            <a:r>
              <a:rPr kumimoji="0" lang="en-GB" sz="600" b="0" i="0" u="none" strike="noStrike" kern="0" cap="none" spc="0" normalizeH="0" baseline="0" noProof="0" dirty="0">
                <a:ln>
                  <a:noFill/>
                </a:ln>
                <a:solidFill>
                  <a:sysClr val="windowText" lastClr="000000"/>
                </a:solidFill>
                <a:effectLst/>
                <a:uLnTx/>
                <a:uFillTx/>
              </a:rPr>
              <a:t> </a:t>
            </a:r>
            <a:r>
              <a:rPr kumimoji="0" lang="en-GB" sz="600" b="0" i="0" u="none" strike="noStrike" kern="0" cap="none" spc="0" normalizeH="0" baseline="0" noProof="0" dirty="0" err="1">
                <a:ln>
                  <a:noFill/>
                </a:ln>
                <a:solidFill>
                  <a:sysClr val="windowText" lastClr="000000"/>
                </a:solidFill>
                <a:effectLst/>
                <a:uLnTx/>
                <a:uFillTx/>
              </a:rPr>
              <a:t>afbeelding</a:t>
            </a:r>
            <a:r>
              <a:rPr kumimoji="0" lang="en-GB" sz="600" b="0" i="0" u="none" strike="noStrike" kern="0" cap="none" spc="0" normalizeH="0" baseline="0" noProof="0" dirty="0">
                <a:ln>
                  <a:noFill/>
                </a:ln>
                <a:solidFill>
                  <a:sysClr val="windowText" lastClr="000000"/>
                </a:solidFill>
                <a:effectLst/>
                <a:uLnTx/>
                <a:uFillTx/>
              </a:rPr>
              <a:t> wilt </a:t>
            </a:r>
            <a:r>
              <a:rPr kumimoji="0" lang="en-GB" sz="600" b="0" i="0" u="none" strike="noStrike" kern="0" cap="none" spc="0" normalizeH="0" baseline="0" noProof="0" dirty="0" err="1">
                <a:ln>
                  <a:noFill/>
                </a:ln>
                <a:solidFill>
                  <a:sysClr val="windowText" lastClr="000000"/>
                </a:solidFill>
                <a:effectLst/>
                <a:uLnTx/>
                <a:uFillTx/>
              </a:rPr>
              <a:t>toevoegen</a:t>
            </a:r>
            <a:endParaRPr kumimoji="0" lang="en-GB" sz="600" b="0" i="0" u="none" strike="noStrike" kern="0" cap="none" spc="0" normalizeH="0" baseline="0" noProof="0" dirty="0">
              <a:ln>
                <a:noFill/>
              </a:ln>
              <a:solidFill>
                <a:sysClr val="windowText" lastClr="000000"/>
              </a:solidFill>
              <a:effectLst/>
              <a:uLnTx/>
              <a:uFillTx/>
            </a:endParaRPr>
          </a:p>
        </p:txBody>
      </p:sp>
      <p:sp>
        <p:nvSpPr>
          <p:cNvPr id="17"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dirty="0" err="1">
                <a:ln>
                  <a:noFill/>
                </a:ln>
                <a:solidFill>
                  <a:sysClr val="windowText" lastClr="000000"/>
                </a:solidFill>
                <a:effectLst/>
                <a:uLnTx/>
                <a:uFillTx/>
              </a:rPr>
              <a:t>Klik</a:t>
            </a:r>
            <a:r>
              <a:rPr kumimoji="0" lang="en-GB" sz="600" b="0" i="0" u="none" strike="noStrike" kern="0" cap="none" spc="0" normalizeH="0" baseline="0" noProof="0" dirty="0">
                <a:ln>
                  <a:noFill/>
                </a:ln>
                <a:solidFill>
                  <a:sysClr val="windowText" lastClr="000000"/>
                </a:solidFill>
                <a:effectLst/>
                <a:uLnTx/>
                <a:uFillTx/>
              </a:rPr>
              <a:t> op het pictogram </a:t>
            </a:r>
            <a:r>
              <a:rPr kumimoji="0" lang="en-GB" sz="600" b="0" i="0" u="none" strike="noStrike" kern="0" cap="none" spc="0" normalizeH="0" baseline="0" noProof="0" dirty="0" err="1">
                <a:ln>
                  <a:noFill/>
                </a:ln>
                <a:solidFill>
                  <a:sysClr val="windowText" lastClr="000000"/>
                </a:solidFill>
                <a:effectLst/>
                <a:uLnTx/>
                <a:uFillTx/>
              </a:rPr>
              <a:t>als</a:t>
            </a:r>
            <a:r>
              <a:rPr kumimoji="0" lang="en-GB" sz="600" b="0" i="0" u="none" strike="noStrike" kern="0" cap="none" spc="0" normalizeH="0" baseline="0" noProof="0" dirty="0">
                <a:ln>
                  <a:noFill/>
                </a:ln>
                <a:solidFill>
                  <a:sysClr val="windowText" lastClr="000000"/>
                </a:solidFill>
                <a:effectLst/>
                <a:uLnTx/>
                <a:uFillTx/>
              </a:rPr>
              <a:t> u </a:t>
            </a:r>
            <a:r>
              <a:rPr kumimoji="0" lang="en-GB" sz="600" b="0" i="0" u="none" strike="noStrike" kern="0" cap="none" spc="0" normalizeH="0" baseline="0" noProof="0" dirty="0" err="1">
                <a:ln>
                  <a:noFill/>
                </a:ln>
                <a:solidFill>
                  <a:sysClr val="windowText" lastClr="000000"/>
                </a:solidFill>
                <a:effectLst/>
                <a:uLnTx/>
                <a:uFillTx/>
              </a:rPr>
              <a:t>een</a:t>
            </a:r>
            <a:r>
              <a:rPr kumimoji="0" lang="en-GB" sz="600" b="0" i="0" u="none" strike="noStrike" kern="0" cap="none" spc="0" normalizeH="0" baseline="0" noProof="0" dirty="0">
                <a:ln>
                  <a:noFill/>
                </a:ln>
                <a:solidFill>
                  <a:sysClr val="windowText" lastClr="000000"/>
                </a:solidFill>
                <a:effectLst/>
                <a:uLnTx/>
                <a:uFillTx/>
              </a:rPr>
              <a:t> </a:t>
            </a:r>
            <a:r>
              <a:rPr kumimoji="0" lang="en-GB" sz="600" b="0" i="0" u="none" strike="noStrike" kern="0" cap="none" spc="0" normalizeH="0" baseline="0" noProof="0" dirty="0" err="1">
                <a:ln>
                  <a:noFill/>
                </a:ln>
                <a:solidFill>
                  <a:sysClr val="windowText" lastClr="000000"/>
                </a:solidFill>
                <a:effectLst/>
                <a:uLnTx/>
                <a:uFillTx/>
              </a:rPr>
              <a:t>afbeelding</a:t>
            </a:r>
            <a:r>
              <a:rPr kumimoji="0" lang="en-GB" sz="600" b="0" i="0" u="none" strike="noStrike" kern="0" cap="none" spc="0" normalizeH="0" baseline="0" noProof="0" dirty="0">
                <a:ln>
                  <a:noFill/>
                </a:ln>
                <a:solidFill>
                  <a:sysClr val="windowText" lastClr="000000"/>
                </a:solidFill>
                <a:effectLst/>
                <a:uLnTx/>
                <a:uFillTx/>
              </a:rPr>
              <a:t> wilt </a:t>
            </a:r>
            <a:r>
              <a:rPr kumimoji="0" lang="en-GB" sz="600" b="0" i="0" u="none" strike="noStrike" kern="0" cap="none" spc="0" normalizeH="0" baseline="0" noProof="0" dirty="0" err="1">
                <a:ln>
                  <a:noFill/>
                </a:ln>
                <a:solidFill>
                  <a:sysClr val="windowText" lastClr="000000"/>
                </a:solidFill>
                <a:effectLst/>
                <a:uLnTx/>
                <a:uFillTx/>
              </a:rPr>
              <a:t>toevoegen</a:t>
            </a:r>
            <a:endParaRPr kumimoji="0" lang="en-GB" sz="600" b="0" i="0" u="none" strike="noStrike" kern="0" cap="none" spc="0" normalizeH="0" baseline="0" noProof="0" dirty="0">
              <a:ln>
                <a:noFill/>
              </a:ln>
              <a:solidFill>
                <a:sysClr val="windowText" lastClr="000000"/>
              </a:solidFill>
              <a:effectLst/>
              <a:uLnTx/>
              <a:uFillTx/>
            </a:endParaRPr>
          </a:p>
        </p:txBody>
      </p:sp>
      <p:sp>
        <p:nvSpPr>
          <p:cNvPr id="18" name="Tijdelijke aanduiding voor tekst 21"/>
          <p:cNvSpPr>
            <a:spLocks noGrp="1"/>
          </p:cNvSpPr>
          <p:nvPr>
            <p:ph type="body" sz="quarter" idx="20"/>
          </p:nvPr>
        </p:nvSpPr>
        <p:spPr>
          <a:xfrm>
            <a:off x="505858" y="1234872"/>
            <a:ext cx="8385731" cy="330620"/>
          </a:xfrm>
        </p:spPr>
        <p:txBody>
          <a:bodyPr/>
          <a:lstStyle>
            <a:lvl1pPr marL="0" indent="0">
              <a:lnSpc>
                <a:spcPts val="1500"/>
              </a:lnSpc>
              <a:buNone/>
              <a:defRPr sz="1200"/>
            </a:lvl1pPr>
            <a:lvl2pPr marL="522685" indent="0">
              <a:lnSpc>
                <a:spcPts val="1500"/>
              </a:lnSpc>
              <a:buNone/>
              <a:defRPr sz="1200"/>
            </a:lvl2pPr>
            <a:lvl3pPr marL="1170384" indent="0">
              <a:lnSpc>
                <a:spcPts val="1500"/>
              </a:lnSpc>
              <a:buNone/>
              <a:defRPr sz="1200"/>
            </a:lvl3pPr>
            <a:lvl4pPr marL="1749028" indent="0">
              <a:lnSpc>
                <a:spcPts val="1500"/>
              </a:lnSpc>
              <a:buNone/>
              <a:defRPr sz="1200"/>
            </a:lvl4pPr>
            <a:lvl5pPr marL="2289572" indent="0">
              <a:lnSpc>
                <a:spcPts val="1500"/>
              </a:lnSpc>
              <a:buNone/>
              <a:defRPr sz="1200"/>
            </a:lvl5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9" name="Tijdelijke aanduiding voor tekst 21"/>
          <p:cNvSpPr>
            <a:spLocks noGrp="1"/>
          </p:cNvSpPr>
          <p:nvPr>
            <p:ph type="body" sz="quarter" idx="21"/>
          </p:nvPr>
        </p:nvSpPr>
        <p:spPr>
          <a:xfrm>
            <a:off x="505858" y="1648187"/>
            <a:ext cx="8385731" cy="330620"/>
          </a:xfrm>
        </p:spPr>
        <p:txBody>
          <a:bodyPr/>
          <a:lstStyle>
            <a:lvl1pPr marL="0" indent="0">
              <a:lnSpc>
                <a:spcPts val="1500"/>
              </a:lnSpc>
              <a:buNone/>
              <a:defRPr sz="1200"/>
            </a:lvl1pPr>
            <a:lvl2pPr marL="522685" indent="0">
              <a:lnSpc>
                <a:spcPts val="1500"/>
              </a:lnSpc>
              <a:buNone/>
              <a:defRPr sz="1200"/>
            </a:lvl2pPr>
            <a:lvl3pPr marL="1170384" indent="0">
              <a:lnSpc>
                <a:spcPts val="1500"/>
              </a:lnSpc>
              <a:buNone/>
              <a:defRPr sz="1200"/>
            </a:lvl3pPr>
            <a:lvl4pPr marL="1749028" indent="0">
              <a:lnSpc>
                <a:spcPts val="1500"/>
              </a:lnSpc>
              <a:buNone/>
              <a:defRPr sz="1200"/>
            </a:lvl4pPr>
            <a:lvl5pPr marL="2289572" indent="0">
              <a:lnSpc>
                <a:spcPts val="1500"/>
              </a:lnSpc>
              <a:buNone/>
              <a:defRPr sz="1200"/>
            </a:lvl5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Tree>
    <p:extLst>
      <p:ext uri="{BB962C8B-B14F-4D97-AF65-F5344CB8AC3E}">
        <p14:creationId xmlns:p14="http://schemas.microsoft.com/office/powerpoint/2010/main" val="877247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172642"/>
            <a:ext cx="8442796" cy="629840"/>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376437"/>
            <a:ext cx="8521188" cy="30672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
        <p:nvSpPr>
          <p:cNvPr id="4" name="Tijdelijke aanduiding voor dianummer 3"/>
          <p:cNvSpPr>
            <a:spLocks noGrp="1"/>
          </p:cNvSpPr>
          <p:nvPr>
            <p:ph type="sldNum" sz="quarter" idx="11"/>
          </p:nvPr>
        </p:nvSpPr>
        <p:spPr/>
        <p:txBody>
          <a:bodyPr/>
          <a:lstStyle/>
          <a:p>
            <a:pPr algn="r"/>
            <a:fld id="{F25965E0-7062-474C-8671-DB3A3CE669B0}" type="slidenum">
              <a:rPr lang="en-GB" smtClean="0"/>
              <a:pPr algn="r"/>
              <a:t>‹N°›</a:t>
            </a:fld>
            <a:endParaRPr lang="en-GB"/>
          </a:p>
        </p:txBody>
      </p:sp>
    </p:spTree>
    <p:extLst>
      <p:ext uri="{BB962C8B-B14F-4D97-AF65-F5344CB8AC3E}">
        <p14:creationId xmlns:p14="http://schemas.microsoft.com/office/powerpoint/2010/main" val="2779373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1999"/>
            <a:ext cx="8402400" cy="630094"/>
          </a:xfrm>
        </p:spPr>
        <p:txBody>
          <a:bodyPr/>
          <a:lstStyle>
            <a:lvl1pPr>
              <a:defRPr/>
            </a:lvl1pPr>
          </a:lstStyle>
          <a:p>
            <a:r>
              <a:rPr lang="en-US" noProof="0" dirty="0" err="1"/>
              <a:t>Klik</a:t>
            </a:r>
            <a:r>
              <a:rPr lang="en-US" noProof="0" dirty="0"/>
              <a:t> </a:t>
            </a:r>
            <a:r>
              <a:rPr lang="en-US" noProof="0" dirty="0" err="1"/>
              <a:t>om</a:t>
            </a:r>
            <a:r>
              <a:rPr lang="en-US" noProof="0" dirty="0"/>
              <a:t> </a:t>
            </a:r>
            <a:r>
              <a:rPr lang="en-US" noProof="0" dirty="0" err="1"/>
              <a:t>een</a:t>
            </a:r>
            <a:r>
              <a:rPr lang="en-US" noProof="0" dirty="0"/>
              <a:t> </a:t>
            </a:r>
            <a:r>
              <a:rPr lang="en-US" noProof="0" dirty="0" err="1"/>
              <a:t>titel</a:t>
            </a:r>
            <a:r>
              <a:rPr lang="en-US" noProof="0" dirty="0"/>
              <a:t> </a:t>
            </a:r>
            <a:r>
              <a:rPr lang="en-US" noProof="0" dirty="0" err="1"/>
              <a:t>te</a:t>
            </a:r>
            <a:r>
              <a:rPr lang="en-US" noProof="0" dirty="0"/>
              <a:t> </a:t>
            </a:r>
            <a:r>
              <a:rPr lang="en-US" noProof="0" dirty="0" err="1"/>
              <a:t>maken</a:t>
            </a:r>
            <a:endParaRPr lang="en-US" noProof="0" dirty="0"/>
          </a:p>
        </p:txBody>
      </p:sp>
      <p:sp>
        <p:nvSpPr>
          <p:cNvPr id="3" name="Tijdelijke aanduiding voor datum 2"/>
          <p:cNvSpPr>
            <a:spLocks noGrp="1"/>
          </p:cNvSpPr>
          <p:nvPr>
            <p:ph type="dt" sz="half" idx="10"/>
          </p:nvPr>
        </p:nvSpPr>
        <p:spPr/>
        <p:txBody>
          <a:bodyPr/>
          <a:lstStyle/>
          <a:p>
            <a:fld id="{52343C0C-96DE-4F6A-B570-F009DD77EBA2}" type="datetime1">
              <a:rPr lang="nl-NL" noProof="0" smtClean="0"/>
              <a:t>07-04-2023</a:t>
            </a:fld>
            <a:endParaRPr lang="en-US" noProof="0" dirty="0"/>
          </a:p>
        </p:txBody>
      </p:sp>
      <p:sp>
        <p:nvSpPr>
          <p:cNvPr id="7" name="Tijdelijke aanduiding voor tekst 6"/>
          <p:cNvSpPr>
            <a:spLocks noGrp="1"/>
          </p:cNvSpPr>
          <p:nvPr>
            <p:ph type="body" sz="quarter" idx="11"/>
          </p:nvPr>
        </p:nvSpPr>
        <p:spPr>
          <a:xfrm>
            <a:off x="468313" y="1552501"/>
            <a:ext cx="8402400" cy="3105000"/>
          </a:xfrm>
        </p:spPr>
        <p:txBody>
          <a:bodyPr/>
          <a:lstStyle>
            <a:lvl4pPr marL="955973" indent="-214290">
              <a:buFont typeface="Verdana" pitchFamily="34" charset="0"/>
              <a:buChar char="–"/>
              <a:defRPr sz="1350"/>
            </a:lvl4pPr>
            <a:lvl5pPr marL="1223835" indent="-214290">
              <a:buFont typeface="Verdana" pitchFamily="34" charset="0"/>
              <a:buChar char="»"/>
              <a:defRPr/>
            </a:lvl5pPr>
          </a:lstStyle>
          <a:p>
            <a:pPr lvl="0"/>
            <a:r>
              <a:rPr lang="en-US" noProof="0" dirty="0" err="1"/>
              <a:t>Klik</a:t>
            </a:r>
            <a:r>
              <a:rPr lang="en-US" noProof="0" dirty="0"/>
              <a:t> </a:t>
            </a:r>
            <a:r>
              <a:rPr lang="en-US" noProof="0" dirty="0" err="1"/>
              <a:t>om</a:t>
            </a:r>
            <a:r>
              <a:rPr lang="en-US" noProof="0" dirty="0"/>
              <a:t> de </a:t>
            </a:r>
            <a:r>
              <a:rPr lang="en-US" noProof="0" dirty="0" err="1"/>
              <a:t>modelstijlen</a:t>
            </a:r>
            <a:r>
              <a:rPr lang="en-US" noProof="0" dirty="0"/>
              <a:t> </a:t>
            </a:r>
            <a:r>
              <a:rPr lang="en-US" noProof="0" dirty="0" err="1"/>
              <a:t>te</a:t>
            </a:r>
            <a:r>
              <a:rPr lang="en-US" noProof="0" dirty="0"/>
              <a:t>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Tree>
    <p:extLst>
      <p:ext uri="{BB962C8B-B14F-4D97-AF65-F5344CB8AC3E}">
        <p14:creationId xmlns:p14="http://schemas.microsoft.com/office/powerpoint/2010/main" val="2528759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9CBE-8BF5-4EB7-B137-3F3029E3CE0C}"/>
              </a:ext>
            </a:extLst>
          </p:cNvPr>
          <p:cNvSpPr>
            <a:spLocks noGrp="1"/>
          </p:cNvSpPr>
          <p:nvPr>
            <p:ph type="ctrTitle"/>
          </p:nvPr>
        </p:nvSpPr>
        <p:spPr>
          <a:xfrm>
            <a:off x="1143000" y="2022170"/>
            <a:ext cx="6858000" cy="610302"/>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6EB73A61-F354-4252-B4E8-0ED71A4C0214}"/>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D15D80-CDFC-461E-901A-A397648051D9}"/>
              </a:ext>
            </a:extLst>
          </p:cNvPr>
          <p:cNvSpPr>
            <a:spLocks noGrp="1"/>
          </p:cNvSpPr>
          <p:nvPr>
            <p:ph type="dt" sz="half" idx="10"/>
          </p:nvPr>
        </p:nvSpPr>
        <p:spPr/>
        <p:txBody>
          <a:bodyPr/>
          <a:lstStyle/>
          <a:p>
            <a:fld id="{E3BA5FB6-F246-494D-B62C-BEF78FC05146}" type="datetimeFigureOut">
              <a:rPr lang="en-GB" smtClean="0"/>
              <a:t>07/04/2023</a:t>
            </a:fld>
            <a:endParaRPr lang="en-GB"/>
          </a:p>
        </p:txBody>
      </p:sp>
      <p:sp>
        <p:nvSpPr>
          <p:cNvPr id="5" name="Footer Placeholder 4">
            <a:extLst>
              <a:ext uri="{FF2B5EF4-FFF2-40B4-BE49-F238E27FC236}">
                <a16:creationId xmlns:a16="http://schemas.microsoft.com/office/drawing/2014/main" id="{D24A05F3-FE17-43D5-9559-5A15A6EBA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798121-61D1-41F2-8AB2-70C79679D35C}"/>
              </a:ext>
            </a:extLst>
          </p:cNvPr>
          <p:cNvSpPr>
            <a:spLocks noGrp="1"/>
          </p:cNvSpPr>
          <p:nvPr>
            <p:ph type="sldNum" sz="quarter" idx="12"/>
          </p:nvPr>
        </p:nvSpPr>
        <p:spPr/>
        <p:txBody>
          <a:bodyPr/>
          <a:lstStyle/>
          <a:p>
            <a:fld id="{19F99E61-7979-4C79-937B-2E315C074FA4}" type="slidenum">
              <a:rPr lang="en-GB" smtClean="0"/>
              <a:t>‹N°›</a:t>
            </a:fld>
            <a:endParaRPr lang="en-GB"/>
          </a:p>
        </p:txBody>
      </p:sp>
    </p:spTree>
    <p:extLst>
      <p:ext uri="{BB962C8B-B14F-4D97-AF65-F5344CB8AC3E}">
        <p14:creationId xmlns:p14="http://schemas.microsoft.com/office/powerpoint/2010/main" val="388610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4" name="Tijdelijke aanduiding voor tekst 6"/>
          <p:cNvSpPr>
            <a:spLocks noGrp="1"/>
          </p:cNvSpPr>
          <p:nvPr>
            <p:ph type="body" sz="quarter" idx="11"/>
          </p:nvPr>
        </p:nvSpPr>
        <p:spPr>
          <a:xfrm>
            <a:off x="4785800" y="1368000"/>
            <a:ext cx="4104000" cy="30924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en-GB" smtClean="0"/>
              <a:pPr algn="r"/>
              <a:t>‹N°›</a:t>
            </a:fld>
            <a:endParaRPr lang="en-GB" dirty="0"/>
          </a:p>
        </p:txBody>
      </p:sp>
    </p:spTree>
    <p:extLst>
      <p:ext uri="{BB962C8B-B14F-4D97-AF65-F5344CB8AC3E}">
        <p14:creationId xmlns:p14="http://schemas.microsoft.com/office/powerpoint/2010/main" val="3399643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133601" y="358777"/>
            <a:ext cx="6541477" cy="610302"/>
          </a:xfrm>
          <a:prstGeom prst="rect">
            <a:avLst/>
          </a:prstGeom>
        </p:spPr>
        <p:txBody>
          <a:bodyPr anchor="b"/>
          <a:lstStyle>
            <a:lvl1pPr>
              <a:defRPr sz="2100" b="0" i="0">
                <a:solidFill>
                  <a:srgbClr val="00425B"/>
                </a:solidFill>
                <a:latin typeface="Verdana" charset="0"/>
                <a:ea typeface="Verdana" charset="0"/>
                <a:cs typeface="Verdana" charset="0"/>
              </a:defRPr>
            </a:lvl1pPr>
          </a:lstStyle>
          <a:p>
            <a:r>
              <a:rPr lang="nl-NL" dirty="0"/>
              <a:t>Titelstijl van model bewerken</a:t>
            </a:r>
            <a:endParaRPr lang="en-US" dirty="0"/>
          </a:p>
        </p:txBody>
      </p:sp>
      <p:sp>
        <p:nvSpPr>
          <p:cNvPr id="3" name="Content Placeholder 2"/>
          <p:cNvSpPr>
            <a:spLocks noGrp="1"/>
          </p:cNvSpPr>
          <p:nvPr>
            <p:ph idx="1"/>
          </p:nvPr>
        </p:nvSpPr>
        <p:spPr>
          <a:xfrm>
            <a:off x="468924" y="1369219"/>
            <a:ext cx="8206153" cy="3263504"/>
          </a:xfrm>
        </p:spPr>
        <p:txBody>
          <a:bodyPr/>
          <a:lstStyle>
            <a:lvl1pPr>
              <a:defRPr sz="1800" b="0" i="0">
                <a:solidFill>
                  <a:srgbClr val="11A74B"/>
                </a:solidFill>
                <a:latin typeface="Verdana" charset="0"/>
                <a:ea typeface="Verdana" charset="0"/>
                <a:cs typeface="Verdana" charset="0"/>
              </a:defRPr>
            </a:lvl1pPr>
            <a:lvl2pPr>
              <a:defRPr sz="1500" b="0" i="0">
                <a:solidFill>
                  <a:schemeClr val="tx1">
                    <a:lumMod val="75000"/>
                    <a:lumOff val="25000"/>
                  </a:schemeClr>
                </a:solidFill>
                <a:latin typeface="Verdana" charset="0"/>
                <a:ea typeface="Verdana" charset="0"/>
                <a:cs typeface="Verdana" charset="0"/>
              </a:defRPr>
            </a:lvl2pPr>
            <a:lvl3pPr>
              <a:defRPr sz="1350" b="0" i="0">
                <a:solidFill>
                  <a:schemeClr val="tx1">
                    <a:lumMod val="75000"/>
                    <a:lumOff val="25000"/>
                  </a:schemeClr>
                </a:solidFill>
                <a:latin typeface="Verdana" charset="0"/>
                <a:ea typeface="Verdana" charset="0"/>
                <a:cs typeface="Verdana" charset="0"/>
              </a:defRPr>
            </a:lvl3pPr>
            <a:lvl4pPr>
              <a:defRPr b="0" i="0">
                <a:solidFill>
                  <a:schemeClr val="tx1">
                    <a:lumMod val="75000"/>
                    <a:lumOff val="25000"/>
                  </a:schemeClr>
                </a:solidFill>
                <a:latin typeface="Verdana" charset="0"/>
                <a:ea typeface="Verdana" charset="0"/>
                <a:cs typeface="Verdana" charset="0"/>
              </a:defRPr>
            </a:lvl4pPr>
            <a:lvl5pPr>
              <a:defRPr b="0" i="0">
                <a:solidFill>
                  <a:schemeClr val="tx1">
                    <a:lumMod val="75000"/>
                    <a:lumOff val="25000"/>
                  </a:schemeClr>
                </a:solidFill>
                <a:latin typeface="Verdana" charset="0"/>
                <a:ea typeface="Verdana" charset="0"/>
                <a:cs typeface="Verdana"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856322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6AD49D0-9CB7-674A-A92D-4867A6AA1123}"/>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98985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en object en foto">
    <p:spTree>
      <p:nvGrpSpPr>
        <p:cNvPr id="1" name=""/>
        <p:cNvGrpSpPr/>
        <p:nvPr/>
      </p:nvGrpSpPr>
      <p:grpSpPr>
        <a:xfrm>
          <a:off x="0" y="0"/>
          <a:ext cx="0" cy="0"/>
          <a:chOff x="0" y="0"/>
          <a:chExt cx="0" cy="0"/>
        </a:xfrm>
      </p:grpSpPr>
      <p:sp>
        <p:nvSpPr>
          <p:cNvPr id="2" name="Titel 1"/>
          <p:cNvSpPr>
            <a:spLocks noGrp="1"/>
          </p:cNvSpPr>
          <p:nvPr>
            <p:ph type="title"/>
          </p:nvPr>
        </p:nvSpPr>
        <p:spPr>
          <a:xfrm>
            <a:off x="1485000" y="540001"/>
            <a:ext cx="7886700" cy="994172"/>
          </a:xfrm>
        </p:spPr>
        <p:txBody>
          <a:bodyPr lIns="0" tIns="0" rIns="0" bIns="0" anchor="t" anchorCtr="0">
            <a:normAutofit/>
          </a:bodyPr>
          <a:lstStyle>
            <a:lvl1pPr>
              <a:defRPr sz="2250" baseline="0">
                <a:solidFill>
                  <a:schemeClr val="accent1"/>
                </a:solidFill>
              </a:defRPr>
            </a:lvl1pPr>
          </a:lstStyle>
          <a:p>
            <a:r>
              <a:rPr lang="nl-NL" dirty="0"/>
              <a:t>Titelstijl van model bewerken</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57667"/>
            <a:ext cx="9144900" cy="342934"/>
          </a:xfrm>
          <a:prstGeom prst="rect">
            <a:avLst/>
          </a:prstGeom>
        </p:spPr>
      </p:pic>
      <p:sp>
        <p:nvSpPr>
          <p:cNvPr id="8" name="Tijdelijke aanduiding voor inhoud 2"/>
          <p:cNvSpPr>
            <a:spLocks noGrp="1"/>
          </p:cNvSpPr>
          <p:nvPr>
            <p:ph idx="1"/>
          </p:nvPr>
        </p:nvSpPr>
        <p:spPr>
          <a:xfrm>
            <a:off x="1215000" y="1215000"/>
            <a:ext cx="7886700" cy="3263504"/>
          </a:xfrm>
        </p:spPr>
        <p:txBody>
          <a:bodyPr lIns="0" tIns="0" rIns="0" bIns="0">
            <a:normAutofit/>
          </a:bodyPr>
          <a:lstStyle>
            <a:lvl1pPr marL="171450" indent="-270000" defTabSz="270000">
              <a:lnSpc>
                <a:spcPts val="1800"/>
              </a:lnSpc>
              <a:spcBef>
                <a:spcPts val="1200"/>
              </a:spcBef>
              <a:buClr>
                <a:schemeClr val="accent1"/>
              </a:buClr>
              <a:buFont typeface=".AppleSystemUIFont" charset="-120"/>
              <a:buChar char="›"/>
              <a:defRPr sz="1500" baseline="0">
                <a:solidFill>
                  <a:schemeClr val="accent1"/>
                </a:solidFill>
                <a:latin typeface="HollandSans Bold" charset="0"/>
              </a:defRPr>
            </a:lvl1pPr>
            <a:lvl2pPr marL="514350" indent="-270000" defTabSz="270000">
              <a:lnSpc>
                <a:spcPts val="1350"/>
              </a:lnSpc>
              <a:spcBef>
                <a:spcPts val="450"/>
              </a:spcBef>
              <a:buFont typeface=".AppleSystemUIFont" charset="-120"/>
              <a:buChar char="›"/>
              <a:defRPr sz="1500" baseline="0">
                <a:solidFill>
                  <a:srgbClr val="686A6E"/>
                </a:solidFill>
                <a:latin typeface="HollandSans Regular" charset="0"/>
              </a:defRPr>
            </a:lvl2pPr>
            <a:lvl3pPr marL="857250" indent="-270000" defTabSz="270000">
              <a:lnSpc>
                <a:spcPts val="1800"/>
              </a:lnSpc>
              <a:buFont typeface=".AppleSystemUIFont" charset="-120"/>
              <a:buChar char="›"/>
              <a:defRPr sz="1500" baseline="0">
                <a:solidFill>
                  <a:srgbClr val="686A6E"/>
                </a:solidFill>
                <a:latin typeface="HollandSans Regular" charset="0"/>
              </a:defRPr>
            </a:lvl3pPr>
            <a:lvl4pPr marL="1200150" indent="-270000" defTabSz="270000">
              <a:lnSpc>
                <a:spcPts val="1800"/>
              </a:lnSpc>
              <a:buFont typeface=".AppleSystemUIFont" charset="-120"/>
              <a:buChar char="›"/>
              <a:defRPr sz="1500" baseline="0">
                <a:solidFill>
                  <a:srgbClr val="686A6E"/>
                </a:solidFill>
                <a:latin typeface="HollandSans Regular" charset="0"/>
              </a:defRPr>
            </a:lvl4pPr>
            <a:lvl5pPr marL="1543050" indent="-270000" defTabSz="270000">
              <a:lnSpc>
                <a:spcPts val="1800"/>
              </a:lnSpc>
              <a:buFont typeface=".AppleSystemUIFont" charset="-120"/>
              <a:buChar char="›"/>
              <a:defRPr sz="1500" baseline="0">
                <a:solidFill>
                  <a:srgbClr val="686A6E"/>
                </a:solidFill>
                <a:latin typeface="HollandSans Regular"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Picture Placeholder 13"/>
          <p:cNvSpPr>
            <a:spLocks noGrp="1"/>
          </p:cNvSpPr>
          <p:nvPr>
            <p:ph type="pic" sz="quarter" idx="10" hasCustomPrompt="1"/>
          </p:nvPr>
        </p:nvSpPr>
        <p:spPr>
          <a:xfrm>
            <a:off x="1" y="3342566"/>
            <a:ext cx="3048299" cy="1115100"/>
          </a:xfrm>
          <a:solidFill>
            <a:srgbClr val="B2B2B2"/>
          </a:solidFill>
        </p:spPr>
        <p:txBody>
          <a:bodyPr lIns="0" tIns="0" rIns="0" bIns="0" anchor="ctr" anchorCtr="0">
            <a:normAutofit/>
          </a:bodyPr>
          <a:lstStyle>
            <a:lvl1pPr algn="ctr">
              <a:buNone/>
              <a:defRPr sz="1350" baseline="0"/>
            </a:lvl1pPr>
          </a:lstStyle>
          <a:p>
            <a:r>
              <a:rPr lang="en-GB" dirty="0"/>
              <a:t>click to add image here</a:t>
            </a:r>
          </a:p>
        </p:txBody>
      </p:sp>
      <p:sp>
        <p:nvSpPr>
          <p:cNvPr id="9" name="Picture Placeholder 13"/>
          <p:cNvSpPr>
            <a:spLocks noGrp="1"/>
          </p:cNvSpPr>
          <p:nvPr>
            <p:ph type="pic" sz="quarter" idx="11" hasCustomPrompt="1"/>
          </p:nvPr>
        </p:nvSpPr>
        <p:spPr>
          <a:xfrm>
            <a:off x="3048301" y="3342566"/>
            <a:ext cx="3048299" cy="1115100"/>
          </a:xfrm>
          <a:solidFill>
            <a:srgbClr val="B2B2B2"/>
          </a:solidFill>
        </p:spPr>
        <p:txBody>
          <a:bodyPr lIns="0" tIns="0" rIns="0" bIns="0" anchor="ctr" anchorCtr="0">
            <a:normAutofit/>
          </a:bodyPr>
          <a:lstStyle>
            <a:lvl1pPr algn="ctr">
              <a:buNone/>
              <a:defRPr sz="1350" baseline="0"/>
            </a:lvl1pPr>
          </a:lstStyle>
          <a:p>
            <a:r>
              <a:rPr lang="en-GB" dirty="0"/>
              <a:t>click to add image here</a:t>
            </a:r>
          </a:p>
        </p:txBody>
      </p:sp>
      <p:sp>
        <p:nvSpPr>
          <p:cNvPr id="10" name="Picture Placeholder 13"/>
          <p:cNvSpPr>
            <a:spLocks noGrp="1"/>
          </p:cNvSpPr>
          <p:nvPr>
            <p:ph type="pic" sz="quarter" idx="12" hasCustomPrompt="1"/>
          </p:nvPr>
        </p:nvSpPr>
        <p:spPr>
          <a:xfrm>
            <a:off x="6095701" y="3342566"/>
            <a:ext cx="3048299" cy="1115100"/>
          </a:xfrm>
          <a:solidFill>
            <a:srgbClr val="B2B2B2"/>
          </a:solidFill>
        </p:spPr>
        <p:txBody>
          <a:bodyPr lIns="0" tIns="0" rIns="0" bIns="0" anchor="ctr" anchorCtr="0">
            <a:normAutofit/>
          </a:bodyPr>
          <a:lstStyle>
            <a:lvl1pPr algn="ctr">
              <a:buNone/>
              <a:defRPr sz="1350" baseline="0"/>
            </a:lvl1pPr>
          </a:lstStyle>
          <a:p>
            <a:r>
              <a:rPr lang="en-GB" dirty="0"/>
              <a:t>click to add image here</a:t>
            </a:r>
          </a:p>
        </p:txBody>
      </p:sp>
    </p:spTree>
    <p:extLst>
      <p:ext uri="{BB962C8B-B14F-4D97-AF65-F5344CB8AC3E}">
        <p14:creationId xmlns:p14="http://schemas.microsoft.com/office/powerpoint/2010/main" val="169993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4FA169C-0C4D-2F46-8400-0447DB4BDF16}" type="datetimeFigureOut">
              <a:rPr lang="en-US" smtClean="0"/>
              <a:t>4/7/23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6879BE6-819C-294D-9EFD-2DFE0C2177FC}" type="slidenum">
              <a:rPr lang="en-US" smtClean="0"/>
              <a:t>‹N°›</a:t>
            </a:fld>
            <a:endParaRPr lang="en-US"/>
          </a:p>
        </p:txBody>
      </p:sp>
    </p:spTree>
    <p:extLst>
      <p:ext uri="{BB962C8B-B14F-4D97-AF65-F5344CB8AC3E}">
        <p14:creationId xmlns:p14="http://schemas.microsoft.com/office/powerpoint/2010/main" val="268530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4786175" y="1368000"/>
            <a:ext cx="41040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1270493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4" name="Tijdelijke aanduiding voor dianummer 3"/>
          <p:cNvSpPr>
            <a:spLocks noGrp="1"/>
          </p:cNvSpPr>
          <p:nvPr>
            <p:ph type="sldNum" sz="quarter" idx="10"/>
          </p:nvPr>
        </p:nvSpPr>
        <p:spPr/>
        <p:txBody>
          <a:bodyPr/>
          <a:lstStyle/>
          <a:p>
            <a:pPr algn="r"/>
            <a:fld id="{F25965E0-7062-474C-8671-DB3A3CE669B0}" type="slidenum">
              <a:rPr lang="en-GB" smtClean="0"/>
              <a:pPr algn="r"/>
              <a:t>‹N°›</a:t>
            </a:fld>
            <a:endParaRPr lang="en-GB" dirty="0"/>
          </a:p>
        </p:txBody>
      </p:sp>
    </p:spTree>
    <p:extLst>
      <p:ext uri="{BB962C8B-B14F-4D97-AF65-F5344CB8AC3E}">
        <p14:creationId xmlns:p14="http://schemas.microsoft.com/office/powerpoint/2010/main" val="1859911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a:xfrm>
            <a:off x="561600" y="168288"/>
            <a:ext cx="8330400" cy="576832"/>
          </a:xfrm>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3" name="Tijdelijke aanduiding voor tekst 6"/>
          <p:cNvSpPr>
            <a:spLocks noGrp="1"/>
          </p:cNvSpPr>
          <p:nvPr>
            <p:ph type="body" sz="quarter" idx="10"/>
          </p:nvPr>
        </p:nvSpPr>
        <p:spPr>
          <a:xfrm>
            <a:off x="421200" y="1376437"/>
            <a:ext cx="4140000" cy="3067200"/>
          </a:xfrm>
        </p:spPr>
        <p:txBody>
          <a:bodyPr/>
          <a:lstStyle>
            <a:lvl2pPr>
              <a:buClr>
                <a:schemeClr val="bg2"/>
              </a:buClr>
              <a:defRPr/>
            </a:lvl2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p:txBody>
      </p:sp>
      <p:sp>
        <p:nvSpPr>
          <p:cNvPr id="5" name="Tijdelijke aanduiding voor tabel 4"/>
          <p:cNvSpPr>
            <a:spLocks noGrp="1"/>
          </p:cNvSpPr>
          <p:nvPr>
            <p:ph type="tbl" sz="quarter" idx="11"/>
          </p:nvPr>
        </p:nvSpPr>
        <p:spPr>
          <a:xfrm>
            <a:off x="4791075" y="1450181"/>
            <a:ext cx="4140000" cy="30213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fld id="{F25965E0-7062-474C-8671-DB3A3CE669B0}" type="slidenum">
              <a:rPr lang="en-GB" smtClean="0"/>
              <a:pPr algn="r"/>
              <a:t>‹N°›</a:t>
            </a:fld>
            <a:endParaRPr lang="en-GB" dirty="0"/>
          </a:p>
        </p:txBody>
      </p:sp>
    </p:spTree>
    <p:extLst>
      <p:ext uri="{BB962C8B-B14F-4D97-AF65-F5344CB8AC3E}">
        <p14:creationId xmlns:p14="http://schemas.microsoft.com/office/powerpoint/2010/main" val="147922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images with text boxe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620713" y="1473201"/>
            <a:ext cx="2556000" cy="1980000"/>
          </a:xfrm>
          <a:prstGeom prst="rect">
            <a:avLst/>
          </a:prstGeom>
          <a:solidFill>
            <a:schemeClr val="accent3"/>
          </a:solidFill>
        </p:spPr>
        <p:txBody>
          <a:bodyPr anchor="ctr"/>
          <a:lstStyle>
            <a:lvl1pPr marL="0" indent="0" algn="ctr">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4" name="Tijdelijke aanduiding voor afbeelding 24"/>
          <p:cNvSpPr>
            <a:spLocks noGrp="1" noChangeAspect="1"/>
          </p:cNvSpPr>
          <p:nvPr>
            <p:ph type="pic" sz="quarter" idx="17"/>
          </p:nvPr>
        </p:nvSpPr>
        <p:spPr>
          <a:xfrm>
            <a:off x="3478944" y="1473201"/>
            <a:ext cx="2556000" cy="1980000"/>
          </a:xfrm>
          <a:prstGeom prst="rect">
            <a:avLst/>
          </a:prstGeom>
          <a:solidFill>
            <a:schemeClr val="accent3"/>
          </a:solidFill>
        </p:spPr>
        <p:txBody>
          <a:bodyPr anchor="ctr"/>
          <a:lstStyle>
            <a:lvl1pPr marL="0" indent="0" algn="ctr">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5" name="Tijdelijke aanduiding voor afbeelding 24"/>
          <p:cNvSpPr>
            <a:spLocks noGrp="1" noChangeAspect="1"/>
          </p:cNvSpPr>
          <p:nvPr>
            <p:ph type="pic" sz="quarter" idx="18"/>
          </p:nvPr>
        </p:nvSpPr>
        <p:spPr>
          <a:xfrm>
            <a:off x="6337175" y="1473201"/>
            <a:ext cx="2556000" cy="1980000"/>
          </a:xfrm>
          <a:prstGeom prst="rect">
            <a:avLst/>
          </a:prstGeom>
          <a:solidFill>
            <a:schemeClr val="accent3"/>
          </a:solidFill>
        </p:spPr>
        <p:txBody>
          <a:bodyPr anchor="ctr"/>
          <a:lstStyle>
            <a:lvl1pPr marL="0" indent="0" algn="ctr">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
        <p:nvSpPr>
          <p:cNvPr id="13" name="Tijdelijke aanduiding voor dianummer 12"/>
          <p:cNvSpPr>
            <a:spLocks noGrp="1"/>
          </p:cNvSpPr>
          <p:nvPr>
            <p:ph type="sldNum" sz="quarter" idx="25"/>
          </p:nvPr>
        </p:nvSpPr>
        <p:spPr/>
        <p:txBody>
          <a:bodyPr/>
          <a:lstStyle/>
          <a:p>
            <a:pPr algn="r"/>
            <a:fld id="{F25965E0-7062-474C-8671-DB3A3CE669B0}" type="slidenum">
              <a:rPr lang="en-GB" smtClean="0"/>
              <a:pPr algn="r"/>
              <a:t>‹N°›</a:t>
            </a:fld>
            <a:endParaRPr lang="en-GB" dirty="0"/>
          </a:p>
        </p:txBody>
      </p:sp>
      <p:sp>
        <p:nvSpPr>
          <p:cNvPr id="14" name="Titel 13"/>
          <p:cNvSpPr>
            <a:spLocks noGrp="1"/>
          </p:cNvSpPr>
          <p:nvPr>
            <p:ph type="title"/>
          </p:nvPr>
        </p:nvSpPr>
        <p:spPr/>
        <p:txBody>
          <a:bodyPr/>
          <a:lstStyle/>
          <a:p>
            <a:r>
              <a:rPr lang="en-GB" dirty="0" err="1"/>
              <a:t>Klik</a:t>
            </a:r>
            <a:r>
              <a:rPr lang="en-GB" dirty="0"/>
              <a:t> om de </a:t>
            </a:r>
            <a:r>
              <a:rPr lang="en-GB" dirty="0" err="1"/>
              <a:t>stijl</a:t>
            </a:r>
            <a:r>
              <a:rPr lang="en-GB" dirty="0"/>
              <a:t> </a:t>
            </a:r>
            <a:r>
              <a:rPr lang="en-GB" dirty="0" err="1"/>
              <a:t>te</a:t>
            </a:r>
            <a:r>
              <a:rPr lang="en-GB" dirty="0"/>
              <a:t> </a:t>
            </a:r>
            <a:r>
              <a:rPr lang="en-GB" dirty="0" err="1"/>
              <a:t>bewerken</a:t>
            </a:r>
            <a:endParaRPr lang="en-GB" dirty="0"/>
          </a:p>
        </p:txBody>
      </p:sp>
      <p:sp>
        <p:nvSpPr>
          <p:cNvPr id="15" name="Tijdelijke aanduiding voor tekst 21"/>
          <p:cNvSpPr>
            <a:spLocks noGrp="1"/>
          </p:cNvSpPr>
          <p:nvPr>
            <p:ph type="body" sz="quarter" idx="20"/>
          </p:nvPr>
        </p:nvSpPr>
        <p:spPr>
          <a:xfrm>
            <a:off x="505856" y="3507017"/>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7" name="Tijdelijke aanduiding voor tekst 21"/>
          <p:cNvSpPr>
            <a:spLocks noGrp="1"/>
          </p:cNvSpPr>
          <p:nvPr>
            <p:ph type="body" sz="quarter" idx="26"/>
          </p:nvPr>
        </p:nvSpPr>
        <p:spPr>
          <a:xfrm>
            <a:off x="6215589"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
        <p:nvSpPr>
          <p:cNvPr id="18" name="Tijdelijke aanduiding voor tekst 21"/>
          <p:cNvSpPr>
            <a:spLocks noGrp="1"/>
          </p:cNvSpPr>
          <p:nvPr>
            <p:ph type="body" sz="quarter" idx="27"/>
          </p:nvPr>
        </p:nvSpPr>
        <p:spPr>
          <a:xfrm>
            <a:off x="3364454"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p:txBody>
      </p:sp>
    </p:spTree>
    <p:extLst>
      <p:ext uri="{BB962C8B-B14F-4D97-AF65-F5344CB8AC3E}">
        <p14:creationId xmlns:p14="http://schemas.microsoft.com/office/powerpoint/2010/main" val="98319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with large image">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en-GB" smtClean="0"/>
              <a:pPr algn="r"/>
              <a:t>‹N°›</a:t>
            </a:fld>
            <a:endParaRPr lang="en-GB" dirty="0"/>
          </a:p>
        </p:txBody>
      </p:sp>
      <p:sp>
        <p:nvSpPr>
          <p:cNvPr id="7" name="Tijdelijke aanduiding voor afbeelding 24"/>
          <p:cNvSpPr>
            <a:spLocks noGrp="1" noChangeAspect="1"/>
          </p:cNvSpPr>
          <p:nvPr>
            <p:ph type="pic" sz="quarter" idx="16"/>
          </p:nvPr>
        </p:nvSpPr>
        <p:spPr>
          <a:xfrm>
            <a:off x="618745" y="1107712"/>
            <a:ext cx="8274430" cy="3348000"/>
          </a:xfrm>
          <a:prstGeom prst="rect">
            <a:avLst/>
          </a:prstGeom>
          <a:solidFill>
            <a:schemeClr val="accent3"/>
          </a:solidFill>
        </p:spPr>
        <p:txBody>
          <a:bodyPr anchor="ctr"/>
          <a:lstStyle>
            <a:lvl1pPr marL="0" indent="0" algn="ctr">
              <a:buNone/>
              <a:defRPr sz="800"/>
            </a:lvl1pPr>
          </a:lstStyle>
          <a:p>
            <a:pPr lvl="0"/>
            <a:r>
              <a:rPr lang="en-GB" noProof="0" dirty="0" err="1"/>
              <a:t>Klik</a:t>
            </a:r>
            <a:r>
              <a:rPr lang="en-GB" noProof="0" dirty="0"/>
              <a:t> op het pictogram </a:t>
            </a:r>
            <a:r>
              <a:rPr lang="en-GB" noProof="0" dirty="0" err="1"/>
              <a:t>als</a:t>
            </a:r>
            <a:r>
              <a:rPr lang="en-GB" noProof="0" dirty="0"/>
              <a:t> u </a:t>
            </a:r>
            <a:r>
              <a:rPr lang="en-GB" noProof="0" dirty="0" err="1"/>
              <a:t>een</a:t>
            </a:r>
            <a:r>
              <a:rPr lang="en-GB" noProof="0" dirty="0"/>
              <a:t> </a:t>
            </a:r>
            <a:r>
              <a:rPr lang="en-GB" noProof="0" dirty="0" err="1"/>
              <a:t>afbeelding</a:t>
            </a:r>
            <a:r>
              <a:rPr lang="en-GB" noProof="0" dirty="0"/>
              <a:t> wilt </a:t>
            </a:r>
            <a:r>
              <a:rPr lang="en-GB" noProof="0" dirty="0" err="1"/>
              <a:t>toevoegen</a:t>
            </a:r>
            <a:endParaRPr lang="en-GB" noProof="0" dirty="0"/>
          </a:p>
        </p:txBody>
      </p:sp>
    </p:spTree>
    <p:extLst>
      <p:ext uri="{BB962C8B-B14F-4D97-AF65-F5344CB8AC3E}">
        <p14:creationId xmlns:p14="http://schemas.microsoft.com/office/powerpoint/2010/main" val="286668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a:t>
            </a:fld>
            <a:endParaRPr lang="nl-NL" dirty="0"/>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8" name="Tijdelijke aanduiding voor afbeelding 24"/>
          <p:cNvSpPr>
            <a:spLocks noGrp="1" noChangeAspect="1"/>
          </p:cNvSpPr>
          <p:nvPr>
            <p:ph type="pic" sz="quarter" idx="17"/>
          </p:nvPr>
        </p:nvSpPr>
        <p:spPr>
          <a:xfrm>
            <a:off x="4828401" y="1474788"/>
            <a:ext cx="4051491" cy="2986087"/>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6" name="Tijdelijke aanduiding voor grafiek 5"/>
          <p:cNvSpPr>
            <a:spLocks noGrp="1"/>
          </p:cNvSpPr>
          <p:nvPr>
            <p:ph type="chart" sz="quarter" idx="17"/>
          </p:nvPr>
        </p:nvSpPr>
        <p:spPr>
          <a:xfrm>
            <a:off x="4791075" y="1359936"/>
            <a:ext cx="4100513" cy="3100939"/>
          </a:xfrm>
          <a:noFill/>
        </p:spPr>
        <p:txBody>
          <a:bodyPr/>
          <a:lstStyle>
            <a:lvl1pPr>
              <a:defRPr>
                <a:solidFill>
                  <a:schemeClr val="bg2"/>
                </a:solidFill>
              </a:defRPr>
            </a:lvl1pPr>
          </a:lstStyle>
          <a:p>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a:t>
            </a:fld>
            <a:endParaRPr lang="nl-NL" dirty="0"/>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5" name="Tijdelijke aanduiding voor tabel 4"/>
          <p:cNvSpPr>
            <a:spLocks noGrp="1"/>
          </p:cNvSpPr>
          <p:nvPr>
            <p:ph type="tbl" sz="quarter" idx="11"/>
          </p:nvPr>
        </p:nvSpPr>
        <p:spPr>
          <a:xfrm>
            <a:off x="4791075" y="1471727"/>
            <a:ext cx="4100513" cy="2989148"/>
          </a:xfrm>
        </p:spPr>
        <p:txBody>
          <a:bodyPr/>
          <a:lstStyle>
            <a:lvl1pPr>
              <a:defRPr>
                <a:solidFill>
                  <a:schemeClr val="bg2"/>
                </a:solidFill>
              </a:defRPr>
            </a:lvl1pPr>
          </a:lstStyle>
          <a:p>
            <a:endParaRPr lang="nl-NL"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a:t>
            </a:fld>
            <a:endParaRPr lang="nl-NL" dirty="0"/>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‹N°›</a:t>
            </a:fld>
            <a:endParaRPr lang="nl-NL" dirty="0"/>
          </a:p>
        </p:txBody>
      </p:sp>
      <p:sp>
        <p:nvSpPr>
          <p:cNvPr id="5" name="Tijdelijke aanduiding voor SmartArt 7"/>
          <p:cNvSpPr>
            <a:spLocks noGrp="1"/>
          </p:cNvSpPr>
          <p:nvPr>
            <p:ph type="dgm" sz="quarter" idx="10"/>
          </p:nvPr>
        </p:nvSpPr>
        <p:spPr>
          <a:xfrm>
            <a:off x="493200" y="1368000"/>
            <a:ext cx="8398800" cy="3092400"/>
          </a:xfrm>
        </p:spPr>
        <p:txBody>
          <a:bodyPr/>
          <a:lstStyle/>
          <a:p>
            <a:endParaRPr lang="nl-NL" dirty="0"/>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‹N°›</a:t>
            </a:fld>
            <a:endParaRPr lang="nl-NL"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a:t>
            </a:fld>
            <a:endParaRPr lang="nl-NL" dirty="0"/>
          </a:p>
        </p:txBody>
      </p:sp>
      <p:sp>
        <p:nvSpPr>
          <p:cNvPr id="31" name="Tijdelijke aanduiding voor afbeelding 24"/>
          <p:cNvSpPr>
            <a:spLocks noGrp="1" noChangeAspect="1"/>
          </p:cNvSpPr>
          <p:nvPr>
            <p:ph type="pic" sz="quarter" idx="13"/>
          </p:nvPr>
        </p:nvSpPr>
        <p:spPr bwMode="auto">
          <a:xfrm>
            <a:off x="49150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32"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33" name="Tijdelijke aanduiding voor afbeelding 24"/>
          <p:cNvSpPr>
            <a:spLocks noGrp="1" noChangeAspect="1"/>
          </p:cNvSpPr>
          <p:nvPr>
            <p:ph type="pic" sz="quarter" idx="28"/>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34"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800" b="0" i="0" u="none" strike="noStrike" kern="0" cap="none" spc="0" normalizeH="0" baseline="0" noProof="0" dirty="0">
              <a:ln>
                <a:noFill/>
              </a:ln>
              <a:solidFill>
                <a:sysClr val="windowText" lastClr="000000"/>
              </a:solidFill>
              <a:effectLst/>
              <a:uLnTx/>
              <a:uFillTx/>
            </a:endParaRPr>
          </a:p>
        </p:txBody>
      </p:sp>
      <p:sp>
        <p:nvSpPr>
          <p:cNvPr id="35" name="Tijdelijke aanduiding voor tekst 21"/>
          <p:cNvSpPr>
            <a:spLocks noGrp="1"/>
          </p:cNvSpPr>
          <p:nvPr>
            <p:ph type="body" sz="quarter" idx="20"/>
          </p:nvPr>
        </p:nvSpPr>
        <p:spPr>
          <a:xfrm>
            <a:off x="505856" y="1234871"/>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
        <p:nvSpPr>
          <p:cNvPr id="36" name="Tijdelijke aanduiding voor tekst 21"/>
          <p:cNvSpPr>
            <a:spLocks noGrp="1"/>
          </p:cNvSpPr>
          <p:nvPr>
            <p:ph type="body" sz="quarter" idx="21"/>
          </p:nvPr>
        </p:nvSpPr>
        <p:spPr>
          <a:xfrm>
            <a:off x="505856" y="1648186"/>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nl-NL" dirty="0"/>
              <a:t>Klik om de modelstijlen te bewerken</a:t>
            </a:r>
          </a:p>
        </p:txBody>
      </p:sp>
      <p:sp>
        <p:nvSpPr>
          <p:cNvPr id="37" name="Tijdelijke aanduiding voor afbeelding 24"/>
          <p:cNvSpPr>
            <a:spLocks noGrp="1"/>
          </p:cNvSpPr>
          <p:nvPr>
            <p:ph type="pic" sz="quarter" idx="16"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38"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39"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40"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a:blip r:embed="rId3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561600" y="168288"/>
            <a:ext cx="8330400" cy="610302"/>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96966" y="1368000"/>
            <a:ext cx="8394622" cy="30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2" name="Tijdelijke aanduiding voor dianummer 1"/>
          <p:cNvSpPr>
            <a:spLocks noGrp="1"/>
          </p:cNvSpPr>
          <p:nvPr>
            <p:ph type="sldNum" sz="quarter" idx="4"/>
          </p:nvPr>
        </p:nvSpPr>
        <p:spPr>
          <a:xfrm>
            <a:off x="8463600" y="4773600"/>
            <a:ext cx="468000" cy="123188"/>
          </a:xfrm>
          <a:prstGeom prst="rect">
            <a:avLst/>
          </a:prstGeom>
          <a:noFill/>
        </p:spPr>
        <p:txBody>
          <a:bodyPr wrap="square" tIns="0" rIns="36000" bIns="0" rtlCol="0">
            <a:noAutofit/>
          </a:bodyPr>
          <a:lstStyle>
            <a:lvl1pPr>
              <a:lnSpc>
                <a:spcPts val="900"/>
              </a:lnSpc>
              <a:defRPr lang="nl-NL" sz="800" smtClean="0">
                <a:latin typeface="Verdana" pitchFamily="34" charset="0"/>
              </a:defRPr>
            </a:lvl1pPr>
          </a:lstStyle>
          <a:p>
            <a:pPr algn="r"/>
            <a:fld id="{F25965E0-7062-474C-8671-DB3A3CE669B0}" type="slidenum">
              <a:rPr lang="nl-NL" smtClean="0"/>
              <a:pPr algn="r"/>
              <a:t>‹N°›</a:t>
            </a:fld>
            <a:endParaRPr lang="nl-NL" dirty="0"/>
          </a:p>
        </p:txBody>
      </p:sp>
      <p:pic>
        <p:nvPicPr>
          <p:cNvPr id="3" name="Afbeelding 2"/>
          <p:cNvPicPr>
            <a:picLocks/>
          </p:cNvPicPr>
          <p:nvPr userDrawn="1"/>
        </p:nvPicPr>
        <p:blipFill>
          <a:blip r:embed="rId36" cstate="screen">
            <a:extLst>
              <a:ext uri="{28A0092B-C50C-407E-A947-70E740481C1C}">
                <a14:useLocalDpi xmlns:a14="http://schemas.microsoft.com/office/drawing/2010/main"/>
              </a:ext>
            </a:extLst>
          </a:blip>
          <a:stretch>
            <a:fillRect/>
          </a:stretch>
        </p:blipFill>
        <p:spPr bwMode="hidden">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4" r:id="rId21"/>
    <p:sldLayoutId id="2147483675" r:id="rId22"/>
    <p:sldLayoutId id="2147483678" r:id="rId23"/>
    <p:sldLayoutId id="2147483679" r:id="rId24"/>
    <p:sldLayoutId id="2147483680" r:id="rId25"/>
    <p:sldLayoutId id="2147483681" r:id="rId26"/>
    <p:sldLayoutId id="2147483684" r:id="rId27"/>
    <p:sldLayoutId id="2147483685" r:id="rId28"/>
    <p:sldLayoutId id="2147483686" r:id="rId29"/>
    <p:sldLayoutId id="2147483689" r:id="rId30"/>
    <p:sldLayoutId id="2147483691" r:id="rId31"/>
    <p:sldLayoutId id="2147483692" r:id="rId32"/>
    <p:sldLayoutId id="2147483693" r:id="rId33"/>
  </p:sldLayoutIdLst>
  <p:hf hdr="0" ftr="0" dt="0"/>
  <p:txStyles>
    <p:titleStyle>
      <a:lvl1pPr algn="l" rtl="0" fontAlgn="base">
        <a:lnSpc>
          <a:spcPts val="3200"/>
        </a:lnSpc>
        <a:spcBef>
          <a:spcPct val="0"/>
        </a:spcBef>
        <a:spcAft>
          <a:spcPct val="0"/>
        </a:spcAft>
        <a:defRPr sz="26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fontAlgn="base">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fontAlgn="base">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fontAlgn="base">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fontAlgn="base">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71.jpe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0.jpeg"/><Relationship Id="rId5" Type="http://schemas.openxmlformats.org/officeDocument/2006/relationships/image" Target="../media/image68.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oleObject" Target="../embeddings/oleObject1.bin"/><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chart" Target="../charts/chart1.xml"/><Relationship Id="rId9" Type="http://schemas.openxmlformats.org/officeDocument/2006/relationships/image" Target="../media/image88.png"/><Relationship Id="rId14"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justoutsidetheboxcartoon.com/tag/comic/"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microsoft.com/office/2007/relationships/hdphoto" Target="../media/hdphoto7.wdp"/><Relationship Id="rId12"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3.xml"/><Relationship Id="rId5" Type="http://schemas.openxmlformats.org/officeDocument/2006/relationships/image" Target="../media/image110.jpe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http://www.geograph.org.uk/photo/6062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114.jpe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122.jpe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hyperlink" Target="https://pixnio.com/miscellaneous/chicken-feather-close-u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sv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microsoft.com/office/2007/relationships/hdphoto" Target="../media/hdphoto8.wdp"/><Relationship Id="rId5" Type="http://schemas.openxmlformats.org/officeDocument/2006/relationships/image" Target="../media/image134.png"/><Relationship Id="rId4" Type="http://schemas.openxmlformats.org/officeDocument/2006/relationships/image" Target="../media/image68.png"/><Relationship Id="rId9" Type="http://schemas.openxmlformats.org/officeDocument/2006/relationships/image" Target="../media/image1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140.jpeg"/></Relationships>
</file>

<file path=ppt/slides/_rels/slide3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7.png"/><Relationship Id="rId7" Type="http://schemas.openxmlformats.org/officeDocument/2006/relationships/image" Target="../media/image144.jpe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3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jpeg"/><Relationship Id="rId1" Type="http://schemas.openxmlformats.org/officeDocument/2006/relationships/slideLayout" Target="../slideLayouts/slideLayout8.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gif"/><Relationship Id="rId9" Type="http://schemas.openxmlformats.org/officeDocument/2006/relationships/image" Target="../media/image1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jpeg"/></Relationships>
</file>

<file path=ppt/slides/_rels/slide39.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jpeg"/><Relationship Id="rId2" Type="http://schemas.openxmlformats.org/officeDocument/2006/relationships/image" Target="../media/image161.png"/><Relationship Id="rId1" Type="http://schemas.openxmlformats.org/officeDocument/2006/relationships/slideLayout" Target="../slideLayouts/slideLayout16.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4.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2" Type="http://schemas.openxmlformats.org/officeDocument/2006/relationships/slideLayout" Target="../slideLayouts/slideLayout24.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tags" Target="../tags/tag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8" Type="http://schemas.openxmlformats.org/officeDocument/2006/relationships/image" Target="../media/image30.png"/><Relationship Id="rId3"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4889" y="200353"/>
            <a:ext cx="8166634" cy="987200"/>
          </a:xfrm>
        </p:spPr>
        <p:txBody>
          <a:bodyPr/>
          <a:lstStyle/>
          <a:p>
            <a:pPr marL="0" indent="0">
              <a:buNone/>
            </a:pPr>
            <a:r>
              <a:rPr lang="nl-NL" dirty="0" err="1"/>
              <a:t>Towards</a:t>
            </a:r>
            <a:r>
              <a:rPr lang="nl-NL" dirty="0"/>
              <a:t> Circulair </a:t>
            </a:r>
            <a:r>
              <a:rPr lang="nl-NL" dirty="0" err="1"/>
              <a:t>and</a:t>
            </a:r>
            <a:r>
              <a:rPr lang="nl-NL" dirty="0"/>
              <a:t> </a:t>
            </a:r>
            <a:r>
              <a:rPr lang="nl-NL" dirty="0" err="1"/>
              <a:t>Climate</a:t>
            </a:r>
            <a:r>
              <a:rPr lang="nl-NL" dirty="0"/>
              <a:t> Neutral Society</a:t>
            </a:r>
          </a:p>
        </p:txBody>
      </p:sp>
      <p:pic>
        <p:nvPicPr>
          <p:cNvPr id="3" name="Picture Placehold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700951" y="963404"/>
            <a:ext cx="4121964" cy="4121964"/>
          </a:xfrm>
        </p:spPr>
      </p:pic>
      <p:sp>
        <p:nvSpPr>
          <p:cNvPr id="5" name="Tijdelijke aanduiding voor tekst 4"/>
          <p:cNvSpPr>
            <a:spLocks noGrp="1"/>
          </p:cNvSpPr>
          <p:nvPr>
            <p:ph type="body" sz="quarter" idx="21"/>
          </p:nvPr>
        </p:nvSpPr>
        <p:spPr>
          <a:xfrm>
            <a:off x="622666" y="1495126"/>
            <a:ext cx="3524791" cy="390824"/>
          </a:xfrm>
        </p:spPr>
        <p:txBody>
          <a:bodyPr/>
          <a:lstStyle/>
          <a:p>
            <a:r>
              <a:rPr lang="nl-NL" sz="1400" dirty="0"/>
              <a:t>Saskia Visser</a:t>
            </a:r>
          </a:p>
          <a:p>
            <a:endParaRPr lang="nl-NL" dirty="0"/>
          </a:p>
          <a:p>
            <a:r>
              <a:rPr lang="nl-NL" sz="900" dirty="0"/>
              <a:t>Input </a:t>
            </a:r>
            <a:r>
              <a:rPr lang="nl-NL" sz="900" dirty="0" err="1"/>
              <a:t>by</a:t>
            </a:r>
            <a:r>
              <a:rPr lang="nl-NL" sz="900" dirty="0"/>
              <a:t>: </a:t>
            </a:r>
            <a:r>
              <a:rPr lang="nl-NL" sz="900" dirty="0" err="1"/>
              <a:t>colleagues</a:t>
            </a:r>
            <a:r>
              <a:rPr lang="nl-NL" sz="900" dirty="0"/>
              <a:t> </a:t>
            </a:r>
            <a:r>
              <a:rPr lang="nl-NL" sz="900" dirty="0" err="1"/>
              <a:t>fro</a:t>
            </a:r>
            <a:r>
              <a:rPr lang="nl-NL" sz="900" dirty="0"/>
              <a:t> Wageningen-UR &amp; </a:t>
            </a:r>
            <a:r>
              <a:rPr lang="nl-NL" sz="900" dirty="0" err="1"/>
              <a:t>TerraEnvision</a:t>
            </a:r>
            <a:endParaRPr lang="nl-NL" sz="900" dirty="0"/>
          </a:p>
        </p:txBody>
      </p:sp>
    </p:spTree>
    <p:extLst>
      <p:ext uri="{BB962C8B-B14F-4D97-AF65-F5344CB8AC3E}">
        <p14:creationId xmlns:p14="http://schemas.microsoft.com/office/powerpoint/2010/main" val="224708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6E21919-28DC-499D-9177-487D7F2BDE1A}"/>
              </a:ext>
            </a:extLst>
          </p:cNvPr>
          <p:cNvSpPr>
            <a:spLocks noGrp="1"/>
          </p:cNvSpPr>
          <p:nvPr>
            <p:ph type="title"/>
          </p:nvPr>
        </p:nvSpPr>
        <p:spPr/>
        <p:txBody>
          <a:bodyPr>
            <a:noAutofit/>
          </a:bodyPr>
          <a:lstStyle/>
          <a:p>
            <a:r>
              <a:rPr lang="nl-NL" sz="2300">
                <a:ea typeface="Verdana" panose="020B0604030504040204" pitchFamily="34" charset="0"/>
              </a:rPr>
              <a:t>Circular Economy in AgriFood: Connected Circularity</a:t>
            </a:r>
            <a:endParaRPr lang="nl-NL" sz="2300" dirty="0">
              <a:ea typeface="Verdana" panose="020B0604030504040204" pitchFamily="34" charset="0"/>
            </a:endParaRPr>
          </a:p>
        </p:txBody>
      </p:sp>
      <p:sp>
        <p:nvSpPr>
          <p:cNvPr id="3" name="AutoShape 2" descr="Afbeeldingsresultaat voor DUTCH agrifood export"/>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dirty="0"/>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sharpenSoften amount="20000"/>
                    </a14:imgEffect>
                    <a14:imgEffect>
                      <a14:brightnessContrast contrast="12000"/>
                    </a14:imgEffect>
                  </a14:imgLayer>
                </a14:imgProps>
              </a:ext>
              <a:ext uri="{28A0092B-C50C-407E-A947-70E740481C1C}">
                <a14:useLocalDpi xmlns:a14="http://schemas.microsoft.com/office/drawing/2010/main"/>
              </a:ext>
            </a:extLst>
          </a:blip>
          <a:stretch>
            <a:fillRect/>
          </a:stretch>
        </p:blipFill>
        <p:spPr>
          <a:xfrm>
            <a:off x="987152" y="1362772"/>
            <a:ext cx="3661926" cy="2113270"/>
          </a:xfrm>
          <a:prstGeom prst="rect">
            <a:avLst/>
          </a:prstGeom>
        </p:spPr>
      </p:pic>
      <p:pic>
        <p:nvPicPr>
          <p:cNvPr id="6" name="Picture 5"/>
          <p:cNvPicPr>
            <a:picLocks noChangeAspect="1"/>
          </p:cNvPicPr>
          <p:nvPr/>
        </p:nvPicPr>
        <p:blipFill>
          <a:blip r:embed="rId5" cstate="screen">
            <a:extLst>
              <a:ext uri="{BEBA8EAE-BF5A-486C-A8C5-ECC9F3942E4B}">
                <a14:imgProps xmlns:a14="http://schemas.microsoft.com/office/drawing/2010/main">
                  <a14:imgLayer r:embed="rId6">
                    <a14:imgEffect>
                      <a14:sharpenSoften amount="20000"/>
                    </a14:imgEffect>
                  </a14:imgLayer>
                </a14:imgProps>
              </a:ext>
              <a:ext uri="{28A0092B-C50C-407E-A947-70E740481C1C}">
                <a14:useLocalDpi xmlns:a14="http://schemas.microsoft.com/office/drawing/2010/main"/>
              </a:ext>
            </a:extLst>
          </a:blip>
          <a:stretch>
            <a:fillRect/>
          </a:stretch>
        </p:blipFill>
        <p:spPr>
          <a:xfrm rot="15228685">
            <a:off x="807917" y="2820060"/>
            <a:ext cx="659016" cy="301326"/>
          </a:xfrm>
          <a:prstGeom prst="rect">
            <a:avLst/>
          </a:prstGeom>
        </p:spPr>
      </p:pic>
      <p:pic>
        <p:nvPicPr>
          <p:cNvPr id="15" name="Picture 14">
            <a:extLst>
              <a:ext uri="{FF2B5EF4-FFF2-40B4-BE49-F238E27FC236}">
                <a16:creationId xmlns:a16="http://schemas.microsoft.com/office/drawing/2014/main" id="{7DE8F412-9012-4531-92A9-F8136C01010F}"/>
              </a:ext>
            </a:extLst>
          </p:cNvPr>
          <p:cNvPicPr>
            <a:picLocks noChangeAspect="1"/>
          </p:cNvPicPr>
          <p:nvPr/>
        </p:nvPicPr>
        <p:blipFill>
          <a:blip r:embed="rId7"/>
          <a:stretch>
            <a:fillRect/>
          </a:stretch>
        </p:blipFill>
        <p:spPr>
          <a:xfrm>
            <a:off x="802111" y="789572"/>
            <a:ext cx="3846967" cy="579904"/>
          </a:xfrm>
          <a:prstGeom prst="rect">
            <a:avLst/>
          </a:prstGeom>
        </p:spPr>
      </p:pic>
      <p:sp>
        <p:nvSpPr>
          <p:cNvPr id="2" name="Rectangle 1">
            <a:extLst>
              <a:ext uri="{FF2B5EF4-FFF2-40B4-BE49-F238E27FC236}">
                <a16:creationId xmlns:a16="http://schemas.microsoft.com/office/drawing/2014/main" id="{C84D4449-D0C1-4308-9266-282BE08514A1}"/>
              </a:ext>
            </a:extLst>
          </p:cNvPr>
          <p:cNvSpPr/>
          <p:nvPr/>
        </p:nvSpPr>
        <p:spPr>
          <a:xfrm>
            <a:off x="731754" y="1439559"/>
            <a:ext cx="642227" cy="400110"/>
          </a:xfrm>
          <a:prstGeom prst="rect">
            <a:avLst/>
          </a:prstGeom>
          <a:noFill/>
        </p:spPr>
        <p:txBody>
          <a:bodyPr wrap="none" lIns="91440" tIns="45720" rIns="91440" bIns="45720">
            <a:spAutoFit/>
          </a:bodyPr>
          <a:lstStyle/>
          <a:p>
            <a:pPr algn="ctr"/>
            <a:r>
              <a:rPr lang="nl-NL" sz="20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 N </a:t>
            </a:r>
            <a:endParaRPr lang="nl-NL" sz="2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7" name="Picture 16">
            <a:extLst>
              <a:ext uri="{FF2B5EF4-FFF2-40B4-BE49-F238E27FC236}">
                <a16:creationId xmlns:a16="http://schemas.microsoft.com/office/drawing/2014/main" id="{52F04910-3D00-41C9-ACF7-6A1B2871EDA0}"/>
              </a:ext>
            </a:extLst>
          </p:cNvPr>
          <p:cNvPicPr>
            <a:picLocks noChangeAspect="1"/>
          </p:cNvPicPr>
          <p:nvPr/>
        </p:nvPicPr>
        <p:blipFill>
          <a:blip r:embed="rId8"/>
          <a:stretch>
            <a:fillRect/>
          </a:stretch>
        </p:blipFill>
        <p:spPr>
          <a:xfrm>
            <a:off x="731754" y="3655204"/>
            <a:ext cx="4046958" cy="593444"/>
          </a:xfrm>
          <a:prstGeom prst="rect">
            <a:avLst/>
          </a:prstGeom>
        </p:spPr>
      </p:pic>
      <p:sp>
        <p:nvSpPr>
          <p:cNvPr id="4" name="TextBox 3">
            <a:extLst>
              <a:ext uri="{FF2B5EF4-FFF2-40B4-BE49-F238E27FC236}">
                <a16:creationId xmlns:a16="http://schemas.microsoft.com/office/drawing/2014/main" id="{70E12ACC-4E8E-4748-B6FA-B76873097677}"/>
              </a:ext>
            </a:extLst>
          </p:cNvPr>
          <p:cNvSpPr txBox="1"/>
          <p:nvPr/>
        </p:nvSpPr>
        <p:spPr>
          <a:xfrm>
            <a:off x="5034110" y="2467763"/>
            <a:ext cx="3846967" cy="2374881"/>
          </a:xfrm>
          <a:prstGeom prst="rect">
            <a:avLst/>
          </a:prstGeom>
          <a:solidFill>
            <a:schemeClr val="accent5">
              <a:lumMod val="20000"/>
              <a:lumOff val="80000"/>
            </a:schemeClr>
          </a:solidFill>
        </p:spPr>
        <p:txBody>
          <a:bodyPr wrap="square" rtlCol="0">
            <a:spAutoFit/>
          </a:bodyPr>
          <a:lstStyle/>
          <a:p>
            <a:pPr marL="285750" indent="-285750">
              <a:lnSpc>
                <a:spcPts val="1800"/>
              </a:lnSpc>
              <a:buFont typeface="Arial" panose="020B0604020202020204" pitchFamily="34" charset="0"/>
              <a:buChar char="•"/>
            </a:pPr>
            <a:r>
              <a:rPr lang="en-US" sz="1200" dirty="0">
                <a:latin typeface="Verdana" pitchFamily="34" charset="0"/>
              </a:rPr>
              <a:t>Connects Agriculture, Nature and Food</a:t>
            </a:r>
          </a:p>
          <a:p>
            <a:pPr marL="285750" indent="-285750">
              <a:lnSpc>
                <a:spcPts val="1800"/>
              </a:lnSpc>
              <a:buFont typeface="Arial" panose="020B0604020202020204" pitchFamily="34" charset="0"/>
              <a:buChar char="•"/>
            </a:pPr>
            <a:r>
              <a:rPr lang="en-US" sz="1200" dirty="0">
                <a:latin typeface="Verdana" pitchFamily="34" charset="0"/>
              </a:rPr>
              <a:t>Smart use of all produced biomass: as product and revolving resources in a connected circularity</a:t>
            </a:r>
          </a:p>
          <a:p>
            <a:pPr marL="285750" indent="-285750">
              <a:lnSpc>
                <a:spcPts val="1800"/>
              </a:lnSpc>
              <a:buFont typeface="Arial" panose="020B0604020202020204" pitchFamily="34" charset="0"/>
              <a:buChar char="•"/>
            </a:pPr>
            <a:r>
              <a:rPr lang="en-US" sz="1200" dirty="0">
                <a:latin typeface="Verdana" pitchFamily="34" charset="0"/>
              </a:rPr>
              <a:t>Adding value to residual biomass as revolving resource (Co-products)</a:t>
            </a:r>
          </a:p>
          <a:p>
            <a:pPr marL="285750" indent="-285750">
              <a:lnSpc>
                <a:spcPts val="1800"/>
              </a:lnSpc>
              <a:buFont typeface="Arial" panose="020B0604020202020204" pitchFamily="34" charset="0"/>
              <a:buChar char="•"/>
            </a:pPr>
            <a:r>
              <a:rPr lang="en-US" sz="1200" dirty="0">
                <a:latin typeface="Verdana" pitchFamily="34" charset="0"/>
              </a:rPr>
              <a:t>Explicit on role of animals in food systems</a:t>
            </a:r>
          </a:p>
          <a:p>
            <a:pPr marL="285750" indent="-285750">
              <a:lnSpc>
                <a:spcPts val="1800"/>
              </a:lnSpc>
              <a:buFont typeface="Arial" panose="020B0604020202020204" pitchFamily="34" charset="0"/>
              <a:buChar char="•"/>
            </a:pPr>
            <a:r>
              <a:rPr lang="en-US" sz="1200" dirty="0">
                <a:latin typeface="Verdana" pitchFamily="34" charset="0"/>
              </a:rPr>
              <a:t>Choices on land-use within the circular systems</a:t>
            </a:r>
          </a:p>
          <a:p>
            <a:pPr marL="285750" indent="-285750">
              <a:lnSpc>
                <a:spcPts val="1800"/>
              </a:lnSpc>
              <a:buFont typeface="Arial" panose="020B0604020202020204" pitchFamily="34" charset="0"/>
              <a:buChar char="•"/>
            </a:pPr>
            <a:r>
              <a:rPr lang="en-US" sz="1200" dirty="0">
                <a:latin typeface="Verdana" pitchFamily="34" charset="0"/>
              </a:rPr>
              <a:t>Has consequences for the human diets</a:t>
            </a:r>
            <a:endParaRPr lang="nl-NL" sz="1200" dirty="0" err="1">
              <a:latin typeface="Verdana" pitchFamily="34" charset="0"/>
            </a:endParaRPr>
          </a:p>
        </p:txBody>
      </p:sp>
    </p:spTree>
    <p:extLst>
      <p:ext uri="{BB962C8B-B14F-4D97-AF65-F5344CB8AC3E}">
        <p14:creationId xmlns:p14="http://schemas.microsoft.com/office/powerpoint/2010/main" val="356387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355C2BA7-4E0E-41D4-9955-F0FA1B39B762}"/>
              </a:ext>
            </a:extLst>
          </p:cNvPr>
          <p:cNvSpPr>
            <a:spLocks noGrp="1"/>
          </p:cNvSpPr>
          <p:nvPr>
            <p:ph type="title"/>
          </p:nvPr>
        </p:nvSpPr>
        <p:spPr>
          <a:xfrm>
            <a:off x="277053" y="162495"/>
            <a:ext cx="8330400" cy="576832"/>
          </a:xfrm>
        </p:spPr>
        <p:txBody>
          <a:bodyPr/>
          <a:lstStyle/>
          <a:p>
            <a:r>
              <a:rPr lang="nl-NL" dirty="0" err="1"/>
              <a:t>Transition</a:t>
            </a:r>
            <a:r>
              <a:rPr lang="nl-NL" dirty="0"/>
              <a:t> </a:t>
            </a:r>
            <a:r>
              <a:rPr lang="nl-NL" dirty="0" err="1"/>
              <a:t>Processes</a:t>
            </a:r>
            <a:r>
              <a:rPr lang="nl-NL" dirty="0"/>
              <a:t> &amp; Management</a:t>
            </a:r>
          </a:p>
        </p:txBody>
      </p:sp>
      <p:sp>
        <p:nvSpPr>
          <p:cNvPr id="47" name="Freeform 6"/>
          <p:cNvSpPr>
            <a:spLocks/>
          </p:cNvSpPr>
          <p:nvPr/>
        </p:nvSpPr>
        <p:spPr bwMode="auto">
          <a:xfrm>
            <a:off x="1337036" y="1218409"/>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bg2">
                <a:lumMod val="50000"/>
              </a:schemeClr>
            </a:solidFill>
            <a:prstDash val="solid"/>
            <a:round/>
            <a:headEnd type="none" w="med" len="me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50" name="Freeform 6"/>
          <p:cNvSpPr>
            <a:spLocks/>
          </p:cNvSpPr>
          <p:nvPr/>
        </p:nvSpPr>
        <p:spPr bwMode="auto">
          <a:xfrm flipV="1">
            <a:off x="1390094" y="2906736"/>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tx2">
                <a:lumMod val="75000"/>
              </a:schemeClr>
            </a:solidFill>
            <a:prstDash val="solid"/>
            <a:round/>
            <a:headEnd type="none" w="med" len="med"/>
            <a:tailEnd type="arrow"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26" name="Ovaal 25"/>
          <p:cNvSpPr/>
          <p:nvPr/>
        </p:nvSpPr>
        <p:spPr>
          <a:xfrm>
            <a:off x="1645200" y="3685013"/>
            <a:ext cx="648000" cy="64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Experiment</a:t>
            </a:r>
            <a:endParaRPr lang="nl-NL" sz="800" dirty="0">
              <a:solidFill>
                <a:schemeClr val="bg1"/>
              </a:solidFill>
            </a:endParaRPr>
          </a:p>
        </p:txBody>
      </p:sp>
      <p:sp>
        <p:nvSpPr>
          <p:cNvPr id="27" name="Ovaal 26"/>
          <p:cNvSpPr/>
          <p:nvPr/>
        </p:nvSpPr>
        <p:spPr>
          <a:xfrm>
            <a:off x="2636197" y="3466471"/>
            <a:ext cx="648000" cy="64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Acceleration</a:t>
            </a:r>
            <a:endParaRPr lang="nl-NL" sz="800" dirty="0">
              <a:solidFill>
                <a:schemeClr val="bg1"/>
              </a:solidFill>
            </a:endParaRPr>
          </a:p>
        </p:txBody>
      </p:sp>
      <p:sp>
        <p:nvSpPr>
          <p:cNvPr id="28" name="Ovaal 27"/>
          <p:cNvSpPr/>
          <p:nvPr/>
        </p:nvSpPr>
        <p:spPr>
          <a:xfrm>
            <a:off x="3532731" y="3016347"/>
            <a:ext cx="648000" cy="64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Emergence</a:t>
            </a:r>
            <a:endParaRPr lang="nl-NL" sz="800" dirty="0">
              <a:solidFill>
                <a:schemeClr val="bg1"/>
              </a:solidFill>
            </a:endParaRPr>
          </a:p>
        </p:txBody>
      </p:sp>
      <p:sp>
        <p:nvSpPr>
          <p:cNvPr id="42" name="Ovaal 41"/>
          <p:cNvSpPr/>
          <p:nvPr/>
        </p:nvSpPr>
        <p:spPr>
          <a:xfrm>
            <a:off x="1645200" y="1066776"/>
            <a:ext cx="648000" cy="64800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dirty="0" err="1">
                <a:solidFill>
                  <a:schemeClr val="bg1"/>
                </a:solidFill>
              </a:rPr>
              <a:t>Optimising</a:t>
            </a:r>
            <a:endParaRPr lang="nl-NL" sz="800" dirty="0">
              <a:solidFill>
                <a:schemeClr val="bg1"/>
              </a:solidFill>
            </a:endParaRPr>
          </a:p>
          <a:p>
            <a:pPr algn="ctr"/>
            <a:r>
              <a:rPr lang="nl-NL" sz="800" dirty="0">
                <a:solidFill>
                  <a:schemeClr val="bg1"/>
                </a:solidFill>
              </a:rPr>
              <a:t>Business</a:t>
            </a:r>
          </a:p>
          <a:p>
            <a:pPr algn="ctr"/>
            <a:r>
              <a:rPr lang="nl-NL" sz="800" dirty="0">
                <a:solidFill>
                  <a:schemeClr val="bg1"/>
                </a:solidFill>
              </a:rPr>
              <a:t>as </a:t>
            </a:r>
            <a:r>
              <a:rPr lang="nl-NL" sz="800" dirty="0" err="1">
                <a:solidFill>
                  <a:schemeClr val="bg1"/>
                </a:solidFill>
              </a:rPr>
              <a:t>usual</a:t>
            </a:r>
            <a:endParaRPr lang="nl-NL" sz="800" dirty="0">
              <a:solidFill>
                <a:schemeClr val="bg1"/>
              </a:solidFill>
            </a:endParaRPr>
          </a:p>
        </p:txBody>
      </p:sp>
      <p:sp>
        <p:nvSpPr>
          <p:cNvPr id="43" name="Ovaal 42"/>
          <p:cNvSpPr/>
          <p:nvPr/>
        </p:nvSpPr>
        <p:spPr>
          <a:xfrm>
            <a:off x="2636197" y="1314474"/>
            <a:ext cx="648000" cy="64800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dirty="0" err="1">
                <a:solidFill>
                  <a:schemeClr val="bg1"/>
                </a:solidFill>
              </a:rPr>
              <a:t>Increase</a:t>
            </a:r>
            <a:endParaRPr lang="nl-NL" sz="800" dirty="0">
              <a:solidFill>
                <a:schemeClr val="bg1"/>
              </a:solidFill>
            </a:endParaRPr>
          </a:p>
          <a:p>
            <a:pPr algn="ctr"/>
            <a:r>
              <a:rPr lang="nl-NL" sz="800" dirty="0">
                <a:solidFill>
                  <a:schemeClr val="bg1"/>
                </a:solidFill>
              </a:rPr>
              <a:t> sense of </a:t>
            </a:r>
          </a:p>
          <a:p>
            <a:pPr algn="ctr"/>
            <a:r>
              <a:rPr lang="nl-NL" sz="800" dirty="0" err="1">
                <a:solidFill>
                  <a:schemeClr val="bg1"/>
                </a:solidFill>
              </a:rPr>
              <a:t>urgency</a:t>
            </a:r>
            <a:endParaRPr lang="nl-NL" sz="800" dirty="0">
              <a:solidFill>
                <a:schemeClr val="bg1"/>
              </a:solidFill>
            </a:endParaRPr>
          </a:p>
        </p:txBody>
      </p:sp>
      <p:sp>
        <p:nvSpPr>
          <p:cNvPr id="44" name="Ovaal 43"/>
          <p:cNvSpPr/>
          <p:nvPr/>
        </p:nvSpPr>
        <p:spPr>
          <a:xfrm>
            <a:off x="3381703" y="1760181"/>
            <a:ext cx="803566" cy="692447"/>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Reduce</a:t>
            </a:r>
          </a:p>
          <a:p>
            <a:pPr algn="ctr"/>
            <a:r>
              <a:rPr lang="nl-NL" sz="800">
                <a:solidFill>
                  <a:schemeClr val="bg1"/>
                </a:solidFill>
              </a:rPr>
              <a:t>dependencies</a:t>
            </a:r>
            <a:endParaRPr lang="nl-NL" sz="800" dirty="0">
              <a:solidFill>
                <a:schemeClr val="bg1"/>
              </a:solidFill>
            </a:endParaRPr>
          </a:p>
        </p:txBody>
      </p:sp>
      <p:sp>
        <p:nvSpPr>
          <p:cNvPr id="51" name="Freeform 6"/>
          <p:cNvSpPr>
            <a:spLocks/>
          </p:cNvSpPr>
          <p:nvPr/>
        </p:nvSpPr>
        <p:spPr bwMode="auto">
          <a:xfrm rot="10800000">
            <a:off x="4719420" y="2916146"/>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bg2">
                <a:lumMod val="50000"/>
              </a:schemeClr>
            </a:solidFill>
            <a:prstDash val="solid"/>
            <a:round/>
            <a:headEnd type="arrow" w="sm" len="sm"/>
            <a:tailEnd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52" name="Freeform 6"/>
          <p:cNvSpPr>
            <a:spLocks/>
          </p:cNvSpPr>
          <p:nvPr/>
        </p:nvSpPr>
        <p:spPr bwMode="auto">
          <a:xfrm rot="10800000" flipV="1">
            <a:off x="4719420" y="1264113"/>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tx2">
                <a:lumMod val="75000"/>
              </a:schemeClr>
            </a:solidFill>
            <a:prstDash val="sysDash"/>
            <a:round/>
            <a:headEnd type="arrow" w="sm" len="sm"/>
            <a:tailEnd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35" name="Ovaal 34"/>
          <p:cNvSpPr/>
          <p:nvPr/>
        </p:nvSpPr>
        <p:spPr>
          <a:xfrm>
            <a:off x="6614502" y="1112181"/>
            <a:ext cx="648000" cy="64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Stabilization</a:t>
            </a:r>
            <a:endParaRPr lang="nl-NL" sz="800" dirty="0">
              <a:solidFill>
                <a:schemeClr val="bg1"/>
              </a:solidFill>
            </a:endParaRPr>
          </a:p>
        </p:txBody>
      </p:sp>
      <p:sp>
        <p:nvSpPr>
          <p:cNvPr id="46" name="Ovaal 45"/>
          <p:cNvSpPr/>
          <p:nvPr/>
        </p:nvSpPr>
        <p:spPr>
          <a:xfrm>
            <a:off x="6614502" y="3716729"/>
            <a:ext cx="648000" cy="64800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Phase out</a:t>
            </a:r>
            <a:endParaRPr lang="nl-NL" sz="800" dirty="0">
              <a:solidFill>
                <a:schemeClr val="bg1"/>
              </a:solidFill>
            </a:endParaRPr>
          </a:p>
        </p:txBody>
      </p:sp>
      <p:sp>
        <p:nvSpPr>
          <p:cNvPr id="29" name="Ovaal 28"/>
          <p:cNvSpPr/>
          <p:nvPr/>
        </p:nvSpPr>
        <p:spPr>
          <a:xfrm>
            <a:off x="5519103" y="1458487"/>
            <a:ext cx="648000" cy="64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dirty="0" err="1">
                <a:solidFill>
                  <a:schemeClr val="bg1"/>
                </a:solidFill>
              </a:rPr>
              <a:t>Institutio</a:t>
            </a:r>
            <a:r>
              <a:rPr lang="nl-NL" sz="800" dirty="0">
                <a:solidFill>
                  <a:schemeClr val="bg1"/>
                </a:solidFill>
              </a:rPr>
              <a:t>-</a:t>
            </a:r>
          </a:p>
          <a:p>
            <a:pPr algn="ctr"/>
            <a:r>
              <a:rPr lang="nl-NL" sz="800" dirty="0" err="1">
                <a:solidFill>
                  <a:schemeClr val="bg1"/>
                </a:solidFill>
              </a:rPr>
              <a:t>nalization</a:t>
            </a:r>
            <a:endParaRPr lang="nl-NL" sz="800" dirty="0">
              <a:solidFill>
                <a:schemeClr val="bg1"/>
              </a:solidFill>
            </a:endParaRPr>
          </a:p>
        </p:txBody>
      </p:sp>
      <p:sp>
        <p:nvSpPr>
          <p:cNvPr id="45" name="Ovaal 44"/>
          <p:cNvSpPr/>
          <p:nvPr/>
        </p:nvSpPr>
        <p:spPr>
          <a:xfrm>
            <a:off x="5471529" y="3308119"/>
            <a:ext cx="648000" cy="648000"/>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800">
                <a:solidFill>
                  <a:schemeClr val="bg1"/>
                </a:solidFill>
              </a:rPr>
              <a:t>Reduce</a:t>
            </a:r>
          </a:p>
          <a:p>
            <a:pPr algn="ctr"/>
            <a:r>
              <a:rPr lang="nl-NL" sz="800">
                <a:solidFill>
                  <a:schemeClr val="bg1"/>
                </a:solidFill>
              </a:rPr>
              <a:t>relevance</a:t>
            </a:r>
            <a:endParaRPr lang="nl-NL" sz="800" dirty="0">
              <a:solidFill>
                <a:schemeClr val="bg1"/>
              </a:solidFill>
            </a:endParaRPr>
          </a:p>
        </p:txBody>
      </p:sp>
      <p:grpSp>
        <p:nvGrpSpPr>
          <p:cNvPr id="3" name="Group 2">
            <a:extLst>
              <a:ext uri="{FF2B5EF4-FFF2-40B4-BE49-F238E27FC236}">
                <a16:creationId xmlns:a16="http://schemas.microsoft.com/office/drawing/2014/main" id="{6FCDD156-35EA-4E76-AC59-DD72B78BE095}"/>
              </a:ext>
            </a:extLst>
          </p:cNvPr>
          <p:cNvGrpSpPr/>
          <p:nvPr/>
        </p:nvGrpSpPr>
        <p:grpSpPr>
          <a:xfrm rot="568937">
            <a:off x="3552209" y="1894197"/>
            <a:ext cx="2067763" cy="1422592"/>
            <a:chOff x="3539216" y="1905063"/>
            <a:chExt cx="2067763" cy="1422592"/>
          </a:xfrm>
        </p:grpSpPr>
        <p:sp>
          <p:nvSpPr>
            <p:cNvPr id="2" name="Star: 7 Points 1">
              <a:extLst>
                <a:ext uri="{FF2B5EF4-FFF2-40B4-BE49-F238E27FC236}">
                  <a16:creationId xmlns:a16="http://schemas.microsoft.com/office/drawing/2014/main" id="{F45E5554-C6E6-4F38-A81E-1B2BC9D9B9F9}"/>
                </a:ext>
              </a:extLst>
            </p:cNvPr>
            <p:cNvSpPr/>
            <p:nvPr/>
          </p:nvSpPr>
          <p:spPr>
            <a:xfrm>
              <a:off x="3539216" y="1905063"/>
              <a:ext cx="2067763" cy="1422592"/>
            </a:xfrm>
            <a:prstGeom prst="star7">
              <a:avLst/>
            </a:prstGeom>
            <a:solidFill>
              <a:srgbClr val="FFC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err="1">
                <a:solidFill>
                  <a:schemeClr val="tx1"/>
                </a:solidFill>
              </a:endParaRPr>
            </a:p>
          </p:txBody>
        </p:sp>
        <p:sp>
          <p:nvSpPr>
            <p:cNvPr id="17" name="Ovaal 1">
              <a:extLst>
                <a:ext uri="{FF2B5EF4-FFF2-40B4-BE49-F238E27FC236}">
                  <a16:creationId xmlns:a16="http://schemas.microsoft.com/office/drawing/2014/main" id="{8BDC7C10-45AB-48CD-AC24-72F6B65ED659}"/>
                </a:ext>
              </a:extLst>
            </p:cNvPr>
            <p:cNvSpPr/>
            <p:nvPr/>
          </p:nvSpPr>
          <p:spPr>
            <a:xfrm>
              <a:off x="4232275" y="2367241"/>
              <a:ext cx="711200" cy="705747"/>
            </a:xfrm>
            <a:prstGeom prst="ellipse">
              <a:avLst/>
            </a:prstGeom>
            <a:solidFill>
              <a:schemeClr val="bg1"/>
            </a:solidFill>
            <a:ln w="127000" cmpd="tri">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1100" b="1" dirty="0">
                  <a:solidFill>
                    <a:schemeClr val="accent6"/>
                  </a:solidFill>
                </a:rPr>
                <a:t>Chaos</a:t>
              </a:r>
            </a:p>
          </p:txBody>
        </p:sp>
      </p:grpSp>
      <p:sp>
        <p:nvSpPr>
          <p:cNvPr id="20" name="TextBox 19">
            <a:extLst>
              <a:ext uri="{FF2B5EF4-FFF2-40B4-BE49-F238E27FC236}">
                <a16:creationId xmlns:a16="http://schemas.microsoft.com/office/drawing/2014/main" id="{B2EB8645-D1E9-4C4A-829C-6F0AAB628D09}"/>
              </a:ext>
            </a:extLst>
          </p:cNvPr>
          <p:cNvSpPr txBox="1"/>
          <p:nvPr/>
        </p:nvSpPr>
        <p:spPr>
          <a:xfrm>
            <a:off x="6285261" y="4836317"/>
            <a:ext cx="2858739" cy="289375"/>
          </a:xfrm>
          <a:prstGeom prst="rect">
            <a:avLst/>
          </a:prstGeom>
          <a:noFill/>
        </p:spPr>
        <p:txBody>
          <a:bodyPr wrap="square" rtlCol="0">
            <a:spAutoFit/>
          </a:bodyPr>
          <a:lstStyle/>
          <a:p>
            <a:pPr>
              <a:lnSpc>
                <a:spcPts val="1800"/>
              </a:lnSpc>
            </a:pPr>
            <a:r>
              <a:rPr lang="nl-NL" sz="900" dirty="0">
                <a:latin typeface="Verdana" pitchFamily="34" charset="0"/>
              </a:rPr>
              <a:t>Visser et al., 2019 </a:t>
            </a:r>
            <a:r>
              <a:rPr lang="nl-NL" sz="900" dirty="0" err="1">
                <a:latin typeface="Verdana" pitchFamily="34" charset="0"/>
              </a:rPr>
              <a:t>after</a:t>
            </a:r>
            <a:r>
              <a:rPr lang="nl-NL" sz="900" dirty="0">
                <a:latin typeface="Verdana" pitchFamily="34" charset="0"/>
              </a:rPr>
              <a:t> </a:t>
            </a:r>
            <a:r>
              <a:rPr lang="nl-NL" sz="900" dirty="0" err="1">
                <a:latin typeface="Verdana" pitchFamily="34" charset="0"/>
              </a:rPr>
              <a:t>Loorbach</a:t>
            </a:r>
            <a:r>
              <a:rPr lang="nl-NL" sz="900" dirty="0">
                <a:latin typeface="Verdana" pitchFamily="34" charset="0"/>
              </a:rPr>
              <a:t> et al, 2018</a:t>
            </a:r>
          </a:p>
        </p:txBody>
      </p:sp>
    </p:spTree>
    <p:extLst>
      <p:ext uri="{BB962C8B-B14F-4D97-AF65-F5344CB8AC3E}">
        <p14:creationId xmlns:p14="http://schemas.microsoft.com/office/powerpoint/2010/main" val="33000469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circle(in)">
                                      <p:cBhvr>
                                        <p:cTn id="25" dur="20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2" grpId="0" animBg="1"/>
      <p:bldP spid="43" grpId="0" animBg="1"/>
      <p:bldP spid="44" grpId="0" animBg="1"/>
      <p:bldP spid="51" grpId="0" animBg="1"/>
      <p:bldP spid="46"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0" y="169210"/>
            <a:ext cx="8330400" cy="568881"/>
          </a:xfrm>
        </p:spPr>
        <p:txBody>
          <a:bodyPr/>
          <a:lstStyle/>
          <a:p>
            <a:r>
              <a:rPr lang="nl-NL" sz="2300" dirty="0" err="1"/>
              <a:t>From</a:t>
            </a:r>
            <a:r>
              <a:rPr lang="nl-NL" sz="2300" dirty="0"/>
              <a:t> </a:t>
            </a:r>
            <a:r>
              <a:rPr lang="nl-NL" sz="2300" dirty="0" err="1"/>
              <a:t>Explorative</a:t>
            </a:r>
            <a:r>
              <a:rPr lang="nl-NL" sz="2300" dirty="0"/>
              <a:t> </a:t>
            </a:r>
            <a:r>
              <a:rPr lang="nl-NL" sz="2300" dirty="0" err="1"/>
              <a:t>Concepts</a:t>
            </a:r>
            <a:r>
              <a:rPr lang="nl-NL" sz="2300" dirty="0"/>
              <a:t> </a:t>
            </a:r>
            <a:r>
              <a:rPr lang="nl-NL" sz="2300" dirty="0" err="1"/>
              <a:t>to</a:t>
            </a:r>
            <a:r>
              <a:rPr lang="nl-NL" sz="2300" dirty="0"/>
              <a:t> </a:t>
            </a:r>
            <a:r>
              <a:rPr lang="nl-NL" sz="2300" dirty="0" err="1"/>
              <a:t>Viable</a:t>
            </a:r>
            <a:r>
              <a:rPr lang="nl-NL" sz="2300" dirty="0"/>
              <a:t> </a:t>
            </a:r>
            <a:r>
              <a:rPr lang="nl-NL" sz="2300" dirty="0" err="1"/>
              <a:t>Practice</a:t>
            </a:r>
            <a:endParaRPr lang="nl-NL" sz="2300" dirty="0"/>
          </a:p>
        </p:txBody>
      </p:sp>
      <p:pic>
        <p:nvPicPr>
          <p:cNvPr id="6" name="Afbeelding 5">
            <a:extLst>
              <a:ext uri="{FF2B5EF4-FFF2-40B4-BE49-F238E27FC236}">
                <a16:creationId xmlns:a16="http://schemas.microsoft.com/office/drawing/2014/main" id="{B135D95A-3005-44B4-A673-C415B4D3A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55" y="2055723"/>
            <a:ext cx="2053524" cy="1770145"/>
          </a:xfrm>
          <a:prstGeom prst="rect">
            <a:avLst/>
          </a:prstGeom>
        </p:spPr>
      </p:pic>
      <p:pic>
        <p:nvPicPr>
          <p:cNvPr id="9" name="Picture 9">
            <a:extLst>
              <a:ext uri="{FF2B5EF4-FFF2-40B4-BE49-F238E27FC236}">
                <a16:creationId xmlns:a16="http://schemas.microsoft.com/office/drawing/2014/main" id="{1ACF5B5D-B8A4-4E38-93CE-5CCF28943B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0265" y="4838885"/>
            <a:ext cx="1283735" cy="304615"/>
          </a:xfrm>
          <a:prstGeom prst="rect">
            <a:avLst/>
          </a:prstGeom>
        </p:spPr>
      </p:pic>
      <p:pic>
        <p:nvPicPr>
          <p:cNvPr id="3" name="Picture 2">
            <a:extLst>
              <a:ext uri="{FF2B5EF4-FFF2-40B4-BE49-F238E27FC236}">
                <a16:creationId xmlns:a16="http://schemas.microsoft.com/office/drawing/2014/main" id="{B9603C72-44C8-4D77-85E8-1BDFCF802F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3673" y="646387"/>
            <a:ext cx="6565672" cy="4497114"/>
          </a:xfrm>
          <a:prstGeom prst="rect">
            <a:avLst/>
          </a:prstGeom>
        </p:spPr>
      </p:pic>
    </p:spTree>
    <p:extLst>
      <p:ext uri="{BB962C8B-B14F-4D97-AF65-F5344CB8AC3E}">
        <p14:creationId xmlns:p14="http://schemas.microsoft.com/office/powerpoint/2010/main" val="708254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0" y="169210"/>
            <a:ext cx="8330400" cy="987200"/>
          </a:xfrm>
        </p:spPr>
        <p:txBody>
          <a:bodyPr/>
          <a:lstStyle/>
          <a:p>
            <a:r>
              <a:rPr lang="nl-NL" dirty="0"/>
              <a:t> Dutch </a:t>
            </a:r>
            <a:r>
              <a:rPr lang="nl-NL" dirty="0" err="1"/>
              <a:t>ambitions</a:t>
            </a:r>
            <a:r>
              <a:rPr lang="nl-NL" dirty="0"/>
              <a:t>: </a:t>
            </a:r>
            <a:r>
              <a:rPr lang="nl-NL" dirty="0" err="1"/>
              <a:t>circular</a:t>
            </a:r>
            <a:r>
              <a:rPr lang="nl-NL" dirty="0"/>
              <a:t> </a:t>
            </a:r>
            <a:r>
              <a:rPr lang="nl-NL" dirty="0" err="1"/>
              <a:t>agriculture</a:t>
            </a:r>
            <a:br>
              <a:rPr lang="nl-NL" dirty="0"/>
            </a:br>
            <a:r>
              <a:rPr lang="nl-NL" dirty="0"/>
              <a:t>	</a:t>
            </a:r>
            <a:r>
              <a:rPr lang="nl-NL" sz="1800" dirty="0"/>
              <a:t>(</a:t>
            </a:r>
            <a:r>
              <a:rPr lang="nl-NL" sz="1800" dirty="0" err="1"/>
              <a:t>related</a:t>
            </a:r>
            <a:r>
              <a:rPr lang="nl-NL" sz="1800" dirty="0"/>
              <a:t> </a:t>
            </a:r>
            <a:r>
              <a:rPr lang="nl-NL" sz="1800" dirty="0" err="1"/>
              <a:t>to</a:t>
            </a:r>
            <a:r>
              <a:rPr lang="nl-NL" sz="1800" dirty="0"/>
              <a:t> </a:t>
            </a:r>
            <a:r>
              <a:rPr lang="nl-NL" sz="1800" dirty="0" err="1"/>
              <a:t>soil</a:t>
            </a:r>
            <a:r>
              <a:rPr lang="nl-NL" sz="1800" dirty="0"/>
              <a:t> &amp; </a:t>
            </a:r>
            <a:r>
              <a:rPr lang="nl-NL" sz="1800" dirty="0" err="1"/>
              <a:t>nutrients</a:t>
            </a:r>
            <a:r>
              <a:rPr lang="nl-NL" sz="1800" dirty="0"/>
              <a:t>)</a:t>
            </a:r>
          </a:p>
        </p:txBody>
      </p:sp>
      <p:sp>
        <p:nvSpPr>
          <p:cNvPr id="3" name="Text Placeholder 2"/>
          <p:cNvSpPr>
            <a:spLocks noGrp="1"/>
          </p:cNvSpPr>
          <p:nvPr>
            <p:ph type="body" sz="quarter" idx="10"/>
          </p:nvPr>
        </p:nvSpPr>
        <p:spPr>
          <a:xfrm>
            <a:off x="242793" y="1181884"/>
            <a:ext cx="4104000" cy="3385155"/>
          </a:xfrm>
        </p:spPr>
        <p:txBody>
          <a:bodyPr/>
          <a:lstStyle/>
          <a:p>
            <a:pPr marL="0" indent="0">
              <a:lnSpc>
                <a:spcPct val="100000"/>
              </a:lnSpc>
              <a:spcBef>
                <a:spcPts val="0"/>
              </a:spcBef>
              <a:buNone/>
            </a:pPr>
            <a:r>
              <a:rPr lang="nl-NL" sz="1600" dirty="0" err="1"/>
              <a:t>By</a:t>
            </a:r>
            <a:r>
              <a:rPr lang="nl-NL" sz="1600" dirty="0"/>
              <a:t> 2030:</a:t>
            </a:r>
          </a:p>
          <a:p>
            <a:pPr>
              <a:lnSpc>
                <a:spcPct val="100000"/>
              </a:lnSpc>
              <a:spcBef>
                <a:spcPts val="0"/>
              </a:spcBef>
              <a:spcAft>
                <a:spcPts val="600"/>
              </a:spcAft>
            </a:pPr>
            <a:r>
              <a:rPr lang="nl-NL" sz="1400" dirty="0" err="1"/>
              <a:t>Use</a:t>
            </a:r>
            <a:r>
              <a:rPr lang="nl-NL" sz="1400" dirty="0"/>
              <a:t> of </a:t>
            </a:r>
            <a:r>
              <a:rPr lang="nl-NL" sz="1400" dirty="0" err="1"/>
              <a:t>fossil-based</a:t>
            </a:r>
            <a:r>
              <a:rPr lang="nl-NL" sz="1400" dirty="0"/>
              <a:t> </a:t>
            </a:r>
            <a:r>
              <a:rPr lang="nl-NL" sz="1400" dirty="0" err="1"/>
              <a:t>fertilisers</a:t>
            </a:r>
            <a:r>
              <a:rPr lang="nl-NL" sz="1400" dirty="0"/>
              <a:t> </a:t>
            </a:r>
            <a:r>
              <a:rPr lang="nl-NL" sz="1400" dirty="0" err="1"/>
              <a:t>and</a:t>
            </a:r>
            <a:r>
              <a:rPr lang="nl-NL" sz="1400" dirty="0"/>
              <a:t> pesticides is </a:t>
            </a:r>
            <a:r>
              <a:rPr lang="nl-NL" sz="1400" dirty="0" err="1"/>
              <a:t>significantly</a:t>
            </a:r>
            <a:r>
              <a:rPr lang="nl-NL" sz="1400" dirty="0"/>
              <a:t> </a:t>
            </a:r>
            <a:r>
              <a:rPr lang="nl-NL" sz="1400" dirty="0" err="1"/>
              <a:t>reduced</a:t>
            </a:r>
            <a:r>
              <a:rPr lang="nl-NL" sz="1400" dirty="0"/>
              <a:t>/</a:t>
            </a:r>
            <a:r>
              <a:rPr lang="nl-NL" sz="1400" dirty="0" err="1"/>
              <a:t>abandoned</a:t>
            </a:r>
            <a:endParaRPr lang="nl-NL" sz="1400" dirty="0"/>
          </a:p>
          <a:p>
            <a:pPr>
              <a:lnSpc>
                <a:spcPct val="100000"/>
              </a:lnSpc>
              <a:spcBef>
                <a:spcPts val="0"/>
              </a:spcBef>
              <a:spcAft>
                <a:spcPts val="600"/>
              </a:spcAft>
            </a:pPr>
            <a:r>
              <a:rPr lang="nl-NL" sz="1400" dirty="0" err="1"/>
              <a:t>Nutrients</a:t>
            </a:r>
            <a:r>
              <a:rPr lang="nl-NL" sz="1400" dirty="0"/>
              <a:t> in </a:t>
            </a:r>
            <a:r>
              <a:rPr lang="nl-NL" sz="1400" dirty="0" err="1"/>
              <a:t>both</a:t>
            </a:r>
            <a:r>
              <a:rPr lang="nl-NL" sz="1400" dirty="0"/>
              <a:t> </a:t>
            </a:r>
            <a:r>
              <a:rPr lang="nl-NL" sz="1400" dirty="0" err="1"/>
              <a:t>animal</a:t>
            </a:r>
            <a:r>
              <a:rPr lang="nl-NL" sz="1400" dirty="0"/>
              <a:t> </a:t>
            </a:r>
            <a:r>
              <a:rPr lang="nl-NL" sz="1400" dirty="0" err="1"/>
              <a:t>and</a:t>
            </a:r>
            <a:r>
              <a:rPr lang="nl-NL" sz="1400" dirty="0"/>
              <a:t> human </a:t>
            </a:r>
            <a:r>
              <a:rPr lang="nl-NL" sz="1400" dirty="0" err="1"/>
              <a:t>excreta</a:t>
            </a:r>
            <a:r>
              <a:rPr lang="nl-NL" sz="1400" dirty="0"/>
              <a:t> are more </a:t>
            </a:r>
            <a:r>
              <a:rPr lang="nl-NL" sz="1400" dirty="0" err="1"/>
              <a:t>efficiently</a:t>
            </a:r>
            <a:r>
              <a:rPr lang="nl-NL" sz="1400" dirty="0"/>
              <a:t> </a:t>
            </a:r>
            <a:r>
              <a:rPr lang="nl-NL" sz="1400" dirty="0" err="1"/>
              <a:t>used</a:t>
            </a:r>
            <a:r>
              <a:rPr lang="nl-NL" sz="1400" dirty="0"/>
              <a:t> in </a:t>
            </a:r>
            <a:r>
              <a:rPr lang="nl-NL" sz="1400" dirty="0" err="1"/>
              <a:t>the</a:t>
            </a:r>
            <a:r>
              <a:rPr lang="nl-NL" sz="1400" dirty="0"/>
              <a:t> </a:t>
            </a:r>
            <a:r>
              <a:rPr lang="nl-NL" sz="1400" dirty="0" err="1"/>
              <a:t>production</a:t>
            </a:r>
            <a:r>
              <a:rPr lang="nl-NL" sz="1400" dirty="0"/>
              <a:t> </a:t>
            </a:r>
            <a:r>
              <a:rPr lang="nl-NL" sz="1400" dirty="0" err="1"/>
              <a:t>circle</a:t>
            </a:r>
            <a:endParaRPr lang="nl-NL" sz="1400" dirty="0"/>
          </a:p>
          <a:p>
            <a:pPr>
              <a:lnSpc>
                <a:spcPct val="100000"/>
              </a:lnSpc>
              <a:spcBef>
                <a:spcPts val="0"/>
              </a:spcBef>
              <a:spcAft>
                <a:spcPts val="600"/>
              </a:spcAft>
            </a:pPr>
            <a:r>
              <a:rPr lang="nl-NL" sz="1400" dirty="0"/>
              <a:t>No more discharge of </a:t>
            </a:r>
            <a:r>
              <a:rPr lang="nl-NL" sz="1400" dirty="0" err="1"/>
              <a:t>nutrients</a:t>
            </a:r>
            <a:r>
              <a:rPr lang="nl-NL" sz="1400" dirty="0"/>
              <a:t> </a:t>
            </a:r>
            <a:r>
              <a:rPr lang="nl-NL" sz="1400" dirty="0" err="1"/>
              <a:t>to</a:t>
            </a:r>
            <a:r>
              <a:rPr lang="nl-NL" sz="1400" dirty="0"/>
              <a:t> </a:t>
            </a:r>
            <a:r>
              <a:rPr lang="nl-NL" sz="1400" dirty="0" err="1"/>
              <a:t>surface</a:t>
            </a:r>
            <a:r>
              <a:rPr lang="nl-NL" sz="1400" dirty="0"/>
              <a:t> water.</a:t>
            </a:r>
          </a:p>
          <a:p>
            <a:pPr>
              <a:lnSpc>
                <a:spcPct val="100000"/>
              </a:lnSpc>
              <a:spcBef>
                <a:spcPts val="0"/>
              </a:spcBef>
              <a:spcAft>
                <a:spcPts val="600"/>
              </a:spcAft>
            </a:pPr>
            <a:r>
              <a:rPr lang="nl-NL" sz="1400" dirty="0" err="1"/>
              <a:t>All</a:t>
            </a:r>
            <a:r>
              <a:rPr lang="nl-NL" sz="1400" dirty="0"/>
              <a:t> </a:t>
            </a:r>
            <a:r>
              <a:rPr lang="nl-NL" sz="1400" dirty="0" err="1"/>
              <a:t>agricultural</a:t>
            </a:r>
            <a:r>
              <a:rPr lang="nl-NL" sz="1400" dirty="0"/>
              <a:t> </a:t>
            </a:r>
            <a:r>
              <a:rPr lang="nl-NL" sz="1400" dirty="0" err="1"/>
              <a:t>soils</a:t>
            </a:r>
            <a:r>
              <a:rPr lang="nl-NL" sz="1400" dirty="0"/>
              <a:t> are </a:t>
            </a:r>
            <a:r>
              <a:rPr lang="nl-NL" sz="1400" dirty="0" err="1"/>
              <a:t>sustainably</a:t>
            </a:r>
            <a:r>
              <a:rPr lang="nl-NL" sz="1400" dirty="0"/>
              <a:t> </a:t>
            </a:r>
            <a:r>
              <a:rPr lang="nl-NL" sz="1400" dirty="0" err="1"/>
              <a:t>managed</a:t>
            </a:r>
            <a:r>
              <a:rPr lang="nl-NL" sz="1400" dirty="0"/>
              <a:t>, </a:t>
            </a:r>
            <a:r>
              <a:rPr lang="nl-NL" sz="1400" dirty="0" err="1"/>
              <a:t>with</a:t>
            </a:r>
            <a:r>
              <a:rPr lang="nl-NL" sz="1400" dirty="0"/>
              <a:t> attention </a:t>
            </a:r>
            <a:r>
              <a:rPr lang="nl-NL" sz="1400" dirty="0" err="1"/>
              <a:t>for</a:t>
            </a:r>
            <a:r>
              <a:rPr lang="nl-NL" sz="1400" dirty="0"/>
              <a:t> (</a:t>
            </a:r>
            <a:r>
              <a:rPr lang="nl-NL" sz="1400" dirty="0" err="1"/>
              <a:t>soil</a:t>
            </a:r>
            <a:r>
              <a:rPr lang="nl-NL" sz="1400" dirty="0"/>
              <a:t>)</a:t>
            </a:r>
            <a:r>
              <a:rPr lang="nl-NL" sz="1400" dirty="0" err="1"/>
              <a:t>biodiversity</a:t>
            </a:r>
            <a:r>
              <a:rPr lang="nl-NL" sz="1400" dirty="0"/>
              <a:t>.</a:t>
            </a:r>
          </a:p>
          <a:p>
            <a:pPr>
              <a:lnSpc>
                <a:spcPct val="100000"/>
              </a:lnSpc>
              <a:spcBef>
                <a:spcPts val="0"/>
              </a:spcBef>
              <a:spcAft>
                <a:spcPts val="600"/>
              </a:spcAft>
            </a:pPr>
            <a:r>
              <a:rPr lang="nl-NL" sz="1400" dirty="0"/>
              <a:t>Farmers have a </a:t>
            </a:r>
            <a:r>
              <a:rPr lang="nl-NL" sz="1400" dirty="0" err="1"/>
              <a:t>good</a:t>
            </a:r>
            <a:r>
              <a:rPr lang="nl-NL" sz="1400" dirty="0"/>
              <a:t> </a:t>
            </a:r>
            <a:r>
              <a:rPr lang="nl-NL" sz="1400" dirty="0" err="1"/>
              <a:t>income</a:t>
            </a:r>
            <a:endParaRPr lang="nl-NL" sz="14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208" y="836176"/>
            <a:ext cx="4308723" cy="1678424"/>
          </a:xfrm>
          <a:prstGeom prst="rect">
            <a:avLst/>
          </a:prstGeom>
        </p:spPr>
      </p:pic>
      <p:sp>
        <p:nvSpPr>
          <p:cNvPr id="5" name="Slide Number Placeholder 4"/>
          <p:cNvSpPr>
            <a:spLocks noGrp="1"/>
          </p:cNvSpPr>
          <p:nvPr>
            <p:ph type="sldNum" sz="quarter" idx="12"/>
          </p:nvPr>
        </p:nvSpPr>
        <p:spPr/>
        <p:txBody>
          <a:bodyPr/>
          <a:lstStyle/>
          <a:p>
            <a:pPr algn="r"/>
            <a:fld id="{F25965E0-7062-474C-8671-DB3A3CE669B0}" type="slidenum">
              <a:rPr lang="nl-NL" smtClean="0"/>
              <a:pPr algn="r"/>
              <a:t>13</a:t>
            </a:fld>
            <a:endParaRPr lang="nl-NL" dirty="0"/>
          </a:p>
        </p:txBody>
      </p:sp>
      <p:pic>
        <p:nvPicPr>
          <p:cNvPr id="4098" name="Picture 2">
            <a:extLst>
              <a:ext uri="{FF2B5EF4-FFF2-40B4-BE49-F238E27FC236}">
                <a16:creationId xmlns:a16="http://schemas.microsoft.com/office/drawing/2014/main" id="{178B76E6-85D1-C90C-594C-C0C0D57A4A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5276" y="2628900"/>
            <a:ext cx="4346791" cy="2444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1D26F4-7256-B1E3-85F7-EB0DA7ADE9CE}"/>
              </a:ext>
            </a:extLst>
          </p:cNvPr>
          <p:cNvSpPr txBox="1"/>
          <p:nvPr/>
        </p:nvSpPr>
        <p:spPr>
          <a:xfrm>
            <a:off x="6620540" y="879172"/>
            <a:ext cx="2485391" cy="302712"/>
          </a:xfrm>
          <a:prstGeom prst="rect">
            <a:avLst/>
          </a:prstGeom>
          <a:noFill/>
        </p:spPr>
        <p:txBody>
          <a:bodyPr wrap="square" rtlCol="0">
            <a:spAutoFit/>
          </a:bodyPr>
          <a:lstStyle/>
          <a:p>
            <a:pPr>
              <a:lnSpc>
                <a:spcPts val="1800"/>
              </a:lnSpc>
            </a:pPr>
            <a:r>
              <a:rPr lang="nl-NL" sz="1400" dirty="0">
                <a:latin typeface="Verdana" pitchFamily="34" charset="0"/>
              </a:rPr>
              <a:t>Soil Health indicators</a:t>
            </a:r>
          </a:p>
        </p:txBody>
      </p:sp>
      <p:sp>
        <p:nvSpPr>
          <p:cNvPr id="6" name="TextBox 5">
            <a:extLst>
              <a:ext uri="{FF2B5EF4-FFF2-40B4-BE49-F238E27FC236}">
                <a16:creationId xmlns:a16="http://schemas.microsoft.com/office/drawing/2014/main" id="{E3218CCE-D1BC-68CC-D68E-DF7B2846052E}"/>
              </a:ext>
            </a:extLst>
          </p:cNvPr>
          <p:cNvSpPr txBox="1"/>
          <p:nvPr/>
        </p:nvSpPr>
        <p:spPr>
          <a:xfrm>
            <a:off x="5175895" y="2793040"/>
            <a:ext cx="3831265" cy="533544"/>
          </a:xfrm>
          <a:prstGeom prst="rect">
            <a:avLst/>
          </a:prstGeom>
          <a:noFill/>
        </p:spPr>
        <p:txBody>
          <a:bodyPr wrap="square" rtlCol="0">
            <a:spAutoFit/>
          </a:bodyPr>
          <a:lstStyle/>
          <a:p>
            <a:pPr algn="ctr">
              <a:lnSpc>
                <a:spcPts val="1800"/>
              </a:lnSpc>
            </a:pPr>
            <a:r>
              <a:rPr lang="nl-NL" sz="1400" b="1" dirty="0">
                <a:solidFill>
                  <a:schemeClr val="bg1"/>
                </a:solidFill>
                <a:latin typeface="Verdana" pitchFamily="34" charset="0"/>
              </a:rPr>
              <a:t>BODEMTOP</a:t>
            </a:r>
          </a:p>
          <a:p>
            <a:pPr>
              <a:lnSpc>
                <a:spcPts val="1800"/>
              </a:lnSpc>
            </a:pPr>
            <a:r>
              <a:rPr lang="nl-NL" sz="1400" dirty="0" err="1">
                <a:solidFill>
                  <a:schemeClr val="bg1"/>
                </a:solidFill>
                <a:latin typeface="Verdana" pitchFamily="34" charset="0"/>
              </a:rPr>
              <a:t>Annual</a:t>
            </a:r>
            <a:r>
              <a:rPr lang="nl-NL" sz="1400" dirty="0">
                <a:solidFill>
                  <a:schemeClr val="bg1"/>
                </a:solidFill>
                <a:latin typeface="Verdana" pitchFamily="34" charset="0"/>
              </a:rPr>
              <a:t> </a:t>
            </a:r>
            <a:r>
              <a:rPr lang="nl-NL" sz="1400" dirty="0" err="1">
                <a:solidFill>
                  <a:schemeClr val="bg1"/>
                </a:solidFill>
                <a:latin typeface="Verdana" pitchFamily="34" charset="0"/>
              </a:rPr>
              <a:t>gathering</a:t>
            </a:r>
            <a:r>
              <a:rPr lang="nl-NL" sz="1400" dirty="0">
                <a:solidFill>
                  <a:schemeClr val="bg1"/>
                </a:solidFill>
                <a:latin typeface="Verdana" pitchFamily="34" charset="0"/>
              </a:rPr>
              <a:t> of </a:t>
            </a:r>
            <a:r>
              <a:rPr lang="nl-NL" sz="1400" dirty="0" err="1">
                <a:solidFill>
                  <a:schemeClr val="bg1"/>
                </a:solidFill>
                <a:latin typeface="Verdana" pitchFamily="34" charset="0"/>
              </a:rPr>
              <a:t>all</a:t>
            </a:r>
            <a:r>
              <a:rPr lang="nl-NL" sz="1400" dirty="0">
                <a:solidFill>
                  <a:schemeClr val="bg1"/>
                </a:solidFill>
                <a:latin typeface="Verdana" pitchFamily="34" charset="0"/>
              </a:rPr>
              <a:t> Soil Stakeholders</a:t>
            </a:r>
          </a:p>
        </p:txBody>
      </p:sp>
    </p:spTree>
    <p:extLst>
      <p:ext uri="{BB962C8B-B14F-4D97-AF65-F5344CB8AC3E}">
        <p14:creationId xmlns:p14="http://schemas.microsoft.com/office/powerpoint/2010/main" val="14198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4A616-3078-4BDA-88FE-262F29FFBF2C}"/>
              </a:ext>
            </a:extLst>
          </p:cNvPr>
          <p:cNvSpPr>
            <a:spLocks noGrp="1"/>
          </p:cNvSpPr>
          <p:nvPr>
            <p:ph type="title"/>
          </p:nvPr>
        </p:nvSpPr>
        <p:spPr>
          <a:xfrm>
            <a:off x="406800" y="92025"/>
            <a:ext cx="8330400" cy="576832"/>
          </a:xfrm>
        </p:spPr>
        <p:txBody>
          <a:bodyPr/>
          <a:lstStyle/>
          <a:p>
            <a:r>
              <a:rPr lang="nl-NL" dirty="0"/>
              <a:t>WUR </a:t>
            </a:r>
            <a:r>
              <a:rPr lang="nl-NL" dirty="0" err="1"/>
              <a:t>activities</a:t>
            </a:r>
            <a:r>
              <a:rPr lang="nl-NL" dirty="0"/>
              <a:t> in </a:t>
            </a:r>
            <a:r>
              <a:rPr lang="nl-NL" dirty="0" err="1"/>
              <a:t>Circular</a:t>
            </a:r>
            <a:r>
              <a:rPr lang="nl-NL" dirty="0"/>
              <a:t> </a:t>
            </a:r>
            <a:r>
              <a:rPr lang="nl-NL" dirty="0" err="1"/>
              <a:t>Agriculture</a:t>
            </a:r>
            <a:endParaRPr lang="nl-NL" dirty="0"/>
          </a:p>
        </p:txBody>
      </p:sp>
      <p:sp>
        <p:nvSpPr>
          <p:cNvPr id="3" name="Tijdelijke aanduiding voor dianummer 2">
            <a:extLst>
              <a:ext uri="{FF2B5EF4-FFF2-40B4-BE49-F238E27FC236}">
                <a16:creationId xmlns:a16="http://schemas.microsoft.com/office/drawing/2014/main" id="{5B858FC3-3AAC-479A-BB14-F4DEAD238772}"/>
              </a:ext>
            </a:extLst>
          </p:cNvPr>
          <p:cNvSpPr>
            <a:spLocks noGrp="1"/>
          </p:cNvSpPr>
          <p:nvPr>
            <p:ph type="sldNum" sz="quarter" idx="12"/>
          </p:nvPr>
        </p:nvSpPr>
        <p:spPr/>
        <p:txBody>
          <a:bodyPr/>
          <a:lstStyle/>
          <a:p>
            <a:pPr algn="r">
              <a:lnSpc>
                <a:spcPts val="675"/>
              </a:lnSpc>
            </a:pPr>
            <a:fld id="{F25965E0-7062-474C-8671-DB3A3CE669B0}" type="slidenum">
              <a:rPr lang="nl-NL" smtClean="0"/>
              <a:pPr algn="r">
                <a:lnSpc>
                  <a:spcPts val="675"/>
                </a:lnSpc>
              </a:pPr>
              <a:t>14</a:t>
            </a:fld>
            <a:endParaRPr lang="nl-NL" dirty="0"/>
          </a:p>
        </p:txBody>
      </p:sp>
      <p:pic>
        <p:nvPicPr>
          <p:cNvPr id="9" name="Afbeelding 8">
            <a:extLst>
              <a:ext uri="{FF2B5EF4-FFF2-40B4-BE49-F238E27FC236}">
                <a16:creationId xmlns:a16="http://schemas.microsoft.com/office/drawing/2014/main" id="{34279F56-B13E-492B-8CFD-9CF9010C7360}"/>
              </a:ext>
            </a:extLst>
          </p:cNvPr>
          <p:cNvPicPr>
            <a:picLocks noChangeAspect="1"/>
          </p:cNvPicPr>
          <p:nvPr/>
        </p:nvPicPr>
        <p:blipFill>
          <a:blip r:embed="rId3"/>
          <a:stretch>
            <a:fillRect/>
          </a:stretch>
        </p:blipFill>
        <p:spPr>
          <a:xfrm>
            <a:off x="212400" y="2963636"/>
            <a:ext cx="3715015" cy="208783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442" y="724129"/>
            <a:ext cx="3595208" cy="2017278"/>
          </a:xfrm>
          <a:prstGeom prst="rect">
            <a:avLst/>
          </a:prstGeom>
        </p:spPr>
      </p:pic>
      <p:sp>
        <p:nvSpPr>
          <p:cNvPr id="10" name="Rectangle 9">
            <a:extLst>
              <a:ext uri="{FF2B5EF4-FFF2-40B4-BE49-F238E27FC236}">
                <a16:creationId xmlns:a16="http://schemas.microsoft.com/office/drawing/2014/main" id="{27503DD3-E898-4B56-BFB7-8245E4366E1C}"/>
              </a:ext>
            </a:extLst>
          </p:cNvPr>
          <p:cNvSpPr/>
          <p:nvPr/>
        </p:nvSpPr>
        <p:spPr>
          <a:xfrm>
            <a:off x="353546" y="736353"/>
            <a:ext cx="3429000" cy="369332"/>
          </a:xfrm>
          <a:prstGeom prst="rect">
            <a:avLst/>
          </a:prstGeom>
        </p:spPr>
        <p:txBody>
          <a:bodyPr>
            <a:spAutoFit/>
          </a:bodyPr>
          <a:lstStyle/>
          <a:p>
            <a:pPr marL="257175" indent="-257175">
              <a:buFont typeface="Arial" panose="020B0604020202020204" pitchFamily="34" charset="0"/>
              <a:buChar char="•"/>
            </a:pPr>
            <a:r>
              <a:rPr lang="nl-NL" b="1" i="1" dirty="0">
                <a:ln w="11430"/>
                <a:solidFill>
                  <a:schemeClr val="bg1"/>
                </a:solidFill>
                <a:effectLst>
                  <a:outerShdw blurRad="50800" dist="39000" dir="5460000" algn="tl">
                    <a:srgbClr val="000000">
                      <a:alpha val="38000"/>
                    </a:srgbClr>
                  </a:outerShdw>
                </a:effectLst>
              </a:rPr>
              <a:t>Test farms</a:t>
            </a:r>
          </a:p>
        </p:txBody>
      </p:sp>
      <p:pic>
        <p:nvPicPr>
          <p:cNvPr id="11" name="Afbeelding 4" descr="Afbeelding met gras, lucht, buiten, veld&#10;&#10;Beschrijving is gegenereerd met zeer hoge betrouwbaarheid">
            <a:extLst>
              <a:ext uri="{FF2B5EF4-FFF2-40B4-BE49-F238E27FC236}">
                <a16:creationId xmlns:a16="http://schemas.microsoft.com/office/drawing/2014/main" id="{0B86BC1D-8AE9-4A9F-9716-756378405C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30130" y="668857"/>
            <a:ext cx="2448363" cy="2087839"/>
          </a:xfrm>
          <a:prstGeom prst="rect">
            <a:avLst/>
          </a:prstGeom>
        </p:spPr>
      </p:pic>
      <p:pic>
        <p:nvPicPr>
          <p:cNvPr id="12" name="Tijdelijke aanduiding voor inhoud 4">
            <a:extLst>
              <a:ext uri="{FF2B5EF4-FFF2-40B4-BE49-F238E27FC236}">
                <a16:creationId xmlns:a16="http://schemas.microsoft.com/office/drawing/2014/main" id="{FB57EA17-35A3-4AC4-97D3-4C5C26DE57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8493" y="643750"/>
            <a:ext cx="2153107" cy="522729"/>
          </a:xfrm>
          <a:prstGeom prst="rect">
            <a:avLst/>
          </a:prstGeom>
        </p:spPr>
      </p:pic>
      <p:pic>
        <p:nvPicPr>
          <p:cNvPr id="5" name="Picture 4">
            <a:extLst>
              <a:ext uri="{FF2B5EF4-FFF2-40B4-BE49-F238E27FC236}">
                <a16:creationId xmlns:a16="http://schemas.microsoft.com/office/drawing/2014/main" id="{77F98AFB-D9CB-4739-ADDA-F0B9181DE8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8493" y="1709754"/>
            <a:ext cx="2913040" cy="1046942"/>
          </a:xfrm>
          <a:prstGeom prst="rect">
            <a:avLst/>
          </a:prstGeom>
        </p:spPr>
      </p:pic>
      <p:pic>
        <p:nvPicPr>
          <p:cNvPr id="15" name="Picture 14">
            <a:extLst>
              <a:ext uri="{FF2B5EF4-FFF2-40B4-BE49-F238E27FC236}">
                <a16:creationId xmlns:a16="http://schemas.microsoft.com/office/drawing/2014/main" id="{13ADEFA5-875C-44BC-8D29-6096F90715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5870" y="2876842"/>
            <a:ext cx="3025891" cy="2266658"/>
          </a:xfrm>
          <a:prstGeom prst="rect">
            <a:avLst/>
          </a:prstGeom>
        </p:spPr>
      </p:pic>
      <p:sp>
        <p:nvSpPr>
          <p:cNvPr id="16" name="Rectangle 15">
            <a:extLst>
              <a:ext uri="{FF2B5EF4-FFF2-40B4-BE49-F238E27FC236}">
                <a16:creationId xmlns:a16="http://schemas.microsoft.com/office/drawing/2014/main" id="{ED8A8E61-CF93-4CA1-A9EA-43939C7F588B}"/>
              </a:ext>
            </a:extLst>
          </p:cNvPr>
          <p:cNvSpPr/>
          <p:nvPr/>
        </p:nvSpPr>
        <p:spPr>
          <a:xfrm>
            <a:off x="212400" y="4535845"/>
            <a:ext cx="3429000" cy="369332"/>
          </a:xfrm>
          <a:prstGeom prst="rect">
            <a:avLst/>
          </a:prstGeom>
        </p:spPr>
        <p:txBody>
          <a:bodyPr>
            <a:spAutoFit/>
          </a:bodyPr>
          <a:lstStyle/>
          <a:p>
            <a:pPr marL="257175" indent="-257175">
              <a:buFont typeface="Arial" panose="020B0604020202020204" pitchFamily="34" charset="0"/>
              <a:buChar char="•"/>
            </a:pPr>
            <a:r>
              <a:rPr lang="nl-NL" b="1" i="1" dirty="0" err="1">
                <a:ln w="11430"/>
                <a:solidFill>
                  <a:schemeClr val="bg1"/>
                </a:solidFill>
                <a:effectLst>
                  <a:outerShdw blurRad="50800" dist="39000" dir="5460000" algn="tl">
                    <a:srgbClr val="000000">
                      <a:alpha val="38000"/>
                    </a:srgbClr>
                  </a:outerShdw>
                </a:effectLst>
              </a:rPr>
              <a:t>Educate</a:t>
            </a:r>
            <a:r>
              <a:rPr lang="nl-NL" b="1" i="1" dirty="0">
                <a:ln w="11430"/>
                <a:solidFill>
                  <a:schemeClr val="bg1"/>
                </a:solidFill>
                <a:effectLst>
                  <a:outerShdw blurRad="50800" dist="39000" dir="5460000" algn="tl">
                    <a:srgbClr val="000000">
                      <a:alpha val="38000"/>
                    </a:srgbClr>
                  </a:outerShdw>
                </a:effectLst>
              </a:rPr>
              <a:t> </a:t>
            </a:r>
            <a:r>
              <a:rPr lang="nl-NL" b="1" i="1" dirty="0" err="1">
                <a:ln w="11430"/>
                <a:solidFill>
                  <a:schemeClr val="bg1"/>
                </a:solidFill>
                <a:effectLst>
                  <a:outerShdw blurRad="50800" dist="39000" dir="5460000" algn="tl">
                    <a:srgbClr val="000000">
                      <a:alpha val="38000"/>
                    </a:srgbClr>
                  </a:outerShdw>
                </a:effectLst>
              </a:rPr>
              <a:t>professsionals</a:t>
            </a:r>
            <a:endParaRPr lang="nl-NL" b="1" i="1" dirty="0">
              <a:ln w="11430"/>
              <a:solidFill>
                <a:schemeClr val="bg1"/>
              </a:solidFill>
              <a:effectLst>
                <a:outerShdw blurRad="50800" dist="39000" dir="5460000" algn="tl">
                  <a:srgbClr val="000000">
                    <a:alpha val="38000"/>
                  </a:srgbClr>
                </a:outerShdw>
              </a:effectLst>
            </a:endParaRPr>
          </a:p>
        </p:txBody>
      </p:sp>
      <p:sp>
        <p:nvSpPr>
          <p:cNvPr id="13" name="Rectangle 12">
            <a:extLst>
              <a:ext uri="{FF2B5EF4-FFF2-40B4-BE49-F238E27FC236}">
                <a16:creationId xmlns:a16="http://schemas.microsoft.com/office/drawing/2014/main" id="{5BF1A3B0-844B-471F-9F45-E5A059AE891F}"/>
              </a:ext>
            </a:extLst>
          </p:cNvPr>
          <p:cNvSpPr/>
          <p:nvPr/>
        </p:nvSpPr>
        <p:spPr>
          <a:xfrm>
            <a:off x="4330130" y="693964"/>
            <a:ext cx="3429000" cy="369332"/>
          </a:xfrm>
          <a:prstGeom prst="rect">
            <a:avLst/>
          </a:prstGeom>
        </p:spPr>
        <p:txBody>
          <a:bodyPr>
            <a:spAutoFit/>
          </a:bodyPr>
          <a:lstStyle/>
          <a:p>
            <a:pPr marL="257175" indent="-257175">
              <a:buFont typeface="Arial" panose="020B0604020202020204" pitchFamily="34" charset="0"/>
              <a:buChar char="•"/>
            </a:pPr>
            <a:r>
              <a:rPr lang="en-US" b="1" i="1" dirty="0">
                <a:ln w="11430"/>
                <a:solidFill>
                  <a:schemeClr val="bg1"/>
                </a:solidFill>
                <a:effectLst>
                  <a:outerShdw blurRad="50800" dist="39000" dir="5460000" algn="tl">
                    <a:srgbClr val="000000">
                      <a:alpha val="38000"/>
                    </a:srgbClr>
                  </a:outerShdw>
                </a:effectLst>
              </a:rPr>
              <a:t>I</a:t>
            </a:r>
            <a:r>
              <a:rPr lang="nl-NL" b="1" i="1" dirty="0" err="1">
                <a:ln w="11430"/>
                <a:solidFill>
                  <a:schemeClr val="bg1"/>
                </a:solidFill>
                <a:effectLst>
                  <a:outerShdw blurRad="50800" dist="39000" dir="5460000" algn="tl">
                    <a:srgbClr val="000000">
                      <a:alpha val="38000"/>
                    </a:srgbClr>
                  </a:outerShdw>
                </a:effectLst>
              </a:rPr>
              <a:t>nnovation</a:t>
            </a:r>
            <a:endParaRPr lang="nl-NL" b="1" i="1" dirty="0">
              <a:ln w="11430"/>
              <a:solidFill>
                <a:schemeClr val="bg1"/>
              </a:solidFill>
              <a:effectLst>
                <a:outerShdw blurRad="50800" dist="39000" dir="5460000" algn="tl">
                  <a:srgbClr val="000000">
                    <a:alpha val="38000"/>
                  </a:srgbClr>
                </a:outerShdw>
              </a:effectLst>
            </a:endParaRPr>
          </a:p>
        </p:txBody>
      </p:sp>
      <p:sp>
        <p:nvSpPr>
          <p:cNvPr id="14" name="Rectangle 13">
            <a:extLst>
              <a:ext uri="{FF2B5EF4-FFF2-40B4-BE49-F238E27FC236}">
                <a16:creationId xmlns:a16="http://schemas.microsoft.com/office/drawing/2014/main" id="{659CEC25-1B97-4674-B2DC-F48753ED224A}"/>
              </a:ext>
            </a:extLst>
          </p:cNvPr>
          <p:cNvSpPr/>
          <p:nvPr/>
        </p:nvSpPr>
        <p:spPr>
          <a:xfrm>
            <a:off x="4330130" y="4474643"/>
            <a:ext cx="3429000" cy="369332"/>
          </a:xfrm>
          <a:prstGeom prst="rect">
            <a:avLst/>
          </a:prstGeom>
        </p:spPr>
        <p:txBody>
          <a:bodyPr>
            <a:spAutoFit/>
          </a:bodyPr>
          <a:lstStyle/>
          <a:p>
            <a:pPr marL="257175" indent="-257175">
              <a:buFont typeface="Arial" panose="020B0604020202020204" pitchFamily="34" charset="0"/>
              <a:buChar char="•"/>
            </a:pPr>
            <a:r>
              <a:rPr lang="nl-NL" b="1" i="1" dirty="0">
                <a:ln w="11430"/>
                <a:solidFill>
                  <a:schemeClr val="bg1"/>
                </a:solidFill>
                <a:effectLst>
                  <a:outerShdw blurRad="50800" dist="39000" dir="5460000" algn="tl">
                    <a:srgbClr val="000000">
                      <a:alpha val="38000"/>
                    </a:srgbClr>
                  </a:outerShdw>
                </a:effectLst>
              </a:rPr>
              <a:t>Farmer </a:t>
            </a:r>
            <a:r>
              <a:rPr lang="nl-NL" b="1" i="1" dirty="0" err="1">
                <a:ln w="11430"/>
                <a:solidFill>
                  <a:schemeClr val="bg1"/>
                </a:solidFill>
                <a:effectLst>
                  <a:outerShdw blurRad="50800" dist="39000" dir="5460000" algn="tl">
                    <a:srgbClr val="000000">
                      <a:alpha val="38000"/>
                    </a:srgbClr>
                  </a:outerShdw>
                </a:effectLst>
              </a:rPr>
              <a:t>income</a:t>
            </a:r>
            <a:endParaRPr lang="nl-NL" b="1" i="1" dirty="0">
              <a:ln w="11430"/>
              <a:solidFill>
                <a:schemeClr val="bg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0880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0" y="177161"/>
            <a:ext cx="8330400" cy="568881"/>
          </a:xfrm>
        </p:spPr>
        <p:txBody>
          <a:bodyPr/>
          <a:lstStyle/>
          <a:p>
            <a:r>
              <a:rPr lang="nl-NL" sz="2300" dirty="0"/>
              <a:t>Open </a:t>
            </a:r>
            <a:r>
              <a:rPr lang="nl-NL" sz="2300" dirty="0" err="1"/>
              <a:t>cultivation</a:t>
            </a:r>
            <a:r>
              <a:rPr lang="nl-NL" sz="2300" dirty="0"/>
              <a:t> in </a:t>
            </a:r>
            <a:r>
              <a:rPr lang="nl-NL" sz="2300" dirty="0" err="1"/>
              <a:t>Circular</a:t>
            </a:r>
            <a:r>
              <a:rPr lang="nl-NL" sz="2300" dirty="0"/>
              <a:t> </a:t>
            </a:r>
            <a:r>
              <a:rPr lang="nl-NL" sz="2300" dirty="0" err="1"/>
              <a:t>agriculture</a:t>
            </a:r>
            <a:endParaRPr lang="nl-NL" sz="2300" dirty="0"/>
          </a:p>
        </p:txBody>
      </p:sp>
      <p:sp>
        <p:nvSpPr>
          <p:cNvPr id="3" name="Content Placeholder 2"/>
          <p:cNvSpPr>
            <a:spLocks noGrp="1"/>
          </p:cNvSpPr>
          <p:nvPr>
            <p:ph idx="1"/>
          </p:nvPr>
        </p:nvSpPr>
        <p:spPr>
          <a:xfrm>
            <a:off x="4390563" y="929872"/>
            <a:ext cx="4501438" cy="3092400"/>
          </a:xfrm>
        </p:spPr>
        <p:txBody>
          <a:bodyPr/>
          <a:lstStyle/>
          <a:p>
            <a:r>
              <a:rPr lang="en-US" sz="1600" dirty="0"/>
              <a:t>Optimal use of arable land</a:t>
            </a:r>
          </a:p>
          <a:p>
            <a:r>
              <a:rPr lang="en-US" sz="1600" dirty="0"/>
              <a:t>Strips and New crops</a:t>
            </a:r>
          </a:p>
          <a:p>
            <a:r>
              <a:rPr lang="en-US" sz="1600" dirty="0"/>
              <a:t>Double purpose crops and rotations</a:t>
            </a:r>
          </a:p>
          <a:p>
            <a:r>
              <a:rPr lang="en-US" sz="1600" dirty="0"/>
              <a:t>Organic precision fertilization</a:t>
            </a:r>
          </a:p>
          <a:p>
            <a:r>
              <a:rPr lang="en-US" sz="1600" dirty="0"/>
              <a:t>Robust crops with healthy plants</a:t>
            </a:r>
          </a:p>
          <a:p>
            <a:r>
              <a:rPr lang="en-US" sz="1600" dirty="0"/>
              <a:t>Nature-inclusive cropping systems</a:t>
            </a:r>
          </a:p>
          <a:p>
            <a:r>
              <a:rPr lang="en-US" sz="1600" dirty="0"/>
              <a:t>Technology</a:t>
            </a:r>
            <a:endParaRPr lang="nl-NL" sz="16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48" y="3512696"/>
            <a:ext cx="1744699" cy="924759"/>
          </a:xfrm>
          <a:prstGeom prst="rect">
            <a:avLst/>
          </a:prstGeom>
        </p:spPr>
      </p:pic>
      <p:pic>
        <p:nvPicPr>
          <p:cNvPr id="8" name="Picture 7"/>
          <p:cNvPicPr>
            <a:picLocks noChangeAspect="1"/>
          </p:cNvPicPr>
          <p:nvPr/>
        </p:nvPicPr>
        <p:blipFill>
          <a:blip r:embed="rId4"/>
          <a:stretch>
            <a:fillRect/>
          </a:stretch>
        </p:blipFill>
        <p:spPr>
          <a:xfrm>
            <a:off x="2409351" y="3435904"/>
            <a:ext cx="1811703" cy="924759"/>
          </a:xfrm>
          <a:prstGeom prst="ellipse">
            <a:avLst/>
          </a:prstGeom>
        </p:spPr>
      </p:pic>
      <p:pic>
        <p:nvPicPr>
          <p:cNvPr id="11" name="Picture 9">
            <a:extLst>
              <a:ext uri="{FF2B5EF4-FFF2-40B4-BE49-F238E27FC236}">
                <a16:creationId xmlns:a16="http://schemas.microsoft.com/office/drawing/2014/main" id="{7F94E0D2-9E6D-487A-9B1A-5D05A0774C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0265" y="4838885"/>
            <a:ext cx="1283735" cy="30461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1600" y="929872"/>
            <a:ext cx="3624901" cy="2322202"/>
          </a:xfrm>
          <a:prstGeom prst="rect">
            <a:avLst/>
          </a:prstGeom>
        </p:spPr>
      </p:pic>
    </p:spTree>
    <p:extLst>
      <p:ext uri="{BB962C8B-B14F-4D97-AF65-F5344CB8AC3E}">
        <p14:creationId xmlns:p14="http://schemas.microsoft.com/office/powerpoint/2010/main" val="2905464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nSpc>
                <a:spcPts val="675"/>
              </a:lnSpc>
            </a:pPr>
            <a:fld id="{F25965E0-7062-474C-8671-DB3A3CE669B0}" type="slidenum">
              <a:rPr lang="nl-NL" smtClean="0"/>
              <a:pPr>
                <a:lnSpc>
                  <a:spcPts val="675"/>
                </a:lnSpc>
              </a:pPr>
              <a:t>16</a:t>
            </a:fld>
            <a:endParaRPr lang="nl-NL"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225" y="94193"/>
            <a:ext cx="7782900" cy="4955113"/>
          </a:xfrm>
          <a:prstGeom prst="rect">
            <a:avLst/>
          </a:prstGeom>
        </p:spPr>
      </p:pic>
    </p:spTree>
    <p:extLst>
      <p:ext uri="{BB962C8B-B14F-4D97-AF65-F5344CB8AC3E}">
        <p14:creationId xmlns:p14="http://schemas.microsoft.com/office/powerpoint/2010/main" val="344342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59" name="Rectangle 10"/>
          <p:cNvSpPr>
            <a:spLocks noChangeArrowheads="1"/>
          </p:cNvSpPr>
          <p:nvPr/>
        </p:nvSpPr>
        <p:spPr bwMode="auto">
          <a:xfrm>
            <a:off x="4819384" y="2645832"/>
            <a:ext cx="1603003" cy="500620"/>
          </a:xfrm>
          <a:prstGeom prst="rect">
            <a:avLst/>
          </a:prstGeom>
          <a:noFill/>
          <a:ln w="12700">
            <a:noFill/>
            <a:miter lim="800000"/>
            <a:headEnd/>
            <a:tailEnd/>
          </a:ln>
        </p:spPr>
        <p:txBody>
          <a:bodyPr wrap="none" lIns="221456" tIns="110729" rIns="221456" bIns="110729">
            <a:spAutoFit/>
          </a:bodyPr>
          <a:lstStyle/>
          <a:p>
            <a:pPr defTabSz="7022306" eaLnBrk="0" hangingPunct="0"/>
            <a:r>
              <a:rPr lang="nl-NL" altLang="zh-CN">
                <a:solidFill>
                  <a:srgbClr val="005172"/>
                </a:solidFill>
                <a:latin typeface="Verdana" pitchFamily="34" charset="0"/>
                <a:ea typeface="+mj-ea"/>
                <a:cs typeface="+mj-cs"/>
              </a:rPr>
              <a:t>1.21-1.58</a:t>
            </a:r>
            <a:endParaRPr lang="nl-NL" altLang="zh-CN" dirty="0">
              <a:solidFill>
                <a:srgbClr val="005172"/>
              </a:solidFill>
              <a:latin typeface="Verdana" pitchFamily="34" charset="0"/>
              <a:ea typeface="+mj-ea"/>
              <a:cs typeface="+mj-cs"/>
            </a:endParaRPr>
          </a:p>
        </p:txBody>
      </p:sp>
      <p:sp>
        <p:nvSpPr>
          <p:cNvPr id="97324" name="Line 30"/>
          <p:cNvSpPr>
            <a:spLocks noChangeShapeType="1"/>
          </p:cNvSpPr>
          <p:nvPr/>
        </p:nvSpPr>
        <p:spPr bwMode="auto">
          <a:xfrm>
            <a:off x="1599606" y="2036762"/>
            <a:ext cx="5807869" cy="0"/>
          </a:xfrm>
          <a:prstGeom prst="line">
            <a:avLst/>
          </a:prstGeom>
          <a:noFill/>
          <a:ln w="50800">
            <a:solidFill>
              <a:schemeClr val="tx2"/>
            </a:solidFill>
            <a:round/>
            <a:headEnd/>
            <a:tailEnd/>
          </a:ln>
        </p:spPr>
        <p:txBody>
          <a:bodyPr wrap="none" anchor="ctr"/>
          <a:lstStyle/>
          <a:p>
            <a:endParaRPr lang="nl-NL" sz="1200" dirty="0">
              <a:latin typeface="Arial" panose="020B0604020202020204" pitchFamily="34" charset="0"/>
              <a:cs typeface="Arial" panose="020B0604020202020204" pitchFamily="34" charset="0"/>
            </a:endParaRPr>
          </a:p>
        </p:txBody>
      </p:sp>
      <p:sp>
        <p:nvSpPr>
          <p:cNvPr id="97325" name="Line 31"/>
          <p:cNvSpPr>
            <a:spLocks noChangeShapeType="1"/>
          </p:cNvSpPr>
          <p:nvPr/>
        </p:nvSpPr>
        <p:spPr bwMode="auto">
          <a:xfrm>
            <a:off x="1586508" y="3928272"/>
            <a:ext cx="5806679" cy="0"/>
          </a:xfrm>
          <a:prstGeom prst="line">
            <a:avLst/>
          </a:prstGeom>
          <a:noFill/>
          <a:ln w="50800">
            <a:solidFill>
              <a:schemeClr val="tx2"/>
            </a:solidFill>
            <a:round/>
            <a:headEnd/>
            <a:tailEnd/>
          </a:ln>
        </p:spPr>
        <p:txBody>
          <a:bodyPr wrap="none" anchor="ctr"/>
          <a:lstStyle/>
          <a:p>
            <a:endParaRPr lang="nl-NL" sz="1200" dirty="0">
              <a:latin typeface="Arial" panose="020B0604020202020204" pitchFamily="34" charset="0"/>
              <a:cs typeface="Arial" panose="020B0604020202020204" pitchFamily="34" charset="0"/>
            </a:endParaRPr>
          </a:p>
        </p:txBody>
      </p:sp>
      <p:sp>
        <p:nvSpPr>
          <p:cNvPr id="97326" name="Line 32"/>
          <p:cNvSpPr>
            <a:spLocks noChangeShapeType="1"/>
          </p:cNvSpPr>
          <p:nvPr/>
        </p:nvSpPr>
        <p:spPr bwMode="auto">
          <a:xfrm>
            <a:off x="1559124" y="2626622"/>
            <a:ext cx="5834063" cy="0"/>
          </a:xfrm>
          <a:prstGeom prst="line">
            <a:avLst/>
          </a:prstGeom>
          <a:noFill/>
          <a:ln w="12700">
            <a:solidFill>
              <a:schemeClr val="tx2"/>
            </a:solidFill>
            <a:round/>
            <a:headEnd/>
            <a:tailEnd/>
          </a:ln>
        </p:spPr>
        <p:txBody>
          <a:bodyPr wrap="none" anchor="ctr"/>
          <a:lstStyle/>
          <a:p>
            <a:endParaRPr lang="nl-NL" sz="1200" dirty="0">
              <a:latin typeface="Arial" panose="020B0604020202020204" pitchFamily="34" charset="0"/>
              <a:cs typeface="Arial" panose="020B0604020202020204" pitchFamily="34" charset="0"/>
            </a:endParaRPr>
          </a:p>
        </p:txBody>
      </p:sp>
      <p:sp>
        <p:nvSpPr>
          <p:cNvPr id="97327" name="Text Box 33"/>
          <p:cNvSpPr txBox="1">
            <a:spLocks noChangeArrowheads="1"/>
          </p:cNvSpPr>
          <p:nvPr/>
        </p:nvSpPr>
        <p:spPr bwMode="auto">
          <a:xfrm>
            <a:off x="1747599" y="2173574"/>
            <a:ext cx="2311292" cy="369332"/>
          </a:xfrm>
          <a:prstGeom prst="rect">
            <a:avLst/>
          </a:prstGeom>
          <a:noFill/>
          <a:ln w="9525">
            <a:noFill/>
            <a:miter lim="800000"/>
            <a:headEnd/>
            <a:tailEnd/>
          </a:ln>
        </p:spPr>
        <p:txBody>
          <a:bodyPr wrap="square">
            <a:spAutoFit/>
          </a:bodyPr>
          <a:lstStyle/>
          <a:p>
            <a:pPr algn="ctr"/>
            <a:r>
              <a:rPr lang="nl-NL" altLang="zh-CN">
                <a:solidFill>
                  <a:srgbClr val="005172"/>
                </a:solidFill>
                <a:latin typeface="Verdana" pitchFamily="34" charset="0"/>
                <a:ea typeface="+mj-ea"/>
                <a:cs typeface="+mj-cs"/>
              </a:rPr>
              <a:t>Intercrop</a:t>
            </a:r>
            <a:r>
              <a:rPr kumimoji="1" lang="nl-NL" altLang="zh-CN" b="1">
                <a:solidFill>
                  <a:srgbClr val="333399"/>
                </a:solidFill>
                <a:latin typeface="Arial" panose="020B0604020202020204" pitchFamily="34" charset="0"/>
                <a:cs typeface="Arial" panose="020B0604020202020204" pitchFamily="34" charset="0"/>
              </a:rPr>
              <a:t> </a:t>
            </a:r>
            <a:r>
              <a:rPr lang="nl-NL" altLang="zh-CN">
                <a:solidFill>
                  <a:srgbClr val="005172"/>
                </a:solidFill>
                <a:latin typeface="Verdana" pitchFamily="34" charset="0"/>
                <a:ea typeface="+mj-ea"/>
                <a:cs typeface="+mj-cs"/>
              </a:rPr>
              <a:t>system</a:t>
            </a:r>
            <a:endParaRPr lang="nl-NL" altLang="zh-CN" dirty="0">
              <a:solidFill>
                <a:srgbClr val="005172"/>
              </a:solidFill>
              <a:latin typeface="Verdana" pitchFamily="34" charset="0"/>
              <a:ea typeface="+mj-ea"/>
              <a:cs typeface="+mj-cs"/>
            </a:endParaRPr>
          </a:p>
        </p:txBody>
      </p:sp>
      <p:sp>
        <p:nvSpPr>
          <p:cNvPr id="97328" name="Text Box 34"/>
          <p:cNvSpPr txBox="1">
            <a:spLocks noChangeArrowheads="1"/>
          </p:cNvSpPr>
          <p:nvPr/>
        </p:nvSpPr>
        <p:spPr bwMode="auto">
          <a:xfrm>
            <a:off x="4975427" y="2201603"/>
            <a:ext cx="619080" cy="369332"/>
          </a:xfrm>
          <a:prstGeom prst="rect">
            <a:avLst/>
          </a:prstGeom>
          <a:noFill/>
          <a:ln w="9525">
            <a:noFill/>
            <a:miter lim="800000"/>
            <a:headEnd/>
            <a:tailEnd/>
          </a:ln>
        </p:spPr>
        <p:txBody>
          <a:bodyPr wrap="none">
            <a:spAutoFit/>
          </a:bodyPr>
          <a:lstStyle/>
          <a:p>
            <a:r>
              <a:rPr lang="nl-NL" altLang="zh-CN">
                <a:solidFill>
                  <a:srgbClr val="005172"/>
                </a:solidFill>
                <a:latin typeface="Verdana" pitchFamily="34" charset="0"/>
                <a:ea typeface="+mj-ea"/>
                <a:cs typeface="+mj-cs"/>
              </a:rPr>
              <a:t>LER</a:t>
            </a:r>
            <a:endParaRPr lang="nl-NL" altLang="zh-CN" dirty="0">
              <a:solidFill>
                <a:srgbClr val="005172"/>
              </a:solidFill>
              <a:latin typeface="Verdana" pitchFamily="34" charset="0"/>
              <a:ea typeface="+mj-ea"/>
              <a:cs typeface="+mj-cs"/>
            </a:endParaRPr>
          </a:p>
        </p:txBody>
      </p:sp>
      <p:sp>
        <p:nvSpPr>
          <p:cNvPr id="97329" name="Text Box 35"/>
          <p:cNvSpPr txBox="1">
            <a:spLocks noChangeArrowheads="1"/>
          </p:cNvSpPr>
          <p:nvPr/>
        </p:nvSpPr>
        <p:spPr bwMode="auto">
          <a:xfrm>
            <a:off x="1821933" y="2723017"/>
            <a:ext cx="1714187" cy="369332"/>
          </a:xfrm>
          <a:prstGeom prst="rect">
            <a:avLst/>
          </a:prstGeom>
          <a:noFill/>
          <a:ln w="9525">
            <a:noFill/>
            <a:miter lim="800000"/>
            <a:headEnd/>
            <a:tailEnd/>
          </a:ln>
        </p:spPr>
        <p:txBody>
          <a:bodyPr wrap="none">
            <a:spAutoFit/>
          </a:bodyPr>
          <a:lstStyle/>
          <a:p>
            <a:pPr algn="ctr"/>
            <a:r>
              <a:rPr lang="nl-NL" altLang="zh-CN">
                <a:solidFill>
                  <a:srgbClr val="005172"/>
                </a:solidFill>
                <a:latin typeface="Verdana" pitchFamily="34" charset="0"/>
                <a:ea typeface="+mj-ea"/>
                <a:cs typeface="+mj-cs"/>
              </a:rPr>
              <a:t>Wheat/maize</a:t>
            </a:r>
            <a:endParaRPr lang="nl-NL" altLang="zh-CN" dirty="0">
              <a:solidFill>
                <a:srgbClr val="005172"/>
              </a:solidFill>
              <a:latin typeface="Verdana" pitchFamily="34" charset="0"/>
              <a:ea typeface="+mj-ea"/>
              <a:cs typeface="+mj-cs"/>
            </a:endParaRPr>
          </a:p>
        </p:txBody>
      </p:sp>
      <p:sp>
        <p:nvSpPr>
          <p:cNvPr id="97330" name="Text Box 36"/>
          <p:cNvSpPr txBox="1">
            <a:spLocks noChangeArrowheads="1"/>
          </p:cNvSpPr>
          <p:nvPr/>
        </p:nvSpPr>
        <p:spPr bwMode="auto">
          <a:xfrm>
            <a:off x="1831510" y="3066377"/>
            <a:ext cx="1989584" cy="369332"/>
          </a:xfrm>
          <a:prstGeom prst="rect">
            <a:avLst/>
          </a:prstGeom>
          <a:noFill/>
          <a:ln w="9525">
            <a:noFill/>
            <a:miter lim="800000"/>
            <a:headEnd/>
            <a:tailEnd/>
          </a:ln>
        </p:spPr>
        <p:txBody>
          <a:bodyPr wrap="none">
            <a:spAutoFit/>
          </a:bodyPr>
          <a:lstStyle/>
          <a:p>
            <a:pPr algn="ctr"/>
            <a:r>
              <a:rPr lang="nl-NL" altLang="zh-CN">
                <a:solidFill>
                  <a:srgbClr val="005172"/>
                </a:solidFill>
                <a:latin typeface="Verdana" pitchFamily="34" charset="0"/>
                <a:ea typeface="+mj-ea"/>
                <a:cs typeface="+mj-cs"/>
              </a:rPr>
              <a:t>Wheat/soybean</a:t>
            </a:r>
            <a:endParaRPr lang="nl-NL" altLang="zh-CN" dirty="0">
              <a:solidFill>
                <a:srgbClr val="005172"/>
              </a:solidFill>
              <a:latin typeface="Verdana" pitchFamily="34" charset="0"/>
              <a:ea typeface="+mj-ea"/>
              <a:cs typeface="+mj-cs"/>
            </a:endParaRPr>
          </a:p>
        </p:txBody>
      </p:sp>
      <p:sp>
        <p:nvSpPr>
          <p:cNvPr id="97331" name="Text Box 37"/>
          <p:cNvSpPr txBox="1">
            <a:spLocks noChangeArrowheads="1"/>
          </p:cNvSpPr>
          <p:nvPr/>
        </p:nvSpPr>
        <p:spPr bwMode="auto">
          <a:xfrm>
            <a:off x="1830581" y="3422013"/>
            <a:ext cx="2145331" cy="369332"/>
          </a:xfrm>
          <a:prstGeom prst="rect">
            <a:avLst/>
          </a:prstGeom>
          <a:noFill/>
          <a:ln w="9525">
            <a:noFill/>
            <a:miter lim="800000"/>
            <a:headEnd/>
            <a:tailEnd/>
          </a:ln>
        </p:spPr>
        <p:txBody>
          <a:bodyPr wrap="none">
            <a:spAutoFit/>
          </a:bodyPr>
          <a:lstStyle/>
          <a:p>
            <a:pPr algn="ctr"/>
            <a:r>
              <a:rPr lang="nl-NL" altLang="zh-CN">
                <a:solidFill>
                  <a:srgbClr val="005172"/>
                </a:solidFill>
                <a:latin typeface="Verdana" pitchFamily="34" charset="0"/>
                <a:ea typeface="+mj-ea"/>
                <a:cs typeface="+mj-cs"/>
              </a:rPr>
              <a:t>Faba</a:t>
            </a:r>
            <a:r>
              <a:rPr kumimoji="1" lang="nl-NL" altLang="zh-CN" b="1">
                <a:solidFill>
                  <a:srgbClr val="333399"/>
                </a:solidFill>
                <a:latin typeface="Arial" panose="020B0604020202020204" pitchFamily="34" charset="0"/>
                <a:cs typeface="Arial" panose="020B0604020202020204" pitchFamily="34" charset="0"/>
              </a:rPr>
              <a:t> </a:t>
            </a:r>
            <a:r>
              <a:rPr lang="nl-NL" altLang="zh-CN">
                <a:solidFill>
                  <a:srgbClr val="005172"/>
                </a:solidFill>
                <a:latin typeface="Verdana" pitchFamily="34" charset="0"/>
                <a:ea typeface="+mj-ea"/>
                <a:cs typeface="+mj-cs"/>
              </a:rPr>
              <a:t>bean/maize</a:t>
            </a:r>
            <a:endParaRPr lang="nl-NL" altLang="zh-CN" dirty="0">
              <a:solidFill>
                <a:srgbClr val="005172"/>
              </a:solidFill>
              <a:latin typeface="Verdana" pitchFamily="34" charset="0"/>
              <a:ea typeface="+mj-ea"/>
              <a:cs typeface="+mj-cs"/>
            </a:endParaRPr>
          </a:p>
        </p:txBody>
      </p:sp>
      <p:graphicFrame>
        <p:nvGraphicFramePr>
          <p:cNvPr id="97320" name="Object 40"/>
          <p:cNvGraphicFramePr>
            <a:graphicFrameLocks noChangeAspect="1"/>
          </p:cNvGraphicFramePr>
          <p:nvPr/>
        </p:nvGraphicFramePr>
        <p:xfrm>
          <a:off x="1619250" y="1040528"/>
          <a:ext cx="1788319" cy="715566"/>
        </p:xfrm>
        <a:graphic>
          <a:graphicData uri="http://schemas.openxmlformats.org/presentationml/2006/ole">
            <mc:AlternateContent xmlns:mc="http://schemas.openxmlformats.org/markup-compatibility/2006">
              <mc:Choice xmlns:v="urn:schemas-microsoft-com:vml" Requires="v">
                <p:oleObj name="Equation" r:id="rId2" imgW="1079280" imgH="431640" progId="Equation.DSMT4">
                  <p:embed/>
                </p:oleObj>
              </mc:Choice>
              <mc:Fallback>
                <p:oleObj name="Equation" r:id="rId2" imgW="1079280" imgH="431640" progId="Equation.DSMT4">
                  <p:embed/>
                  <p:pic>
                    <p:nvPicPr>
                      <p:cNvPr id="97320" name="Objec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040528"/>
                        <a:ext cx="1788319" cy="7155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332" name="Text Box 44"/>
          <p:cNvSpPr txBox="1">
            <a:spLocks noChangeArrowheads="1"/>
          </p:cNvSpPr>
          <p:nvPr/>
        </p:nvSpPr>
        <p:spPr bwMode="auto">
          <a:xfrm>
            <a:off x="1552575" y="283369"/>
            <a:ext cx="6000553" cy="646331"/>
          </a:xfrm>
          <a:prstGeom prst="rect">
            <a:avLst/>
          </a:prstGeom>
          <a:noFill/>
          <a:ln w="9525">
            <a:noFill/>
            <a:miter lim="800000"/>
            <a:headEnd/>
            <a:tailEnd/>
          </a:ln>
        </p:spPr>
        <p:txBody>
          <a:bodyPr wrap="none">
            <a:spAutoFit/>
          </a:bodyPr>
          <a:lstStyle/>
          <a:p>
            <a:r>
              <a:rPr lang="nl-NL">
                <a:solidFill>
                  <a:srgbClr val="005172"/>
                </a:solidFill>
                <a:latin typeface="Verdana" pitchFamily="34" charset="0"/>
                <a:ea typeface="+mj-ea"/>
                <a:cs typeface="+mj-cs"/>
              </a:rPr>
              <a:t>Performance characterized by </a:t>
            </a:r>
          </a:p>
          <a:p>
            <a:r>
              <a:rPr lang="nl-NL">
                <a:solidFill>
                  <a:srgbClr val="005172"/>
                </a:solidFill>
                <a:latin typeface="Verdana" pitchFamily="34" charset="0"/>
                <a:ea typeface="+mj-ea"/>
                <a:cs typeface="+mj-cs"/>
              </a:rPr>
              <a:t>Land Equivalent Ratio = sum of the relative yields</a:t>
            </a:r>
            <a:endParaRPr lang="nl-NL" dirty="0">
              <a:solidFill>
                <a:srgbClr val="005172"/>
              </a:solidFill>
              <a:latin typeface="Verdana" pitchFamily="34" charset="0"/>
              <a:ea typeface="+mj-ea"/>
              <a:cs typeface="+mj-cs"/>
            </a:endParaRPr>
          </a:p>
        </p:txBody>
      </p:sp>
      <p:sp>
        <p:nvSpPr>
          <p:cNvPr id="50" name="Text Box 36"/>
          <p:cNvSpPr txBox="1">
            <a:spLocks noChangeArrowheads="1"/>
          </p:cNvSpPr>
          <p:nvPr/>
        </p:nvSpPr>
        <p:spPr bwMode="auto">
          <a:xfrm>
            <a:off x="3694403" y="1065493"/>
            <a:ext cx="3300904" cy="646331"/>
          </a:xfrm>
          <a:prstGeom prst="rect">
            <a:avLst/>
          </a:prstGeom>
          <a:noFill/>
          <a:ln w="9525">
            <a:noFill/>
            <a:miter lim="800000"/>
            <a:headEnd/>
            <a:tailEnd/>
          </a:ln>
        </p:spPr>
        <p:txBody>
          <a:bodyPr wrap="none">
            <a:spAutoFit/>
          </a:bodyPr>
          <a:lstStyle/>
          <a:p>
            <a:r>
              <a:rPr lang="nl-NL" altLang="zh-CN" i="1">
                <a:solidFill>
                  <a:srgbClr val="005172"/>
                </a:solidFill>
                <a:latin typeface="Verdana" pitchFamily="34" charset="0"/>
                <a:ea typeface="+mj-ea"/>
                <a:cs typeface="+mj-cs"/>
              </a:rPr>
              <a:t>Y</a:t>
            </a:r>
            <a:r>
              <a:rPr lang="nl-NL" altLang="zh-CN" i="1" baseline="-25000">
                <a:solidFill>
                  <a:srgbClr val="005172"/>
                </a:solidFill>
                <a:latin typeface="Verdana" pitchFamily="34" charset="0"/>
                <a:ea typeface="+mj-ea"/>
                <a:cs typeface="+mj-cs"/>
              </a:rPr>
              <a:t>i</a:t>
            </a:r>
            <a:r>
              <a:rPr lang="nl-NL" altLang="zh-CN">
                <a:solidFill>
                  <a:srgbClr val="005172"/>
                </a:solidFill>
                <a:latin typeface="Verdana" pitchFamily="34" charset="0"/>
                <a:ea typeface="+mj-ea"/>
                <a:cs typeface="+mj-cs"/>
              </a:rPr>
              <a:t>: yield crop </a:t>
            </a:r>
            <a:r>
              <a:rPr lang="nl-NL" altLang="zh-CN" i="1">
                <a:solidFill>
                  <a:srgbClr val="005172"/>
                </a:solidFill>
                <a:latin typeface="Verdana" pitchFamily="34" charset="0"/>
                <a:ea typeface="+mj-ea"/>
                <a:cs typeface="+mj-cs"/>
              </a:rPr>
              <a:t>i</a:t>
            </a:r>
            <a:r>
              <a:rPr lang="nl-NL" altLang="zh-CN">
                <a:solidFill>
                  <a:srgbClr val="005172"/>
                </a:solidFill>
                <a:latin typeface="Verdana" pitchFamily="34" charset="0"/>
                <a:ea typeface="+mj-ea"/>
                <a:cs typeface="+mj-cs"/>
              </a:rPr>
              <a:t> in intercrop</a:t>
            </a:r>
          </a:p>
          <a:p>
            <a:r>
              <a:rPr lang="nl-NL" altLang="zh-CN" i="1">
                <a:solidFill>
                  <a:srgbClr val="005172"/>
                </a:solidFill>
                <a:latin typeface="Verdana" pitchFamily="34" charset="0"/>
                <a:ea typeface="+mj-ea"/>
                <a:cs typeface="+mj-cs"/>
              </a:rPr>
              <a:t>M</a:t>
            </a:r>
            <a:r>
              <a:rPr lang="nl-NL" altLang="zh-CN" i="1" baseline="-25000">
                <a:solidFill>
                  <a:srgbClr val="005172"/>
                </a:solidFill>
                <a:latin typeface="Verdana" pitchFamily="34" charset="0"/>
                <a:ea typeface="+mj-ea"/>
                <a:cs typeface="+mj-cs"/>
              </a:rPr>
              <a:t>i</a:t>
            </a:r>
            <a:r>
              <a:rPr lang="nl-NL" altLang="zh-CN">
                <a:solidFill>
                  <a:srgbClr val="005172"/>
                </a:solidFill>
                <a:latin typeface="Verdana" pitchFamily="34" charset="0"/>
                <a:ea typeface="+mj-ea"/>
                <a:cs typeface="+mj-cs"/>
              </a:rPr>
              <a:t>: yield crop </a:t>
            </a:r>
            <a:r>
              <a:rPr lang="nl-NL" altLang="zh-CN" i="1">
                <a:solidFill>
                  <a:srgbClr val="005172"/>
                </a:solidFill>
                <a:latin typeface="Verdana" pitchFamily="34" charset="0"/>
                <a:ea typeface="+mj-ea"/>
                <a:cs typeface="+mj-cs"/>
              </a:rPr>
              <a:t>i</a:t>
            </a:r>
            <a:r>
              <a:rPr lang="nl-NL" altLang="zh-CN">
                <a:solidFill>
                  <a:srgbClr val="005172"/>
                </a:solidFill>
                <a:latin typeface="Verdana" pitchFamily="34" charset="0"/>
                <a:ea typeface="+mj-ea"/>
                <a:cs typeface="+mj-cs"/>
              </a:rPr>
              <a:t> in sole crop</a:t>
            </a:r>
            <a:endParaRPr lang="nl-NL" altLang="zh-CN" dirty="0">
              <a:solidFill>
                <a:srgbClr val="005172"/>
              </a:solidFill>
              <a:latin typeface="Verdana" pitchFamily="34" charset="0"/>
              <a:ea typeface="+mj-ea"/>
              <a:cs typeface="+mj-cs"/>
            </a:endParaRPr>
          </a:p>
        </p:txBody>
      </p:sp>
      <p:sp>
        <p:nvSpPr>
          <p:cNvPr id="54" name="Text Box 36"/>
          <p:cNvSpPr txBox="1">
            <a:spLocks noChangeArrowheads="1"/>
          </p:cNvSpPr>
          <p:nvPr/>
        </p:nvSpPr>
        <p:spPr bwMode="auto">
          <a:xfrm>
            <a:off x="1619250" y="4002400"/>
            <a:ext cx="5956285" cy="553998"/>
          </a:xfrm>
          <a:prstGeom prst="rect">
            <a:avLst/>
          </a:prstGeom>
          <a:noFill/>
          <a:ln w="9525">
            <a:noFill/>
            <a:miter lim="800000"/>
            <a:headEnd/>
            <a:tailEnd/>
          </a:ln>
        </p:spPr>
        <p:txBody>
          <a:bodyPr wrap="square">
            <a:spAutoFit/>
          </a:bodyPr>
          <a:lstStyle/>
          <a:p>
            <a:r>
              <a:rPr lang="nl-NL" altLang="zh-CN" sz="1500">
                <a:solidFill>
                  <a:srgbClr val="005172"/>
                </a:solidFill>
                <a:latin typeface="Verdana" pitchFamily="34" charset="0"/>
                <a:ea typeface="+mj-ea"/>
                <a:cs typeface="+mj-cs"/>
              </a:rPr>
              <a:t>LER = land area that would be needed as sole crops to produce the same yield as a unit area of intercrop</a:t>
            </a:r>
            <a:endParaRPr lang="nl-NL" altLang="zh-CN" sz="1500" dirty="0">
              <a:solidFill>
                <a:srgbClr val="005172"/>
              </a:solidFill>
              <a:latin typeface="Verdana" pitchFamily="34" charset="0"/>
              <a:ea typeface="+mj-ea"/>
              <a:cs typeface="+mj-cs"/>
            </a:endParaRPr>
          </a:p>
        </p:txBody>
      </p:sp>
      <p:sp>
        <p:nvSpPr>
          <p:cNvPr id="45" name="Rectangle 10"/>
          <p:cNvSpPr>
            <a:spLocks noChangeArrowheads="1"/>
          </p:cNvSpPr>
          <p:nvPr/>
        </p:nvSpPr>
        <p:spPr bwMode="auto">
          <a:xfrm>
            <a:off x="4819384" y="2989192"/>
            <a:ext cx="1603003" cy="500620"/>
          </a:xfrm>
          <a:prstGeom prst="rect">
            <a:avLst/>
          </a:prstGeom>
          <a:noFill/>
          <a:ln w="12700">
            <a:noFill/>
            <a:miter lim="800000"/>
            <a:headEnd/>
            <a:tailEnd/>
          </a:ln>
        </p:spPr>
        <p:txBody>
          <a:bodyPr wrap="none" lIns="221456" tIns="110729" rIns="221456" bIns="110729">
            <a:spAutoFit/>
          </a:bodyPr>
          <a:lstStyle/>
          <a:p>
            <a:pPr defTabSz="7022306" eaLnBrk="0" hangingPunct="0"/>
            <a:r>
              <a:rPr lang="nl-NL" altLang="zh-CN">
                <a:solidFill>
                  <a:srgbClr val="005172"/>
                </a:solidFill>
                <a:latin typeface="Verdana" pitchFamily="34" charset="0"/>
                <a:ea typeface="+mj-ea"/>
                <a:cs typeface="+mj-cs"/>
              </a:rPr>
              <a:t>1.23-1.26</a:t>
            </a:r>
            <a:endParaRPr lang="nl-NL" altLang="zh-CN" dirty="0">
              <a:solidFill>
                <a:srgbClr val="005172"/>
              </a:solidFill>
              <a:latin typeface="Verdana" pitchFamily="34" charset="0"/>
              <a:ea typeface="+mj-ea"/>
              <a:cs typeface="+mj-cs"/>
            </a:endParaRPr>
          </a:p>
        </p:txBody>
      </p:sp>
      <p:sp>
        <p:nvSpPr>
          <p:cNvPr id="46" name="Rectangle 10"/>
          <p:cNvSpPr>
            <a:spLocks noChangeArrowheads="1"/>
          </p:cNvSpPr>
          <p:nvPr/>
        </p:nvSpPr>
        <p:spPr bwMode="auto">
          <a:xfrm>
            <a:off x="4819384" y="3344828"/>
            <a:ext cx="1603003" cy="500620"/>
          </a:xfrm>
          <a:prstGeom prst="rect">
            <a:avLst/>
          </a:prstGeom>
          <a:noFill/>
          <a:ln w="12700">
            <a:noFill/>
            <a:miter lim="800000"/>
            <a:headEnd/>
            <a:tailEnd/>
          </a:ln>
        </p:spPr>
        <p:txBody>
          <a:bodyPr wrap="none" lIns="221456" tIns="110729" rIns="221456" bIns="110729">
            <a:spAutoFit/>
          </a:bodyPr>
          <a:lstStyle/>
          <a:p>
            <a:pPr defTabSz="7022306" eaLnBrk="0" hangingPunct="0"/>
            <a:r>
              <a:rPr lang="nl-NL" altLang="zh-CN">
                <a:solidFill>
                  <a:srgbClr val="005172"/>
                </a:solidFill>
                <a:latin typeface="Verdana" pitchFamily="34" charset="0"/>
                <a:ea typeface="+mj-ea"/>
                <a:cs typeface="+mj-cs"/>
              </a:rPr>
              <a:t>1.13-1.34</a:t>
            </a:r>
            <a:endParaRPr lang="nl-NL" altLang="zh-CN" dirty="0">
              <a:solidFill>
                <a:srgbClr val="005172"/>
              </a:solidFill>
              <a:latin typeface="Verdana" pitchFamily="34" charset="0"/>
              <a:ea typeface="+mj-ea"/>
              <a:cs typeface="+mj-cs"/>
            </a:endParaRPr>
          </a:p>
        </p:txBody>
      </p:sp>
      <p:sp>
        <p:nvSpPr>
          <p:cNvPr id="17" name="Text Box 36"/>
          <p:cNvSpPr txBox="1">
            <a:spLocks noChangeArrowheads="1"/>
          </p:cNvSpPr>
          <p:nvPr/>
        </p:nvSpPr>
        <p:spPr bwMode="auto">
          <a:xfrm>
            <a:off x="4210070" y="4744715"/>
            <a:ext cx="1910511" cy="253916"/>
          </a:xfrm>
          <a:prstGeom prst="rect">
            <a:avLst/>
          </a:prstGeom>
          <a:noFill/>
          <a:ln w="9525">
            <a:noFill/>
            <a:miter lim="800000"/>
            <a:headEnd/>
            <a:tailEnd/>
          </a:ln>
        </p:spPr>
        <p:txBody>
          <a:bodyPr wrap="square">
            <a:spAutoFit/>
          </a:bodyPr>
          <a:lstStyle/>
          <a:p>
            <a:r>
              <a:rPr lang="nl-NL" altLang="zh-CN" sz="1050">
                <a:solidFill>
                  <a:srgbClr val="005172"/>
                </a:solidFill>
                <a:latin typeface="Verdana" pitchFamily="34" charset="0"/>
                <a:ea typeface="+mj-ea"/>
                <a:cs typeface="+mj-cs"/>
              </a:rPr>
              <a:t>Fang Gou, 2016</a:t>
            </a:r>
            <a:endParaRPr lang="nl-NL" altLang="zh-CN" sz="1050" dirty="0">
              <a:solidFill>
                <a:srgbClr val="005172"/>
              </a:solidFill>
              <a:latin typeface="Verdana" pitchFamily="34" charset="0"/>
              <a:ea typeface="+mj-ea"/>
              <a:cs typeface="+mj-cs"/>
            </a:endParaRPr>
          </a:p>
        </p:txBody>
      </p:sp>
    </p:spTree>
    <p:extLst>
      <p:ext uri="{BB962C8B-B14F-4D97-AF65-F5344CB8AC3E}">
        <p14:creationId xmlns:p14="http://schemas.microsoft.com/office/powerpoint/2010/main" val="36741750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258" y="1074438"/>
            <a:ext cx="2140496" cy="1807938"/>
          </a:xfrm>
        </p:spPr>
        <p:txBody>
          <a:bodyPr/>
          <a:lstStyle/>
          <a:p>
            <a:r>
              <a:rPr lang="nl-NL"/>
              <a:t>Crop Diversity works!</a:t>
            </a:r>
            <a:endParaRPr lang="nl-NL" dirty="0"/>
          </a:p>
        </p:txBody>
      </p:sp>
      <p:sp>
        <p:nvSpPr>
          <p:cNvPr id="4" name="Slide Number Placeholder 3"/>
          <p:cNvSpPr>
            <a:spLocks noGrp="1"/>
          </p:cNvSpPr>
          <p:nvPr>
            <p:ph type="sldNum" sz="quarter" idx="11"/>
          </p:nvPr>
        </p:nvSpPr>
        <p:spPr/>
        <p:txBody>
          <a:bodyPr/>
          <a:lstStyle/>
          <a:p>
            <a:pPr algn="r"/>
            <a:fld id="{F25965E0-7062-474C-8671-DB3A3CE669B0}" type="slidenum">
              <a:rPr lang="nl-NL" smtClean="0"/>
              <a:pPr algn="r"/>
              <a:t>18</a:t>
            </a:fld>
            <a:endParaRPr lang="nl-NL"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1066" y="216029"/>
            <a:ext cx="4926262" cy="4847334"/>
          </a:xfrm>
          <a:prstGeom prst="rect">
            <a:avLst/>
          </a:prstGeom>
        </p:spPr>
      </p:pic>
      <p:sp>
        <p:nvSpPr>
          <p:cNvPr id="6" name="TextBox 5"/>
          <p:cNvSpPr txBox="1"/>
          <p:nvPr/>
        </p:nvSpPr>
        <p:spPr>
          <a:xfrm>
            <a:off x="268367" y="2882376"/>
            <a:ext cx="2326278" cy="252441"/>
          </a:xfrm>
          <a:prstGeom prst="rect">
            <a:avLst/>
          </a:prstGeom>
          <a:noFill/>
        </p:spPr>
        <p:txBody>
          <a:bodyPr wrap="none" rtlCol="0">
            <a:spAutoFit/>
          </a:bodyPr>
          <a:lstStyle/>
          <a:p>
            <a:pPr>
              <a:lnSpc>
                <a:spcPts val="1350"/>
              </a:lnSpc>
            </a:pPr>
            <a:r>
              <a:rPr lang="nl-NL" sz="788" dirty="0" err="1"/>
              <a:t>Beillouin</a:t>
            </a:r>
            <a:r>
              <a:rPr lang="nl-NL" sz="788" dirty="0"/>
              <a:t> et al 2019, DOI 10.1016/J.DIB.2019.103898</a:t>
            </a:r>
            <a:endParaRPr lang="nl-NL" sz="788" dirty="0">
              <a:latin typeface="Verdana" pitchFamily="34" charset="0"/>
            </a:endParaRPr>
          </a:p>
        </p:txBody>
      </p:sp>
      <p:sp>
        <p:nvSpPr>
          <p:cNvPr id="7" name="TextBox 6"/>
          <p:cNvSpPr txBox="1"/>
          <p:nvPr/>
        </p:nvSpPr>
        <p:spPr>
          <a:xfrm>
            <a:off x="3100369" y="80137"/>
            <a:ext cx="974947" cy="254878"/>
          </a:xfrm>
          <a:prstGeom prst="rect">
            <a:avLst/>
          </a:prstGeom>
          <a:noFill/>
        </p:spPr>
        <p:txBody>
          <a:bodyPr wrap="none" rtlCol="0">
            <a:spAutoFit/>
          </a:bodyPr>
          <a:lstStyle/>
          <a:p>
            <a:pPr>
              <a:lnSpc>
                <a:spcPts val="1350"/>
              </a:lnSpc>
            </a:pPr>
            <a:r>
              <a:rPr lang="nl-NL" sz="1050" dirty="0" err="1">
                <a:solidFill>
                  <a:srgbClr val="F4C403"/>
                </a:solidFill>
                <a:latin typeface="Verdana" pitchFamily="34" charset="0"/>
              </a:rPr>
              <a:t>Biodiversity</a:t>
            </a:r>
            <a:endParaRPr lang="nl-NL" sz="1050" dirty="0">
              <a:solidFill>
                <a:srgbClr val="F4C403"/>
              </a:solidFill>
              <a:latin typeface="Verdana" pitchFamily="34" charset="0"/>
            </a:endParaRPr>
          </a:p>
        </p:txBody>
      </p:sp>
      <p:sp>
        <p:nvSpPr>
          <p:cNvPr id="8" name="TextBox 7"/>
          <p:cNvSpPr txBox="1"/>
          <p:nvPr/>
        </p:nvSpPr>
        <p:spPr>
          <a:xfrm>
            <a:off x="4659332" y="65563"/>
            <a:ext cx="934871" cy="254878"/>
          </a:xfrm>
          <a:prstGeom prst="rect">
            <a:avLst/>
          </a:prstGeom>
          <a:noFill/>
        </p:spPr>
        <p:txBody>
          <a:bodyPr wrap="none" rtlCol="0">
            <a:spAutoFit/>
          </a:bodyPr>
          <a:lstStyle/>
          <a:p>
            <a:pPr>
              <a:lnSpc>
                <a:spcPts val="1350"/>
              </a:lnSpc>
            </a:pPr>
            <a:r>
              <a:rPr lang="nl-NL" sz="1050" dirty="0">
                <a:solidFill>
                  <a:srgbClr val="797979"/>
                </a:solidFill>
                <a:latin typeface="Verdana" pitchFamily="34" charset="0"/>
              </a:rPr>
              <a:t>Soil </a:t>
            </a:r>
            <a:r>
              <a:rPr lang="nl-NL" sz="1050" dirty="0" err="1">
                <a:solidFill>
                  <a:srgbClr val="797979"/>
                </a:solidFill>
                <a:latin typeface="Verdana" pitchFamily="34" charset="0"/>
              </a:rPr>
              <a:t>quality</a:t>
            </a:r>
            <a:endParaRPr lang="nl-NL" sz="1050" dirty="0">
              <a:solidFill>
                <a:srgbClr val="797979"/>
              </a:solidFill>
              <a:latin typeface="Verdana" pitchFamily="34" charset="0"/>
            </a:endParaRPr>
          </a:p>
        </p:txBody>
      </p:sp>
      <p:sp>
        <p:nvSpPr>
          <p:cNvPr id="9" name="TextBox 8"/>
          <p:cNvSpPr txBox="1"/>
          <p:nvPr/>
        </p:nvSpPr>
        <p:spPr>
          <a:xfrm>
            <a:off x="6058440" y="22663"/>
            <a:ext cx="901209" cy="254878"/>
          </a:xfrm>
          <a:prstGeom prst="rect">
            <a:avLst/>
          </a:prstGeom>
          <a:noFill/>
        </p:spPr>
        <p:txBody>
          <a:bodyPr wrap="none" rtlCol="0">
            <a:spAutoFit/>
          </a:bodyPr>
          <a:lstStyle/>
          <a:p>
            <a:pPr>
              <a:lnSpc>
                <a:spcPts val="1350"/>
              </a:lnSpc>
            </a:pPr>
            <a:r>
              <a:rPr lang="nl-NL" sz="1050" dirty="0" err="1">
                <a:solidFill>
                  <a:srgbClr val="0767B0"/>
                </a:solidFill>
                <a:latin typeface="Verdana" pitchFamily="34" charset="0"/>
              </a:rPr>
              <a:t>Production</a:t>
            </a:r>
            <a:endParaRPr lang="nl-NL" sz="1050" dirty="0">
              <a:solidFill>
                <a:srgbClr val="0767B0"/>
              </a:solidFill>
              <a:latin typeface="Verdana" pitchFamily="34" charset="0"/>
            </a:endParaRPr>
          </a:p>
        </p:txBody>
      </p:sp>
      <p:cxnSp>
        <p:nvCxnSpPr>
          <p:cNvPr id="11" name="Straight Arrow Connector 10"/>
          <p:cNvCxnSpPr>
            <a:stCxn id="7" idx="2"/>
          </p:cNvCxnSpPr>
          <p:nvPr/>
        </p:nvCxnSpPr>
        <p:spPr>
          <a:xfrm flipH="1">
            <a:off x="3568999" y="335015"/>
            <a:ext cx="18844" cy="451527"/>
          </a:xfrm>
          <a:prstGeom prst="straightConnector1">
            <a:avLst/>
          </a:prstGeom>
          <a:ln w="15875">
            <a:solidFill>
              <a:srgbClr val="F4C40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4148307" y="305866"/>
            <a:ext cx="688763" cy="546057"/>
          </a:xfrm>
          <a:prstGeom prst="straightConnector1">
            <a:avLst/>
          </a:prstGeom>
          <a:ln w="15875">
            <a:solidFill>
              <a:srgbClr val="79797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p:cNvCxnSpPr>
          <p:nvPr/>
        </p:nvCxnSpPr>
        <p:spPr>
          <a:xfrm flipH="1">
            <a:off x="6487764" y="277541"/>
            <a:ext cx="21281" cy="269702"/>
          </a:xfrm>
          <a:prstGeom prst="straightConnector1">
            <a:avLst/>
          </a:prstGeom>
          <a:ln w="15875">
            <a:solidFill>
              <a:srgbClr val="0767B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39205" y="438663"/>
            <a:ext cx="1101584" cy="254878"/>
          </a:xfrm>
          <a:prstGeom prst="rect">
            <a:avLst/>
          </a:prstGeom>
          <a:noFill/>
        </p:spPr>
        <p:txBody>
          <a:bodyPr wrap="none" rtlCol="0">
            <a:spAutoFit/>
          </a:bodyPr>
          <a:lstStyle/>
          <a:p>
            <a:pPr>
              <a:lnSpc>
                <a:spcPts val="1350"/>
              </a:lnSpc>
            </a:pPr>
            <a:r>
              <a:rPr lang="nl-NL" sz="1050" dirty="0" err="1">
                <a:latin typeface="Verdana" pitchFamily="34" charset="0"/>
              </a:rPr>
              <a:t>Croprotations</a:t>
            </a:r>
            <a:endParaRPr lang="nl-NL" sz="1050" dirty="0">
              <a:latin typeface="Verdana" pitchFamily="34" charset="0"/>
            </a:endParaRPr>
          </a:p>
        </p:txBody>
      </p:sp>
      <p:sp>
        <p:nvSpPr>
          <p:cNvPr id="21" name="TextBox 20"/>
          <p:cNvSpPr txBox="1"/>
          <p:nvPr/>
        </p:nvSpPr>
        <p:spPr>
          <a:xfrm>
            <a:off x="6318919" y="2080134"/>
            <a:ext cx="1027845" cy="254878"/>
          </a:xfrm>
          <a:prstGeom prst="rect">
            <a:avLst/>
          </a:prstGeom>
          <a:noFill/>
        </p:spPr>
        <p:txBody>
          <a:bodyPr wrap="none" rtlCol="0">
            <a:spAutoFit/>
          </a:bodyPr>
          <a:lstStyle/>
          <a:p>
            <a:pPr>
              <a:lnSpc>
                <a:spcPts val="1350"/>
              </a:lnSpc>
            </a:pPr>
            <a:r>
              <a:rPr lang="nl-NL" sz="1050" dirty="0" err="1">
                <a:latin typeface="Verdana" pitchFamily="34" charset="0"/>
              </a:rPr>
              <a:t>Agroforestry</a:t>
            </a:r>
            <a:endParaRPr lang="nl-NL" sz="1050" dirty="0">
              <a:latin typeface="Verdana" pitchFamily="34" charset="0"/>
            </a:endParaRPr>
          </a:p>
        </p:txBody>
      </p:sp>
      <p:sp>
        <p:nvSpPr>
          <p:cNvPr id="22" name="TextBox 21"/>
          <p:cNvSpPr txBox="1"/>
          <p:nvPr/>
        </p:nvSpPr>
        <p:spPr>
          <a:xfrm>
            <a:off x="6139205" y="3721606"/>
            <a:ext cx="1208985" cy="254878"/>
          </a:xfrm>
          <a:prstGeom prst="rect">
            <a:avLst/>
          </a:prstGeom>
          <a:noFill/>
        </p:spPr>
        <p:txBody>
          <a:bodyPr wrap="none" rtlCol="0">
            <a:spAutoFit/>
          </a:bodyPr>
          <a:lstStyle/>
          <a:p>
            <a:pPr>
              <a:lnSpc>
                <a:spcPts val="1350"/>
              </a:lnSpc>
            </a:pPr>
            <a:r>
              <a:rPr lang="nl-NL" sz="1050">
                <a:latin typeface="Verdana" pitchFamily="34" charset="0"/>
              </a:rPr>
              <a:t>Mixed cropping</a:t>
            </a:r>
            <a:endParaRPr lang="nl-NL" sz="1050" dirty="0">
              <a:latin typeface="Verdana" pitchFamily="34" charset="0"/>
            </a:endParaRP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7660" y="4193418"/>
            <a:ext cx="728971" cy="364486"/>
          </a:xfrm>
          <a:prstGeom prst="rect">
            <a:avLst/>
          </a:prstGeom>
        </p:spPr>
      </p:pic>
      <p:sp>
        <p:nvSpPr>
          <p:cNvPr id="2" name="Oval 1">
            <a:extLst>
              <a:ext uri="{FF2B5EF4-FFF2-40B4-BE49-F238E27FC236}">
                <a16:creationId xmlns:a16="http://schemas.microsoft.com/office/drawing/2014/main" id="{0EAA0299-8B84-4FCB-932D-8B6D5B63C4E8}"/>
              </a:ext>
            </a:extLst>
          </p:cNvPr>
          <p:cNvSpPr/>
          <p:nvPr/>
        </p:nvSpPr>
        <p:spPr>
          <a:xfrm>
            <a:off x="2790401" y="547243"/>
            <a:ext cx="607417" cy="1261976"/>
          </a:xfrm>
          <a:prstGeom prst="ellipse">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7" name="Oval 16">
            <a:extLst>
              <a:ext uri="{FF2B5EF4-FFF2-40B4-BE49-F238E27FC236}">
                <a16:creationId xmlns:a16="http://schemas.microsoft.com/office/drawing/2014/main" id="{A7769266-A229-4ECD-AC0D-7EA83AF418BA}"/>
              </a:ext>
            </a:extLst>
          </p:cNvPr>
          <p:cNvSpPr/>
          <p:nvPr/>
        </p:nvSpPr>
        <p:spPr>
          <a:xfrm>
            <a:off x="2790400" y="2002585"/>
            <a:ext cx="607417" cy="1261976"/>
          </a:xfrm>
          <a:prstGeom prst="ellipse">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9" name="Oval 18">
            <a:extLst>
              <a:ext uri="{FF2B5EF4-FFF2-40B4-BE49-F238E27FC236}">
                <a16:creationId xmlns:a16="http://schemas.microsoft.com/office/drawing/2014/main" id="{DC4B14BE-5C3F-4B25-9825-B9ADD7677B17}"/>
              </a:ext>
            </a:extLst>
          </p:cNvPr>
          <p:cNvSpPr/>
          <p:nvPr/>
        </p:nvSpPr>
        <p:spPr>
          <a:xfrm>
            <a:off x="2790400" y="3718214"/>
            <a:ext cx="607417" cy="1261976"/>
          </a:xfrm>
          <a:prstGeom prst="ellipse">
            <a:avLst/>
          </a:prstGeom>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Tree>
    <p:extLst>
      <p:ext uri="{BB962C8B-B14F-4D97-AF65-F5344CB8AC3E}">
        <p14:creationId xmlns:p14="http://schemas.microsoft.com/office/powerpoint/2010/main" val="135733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ADFB5-AADE-4257-999E-EB04A860C2C3}"/>
              </a:ext>
            </a:extLst>
          </p:cNvPr>
          <p:cNvSpPr>
            <a:spLocks noGrp="1"/>
          </p:cNvSpPr>
          <p:nvPr>
            <p:ph type="body" sz="quarter" idx="10"/>
          </p:nvPr>
        </p:nvSpPr>
        <p:spPr/>
        <p:txBody>
          <a:bodyPr/>
          <a:lstStyle/>
          <a:p>
            <a:endParaRPr lang="nl-NL" dirty="0"/>
          </a:p>
        </p:txBody>
      </p:sp>
      <p:sp>
        <p:nvSpPr>
          <p:cNvPr id="7" name="Title 1">
            <a:extLst>
              <a:ext uri="{FF2B5EF4-FFF2-40B4-BE49-F238E27FC236}">
                <a16:creationId xmlns:a16="http://schemas.microsoft.com/office/drawing/2014/main" id="{6DF2DE45-F7E1-4CF8-A05F-BD5A48F9381C}"/>
              </a:ext>
            </a:extLst>
          </p:cNvPr>
          <p:cNvSpPr>
            <a:spLocks noGrp="1"/>
          </p:cNvSpPr>
          <p:nvPr>
            <p:ph type="title"/>
          </p:nvPr>
        </p:nvSpPr>
        <p:spPr>
          <a:xfrm>
            <a:off x="561975" y="168275"/>
            <a:ext cx="8329613" cy="576263"/>
          </a:xfrm>
        </p:spPr>
        <p:txBody>
          <a:bodyPr>
            <a:normAutofit/>
          </a:bodyPr>
          <a:lstStyle/>
          <a:p>
            <a:r>
              <a:rPr lang="nl-NL" sz="2400" b="1" dirty="0">
                <a:solidFill>
                  <a:schemeClr val="accent1">
                    <a:lumMod val="75000"/>
                  </a:schemeClr>
                </a:solidFill>
              </a:rPr>
              <a:t>Open </a:t>
            </a:r>
            <a:r>
              <a:rPr lang="nl-NL" sz="2400" b="1" dirty="0" err="1">
                <a:solidFill>
                  <a:schemeClr val="accent1">
                    <a:lumMod val="75000"/>
                  </a:schemeClr>
                </a:solidFill>
              </a:rPr>
              <a:t>cultivation</a:t>
            </a:r>
            <a:r>
              <a:rPr lang="nl-NL" sz="2400" b="1" dirty="0">
                <a:solidFill>
                  <a:schemeClr val="accent1">
                    <a:lumMod val="75000"/>
                  </a:schemeClr>
                </a:solidFill>
              </a:rPr>
              <a:t> in Circular </a:t>
            </a:r>
            <a:r>
              <a:rPr lang="nl-NL" sz="2400" b="1" dirty="0" err="1">
                <a:solidFill>
                  <a:schemeClr val="accent1">
                    <a:lumMod val="75000"/>
                  </a:schemeClr>
                </a:solidFill>
              </a:rPr>
              <a:t>Agriculture</a:t>
            </a:r>
            <a:endParaRPr lang="nl-NL" sz="24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3E49511-E74E-418F-8427-BB71D34F1FB7}"/>
              </a:ext>
            </a:extLst>
          </p:cNvPr>
          <p:cNvSpPr>
            <a:spLocks noGrp="1"/>
          </p:cNvSpPr>
          <p:nvPr>
            <p:ph type="sldNum" sz="quarter" idx="11"/>
          </p:nvPr>
        </p:nvSpPr>
        <p:spPr/>
        <p:txBody>
          <a:bodyPr/>
          <a:lstStyle/>
          <a:p>
            <a:pPr algn="r"/>
            <a:fld id="{F25965E0-7062-474C-8671-DB3A3CE669B0}" type="slidenum">
              <a:rPr lang="nl-NL" smtClean="0"/>
              <a:pPr algn="r"/>
              <a:t>19</a:t>
            </a:fld>
            <a:endParaRPr lang="nl-NL" dirty="0"/>
          </a:p>
        </p:txBody>
      </p:sp>
      <p:pic>
        <p:nvPicPr>
          <p:cNvPr id="5" name="Picture 4">
            <a:extLst>
              <a:ext uri="{FF2B5EF4-FFF2-40B4-BE49-F238E27FC236}">
                <a16:creationId xmlns:a16="http://schemas.microsoft.com/office/drawing/2014/main" id="{FAF7FA36-913D-40F7-A850-E26C5997C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04" y="600663"/>
            <a:ext cx="9010428" cy="5069116"/>
          </a:xfrm>
          <a:prstGeom prst="rect">
            <a:avLst/>
          </a:prstGeom>
        </p:spPr>
      </p:pic>
      <p:grpSp>
        <p:nvGrpSpPr>
          <p:cNvPr id="10" name="Group 9">
            <a:extLst>
              <a:ext uri="{FF2B5EF4-FFF2-40B4-BE49-F238E27FC236}">
                <a16:creationId xmlns:a16="http://schemas.microsoft.com/office/drawing/2014/main" id="{C972B5AD-9771-41A0-B441-A11F7B629BB4}"/>
              </a:ext>
            </a:extLst>
          </p:cNvPr>
          <p:cNvGrpSpPr/>
          <p:nvPr/>
        </p:nvGrpSpPr>
        <p:grpSpPr>
          <a:xfrm>
            <a:off x="2510203" y="246407"/>
            <a:ext cx="6633797" cy="3454384"/>
            <a:chOff x="2510203" y="246407"/>
            <a:chExt cx="6633797" cy="3454384"/>
          </a:xfrm>
        </p:grpSpPr>
        <p:grpSp>
          <p:nvGrpSpPr>
            <p:cNvPr id="8" name="Group 7">
              <a:extLst>
                <a:ext uri="{FF2B5EF4-FFF2-40B4-BE49-F238E27FC236}">
                  <a16:creationId xmlns:a16="http://schemas.microsoft.com/office/drawing/2014/main" id="{6DFEED14-0842-4F39-AD84-E77A2E226DD0}"/>
                </a:ext>
              </a:extLst>
            </p:cNvPr>
            <p:cNvGrpSpPr/>
            <p:nvPr/>
          </p:nvGrpSpPr>
          <p:grpSpPr>
            <a:xfrm>
              <a:off x="2510203" y="246407"/>
              <a:ext cx="6633797" cy="3454384"/>
              <a:chOff x="2510203" y="246407"/>
              <a:chExt cx="6633797" cy="3454384"/>
            </a:xfrm>
          </p:grpSpPr>
          <p:grpSp>
            <p:nvGrpSpPr>
              <p:cNvPr id="15" name="Group 14">
                <a:extLst>
                  <a:ext uri="{FF2B5EF4-FFF2-40B4-BE49-F238E27FC236}">
                    <a16:creationId xmlns:a16="http://schemas.microsoft.com/office/drawing/2014/main" id="{0EEB48C6-7A3A-43D7-A0E1-71E55F22FC13}"/>
                  </a:ext>
                </a:extLst>
              </p:cNvPr>
              <p:cNvGrpSpPr/>
              <p:nvPr/>
            </p:nvGrpSpPr>
            <p:grpSpPr>
              <a:xfrm>
                <a:off x="2510203" y="246407"/>
                <a:ext cx="6633797" cy="3454384"/>
                <a:chOff x="1053717" y="197827"/>
                <a:chExt cx="6633797" cy="3454384"/>
              </a:xfrm>
            </p:grpSpPr>
            <p:graphicFrame>
              <p:nvGraphicFramePr>
                <p:cNvPr id="16" name="Grafiek 2">
                  <a:extLst>
                    <a:ext uri="{FF2B5EF4-FFF2-40B4-BE49-F238E27FC236}">
                      <a16:creationId xmlns:a16="http://schemas.microsoft.com/office/drawing/2014/main" id="{09C4DF1E-B089-4C9D-A7E2-FC238B4D627D}"/>
                    </a:ext>
                  </a:extLst>
                </p:cNvPr>
                <p:cNvGraphicFramePr>
                  <a:graphicFrameLocks/>
                </p:cNvGraphicFramePr>
                <p:nvPr/>
              </p:nvGraphicFramePr>
              <p:xfrm>
                <a:off x="1053717" y="597709"/>
                <a:ext cx="6633797" cy="3054502"/>
              </p:xfrm>
              <a:graphic>
                <a:graphicData uri="http://schemas.openxmlformats.org/drawingml/2006/chart">
                  <c:chart xmlns:c="http://schemas.openxmlformats.org/drawingml/2006/chart" xmlns:r="http://schemas.openxmlformats.org/officeDocument/2006/relationships" r:id="rId4"/>
                </a:graphicData>
              </a:graphic>
            </p:graphicFrame>
            <p:pic>
              <p:nvPicPr>
                <p:cNvPr id="17" name="Afbeelding 9">
                  <a:extLst>
                    <a:ext uri="{FF2B5EF4-FFF2-40B4-BE49-F238E27FC236}">
                      <a16:creationId xmlns:a16="http://schemas.microsoft.com/office/drawing/2014/main" id="{91DE7AF8-0FD6-4505-B323-74B8ECBECA24}"/>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898" b="89761" l="9795" r="89749"/>
                          </a14:imgEffect>
                        </a14:imgLayer>
                      </a14:imgProps>
                    </a:ext>
                    <a:ext uri="{28A0092B-C50C-407E-A947-70E740481C1C}">
                      <a14:useLocalDpi xmlns:a14="http://schemas.microsoft.com/office/drawing/2010/main"/>
                    </a:ext>
                  </a:extLst>
                </a:blip>
                <a:srcRect/>
                <a:stretch>
                  <a:fillRect/>
                </a:stretch>
              </p:blipFill>
              <p:spPr bwMode="auto">
                <a:xfrm>
                  <a:off x="6309840" y="851079"/>
                  <a:ext cx="1185306" cy="7906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6">
                  <a:extLst>
                    <a:ext uri="{FF2B5EF4-FFF2-40B4-BE49-F238E27FC236}">
                      <a16:creationId xmlns:a16="http://schemas.microsoft.com/office/drawing/2014/main" id="{33A8FE65-0018-4CE9-8BC2-61929555757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46745" y1="46528" x2="53385" y2="46528"/>
                              <a14:foregroundMark x1="53385" y1="46528" x2="59766" y2="43287"/>
                              <a14:foregroundMark x1="59766" y1="43287" x2="50521" y2="38194"/>
                              <a14:foregroundMark x1="50521" y1="38194" x2="54818" y2="47685"/>
                              <a14:foregroundMark x1="54818" y1="47685" x2="61589" y2="43750"/>
                              <a14:foregroundMark x1="61589" y1="43750" x2="54818" y2="42130"/>
                              <a14:foregroundMark x1="54818" y1="42130" x2="48307" y2="44907"/>
                              <a14:foregroundMark x1="48307" y1="44907" x2="60026" y2="49537"/>
                              <a14:foregroundMark x1="51823" y1="53472" x2="53906" y2="65509"/>
                              <a14:foregroundMark x1="53906" y1="65509" x2="55038" y2="67880"/>
                              <a14:backgroundMark x1="56250" y1="70139" x2="62370" y2="70602"/>
                              <a14:backgroundMark x1="56641" y1="69907" x2="55339" y2="66898"/>
                              <a14:backgroundMark x1="55339" y1="69444" x2="55990" y2="68981"/>
                              <a14:backgroundMark x1="55078" y1="67824" x2="56380" y2="70139"/>
                            </a14:backgroundRemoval>
                          </a14:imgEffect>
                        </a14:imgLayer>
                      </a14:imgProps>
                    </a:ext>
                    <a:ext uri="{28A0092B-C50C-407E-A947-70E740481C1C}">
                      <a14:useLocalDpi xmlns:a14="http://schemas.microsoft.com/office/drawing/2010/main"/>
                    </a:ext>
                  </a:extLst>
                </a:blip>
                <a:stretch>
                  <a:fillRect/>
                </a:stretch>
              </p:blipFill>
              <p:spPr>
                <a:xfrm>
                  <a:off x="5136780" y="197827"/>
                  <a:ext cx="1405592" cy="790646"/>
                </a:xfrm>
                <a:prstGeom prst="rect">
                  <a:avLst/>
                </a:prstGeom>
              </p:spPr>
            </p:pic>
            <p:pic>
              <p:nvPicPr>
                <p:cNvPr id="19" name="Afbeelding 3">
                  <a:extLst>
                    <a:ext uri="{FF2B5EF4-FFF2-40B4-BE49-F238E27FC236}">
                      <a16:creationId xmlns:a16="http://schemas.microsoft.com/office/drawing/2014/main" id="{D7924EC1-23F2-47F1-8322-2FC8D5F0ECE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34195" y="1489368"/>
                  <a:ext cx="789609" cy="79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13">
                  <a:extLst>
                    <a:ext uri="{FF2B5EF4-FFF2-40B4-BE49-F238E27FC236}">
                      <a16:creationId xmlns:a16="http://schemas.microsoft.com/office/drawing/2014/main" id="{17021EEB-24EC-41D8-9340-CBDF6C3AA691}"/>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backgroundMark x1="51823" y1="70602" x2="49089" y2="71759"/>
                              <a14:backgroundMark x1="54557" y1="61343" x2="57422" y2="69444"/>
                              <a14:backgroundMark x1="53776" y1="72222" x2="53516" y2="73148"/>
                            </a14:backgroundRemoval>
                          </a14:imgEffect>
                        </a14:imgLayer>
                      </a14:imgProps>
                    </a:ext>
                    <a:ext uri="{28A0092B-C50C-407E-A947-70E740481C1C}">
                      <a14:useLocalDpi xmlns:a14="http://schemas.microsoft.com/office/drawing/2010/main"/>
                    </a:ext>
                  </a:extLst>
                </a:blip>
                <a:stretch>
                  <a:fillRect/>
                </a:stretch>
              </p:blipFill>
              <p:spPr>
                <a:xfrm flipH="1">
                  <a:off x="2677295" y="1792080"/>
                  <a:ext cx="1632299" cy="918169"/>
                </a:xfrm>
                <a:prstGeom prst="rect">
                  <a:avLst/>
                </a:prstGeom>
              </p:spPr>
            </p:pic>
            <p:pic>
              <p:nvPicPr>
                <p:cNvPr id="21" name="Afbeelding 13">
                  <a:extLst>
                    <a:ext uri="{FF2B5EF4-FFF2-40B4-BE49-F238E27FC236}">
                      <a16:creationId xmlns:a16="http://schemas.microsoft.com/office/drawing/2014/main" id="{DD866E95-CEC6-4E6B-97BE-2C34A075AE9A}"/>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9906" b="89623" l="10000" r="90000">
                              <a14:foregroundMark x1="43750" y1="62264" x2="70000" y2="33962"/>
                              <a14:foregroundMark x1="70000" y1="33962" x2="71875" y2="28302"/>
                              <a14:foregroundMark x1="72500" y1="40094" x2="42500" y2="60377"/>
                              <a14:foregroundMark x1="42500" y1="60377" x2="71250" y2="46226"/>
                              <a14:foregroundMark x1="71875" y1="56132" x2="49375" y2="64623"/>
                              <a14:foregroundMark x1="51250" y1="71698" x2="53125" y2="86792"/>
                            </a14:backgroundRemoval>
                          </a14:imgEffect>
                        </a14:imgLayer>
                      </a14:imgProps>
                    </a:ext>
                    <a:ext uri="{28A0092B-C50C-407E-A947-70E740481C1C}">
                      <a14:useLocalDpi xmlns:a14="http://schemas.microsoft.com/office/drawing/2010/main"/>
                    </a:ext>
                  </a:extLst>
                </a:blip>
                <a:srcRect/>
                <a:stretch>
                  <a:fillRect/>
                </a:stretch>
              </p:blipFill>
              <p:spPr bwMode="auto">
                <a:xfrm>
                  <a:off x="4192333" y="491168"/>
                  <a:ext cx="944447" cy="81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3BFB1CD4-BAD0-41AB-BE56-440FF9A1A9E1}"/>
                  </a:ext>
                </a:extLst>
              </p:cNvPr>
              <p:cNvSpPr txBox="1"/>
              <p:nvPr/>
            </p:nvSpPr>
            <p:spPr>
              <a:xfrm>
                <a:off x="3027833" y="2789390"/>
                <a:ext cx="5900907" cy="302712"/>
              </a:xfrm>
              <a:prstGeom prst="rect">
                <a:avLst/>
              </a:prstGeom>
              <a:solidFill>
                <a:schemeClr val="bg1"/>
              </a:solidFill>
            </p:spPr>
            <p:txBody>
              <a:bodyPr wrap="square" rtlCol="0">
                <a:spAutoFit/>
              </a:bodyPr>
              <a:lstStyle/>
              <a:p>
                <a:pPr>
                  <a:lnSpc>
                    <a:spcPts val="1800"/>
                  </a:lnSpc>
                </a:pPr>
                <a:r>
                  <a:rPr lang="en-US" sz="1200" b="1" dirty="0">
                    <a:solidFill>
                      <a:schemeClr val="tx1">
                        <a:lumMod val="60000"/>
                        <a:lumOff val="40000"/>
                      </a:schemeClr>
                    </a:solidFill>
                    <a:latin typeface="Verdana" pitchFamily="34" charset="0"/>
                  </a:rPr>
                  <a:t>Grey </a:t>
                </a:r>
                <a:r>
                  <a:rPr lang="en-US" sz="1200" b="1" dirty="0" err="1">
                    <a:solidFill>
                      <a:schemeClr val="tx1">
                        <a:lumMod val="60000"/>
                        <a:lumOff val="40000"/>
                      </a:schemeClr>
                    </a:solidFill>
                    <a:latin typeface="Verdana" pitchFamily="34" charset="0"/>
                  </a:rPr>
                  <a:t>Wacktail</a:t>
                </a:r>
                <a:r>
                  <a:rPr lang="en-US" sz="1200" b="1" dirty="0">
                    <a:solidFill>
                      <a:schemeClr val="tx1">
                        <a:lumMod val="60000"/>
                        <a:lumOff val="40000"/>
                      </a:schemeClr>
                    </a:solidFill>
                    <a:latin typeface="Verdana" pitchFamily="34" charset="0"/>
                  </a:rPr>
                  <a:t>   Lapwing        Meadow pipet </a:t>
                </a:r>
                <a:r>
                  <a:rPr lang="en-US" sz="1200" b="1" dirty="0" err="1">
                    <a:solidFill>
                      <a:schemeClr val="tx1">
                        <a:lumMod val="60000"/>
                        <a:lumOff val="40000"/>
                      </a:schemeClr>
                    </a:solidFill>
                    <a:latin typeface="Verdana" pitchFamily="34" charset="0"/>
                  </a:rPr>
                  <a:t>Oister</a:t>
                </a:r>
                <a:r>
                  <a:rPr lang="en-US" sz="1200" b="1" dirty="0">
                    <a:solidFill>
                      <a:schemeClr val="tx1">
                        <a:lumMod val="60000"/>
                        <a:lumOff val="40000"/>
                      </a:schemeClr>
                    </a:solidFill>
                    <a:latin typeface="Verdana" pitchFamily="34" charset="0"/>
                  </a:rPr>
                  <a:t> catcher  Skylark</a:t>
                </a:r>
              </a:p>
            </p:txBody>
          </p:sp>
        </p:grpSp>
        <p:sp>
          <p:nvSpPr>
            <p:cNvPr id="9" name="TextBox 8">
              <a:extLst>
                <a:ext uri="{FF2B5EF4-FFF2-40B4-BE49-F238E27FC236}">
                  <a16:creationId xmlns:a16="http://schemas.microsoft.com/office/drawing/2014/main" id="{81345996-EDE6-43A8-8BEF-C9348BAF911A}"/>
                </a:ext>
              </a:extLst>
            </p:cNvPr>
            <p:cNvSpPr txBox="1"/>
            <p:nvPr/>
          </p:nvSpPr>
          <p:spPr>
            <a:xfrm>
              <a:off x="3164105" y="3297094"/>
              <a:ext cx="1583761" cy="294696"/>
            </a:xfrm>
            <a:prstGeom prst="rect">
              <a:avLst/>
            </a:prstGeom>
            <a:solidFill>
              <a:schemeClr val="bg1"/>
            </a:solidFill>
          </p:spPr>
          <p:txBody>
            <a:bodyPr wrap="square" rtlCol="0">
              <a:spAutoFit/>
            </a:bodyPr>
            <a:lstStyle/>
            <a:p>
              <a:pPr>
                <a:lnSpc>
                  <a:spcPts val="1800"/>
                </a:lnSpc>
              </a:pPr>
              <a:r>
                <a:rPr lang="en-US" sz="1100" dirty="0">
                  <a:latin typeface="Verdana" pitchFamily="34" charset="0"/>
                </a:rPr>
                <a:t>Strip cultivation</a:t>
              </a:r>
            </a:p>
          </p:txBody>
        </p:sp>
        <p:sp>
          <p:nvSpPr>
            <p:cNvPr id="22" name="TextBox 21">
              <a:extLst>
                <a:ext uri="{FF2B5EF4-FFF2-40B4-BE49-F238E27FC236}">
                  <a16:creationId xmlns:a16="http://schemas.microsoft.com/office/drawing/2014/main" id="{FAA56D0C-BAB1-4149-8CFA-76D3B761FDEB}"/>
                </a:ext>
              </a:extLst>
            </p:cNvPr>
            <p:cNvSpPr txBox="1"/>
            <p:nvPr/>
          </p:nvSpPr>
          <p:spPr>
            <a:xfrm>
              <a:off x="3202914" y="3066262"/>
              <a:ext cx="2829291" cy="294696"/>
            </a:xfrm>
            <a:prstGeom prst="rect">
              <a:avLst/>
            </a:prstGeom>
            <a:solidFill>
              <a:schemeClr val="bg1"/>
            </a:solidFill>
          </p:spPr>
          <p:txBody>
            <a:bodyPr wrap="square" rtlCol="0">
              <a:spAutoFit/>
            </a:bodyPr>
            <a:lstStyle/>
            <a:p>
              <a:pPr>
                <a:lnSpc>
                  <a:spcPts val="1800"/>
                </a:lnSpc>
              </a:pPr>
              <a:r>
                <a:rPr lang="en-US" sz="1100" dirty="0">
                  <a:latin typeface="Verdana" pitchFamily="34" charset="0"/>
                </a:rPr>
                <a:t>Demonstration area (444ha)</a:t>
              </a:r>
            </a:p>
          </p:txBody>
        </p:sp>
        <p:sp>
          <p:nvSpPr>
            <p:cNvPr id="23" name="TextBox 22">
              <a:extLst>
                <a:ext uri="{FF2B5EF4-FFF2-40B4-BE49-F238E27FC236}">
                  <a16:creationId xmlns:a16="http://schemas.microsoft.com/office/drawing/2014/main" id="{7AF74BA0-3208-47CA-B0F4-3CA93166F185}"/>
                </a:ext>
              </a:extLst>
            </p:cNvPr>
            <p:cNvSpPr txBox="1"/>
            <p:nvPr/>
          </p:nvSpPr>
          <p:spPr>
            <a:xfrm>
              <a:off x="6305379" y="3037653"/>
              <a:ext cx="2559482" cy="294696"/>
            </a:xfrm>
            <a:prstGeom prst="rect">
              <a:avLst/>
            </a:prstGeom>
            <a:solidFill>
              <a:schemeClr val="bg1"/>
            </a:solidFill>
          </p:spPr>
          <p:txBody>
            <a:bodyPr wrap="square" rtlCol="0">
              <a:spAutoFit/>
            </a:bodyPr>
            <a:lstStyle/>
            <a:p>
              <a:pPr>
                <a:lnSpc>
                  <a:spcPts val="1800"/>
                </a:lnSpc>
              </a:pPr>
              <a:r>
                <a:rPr lang="en-US" sz="1100" dirty="0">
                  <a:latin typeface="Verdana" pitchFamily="34" charset="0"/>
                </a:rPr>
                <a:t>Reference  area (454ha)</a:t>
              </a:r>
            </a:p>
          </p:txBody>
        </p:sp>
      </p:grpSp>
      <p:grpSp>
        <p:nvGrpSpPr>
          <p:cNvPr id="24" name="Group 23">
            <a:extLst>
              <a:ext uri="{FF2B5EF4-FFF2-40B4-BE49-F238E27FC236}">
                <a16:creationId xmlns:a16="http://schemas.microsoft.com/office/drawing/2014/main" id="{C0C56693-625A-482A-90B0-FEAD5E5334A5}"/>
              </a:ext>
            </a:extLst>
          </p:cNvPr>
          <p:cNvGrpSpPr/>
          <p:nvPr/>
        </p:nvGrpSpPr>
        <p:grpSpPr>
          <a:xfrm>
            <a:off x="89817" y="708569"/>
            <a:ext cx="2346027" cy="3763691"/>
            <a:chOff x="6144172" y="1468140"/>
            <a:chExt cx="2964415" cy="4826017"/>
          </a:xfrm>
          <a:solidFill>
            <a:srgbClr val="34B233"/>
          </a:solidFill>
        </p:grpSpPr>
        <p:grpSp>
          <p:nvGrpSpPr>
            <p:cNvPr id="25" name="Group 24">
              <a:extLst>
                <a:ext uri="{FF2B5EF4-FFF2-40B4-BE49-F238E27FC236}">
                  <a16:creationId xmlns:a16="http://schemas.microsoft.com/office/drawing/2014/main" id="{CAADA8FA-1FF9-4B57-91E6-F4672A7CB132}"/>
                </a:ext>
              </a:extLst>
            </p:cNvPr>
            <p:cNvGrpSpPr/>
            <p:nvPr/>
          </p:nvGrpSpPr>
          <p:grpSpPr>
            <a:xfrm>
              <a:off x="6144172" y="1860215"/>
              <a:ext cx="2403981" cy="4433942"/>
              <a:chOff x="5148064" y="610244"/>
              <a:chExt cx="1728192" cy="4116357"/>
            </a:xfrm>
            <a:grpFill/>
          </p:grpSpPr>
          <p:pic>
            <p:nvPicPr>
              <p:cNvPr id="27" name="Picture 5" descr="根">
                <a:extLst>
                  <a:ext uri="{FF2B5EF4-FFF2-40B4-BE49-F238E27FC236}">
                    <a16:creationId xmlns:a16="http://schemas.microsoft.com/office/drawing/2014/main" id="{DEE20041-150F-44B4-884A-BA9B0DE649B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22172" y="2132856"/>
                <a:ext cx="954084" cy="25937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8" name="Group 506">
                <a:extLst>
                  <a:ext uri="{FF2B5EF4-FFF2-40B4-BE49-F238E27FC236}">
                    <a16:creationId xmlns:a16="http://schemas.microsoft.com/office/drawing/2014/main" id="{9BFCAB3D-134F-42C6-B715-B235FFB87ECB}"/>
                  </a:ext>
                </a:extLst>
              </p:cNvPr>
              <p:cNvGrpSpPr>
                <a:grpSpLocks/>
              </p:cNvGrpSpPr>
              <p:nvPr/>
            </p:nvGrpSpPr>
            <p:grpSpPr bwMode="auto">
              <a:xfrm>
                <a:off x="5148064" y="2301896"/>
                <a:ext cx="630580" cy="967215"/>
                <a:chOff x="234" y="1609"/>
                <a:chExt cx="737" cy="822"/>
              </a:xfrm>
              <a:grpFill/>
            </p:grpSpPr>
            <p:sp>
              <p:nvSpPr>
                <p:cNvPr id="292" name="Freeform 507">
                  <a:extLst>
                    <a:ext uri="{FF2B5EF4-FFF2-40B4-BE49-F238E27FC236}">
                      <a16:creationId xmlns:a16="http://schemas.microsoft.com/office/drawing/2014/main" id="{393FA2E1-2C28-47B9-A2C5-6CCCD59D7B21}"/>
                    </a:ext>
                  </a:extLst>
                </p:cNvPr>
                <p:cNvSpPr>
                  <a:spLocks/>
                </p:cNvSpPr>
                <p:nvPr/>
              </p:nvSpPr>
              <p:spPr bwMode="auto">
                <a:xfrm>
                  <a:off x="815" y="1964"/>
                  <a:ext cx="134" cy="94"/>
                </a:xfrm>
                <a:custGeom>
                  <a:avLst/>
                  <a:gdLst>
                    <a:gd name="T0" fmla="*/ 0 w 134"/>
                    <a:gd name="T1" fmla="*/ 6 h 94"/>
                    <a:gd name="T2" fmla="*/ 53 w 134"/>
                    <a:gd name="T3" fmla="*/ 0 h 94"/>
                    <a:gd name="T4" fmla="*/ 101 w 134"/>
                    <a:gd name="T5" fmla="*/ 0 h 94"/>
                    <a:gd name="T6" fmla="*/ 117 w 134"/>
                    <a:gd name="T7" fmla="*/ 47 h 94"/>
                    <a:gd name="T8" fmla="*/ 133 w 134"/>
                    <a:gd name="T9" fmla="*/ 93 h 94"/>
                  </a:gdLst>
                  <a:ahLst/>
                  <a:cxnLst>
                    <a:cxn ang="0">
                      <a:pos x="T0" y="T1"/>
                    </a:cxn>
                    <a:cxn ang="0">
                      <a:pos x="T2" y="T3"/>
                    </a:cxn>
                    <a:cxn ang="0">
                      <a:pos x="T4" y="T5"/>
                    </a:cxn>
                    <a:cxn ang="0">
                      <a:pos x="T6" y="T7"/>
                    </a:cxn>
                    <a:cxn ang="0">
                      <a:pos x="T8" y="T9"/>
                    </a:cxn>
                  </a:cxnLst>
                  <a:rect l="0" t="0" r="r" b="b"/>
                  <a:pathLst>
                    <a:path w="134" h="94">
                      <a:moveTo>
                        <a:pt x="0" y="6"/>
                      </a:moveTo>
                      <a:lnTo>
                        <a:pt x="53" y="0"/>
                      </a:lnTo>
                      <a:lnTo>
                        <a:pt x="101" y="0"/>
                      </a:lnTo>
                      <a:lnTo>
                        <a:pt x="117" y="47"/>
                      </a:lnTo>
                      <a:lnTo>
                        <a:pt x="133" y="9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3" name="Freeform 508">
                  <a:extLst>
                    <a:ext uri="{FF2B5EF4-FFF2-40B4-BE49-F238E27FC236}">
                      <a16:creationId xmlns:a16="http://schemas.microsoft.com/office/drawing/2014/main" id="{06988BDC-97E1-4381-A76A-A95D5CC6C01B}"/>
                    </a:ext>
                  </a:extLst>
                </p:cNvPr>
                <p:cNvSpPr>
                  <a:spLocks/>
                </p:cNvSpPr>
                <p:nvPr/>
              </p:nvSpPr>
              <p:spPr bwMode="auto">
                <a:xfrm>
                  <a:off x="327" y="1609"/>
                  <a:ext cx="259" cy="469"/>
                </a:xfrm>
                <a:custGeom>
                  <a:avLst/>
                  <a:gdLst>
                    <a:gd name="T0" fmla="*/ 258 w 259"/>
                    <a:gd name="T1" fmla="*/ 0 h 469"/>
                    <a:gd name="T2" fmla="*/ 242 w 259"/>
                    <a:gd name="T3" fmla="*/ 29 h 469"/>
                    <a:gd name="T4" fmla="*/ 216 w 259"/>
                    <a:gd name="T5" fmla="*/ 41 h 469"/>
                    <a:gd name="T6" fmla="*/ 190 w 259"/>
                    <a:gd name="T7" fmla="*/ 67 h 469"/>
                    <a:gd name="T8" fmla="*/ 181 w 259"/>
                    <a:gd name="T9" fmla="*/ 97 h 469"/>
                    <a:gd name="T10" fmla="*/ 155 w 259"/>
                    <a:gd name="T11" fmla="*/ 120 h 469"/>
                    <a:gd name="T12" fmla="*/ 146 w 259"/>
                    <a:gd name="T13" fmla="*/ 140 h 469"/>
                    <a:gd name="T14" fmla="*/ 139 w 259"/>
                    <a:gd name="T15" fmla="*/ 160 h 469"/>
                    <a:gd name="T16" fmla="*/ 120 w 259"/>
                    <a:gd name="T17" fmla="*/ 181 h 469"/>
                    <a:gd name="T18" fmla="*/ 104 w 259"/>
                    <a:gd name="T19" fmla="*/ 207 h 469"/>
                    <a:gd name="T20" fmla="*/ 95 w 259"/>
                    <a:gd name="T21" fmla="*/ 227 h 469"/>
                    <a:gd name="T22" fmla="*/ 88 w 259"/>
                    <a:gd name="T23" fmla="*/ 247 h 469"/>
                    <a:gd name="T24" fmla="*/ 68 w 259"/>
                    <a:gd name="T25" fmla="*/ 268 h 469"/>
                    <a:gd name="T26" fmla="*/ 53 w 259"/>
                    <a:gd name="T27" fmla="*/ 294 h 469"/>
                    <a:gd name="T28" fmla="*/ 42 w 259"/>
                    <a:gd name="T29" fmla="*/ 315 h 469"/>
                    <a:gd name="T30" fmla="*/ 27 w 259"/>
                    <a:gd name="T31" fmla="*/ 344 h 469"/>
                    <a:gd name="T32" fmla="*/ 16 w 259"/>
                    <a:gd name="T33" fmla="*/ 361 h 469"/>
                    <a:gd name="T34" fmla="*/ 16 w 259"/>
                    <a:gd name="T35" fmla="*/ 387 h 469"/>
                    <a:gd name="T36" fmla="*/ 7 w 259"/>
                    <a:gd name="T37" fmla="*/ 407 h 469"/>
                    <a:gd name="T38" fmla="*/ 0 w 259"/>
                    <a:gd name="T39" fmla="*/ 428 h 469"/>
                    <a:gd name="T40" fmla="*/ 0 w 259"/>
                    <a:gd name="T41" fmla="*/ 448 h 469"/>
                    <a:gd name="T42" fmla="*/ 0 w 259"/>
                    <a:gd name="T43" fmla="*/ 46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469">
                      <a:moveTo>
                        <a:pt x="258" y="0"/>
                      </a:moveTo>
                      <a:lnTo>
                        <a:pt x="242" y="29"/>
                      </a:lnTo>
                      <a:lnTo>
                        <a:pt x="216" y="41"/>
                      </a:lnTo>
                      <a:lnTo>
                        <a:pt x="190" y="67"/>
                      </a:lnTo>
                      <a:lnTo>
                        <a:pt x="181" y="97"/>
                      </a:lnTo>
                      <a:lnTo>
                        <a:pt x="155" y="120"/>
                      </a:lnTo>
                      <a:lnTo>
                        <a:pt x="146" y="140"/>
                      </a:lnTo>
                      <a:lnTo>
                        <a:pt x="139" y="160"/>
                      </a:lnTo>
                      <a:lnTo>
                        <a:pt x="120" y="181"/>
                      </a:lnTo>
                      <a:lnTo>
                        <a:pt x="104" y="207"/>
                      </a:lnTo>
                      <a:lnTo>
                        <a:pt x="95" y="227"/>
                      </a:lnTo>
                      <a:lnTo>
                        <a:pt x="88" y="247"/>
                      </a:lnTo>
                      <a:lnTo>
                        <a:pt x="68" y="268"/>
                      </a:lnTo>
                      <a:lnTo>
                        <a:pt x="53" y="294"/>
                      </a:lnTo>
                      <a:lnTo>
                        <a:pt x="42" y="315"/>
                      </a:lnTo>
                      <a:lnTo>
                        <a:pt x="27" y="344"/>
                      </a:lnTo>
                      <a:lnTo>
                        <a:pt x="16" y="361"/>
                      </a:lnTo>
                      <a:lnTo>
                        <a:pt x="16" y="387"/>
                      </a:lnTo>
                      <a:lnTo>
                        <a:pt x="7" y="407"/>
                      </a:lnTo>
                      <a:lnTo>
                        <a:pt x="0" y="428"/>
                      </a:lnTo>
                      <a:lnTo>
                        <a:pt x="0" y="448"/>
                      </a:lnTo>
                      <a:lnTo>
                        <a:pt x="0" y="46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4" name="Freeform 509">
                  <a:extLst>
                    <a:ext uri="{FF2B5EF4-FFF2-40B4-BE49-F238E27FC236}">
                      <a16:creationId xmlns:a16="http://schemas.microsoft.com/office/drawing/2014/main" id="{4FE0446C-8418-4AAB-9229-AEF50904661B}"/>
                    </a:ext>
                  </a:extLst>
                </p:cNvPr>
                <p:cNvSpPr>
                  <a:spLocks/>
                </p:cNvSpPr>
                <p:nvPr/>
              </p:nvSpPr>
              <p:spPr bwMode="auto">
                <a:xfrm>
                  <a:off x="585" y="1609"/>
                  <a:ext cx="247" cy="612"/>
                </a:xfrm>
                <a:custGeom>
                  <a:avLst/>
                  <a:gdLst>
                    <a:gd name="T0" fmla="*/ 0 w 247"/>
                    <a:gd name="T1" fmla="*/ 0 h 612"/>
                    <a:gd name="T2" fmla="*/ 0 w 247"/>
                    <a:gd name="T3" fmla="*/ 21 h 612"/>
                    <a:gd name="T4" fmla="*/ 16 w 247"/>
                    <a:gd name="T5" fmla="*/ 47 h 612"/>
                    <a:gd name="T6" fmla="*/ 33 w 247"/>
                    <a:gd name="T7" fmla="*/ 68 h 612"/>
                    <a:gd name="T8" fmla="*/ 58 w 247"/>
                    <a:gd name="T9" fmla="*/ 82 h 612"/>
                    <a:gd name="T10" fmla="*/ 91 w 247"/>
                    <a:gd name="T11" fmla="*/ 114 h 612"/>
                    <a:gd name="T12" fmla="*/ 113 w 247"/>
                    <a:gd name="T13" fmla="*/ 134 h 612"/>
                    <a:gd name="T14" fmla="*/ 139 w 247"/>
                    <a:gd name="T15" fmla="*/ 169 h 612"/>
                    <a:gd name="T16" fmla="*/ 164 w 247"/>
                    <a:gd name="T17" fmla="*/ 190 h 612"/>
                    <a:gd name="T18" fmla="*/ 164 w 247"/>
                    <a:gd name="T19" fmla="*/ 216 h 612"/>
                    <a:gd name="T20" fmla="*/ 181 w 247"/>
                    <a:gd name="T21" fmla="*/ 242 h 612"/>
                    <a:gd name="T22" fmla="*/ 197 w 247"/>
                    <a:gd name="T23" fmla="*/ 262 h 612"/>
                    <a:gd name="T24" fmla="*/ 213 w 247"/>
                    <a:gd name="T25" fmla="*/ 283 h 612"/>
                    <a:gd name="T26" fmla="*/ 230 w 247"/>
                    <a:gd name="T27" fmla="*/ 303 h 612"/>
                    <a:gd name="T28" fmla="*/ 230 w 247"/>
                    <a:gd name="T29" fmla="*/ 329 h 612"/>
                    <a:gd name="T30" fmla="*/ 230 w 247"/>
                    <a:gd name="T31" fmla="*/ 350 h 612"/>
                    <a:gd name="T32" fmla="*/ 230 w 247"/>
                    <a:gd name="T33" fmla="*/ 370 h 612"/>
                    <a:gd name="T34" fmla="*/ 239 w 247"/>
                    <a:gd name="T35" fmla="*/ 396 h 612"/>
                    <a:gd name="T36" fmla="*/ 239 w 247"/>
                    <a:gd name="T37" fmla="*/ 416 h 612"/>
                    <a:gd name="T38" fmla="*/ 246 w 247"/>
                    <a:gd name="T39" fmla="*/ 442 h 612"/>
                    <a:gd name="T40" fmla="*/ 246 w 247"/>
                    <a:gd name="T41" fmla="*/ 472 h 612"/>
                    <a:gd name="T42" fmla="*/ 246 w 247"/>
                    <a:gd name="T43" fmla="*/ 492 h 612"/>
                    <a:gd name="T44" fmla="*/ 246 w 247"/>
                    <a:gd name="T45" fmla="*/ 510 h 612"/>
                    <a:gd name="T46" fmla="*/ 246 w 247"/>
                    <a:gd name="T47" fmla="*/ 530 h 612"/>
                    <a:gd name="T48" fmla="*/ 246 w 247"/>
                    <a:gd name="T49" fmla="*/ 550 h 612"/>
                    <a:gd name="T50" fmla="*/ 246 w 247"/>
                    <a:gd name="T51" fmla="*/ 571 h 612"/>
                    <a:gd name="T52" fmla="*/ 246 w 247"/>
                    <a:gd name="T53" fmla="*/ 591 h 612"/>
                    <a:gd name="T54" fmla="*/ 246 w 247"/>
                    <a:gd name="T55"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612">
                      <a:moveTo>
                        <a:pt x="0" y="0"/>
                      </a:moveTo>
                      <a:lnTo>
                        <a:pt x="0" y="21"/>
                      </a:lnTo>
                      <a:lnTo>
                        <a:pt x="16" y="47"/>
                      </a:lnTo>
                      <a:lnTo>
                        <a:pt x="33" y="68"/>
                      </a:lnTo>
                      <a:lnTo>
                        <a:pt x="58" y="82"/>
                      </a:lnTo>
                      <a:lnTo>
                        <a:pt x="91" y="114"/>
                      </a:lnTo>
                      <a:lnTo>
                        <a:pt x="113" y="134"/>
                      </a:lnTo>
                      <a:lnTo>
                        <a:pt x="139" y="169"/>
                      </a:lnTo>
                      <a:lnTo>
                        <a:pt x="164" y="190"/>
                      </a:lnTo>
                      <a:lnTo>
                        <a:pt x="164" y="216"/>
                      </a:lnTo>
                      <a:lnTo>
                        <a:pt x="181" y="242"/>
                      </a:lnTo>
                      <a:lnTo>
                        <a:pt x="197" y="262"/>
                      </a:lnTo>
                      <a:lnTo>
                        <a:pt x="213" y="283"/>
                      </a:lnTo>
                      <a:lnTo>
                        <a:pt x="230" y="303"/>
                      </a:lnTo>
                      <a:lnTo>
                        <a:pt x="230" y="329"/>
                      </a:lnTo>
                      <a:lnTo>
                        <a:pt x="230" y="350"/>
                      </a:lnTo>
                      <a:lnTo>
                        <a:pt x="230" y="370"/>
                      </a:lnTo>
                      <a:lnTo>
                        <a:pt x="239" y="396"/>
                      </a:lnTo>
                      <a:lnTo>
                        <a:pt x="239" y="416"/>
                      </a:lnTo>
                      <a:lnTo>
                        <a:pt x="246" y="442"/>
                      </a:lnTo>
                      <a:lnTo>
                        <a:pt x="246" y="472"/>
                      </a:lnTo>
                      <a:lnTo>
                        <a:pt x="246" y="492"/>
                      </a:lnTo>
                      <a:lnTo>
                        <a:pt x="246" y="510"/>
                      </a:lnTo>
                      <a:lnTo>
                        <a:pt x="246" y="530"/>
                      </a:lnTo>
                      <a:lnTo>
                        <a:pt x="246" y="550"/>
                      </a:lnTo>
                      <a:lnTo>
                        <a:pt x="246" y="571"/>
                      </a:lnTo>
                      <a:lnTo>
                        <a:pt x="246" y="591"/>
                      </a:lnTo>
                      <a:lnTo>
                        <a:pt x="246" y="61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5" name="Freeform 510">
                  <a:extLst>
                    <a:ext uri="{FF2B5EF4-FFF2-40B4-BE49-F238E27FC236}">
                      <a16:creationId xmlns:a16="http://schemas.microsoft.com/office/drawing/2014/main" id="{0247D2F8-2F0C-414C-B682-4C4262D79AC5}"/>
                    </a:ext>
                  </a:extLst>
                </p:cNvPr>
                <p:cNvSpPr>
                  <a:spLocks/>
                </p:cNvSpPr>
                <p:nvPr/>
              </p:nvSpPr>
              <p:spPr bwMode="auto">
                <a:xfrm>
                  <a:off x="250" y="1769"/>
                  <a:ext cx="199" cy="100"/>
                </a:xfrm>
                <a:custGeom>
                  <a:avLst/>
                  <a:gdLst>
                    <a:gd name="T0" fmla="*/ 198 w 199"/>
                    <a:gd name="T1" fmla="*/ 0 h 100"/>
                    <a:gd name="T2" fmla="*/ 187 w 199"/>
                    <a:gd name="T3" fmla="*/ 26 h 100"/>
                    <a:gd name="T4" fmla="*/ 152 w 199"/>
                    <a:gd name="T5" fmla="*/ 26 h 100"/>
                    <a:gd name="T6" fmla="*/ 130 w 199"/>
                    <a:gd name="T7" fmla="*/ 26 h 100"/>
                    <a:gd name="T8" fmla="*/ 104 w 199"/>
                    <a:gd name="T9" fmla="*/ 26 h 100"/>
                    <a:gd name="T10" fmla="*/ 77 w 199"/>
                    <a:gd name="T11" fmla="*/ 26 h 100"/>
                    <a:gd name="T12" fmla="*/ 46 w 199"/>
                    <a:gd name="T13" fmla="*/ 33 h 100"/>
                    <a:gd name="T14" fmla="*/ 16 w 199"/>
                    <a:gd name="T15" fmla="*/ 38 h 100"/>
                    <a:gd name="T16" fmla="*/ 9 w 199"/>
                    <a:gd name="T17" fmla="*/ 61 h 100"/>
                    <a:gd name="T18" fmla="*/ 9 w 199"/>
                    <a:gd name="T19" fmla="*/ 78 h 100"/>
                    <a:gd name="T20" fmla="*/ 0 w 199"/>
                    <a:gd name="T21" fmla="*/ 9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00">
                      <a:moveTo>
                        <a:pt x="198" y="0"/>
                      </a:moveTo>
                      <a:lnTo>
                        <a:pt x="187" y="26"/>
                      </a:lnTo>
                      <a:lnTo>
                        <a:pt x="152" y="26"/>
                      </a:lnTo>
                      <a:lnTo>
                        <a:pt x="130" y="26"/>
                      </a:lnTo>
                      <a:lnTo>
                        <a:pt x="104" y="26"/>
                      </a:lnTo>
                      <a:lnTo>
                        <a:pt x="77" y="26"/>
                      </a:lnTo>
                      <a:lnTo>
                        <a:pt x="46" y="33"/>
                      </a:lnTo>
                      <a:lnTo>
                        <a:pt x="16" y="38"/>
                      </a:lnTo>
                      <a:lnTo>
                        <a:pt x="9" y="61"/>
                      </a:lnTo>
                      <a:lnTo>
                        <a:pt x="9" y="78"/>
                      </a:lnTo>
                      <a:lnTo>
                        <a:pt x="0" y="9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6" name="Freeform 511">
                  <a:extLst>
                    <a:ext uri="{FF2B5EF4-FFF2-40B4-BE49-F238E27FC236}">
                      <a16:creationId xmlns:a16="http://schemas.microsoft.com/office/drawing/2014/main" id="{DD74A7A0-FC4E-4364-85A2-2F53533965B6}"/>
                    </a:ext>
                  </a:extLst>
                </p:cNvPr>
                <p:cNvSpPr>
                  <a:spLocks/>
                </p:cNvSpPr>
                <p:nvPr/>
              </p:nvSpPr>
              <p:spPr bwMode="auto">
                <a:xfrm>
                  <a:off x="379" y="1875"/>
                  <a:ext cx="99" cy="175"/>
                </a:xfrm>
                <a:custGeom>
                  <a:avLst/>
                  <a:gdLst>
                    <a:gd name="T0" fmla="*/ 0 w 99"/>
                    <a:gd name="T1" fmla="*/ 0 h 175"/>
                    <a:gd name="T2" fmla="*/ 26 w 99"/>
                    <a:gd name="T3" fmla="*/ 0 h 175"/>
                    <a:gd name="T4" fmla="*/ 26 w 99"/>
                    <a:gd name="T5" fmla="*/ 26 h 175"/>
                    <a:gd name="T6" fmla="*/ 26 w 99"/>
                    <a:gd name="T7" fmla="*/ 49 h 175"/>
                    <a:gd name="T8" fmla="*/ 26 w 99"/>
                    <a:gd name="T9" fmla="*/ 78 h 175"/>
                    <a:gd name="T10" fmla="*/ 26 w 99"/>
                    <a:gd name="T11" fmla="*/ 96 h 175"/>
                    <a:gd name="T12" fmla="*/ 43 w 99"/>
                    <a:gd name="T13" fmla="*/ 115 h 175"/>
                    <a:gd name="T14" fmla="*/ 72 w 99"/>
                    <a:gd name="T15" fmla="*/ 131 h 175"/>
                    <a:gd name="T16" fmla="*/ 91 w 99"/>
                    <a:gd name="T17" fmla="*/ 153 h 175"/>
                    <a:gd name="T18" fmla="*/ 98 w 99"/>
                    <a:gd name="T19" fmla="*/ 17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75">
                      <a:moveTo>
                        <a:pt x="0" y="0"/>
                      </a:moveTo>
                      <a:lnTo>
                        <a:pt x="26" y="0"/>
                      </a:lnTo>
                      <a:lnTo>
                        <a:pt x="26" y="26"/>
                      </a:lnTo>
                      <a:lnTo>
                        <a:pt x="26" y="49"/>
                      </a:lnTo>
                      <a:lnTo>
                        <a:pt x="26" y="78"/>
                      </a:lnTo>
                      <a:lnTo>
                        <a:pt x="26" y="96"/>
                      </a:lnTo>
                      <a:lnTo>
                        <a:pt x="43" y="115"/>
                      </a:lnTo>
                      <a:lnTo>
                        <a:pt x="72" y="131"/>
                      </a:lnTo>
                      <a:lnTo>
                        <a:pt x="91" y="153"/>
                      </a:lnTo>
                      <a:lnTo>
                        <a:pt x="98" y="17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 name="Freeform 512">
                  <a:extLst>
                    <a:ext uri="{FF2B5EF4-FFF2-40B4-BE49-F238E27FC236}">
                      <a16:creationId xmlns:a16="http://schemas.microsoft.com/office/drawing/2014/main" id="{DCA55EEB-7394-4AD3-8FCE-41C61EDDF176}"/>
                    </a:ext>
                  </a:extLst>
                </p:cNvPr>
                <p:cNvSpPr>
                  <a:spLocks/>
                </p:cNvSpPr>
                <p:nvPr/>
              </p:nvSpPr>
              <p:spPr bwMode="auto">
                <a:xfrm>
                  <a:off x="448" y="1985"/>
                  <a:ext cx="126" cy="41"/>
                </a:xfrm>
                <a:custGeom>
                  <a:avLst/>
                  <a:gdLst>
                    <a:gd name="T0" fmla="*/ 0 w 126"/>
                    <a:gd name="T1" fmla="*/ 0 h 41"/>
                    <a:gd name="T2" fmla="*/ 15 w 126"/>
                    <a:gd name="T3" fmla="*/ 21 h 41"/>
                    <a:gd name="T4" fmla="*/ 42 w 126"/>
                    <a:gd name="T5" fmla="*/ 21 h 41"/>
                    <a:gd name="T6" fmla="*/ 73 w 126"/>
                    <a:gd name="T7" fmla="*/ 29 h 41"/>
                    <a:gd name="T8" fmla="*/ 99 w 126"/>
                    <a:gd name="T9" fmla="*/ 40 h 41"/>
                    <a:gd name="T10" fmla="*/ 125 w 126"/>
                    <a:gd name="T11" fmla="*/ 40 h 41"/>
                  </a:gdLst>
                  <a:ahLst/>
                  <a:cxnLst>
                    <a:cxn ang="0">
                      <a:pos x="T0" y="T1"/>
                    </a:cxn>
                    <a:cxn ang="0">
                      <a:pos x="T2" y="T3"/>
                    </a:cxn>
                    <a:cxn ang="0">
                      <a:pos x="T4" y="T5"/>
                    </a:cxn>
                    <a:cxn ang="0">
                      <a:pos x="T6" y="T7"/>
                    </a:cxn>
                    <a:cxn ang="0">
                      <a:pos x="T8" y="T9"/>
                    </a:cxn>
                    <a:cxn ang="0">
                      <a:pos x="T10" y="T11"/>
                    </a:cxn>
                  </a:cxnLst>
                  <a:rect l="0" t="0" r="r" b="b"/>
                  <a:pathLst>
                    <a:path w="126" h="41">
                      <a:moveTo>
                        <a:pt x="0" y="0"/>
                      </a:moveTo>
                      <a:lnTo>
                        <a:pt x="15" y="21"/>
                      </a:lnTo>
                      <a:lnTo>
                        <a:pt x="42" y="21"/>
                      </a:lnTo>
                      <a:lnTo>
                        <a:pt x="73" y="29"/>
                      </a:lnTo>
                      <a:lnTo>
                        <a:pt x="99" y="40"/>
                      </a:lnTo>
                      <a:lnTo>
                        <a:pt x="125"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8" name="Freeform 513">
                  <a:extLst>
                    <a:ext uri="{FF2B5EF4-FFF2-40B4-BE49-F238E27FC236}">
                      <a16:creationId xmlns:a16="http://schemas.microsoft.com/office/drawing/2014/main" id="{1BEBC6F3-B52F-43BE-A6C4-394A59D1949F}"/>
                    </a:ext>
                  </a:extLst>
                </p:cNvPr>
                <p:cNvSpPr>
                  <a:spLocks/>
                </p:cNvSpPr>
                <p:nvPr/>
              </p:nvSpPr>
              <p:spPr bwMode="auto">
                <a:xfrm>
                  <a:off x="435" y="1985"/>
                  <a:ext cx="14" cy="253"/>
                </a:xfrm>
                <a:custGeom>
                  <a:avLst/>
                  <a:gdLst>
                    <a:gd name="T0" fmla="*/ 13 w 14"/>
                    <a:gd name="T1" fmla="*/ 0 h 253"/>
                    <a:gd name="T2" fmla="*/ 13 w 14"/>
                    <a:gd name="T3" fmla="*/ 26 h 253"/>
                    <a:gd name="T4" fmla="*/ 13 w 14"/>
                    <a:gd name="T5" fmla="*/ 49 h 253"/>
                    <a:gd name="T6" fmla="*/ 13 w 14"/>
                    <a:gd name="T7" fmla="*/ 66 h 253"/>
                    <a:gd name="T8" fmla="*/ 13 w 14"/>
                    <a:gd name="T9" fmla="*/ 87 h 253"/>
                    <a:gd name="T10" fmla="*/ 13 w 14"/>
                    <a:gd name="T11" fmla="*/ 108 h 253"/>
                    <a:gd name="T12" fmla="*/ 0 w 14"/>
                    <a:gd name="T13" fmla="*/ 128 h 253"/>
                    <a:gd name="T14" fmla="*/ 0 w 14"/>
                    <a:gd name="T15" fmla="*/ 151 h 253"/>
                    <a:gd name="T16" fmla="*/ 0 w 14"/>
                    <a:gd name="T17" fmla="*/ 172 h 253"/>
                    <a:gd name="T18" fmla="*/ 0 w 14"/>
                    <a:gd name="T19" fmla="*/ 191 h 253"/>
                    <a:gd name="T20" fmla="*/ 0 w 14"/>
                    <a:gd name="T21" fmla="*/ 212 h 253"/>
                    <a:gd name="T22" fmla="*/ 0 w 14"/>
                    <a:gd name="T23" fmla="*/ 229 h 253"/>
                    <a:gd name="T24" fmla="*/ 0 w 14"/>
                    <a:gd name="T25"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53">
                      <a:moveTo>
                        <a:pt x="13" y="0"/>
                      </a:moveTo>
                      <a:lnTo>
                        <a:pt x="13" y="26"/>
                      </a:lnTo>
                      <a:lnTo>
                        <a:pt x="13" y="49"/>
                      </a:lnTo>
                      <a:lnTo>
                        <a:pt x="13" y="66"/>
                      </a:lnTo>
                      <a:lnTo>
                        <a:pt x="13" y="87"/>
                      </a:lnTo>
                      <a:lnTo>
                        <a:pt x="13" y="108"/>
                      </a:lnTo>
                      <a:lnTo>
                        <a:pt x="0" y="128"/>
                      </a:lnTo>
                      <a:lnTo>
                        <a:pt x="0" y="151"/>
                      </a:lnTo>
                      <a:lnTo>
                        <a:pt x="0" y="172"/>
                      </a:lnTo>
                      <a:lnTo>
                        <a:pt x="0" y="191"/>
                      </a:lnTo>
                      <a:lnTo>
                        <a:pt x="0" y="212"/>
                      </a:lnTo>
                      <a:lnTo>
                        <a:pt x="0" y="229"/>
                      </a:lnTo>
                      <a:lnTo>
                        <a:pt x="0" y="25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9" name="Freeform 514">
                  <a:extLst>
                    <a:ext uri="{FF2B5EF4-FFF2-40B4-BE49-F238E27FC236}">
                      <a16:creationId xmlns:a16="http://schemas.microsoft.com/office/drawing/2014/main" id="{A69C4CC6-0E72-45C2-B491-7854496BF5BD}"/>
                    </a:ext>
                  </a:extLst>
                </p:cNvPr>
                <p:cNvSpPr>
                  <a:spLocks/>
                </p:cNvSpPr>
                <p:nvPr/>
              </p:nvSpPr>
              <p:spPr bwMode="auto">
                <a:xfrm>
                  <a:off x="448" y="2089"/>
                  <a:ext cx="91" cy="149"/>
                </a:xfrm>
                <a:custGeom>
                  <a:avLst/>
                  <a:gdLst>
                    <a:gd name="T0" fmla="*/ 0 w 91"/>
                    <a:gd name="T1" fmla="*/ 0 h 149"/>
                    <a:gd name="T2" fmla="*/ 5 w 91"/>
                    <a:gd name="T3" fmla="*/ 21 h 149"/>
                    <a:gd name="T4" fmla="*/ 31 w 91"/>
                    <a:gd name="T5" fmla="*/ 29 h 149"/>
                    <a:gd name="T6" fmla="*/ 57 w 91"/>
                    <a:gd name="T7" fmla="*/ 44 h 149"/>
                    <a:gd name="T8" fmla="*/ 74 w 91"/>
                    <a:gd name="T9" fmla="*/ 64 h 149"/>
                    <a:gd name="T10" fmla="*/ 83 w 91"/>
                    <a:gd name="T11" fmla="*/ 85 h 149"/>
                    <a:gd name="T12" fmla="*/ 90 w 91"/>
                    <a:gd name="T13" fmla="*/ 104 h 149"/>
                    <a:gd name="T14" fmla="*/ 90 w 91"/>
                    <a:gd name="T15" fmla="*/ 125 h 149"/>
                    <a:gd name="T16" fmla="*/ 90 w 91"/>
                    <a:gd name="T17" fmla="*/ 14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9">
                      <a:moveTo>
                        <a:pt x="0" y="0"/>
                      </a:moveTo>
                      <a:lnTo>
                        <a:pt x="5" y="21"/>
                      </a:lnTo>
                      <a:lnTo>
                        <a:pt x="31" y="29"/>
                      </a:lnTo>
                      <a:lnTo>
                        <a:pt x="57" y="44"/>
                      </a:lnTo>
                      <a:lnTo>
                        <a:pt x="74" y="64"/>
                      </a:lnTo>
                      <a:lnTo>
                        <a:pt x="83" y="85"/>
                      </a:lnTo>
                      <a:lnTo>
                        <a:pt x="90" y="104"/>
                      </a:lnTo>
                      <a:lnTo>
                        <a:pt x="90" y="125"/>
                      </a:lnTo>
                      <a:lnTo>
                        <a:pt x="90" y="14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 name="Freeform 515">
                  <a:extLst>
                    <a:ext uri="{FF2B5EF4-FFF2-40B4-BE49-F238E27FC236}">
                      <a16:creationId xmlns:a16="http://schemas.microsoft.com/office/drawing/2014/main" id="{B1108EC5-B872-4472-BF6A-DA5F525469BD}"/>
                    </a:ext>
                  </a:extLst>
                </p:cNvPr>
                <p:cNvSpPr>
                  <a:spLocks/>
                </p:cNvSpPr>
                <p:nvPr/>
              </p:nvSpPr>
              <p:spPr bwMode="auto">
                <a:xfrm>
                  <a:off x="327" y="2147"/>
                  <a:ext cx="122" cy="129"/>
                </a:xfrm>
                <a:custGeom>
                  <a:avLst/>
                  <a:gdLst>
                    <a:gd name="T0" fmla="*/ 121 w 122"/>
                    <a:gd name="T1" fmla="*/ 0 h 129"/>
                    <a:gd name="T2" fmla="*/ 105 w 122"/>
                    <a:gd name="T3" fmla="*/ 23 h 129"/>
                    <a:gd name="T4" fmla="*/ 75 w 122"/>
                    <a:gd name="T5" fmla="*/ 35 h 129"/>
                    <a:gd name="T6" fmla="*/ 53 w 122"/>
                    <a:gd name="T7" fmla="*/ 44 h 129"/>
                    <a:gd name="T8" fmla="*/ 33 w 122"/>
                    <a:gd name="T9" fmla="*/ 63 h 129"/>
                    <a:gd name="T10" fmla="*/ 16 w 122"/>
                    <a:gd name="T11" fmla="*/ 84 h 129"/>
                    <a:gd name="T12" fmla="*/ 0 w 122"/>
                    <a:gd name="T13" fmla="*/ 105 h 129"/>
                    <a:gd name="T14" fmla="*/ 0 w 122"/>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9">
                      <a:moveTo>
                        <a:pt x="121" y="0"/>
                      </a:moveTo>
                      <a:lnTo>
                        <a:pt x="105" y="23"/>
                      </a:lnTo>
                      <a:lnTo>
                        <a:pt x="75" y="35"/>
                      </a:lnTo>
                      <a:lnTo>
                        <a:pt x="53" y="44"/>
                      </a:lnTo>
                      <a:lnTo>
                        <a:pt x="33" y="63"/>
                      </a:lnTo>
                      <a:lnTo>
                        <a:pt x="16" y="84"/>
                      </a:lnTo>
                      <a:lnTo>
                        <a:pt x="0" y="105"/>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1" name="Freeform 516">
                  <a:extLst>
                    <a:ext uri="{FF2B5EF4-FFF2-40B4-BE49-F238E27FC236}">
                      <a16:creationId xmlns:a16="http://schemas.microsoft.com/office/drawing/2014/main" id="{F64EDE67-20DA-40D5-AC26-5D591EBAAFAA}"/>
                    </a:ext>
                  </a:extLst>
                </p:cNvPr>
                <p:cNvSpPr>
                  <a:spLocks/>
                </p:cNvSpPr>
                <p:nvPr/>
              </p:nvSpPr>
              <p:spPr bwMode="auto">
                <a:xfrm>
                  <a:off x="448" y="1769"/>
                  <a:ext cx="210" cy="416"/>
                </a:xfrm>
                <a:custGeom>
                  <a:avLst/>
                  <a:gdLst>
                    <a:gd name="T0" fmla="*/ 0 w 210"/>
                    <a:gd name="T1" fmla="*/ 0 h 416"/>
                    <a:gd name="T2" fmla="*/ 5 w 210"/>
                    <a:gd name="T3" fmla="*/ 21 h 416"/>
                    <a:gd name="T4" fmla="*/ 31 w 210"/>
                    <a:gd name="T5" fmla="*/ 21 h 416"/>
                    <a:gd name="T6" fmla="*/ 57 w 210"/>
                    <a:gd name="T7" fmla="*/ 26 h 416"/>
                    <a:gd name="T8" fmla="*/ 83 w 210"/>
                    <a:gd name="T9" fmla="*/ 35 h 416"/>
                    <a:gd name="T10" fmla="*/ 106 w 210"/>
                    <a:gd name="T11" fmla="*/ 55 h 416"/>
                    <a:gd name="T12" fmla="*/ 125 w 210"/>
                    <a:gd name="T13" fmla="*/ 76 h 416"/>
                    <a:gd name="T14" fmla="*/ 141 w 210"/>
                    <a:gd name="T15" fmla="*/ 96 h 416"/>
                    <a:gd name="T16" fmla="*/ 157 w 210"/>
                    <a:gd name="T17" fmla="*/ 120 h 416"/>
                    <a:gd name="T18" fmla="*/ 167 w 210"/>
                    <a:gd name="T19" fmla="*/ 149 h 416"/>
                    <a:gd name="T20" fmla="*/ 174 w 210"/>
                    <a:gd name="T21" fmla="*/ 175 h 416"/>
                    <a:gd name="T22" fmla="*/ 193 w 210"/>
                    <a:gd name="T23" fmla="*/ 194 h 416"/>
                    <a:gd name="T24" fmla="*/ 200 w 210"/>
                    <a:gd name="T25" fmla="*/ 215 h 416"/>
                    <a:gd name="T26" fmla="*/ 209 w 210"/>
                    <a:gd name="T27" fmla="*/ 241 h 416"/>
                    <a:gd name="T28" fmla="*/ 209 w 210"/>
                    <a:gd name="T29" fmla="*/ 271 h 416"/>
                    <a:gd name="T30" fmla="*/ 209 w 210"/>
                    <a:gd name="T31" fmla="*/ 290 h 416"/>
                    <a:gd name="T32" fmla="*/ 209 w 210"/>
                    <a:gd name="T33" fmla="*/ 307 h 416"/>
                    <a:gd name="T34" fmla="*/ 209 w 210"/>
                    <a:gd name="T35" fmla="*/ 328 h 416"/>
                    <a:gd name="T36" fmla="*/ 209 w 210"/>
                    <a:gd name="T37" fmla="*/ 352 h 416"/>
                    <a:gd name="T38" fmla="*/ 209 w 210"/>
                    <a:gd name="T39" fmla="*/ 375 h 416"/>
                    <a:gd name="T40" fmla="*/ 209 w 210"/>
                    <a:gd name="T41" fmla="*/ 395 h 416"/>
                    <a:gd name="T42" fmla="*/ 209 w 210"/>
                    <a:gd name="T43" fmla="*/ 41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416">
                      <a:moveTo>
                        <a:pt x="0" y="0"/>
                      </a:moveTo>
                      <a:lnTo>
                        <a:pt x="5" y="21"/>
                      </a:lnTo>
                      <a:lnTo>
                        <a:pt x="31" y="21"/>
                      </a:lnTo>
                      <a:lnTo>
                        <a:pt x="57" y="26"/>
                      </a:lnTo>
                      <a:lnTo>
                        <a:pt x="83" y="35"/>
                      </a:lnTo>
                      <a:lnTo>
                        <a:pt x="106" y="55"/>
                      </a:lnTo>
                      <a:lnTo>
                        <a:pt x="125" y="76"/>
                      </a:lnTo>
                      <a:lnTo>
                        <a:pt x="141" y="96"/>
                      </a:lnTo>
                      <a:lnTo>
                        <a:pt x="157" y="120"/>
                      </a:lnTo>
                      <a:lnTo>
                        <a:pt x="167" y="149"/>
                      </a:lnTo>
                      <a:lnTo>
                        <a:pt x="174" y="175"/>
                      </a:lnTo>
                      <a:lnTo>
                        <a:pt x="193" y="194"/>
                      </a:lnTo>
                      <a:lnTo>
                        <a:pt x="200" y="215"/>
                      </a:lnTo>
                      <a:lnTo>
                        <a:pt x="209" y="241"/>
                      </a:lnTo>
                      <a:lnTo>
                        <a:pt x="209" y="271"/>
                      </a:lnTo>
                      <a:lnTo>
                        <a:pt x="209" y="290"/>
                      </a:lnTo>
                      <a:lnTo>
                        <a:pt x="209" y="307"/>
                      </a:lnTo>
                      <a:lnTo>
                        <a:pt x="209" y="328"/>
                      </a:lnTo>
                      <a:lnTo>
                        <a:pt x="209" y="352"/>
                      </a:lnTo>
                      <a:lnTo>
                        <a:pt x="209" y="375"/>
                      </a:lnTo>
                      <a:lnTo>
                        <a:pt x="209" y="395"/>
                      </a:lnTo>
                      <a:lnTo>
                        <a:pt x="209" y="41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2" name="Freeform 517">
                  <a:extLst>
                    <a:ext uri="{FF2B5EF4-FFF2-40B4-BE49-F238E27FC236}">
                      <a16:creationId xmlns:a16="http://schemas.microsoft.com/office/drawing/2014/main" id="{8EED58CC-A848-4A1B-AD73-B67A57FC2905}"/>
                    </a:ext>
                  </a:extLst>
                </p:cNvPr>
                <p:cNvSpPr>
                  <a:spLocks/>
                </p:cNvSpPr>
                <p:nvPr/>
              </p:nvSpPr>
              <p:spPr bwMode="auto">
                <a:xfrm>
                  <a:off x="648" y="1985"/>
                  <a:ext cx="141" cy="41"/>
                </a:xfrm>
                <a:custGeom>
                  <a:avLst/>
                  <a:gdLst>
                    <a:gd name="T0" fmla="*/ 0 w 141"/>
                    <a:gd name="T1" fmla="*/ 0 h 41"/>
                    <a:gd name="T2" fmla="*/ 26 w 141"/>
                    <a:gd name="T3" fmla="*/ 5 h 41"/>
                    <a:gd name="T4" fmla="*/ 61 w 141"/>
                    <a:gd name="T5" fmla="*/ 5 h 41"/>
                    <a:gd name="T6" fmla="*/ 88 w 141"/>
                    <a:gd name="T7" fmla="*/ 12 h 41"/>
                    <a:gd name="T8" fmla="*/ 114 w 141"/>
                    <a:gd name="T9" fmla="*/ 29 h 41"/>
                    <a:gd name="T10" fmla="*/ 140 w 141"/>
                    <a:gd name="T11" fmla="*/ 40 h 41"/>
                  </a:gdLst>
                  <a:ahLst/>
                  <a:cxnLst>
                    <a:cxn ang="0">
                      <a:pos x="T0" y="T1"/>
                    </a:cxn>
                    <a:cxn ang="0">
                      <a:pos x="T2" y="T3"/>
                    </a:cxn>
                    <a:cxn ang="0">
                      <a:pos x="T4" y="T5"/>
                    </a:cxn>
                    <a:cxn ang="0">
                      <a:pos x="T6" y="T7"/>
                    </a:cxn>
                    <a:cxn ang="0">
                      <a:pos x="T8" y="T9"/>
                    </a:cxn>
                    <a:cxn ang="0">
                      <a:pos x="T10" y="T11"/>
                    </a:cxn>
                  </a:cxnLst>
                  <a:rect l="0" t="0" r="r" b="b"/>
                  <a:pathLst>
                    <a:path w="141" h="41">
                      <a:moveTo>
                        <a:pt x="0" y="0"/>
                      </a:moveTo>
                      <a:lnTo>
                        <a:pt x="26" y="5"/>
                      </a:lnTo>
                      <a:lnTo>
                        <a:pt x="61" y="5"/>
                      </a:lnTo>
                      <a:lnTo>
                        <a:pt x="88" y="12"/>
                      </a:lnTo>
                      <a:lnTo>
                        <a:pt x="114" y="29"/>
                      </a:lnTo>
                      <a:lnTo>
                        <a:pt x="140"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3" name="Freeform 518">
                  <a:extLst>
                    <a:ext uri="{FF2B5EF4-FFF2-40B4-BE49-F238E27FC236}">
                      <a16:creationId xmlns:a16="http://schemas.microsoft.com/office/drawing/2014/main" id="{1A0F678D-3148-4D1F-A27C-06774E7BCA09}"/>
                    </a:ext>
                  </a:extLst>
                </p:cNvPr>
                <p:cNvSpPr>
                  <a:spLocks/>
                </p:cNvSpPr>
                <p:nvPr/>
              </p:nvSpPr>
              <p:spPr bwMode="auto">
                <a:xfrm>
                  <a:off x="718" y="1985"/>
                  <a:ext cx="32" cy="163"/>
                </a:xfrm>
                <a:custGeom>
                  <a:avLst/>
                  <a:gdLst>
                    <a:gd name="T0" fmla="*/ 0 w 32"/>
                    <a:gd name="T1" fmla="*/ 0 h 163"/>
                    <a:gd name="T2" fmla="*/ 0 w 32"/>
                    <a:gd name="T3" fmla="*/ 26 h 163"/>
                    <a:gd name="T4" fmla="*/ 0 w 32"/>
                    <a:gd name="T5" fmla="*/ 49 h 163"/>
                    <a:gd name="T6" fmla="*/ 0 w 32"/>
                    <a:gd name="T7" fmla="*/ 69 h 163"/>
                    <a:gd name="T8" fmla="*/ 0 w 32"/>
                    <a:gd name="T9" fmla="*/ 86 h 163"/>
                    <a:gd name="T10" fmla="*/ 0 w 32"/>
                    <a:gd name="T11" fmla="*/ 107 h 163"/>
                    <a:gd name="T12" fmla="*/ 0 w 32"/>
                    <a:gd name="T13" fmla="*/ 127 h 163"/>
                    <a:gd name="T14" fmla="*/ 22 w 32"/>
                    <a:gd name="T15" fmla="*/ 141 h 163"/>
                    <a:gd name="T16" fmla="*/ 31 w 32"/>
                    <a:gd name="T17"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63">
                      <a:moveTo>
                        <a:pt x="0" y="0"/>
                      </a:moveTo>
                      <a:lnTo>
                        <a:pt x="0" y="26"/>
                      </a:lnTo>
                      <a:lnTo>
                        <a:pt x="0" y="49"/>
                      </a:lnTo>
                      <a:lnTo>
                        <a:pt x="0" y="69"/>
                      </a:lnTo>
                      <a:lnTo>
                        <a:pt x="0" y="86"/>
                      </a:lnTo>
                      <a:lnTo>
                        <a:pt x="0" y="107"/>
                      </a:lnTo>
                      <a:lnTo>
                        <a:pt x="0" y="127"/>
                      </a:lnTo>
                      <a:lnTo>
                        <a:pt x="22" y="141"/>
                      </a:lnTo>
                      <a:lnTo>
                        <a:pt x="31" y="16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4" name="Freeform 519">
                  <a:extLst>
                    <a:ext uri="{FF2B5EF4-FFF2-40B4-BE49-F238E27FC236}">
                      <a16:creationId xmlns:a16="http://schemas.microsoft.com/office/drawing/2014/main" id="{E01F26B4-A144-4B6E-8264-1F7E4831CF5F}"/>
                    </a:ext>
                  </a:extLst>
                </p:cNvPr>
                <p:cNvSpPr>
                  <a:spLocks/>
                </p:cNvSpPr>
                <p:nvPr/>
              </p:nvSpPr>
              <p:spPr bwMode="auto">
                <a:xfrm>
                  <a:off x="248" y="2089"/>
                  <a:ext cx="65" cy="59"/>
                </a:xfrm>
                <a:custGeom>
                  <a:avLst/>
                  <a:gdLst>
                    <a:gd name="T0" fmla="*/ 64 w 65"/>
                    <a:gd name="T1" fmla="*/ 0 h 59"/>
                    <a:gd name="T2" fmla="*/ 48 w 65"/>
                    <a:gd name="T3" fmla="*/ 24 h 59"/>
                    <a:gd name="T4" fmla="*/ 32 w 65"/>
                    <a:gd name="T5" fmla="*/ 43 h 59"/>
                    <a:gd name="T6" fmla="*/ 0 w 65"/>
                    <a:gd name="T7" fmla="*/ 58 h 59"/>
                  </a:gdLst>
                  <a:ahLst/>
                  <a:cxnLst>
                    <a:cxn ang="0">
                      <a:pos x="T0" y="T1"/>
                    </a:cxn>
                    <a:cxn ang="0">
                      <a:pos x="T2" y="T3"/>
                    </a:cxn>
                    <a:cxn ang="0">
                      <a:pos x="T4" y="T5"/>
                    </a:cxn>
                    <a:cxn ang="0">
                      <a:pos x="T6" y="T7"/>
                    </a:cxn>
                  </a:cxnLst>
                  <a:rect l="0" t="0" r="r" b="b"/>
                  <a:pathLst>
                    <a:path w="65" h="59">
                      <a:moveTo>
                        <a:pt x="64" y="0"/>
                      </a:moveTo>
                      <a:lnTo>
                        <a:pt x="48" y="24"/>
                      </a:lnTo>
                      <a:lnTo>
                        <a:pt x="32" y="43"/>
                      </a:lnTo>
                      <a:lnTo>
                        <a:pt x="0" y="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 name="Freeform 520">
                  <a:extLst>
                    <a:ext uri="{FF2B5EF4-FFF2-40B4-BE49-F238E27FC236}">
                      <a16:creationId xmlns:a16="http://schemas.microsoft.com/office/drawing/2014/main" id="{22C00947-EB5E-46D9-B2B4-904D6B6348CB}"/>
                    </a:ext>
                  </a:extLst>
                </p:cNvPr>
                <p:cNvSpPr>
                  <a:spLocks/>
                </p:cNvSpPr>
                <p:nvPr/>
              </p:nvSpPr>
              <p:spPr bwMode="auto">
                <a:xfrm>
                  <a:off x="312" y="2072"/>
                  <a:ext cx="96" cy="56"/>
                </a:xfrm>
                <a:custGeom>
                  <a:avLst/>
                  <a:gdLst>
                    <a:gd name="T0" fmla="*/ 0 w 96"/>
                    <a:gd name="T1" fmla="*/ 20 h 56"/>
                    <a:gd name="T2" fmla="*/ 26 w 96"/>
                    <a:gd name="T3" fmla="*/ 0 h 56"/>
                    <a:gd name="T4" fmla="*/ 52 w 96"/>
                    <a:gd name="T5" fmla="*/ 0 h 56"/>
                    <a:gd name="T6" fmla="*/ 74 w 96"/>
                    <a:gd name="T7" fmla="*/ 15 h 56"/>
                    <a:gd name="T8" fmla="*/ 88 w 96"/>
                    <a:gd name="T9" fmla="*/ 35 h 56"/>
                    <a:gd name="T10" fmla="*/ 95 w 96"/>
                    <a:gd name="T11" fmla="*/ 55 h 56"/>
                  </a:gdLst>
                  <a:ahLst/>
                  <a:cxnLst>
                    <a:cxn ang="0">
                      <a:pos x="T0" y="T1"/>
                    </a:cxn>
                    <a:cxn ang="0">
                      <a:pos x="T2" y="T3"/>
                    </a:cxn>
                    <a:cxn ang="0">
                      <a:pos x="T4" y="T5"/>
                    </a:cxn>
                    <a:cxn ang="0">
                      <a:pos x="T6" y="T7"/>
                    </a:cxn>
                    <a:cxn ang="0">
                      <a:pos x="T8" y="T9"/>
                    </a:cxn>
                    <a:cxn ang="0">
                      <a:pos x="T10" y="T11"/>
                    </a:cxn>
                  </a:cxnLst>
                  <a:rect l="0" t="0" r="r" b="b"/>
                  <a:pathLst>
                    <a:path w="96" h="56">
                      <a:moveTo>
                        <a:pt x="0" y="20"/>
                      </a:moveTo>
                      <a:lnTo>
                        <a:pt x="26" y="0"/>
                      </a:lnTo>
                      <a:lnTo>
                        <a:pt x="52" y="0"/>
                      </a:lnTo>
                      <a:lnTo>
                        <a:pt x="74" y="15"/>
                      </a:lnTo>
                      <a:lnTo>
                        <a:pt x="88" y="35"/>
                      </a:lnTo>
                      <a:lnTo>
                        <a:pt x="95" y="5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6" name="Freeform 521">
                  <a:extLst>
                    <a:ext uri="{FF2B5EF4-FFF2-40B4-BE49-F238E27FC236}">
                      <a16:creationId xmlns:a16="http://schemas.microsoft.com/office/drawing/2014/main" id="{28554528-FC97-4583-A2A2-8C946D1B1BBF}"/>
                    </a:ext>
                  </a:extLst>
                </p:cNvPr>
                <p:cNvSpPr>
                  <a:spLocks/>
                </p:cNvSpPr>
                <p:nvPr/>
              </p:nvSpPr>
              <p:spPr bwMode="auto">
                <a:xfrm>
                  <a:off x="300" y="1769"/>
                  <a:ext cx="39" cy="159"/>
                </a:xfrm>
                <a:custGeom>
                  <a:avLst/>
                  <a:gdLst>
                    <a:gd name="T0" fmla="*/ 16 w 39"/>
                    <a:gd name="T1" fmla="*/ 0 h 159"/>
                    <a:gd name="T2" fmla="*/ 38 w 39"/>
                    <a:gd name="T3" fmla="*/ 35 h 159"/>
                    <a:gd name="T4" fmla="*/ 38 w 39"/>
                    <a:gd name="T5" fmla="*/ 56 h 159"/>
                    <a:gd name="T6" fmla="*/ 31 w 39"/>
                    <a:gd name="T7" fmla="*/ 76 h 159"/>
                    <a:gd name="T8" fmla="*/ 22 w 39"/>
                    <a:gd name="T9" fmla="*/ 96 h 159"/>
                    <a:gd name="T10" fmla="*/ 22 w 39"/>
                    <a:gd name="T11" fmla="*/ 117 h 159"/>
                    <a:gd name="T12" fmla="*/ 7 w 39"/>
                    <a:gd name="T13" fmla="*/ 137 h 159"/>
                    <a:gd name="T14" fmla="*/ 0 w 39"/>
                    <a:gd name="T15" fmla="*/ 158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9">
                      <a:moveTo>
                        <a:pt x="16" y="0"/>
                      </a:moveTo>
                      <a:lnTo>
                        <a:pt x="38" y="35"/>
                      </a:lnTo>
                      <a:lnTo>
                        <a:pt x="38" y="56"/>
                      </a:lnTo>
                      <a:lnTo>
                        <a:pt x="31" y="76"/>
                      </a:lnTo>
                      <a:lnTo>
                        <a:pt x="22" y="96"/>
                      </a:lnTo>
                      <a:lnTo>
                        <a:pt x="22" y="117"/>
                      </a:lnTo>
                      <a:lnTo>
                        <a:pt x="7" y="137"/>
                      </a:lnTo>
                      <a:lnTo>
                        <a:pt x="0" y="1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 name="Freeform 522">
                  <a:extLst>
                    <a:ext uri="{FF2B5EF4-FFF2-40B4-BE49-F238E27FC236}">
                      <a16:creationId xmlns:a16="http://schemas.microsoft.com/office/drawing/2014/main" id="{E6A57C47-E604-40EC-AD8D-E02F6E0BB165}"/>
                    </a:ext>
                  </a:extLst>
                </p:cNvPr>
                <p:cNvSpPr>
                  <a:spLocks/>
                </p:cNvSpPr>
                <p:nvPr/>
              </p:nvSpPr>
              <p:spPr bwMode="auto">
                <a:xfrm>
                  <a:off x="234" y="1761"/>
                  <a:ext cx="105" cy="15"/>
                </a:xfrm>
                <a:custGeom>
                  <a:avLst/>
                  <a:gdLst>
                    <a:gd name="T0" fmla="*/ 78 w 105"/>
                    <a:gd name="T1" fmla="*/ 8 h 15"/>
                    <a:gd name="T2" fmla="*/ 104 w 105"/>
                    <a:gd name="T3" fmla="*/ 8 h 15"/>
                    <a:gd name="T4" fmla="*/ 78 w 105"/>
                    <a:gd name="T5" fmla="*/ 0 h 15"/>
                    <a:gd name="T6" fmla="*/ 55 w 105"/>
                    <a:gd name="T7" fmla="*/ 0 h 15"/>
                    <a:gd name="T8" fmla="*/ 30 w 105"/>
                    <a:gd name="T9" fmla="*/ 0 h 15"/>
                    <a:gd name="T10" fmla="*/ 0 w 105"/>
                    <a:gd name="T11" fmla="*/ 14 h 15"/>
                    <a:gd name="T12" fmla="*/ 11 w 105"/>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5" h="15">
                      <a:moveTo>
                        <a:pt x="78" y="8"/>
                      </a:moveTo>
                      <a:lnTo>
                        <a:pt x="104" y="8"/>
                      </a:lnTo>
                      <a:lnTo>
                        <a:pt x="78" y="0"/>
                      </a:lnTo>
                      <a:lnTo>
                        <a:pt x="55" y="0"/>
                      </a:lnTo>
                      <a:lnTo>
                        <a:pt x="30" y="0"/>
                      </a:lnTo>
                      <a:lnTo>
                        <a:pt x="0" y="14"/>
                      </a:lnTo>
                      <a:lnTo>
                        <a:pt x="11" y="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8" name="Freeform 523">
                  <a:extLst>
                    <a:ext uri="{FF2B5EF4-FFF2-40B4-BE49-F238E27FC236}">
                      <a16:creationId xmlns:a16="http://schemas.microsoft.com/office/drawing/2014/main" id="{6358DB0E-5286-4A62-A79F-4A689276D163}"/>
                    </a:ext>
                  </a:extLst>
                </p:cNvPr>
                <p:cNvSpPr>
                  <a:spLocks/>
                </p:cNvSpPr>
                <p:nvPr/>
              </p:nvSpPr>
              <p:spPr bwMode="auto">
                <a:xfrm>
                  <a:off x="736" y="2089"/>
                  <a:ext cx="114" cy="162"/>
                </a:xfrm>
                <a:custGeom>
                  <a:avLst/>
                  <a:gdLst>
                    <a:gd name="T0" fmla="*/ 113 w 114"/>
                    <a:gd name="T1" fmla="*/ 0 h 162"/>
                    <a:gd name="T2" fmla="*/ 88 w 114"/>
                    <a:gd name="T3" fmla="*/ 21 h 162"/>
                    <a:gd name="T4" fmla="*/ 66 w 114"/>
                    <a:gd name="T5" fmla="*/ 42 h 162"/>
                    <a:gd name="T6" fmla="*/ 40 w 114"/>
                    <a:gd name="T7" fmla="*/ 59 h 162"/>
                    <a:gd name="T8" fmla="*/ 25 w 114"/>
                    <a:gd name="T9" fmla="*/ 82 h 162"/>
                    <a:gd name="T10" fmla="*/ 5 w 114"/>
                    <a:gd name="T11" fmla="*/ 103 h 162"/>
                    <a:gd name="T12" fmla="*/ 0 w 114"/>
                    <a:gd name="T13" fmla="*/ 120 h 162"/>
                    <a:gd name="T14" fmla="*/ 0 w 114"/>
                    <a:gd name="T15" fmla="*/ 140 h 162"/>
                    <a:gd name="T16" fmla="*/ 0 w 114"/>
                    <a:gd name="T17"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62">
                      <a:moveTo>
                        <a:pt x="113" y="0"/>
                      </a:moveTo>
                      <a:lnTo>
                        <a:pt x="88" y="21"/>
                      </a:lnTo>
                      <a:lnTo>
                        <a:pt x="66" y="42"/>
                      </a:lnTo>
                      <a:lnTo>
                        <a:pt x="40" y="59"/>
                      </a:lnTo>
                      <a:lnTo>
                        <a:pt x="25" y="82"/>
                      </a:lnTo>
                      <a:lnTo>
                        <a:pt x="5" y="103"/>
                      </a:lnTo>
                      <a:lnTo>
                        <a:pt x="0" y="120"/>
                      </a:lnTo>
                      <a:lnTo>
                        <a:pt x="0" y="140"/>
                      </a:lnTo>
                      <a:lnTo>
                        <a:pt x="0" y="16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9" name="Freeform 524">
                  <a:extLst>
                    <a:ext uri="{FF2B5EF4-FFF2-40B4-BE49-F238E27FC236}">
                      <a16:creationId xmlns:a16="http://schemas.microsoft.com/office/drawing/2014/main" id="{224DA93C-63D8-4485-8A67-874EBEF3F94F}"/>
                    </a:ext>
                  </a:extLst>
                </p:cNvPr>
                <p:cNvSpPr>
                  <a:spLocks/>
                </p:cNvSpPr>
                <p:nvPr/>
              </p:nvSpPr>
              <p:spPr bwMode="auto">
                <a:xfrm>
                  <a:off x="849" y="2089"/>
                  <a:ext cx="71" cy="187"/>
                </a:xfrm>
                <a:custGeom>
                  <a:avLst/>
                  <a:gdLst>
                    <a:gd name="T0" fmla="*/ 0 w 71"/>
                    <a:gd name="T1" fmla="*/ 0 h 187"/>
                    <a:gd name="T2" fmla="*/ 17 w 71"/>
                    <a:gd name="T3" fmla="*/ 24 h 187"/>
                    <a:gd name="T4" fmla="*/ 36 w 71"/>
                    <a:gd name="T5" fmla="*/ 44 h 187"/>
                    <a:gd name="T6" fmla="*/ 53 w 71"/>
                    <a:gd name="T7" fmla="*/ 67 h 187"/>
                    <a:gd name="T8" fmla="*/ 70 w 71"/>
                    <a:gd name="T9" fmla="*/ 87 h 187"/>
                    <a:gd name="T10" fmla="*/ 70 w 71"/>
                    <a:gd name="T11" fmla="*/ 113 h 187"/>
                    <a:gd name="T12" fmla="*/ 70 w 71"/>
                    <a:gd name="T13" fmla="*/ 142 h 187"/>
                    <a:gd name="T14" fmla="*/ 70 w 71"/>
                    <a:gd name="T15" fmla="*/ 163 h 187"/>
                    <a:gd name="T16" fmla="*/ 70 w 71"/>
                    <a:gd name="T1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7">
                      <a:moveTo>
                        <a:pt x="0" y="0"/>
                      </a:moveTo>
                      <a:lnTo>
                        <a:pt x="17" y="24"/>
                      </a:lnTo>
                      <a:lnTo>
                        <a:pt x="36" y="44"/>
                      </a:lnTo>
                      <a:lnTo>
                        <a:pt x="53" y="67"/>
                      </a:lnTo>
                      <a:lnTo>
                        <a:pt x="70" y="87"/>
                      </a:lnTo>
                      <a:lnTo>
                        <a:pt x="70" y="113"/>
                      </a:lnTo>
                      <a:lnTo>
                        <a:pt x="70" y="142"/>
                      </a:lnTo>
                      <a:lnTo>
                        <a:pt x="70" y="163"/>
                      </a:lnTo>
                      <a:lnTo>
                        <a:pt x="70" y="18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0" name="Freeform 525">
                  <a:extLst>
                    <a:ext uri="{FF2B5EF4-FFF2-40B4-BE49-F238E27FC236}">
                      <a16:creationId xmlns:a16="http://schemas.microsoft.com/office/drawing/2014/main" id="{598B6BB9-A311-4157-AC34-30CD29A99465}"/>
                    </a:ext>
                  </a:extLst>
                </p:cNvPr>
                <p:cNvSpPr>
                  <a:spLocks/>
                </p:cNvSpPr>
                <p:nvPr/>
              </p:nvSpPr>
              <p:spPr bwMode="auto">
                <a:xfrm>
                  <a:off x="749" y="2203"/>
                  <a:ext cx="101" cy="161"/>
                </a:xfrm>
                <a:custGeom>
                  <a:avLst/>
                  <a:gdLst>
                    <a:gd name="T0" fmla="*/ 100 w 101"/>
                    <a:gd name="T1" fmla="*/ 0 h 161"/>
                    <a:gd name="T2" fmla="*/ 74 w 101"/>
                    <a:gd name="T3" fmla="*/ 12 h 161"/>
                    <a:gd name="T4" fmla="*/ 53 w 101"/>
                    <a:gd name="T5" fmla="*/ 35 h 161"/>
                    <a:gd name="T6" fmla="*/ 42 w 101"/>
                    <a:gd name="T7" fmla="*/ 52 h 161"/>
                    <a:gd name="T8" fmla="*/ 26 w 101"/>
                    <a:gd name="T9" fmla="*/ 82 h 161"/>
                    <a:gd name="T10" fmla="*/ 16 w 101"/>
                    <a:gd name="T11" fmla="*/ 102 h 161"/>
                    <a:gd name="T12" fmla="*/ 7 w 101"/>
                    <a:gd name="T13" fmla="*/ 120 h 161"/>
                    <a:gd name="T14" fmla="*/ 7 w 101"/>
                    <a:gd name="T15" fmla="*/ 140 h 161"/>
                    <a:gd name="T16" fmla="*/ 0 w 101"/>
                    <a:gd name="T17"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61">
                      <a:moveTo>
                        <a:pt x="100" y="0"/>
                      </a:moveTo>
                      <a:lnTo>
                        <a:pt x="74" y="12"/>
                      </a:lnTo>
                      <a:lnTo>
                        <a:pt x="53" y="35"/>
                      </a:lnTo>
                      <a:lnTo>
                        <a:pt x="42" y="52"/>
                      </a:lnTo>
                      <a:lnTo>
                        <a:pt x="26" y="82"/>
                      </a:lnTo>
                      <a:lnTo>
                        <a:pt x="16" y="102"/>
                      </a:lnTo>
                      <a:lnTo>
                        <a:pt x="7" y="120"/>
                      </a:lnTo>
                      <a:lnTo>
                        <a:pt x="7" y="140"/>
                      </a:lnTo>
                      <a:lnTo>
                        <a:pt x="0"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1" name="Freeform 526">
                  <a:extLst>
                    <a:ext uri="{FF2B5EF4-FFF2-40B4-BE49-F238E27FC236}">
                      <a16:creationId xmlns:a16="http://schemas.microsoft.com/office/drawing/2014/main" id="{AC3835BB-BFAE-413C-91DC-D463CB10142A}"/>
                    </a:ext>
                  </a:extLst>
                </p:cNvPr>
                <p:cNvSpPr>
                  <a:spLocks/>
                </p:cNvSpPr>
                <p:nvPr/>
              </p:nvSpPr>
              <p:spPr bwMode="auto">
                <a:xfrm>
                  <a:off x="844" y="2203"/>
                  <a:ext cx="127" cy="228"/>
                </a:xfrm>
                <a:custGeom>
                  <a:avLst/>
                  <a:gdLst>
                    <a:gd name="T0" fmla="*/ 7 w 127"/>
                    <a:gd name="T1" fmla="*/ 0 h 228"/>
                    <a:gd name="T2" fmla="*/ 0 w 127"/>
                    <a:gd name="T3" fmla="*/ 21 h 228"/>
                    <a:gd name="T4" fmla="*/ 7 w 127"/>
                    <a:gd name="T5" fmla="*/ 41 h 228"/>
                    <a:gd name="T6" fmla="*/ 7 w 127"/>
                    <a:gd name="T7" fmla="*/ 59 h 228"/>
                    <a:gd name="T8" fmla="*/ 16 w 127"/>
                    <a:gd name="T9" fmla="*/ 78 h 228"/>
                    <a:gd name="T10" fmla="*/ 27 w 127"/>
                    <a:gd name="T11" fmla="*/ 102 h 228"/>
                    <a:gd name="T12" fmla="*/ 27 w 127"/>
                    <a:gd name="T13" fmla="*/ 119 h 228"/>
                    <a:gd name="T14" fmla="*/ 42 w 127"/>
                    <a:gd name="T15" fmla="*/ 140 h 228"/>
                    <a:gd name="T16" fmla="*/ 42 w 127"/>
                    <a:gd name="T17" fmla="*/ 160 h 228"/>
                    <a:gd name="T18" fmla="*/ 68 w 127"/>
                    <a:gd name="T19" fmla="*/ 175 h 228"/>
                    <a:gd name="T20" fmla="*/ 75 w 127"/>
                    <a:gd name="T21" fmla="*/ 192 h 228"/>
                    <a:gd name="T22" fmla="*/ 100 w 127"/>
                    <a:gd name="T23" fmla="*/ 212 h 228"/>
                    <a:gd name="T24" fmla="*/ 126 w 127"/>
                    <a:gd name="T25"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28">
                      <a:moveTo>
                        <a:pt x="7" y="0"/>
                      </a:moveTo>
                      <a:lnTo>
                        <a:pt x="0" y="21"/>
                      </a:lnTo>
                      <a:lnTo>
                        <a:pt x="7" y="41"/>
                      </a:lnTo>
                      <a:lnTo>
                        <a:pt x="7" y="59"/>
                      </a:lnTo>
                      <a:lnTo>
                        <a:pt x="16" y="78"/>
                      </a:lnTo>
                      <a:lnTo>
                        <a:pt x="27" y="102"/>
                      </a:lnTo>
                      <a:lnTo>
                        <a:pt x="27" y="119"/>
                      </a:lnTo>
                      <a:lnTo>
                        <a:pt x="42" y="140"/>
                      </a:lnTo>
                      <a:lnTo>
                        <a:pt x="42" y="160"/>
                      </a:lnTo>
                      <a:lnTo>
                        <a:pt x="68" y="175"/>
                      </a:lnTo>
                      <a:lnTo>
                        <a:pt x="75" y="192"/>
                      </a:lnTo>
                      <a:lnTo>
                        <a:pt x="100" y="212"/>
                      </a:lnTo>
                      <a:lnTo>
                        <a:pt x="126" y="227"/>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2" name="Freeform 527">
                  <a:extLst>
                    <a:ext uri="{FF2B5EF4-FFF2-40B4-BE49-F238E27FC236}">
                      <a16:creationId xmlns:a16="http://schemas.microsoft.com/office/drawing/2014/main" id="{781501D2-5D90-418B-8D14-0F843266B070}"/>
                    </a:ext>
                  </a:extLst>
                </p:cNvPr>
                <p:cNvSpPr>
                  <a:spLocks/>
                </p:cNvSpPr>
                <p:nvPr/>
              </p:nvSpPr>
              <p:spPr bwMode="auto">
                <a:xfrm>
                  <a:off x="816" y="1875"/>
                  <a:ext cx="110" cy="157"/>
                </a:xfrm>
                <a:custGeom>
                  <a:avLst/>
                  <a:gdLst>
                    <a:gd name="T0" fmla="*/ 16 w 110"/>
                    <a:gd name="T1" fmla="*/ 0 h 157"/>
                    <a:gd name="T2" fmla="*/ 0 w 110"/>
                    <a:gd name="T3" fmla="*/ 20 h 157"/>
                    <a:gd name="T4" fmla="*/ 26 w 110"/>
                    <a:gd name="T5" fmla="*/ 35 h 157"/>
                    <a:gd name="T6" fmla="*/ 42 w 110"/>
                    <a:gd name="T7" fmla="*/ 54 h 157"/>
                    <a:gd name="T8" fmla="*/ 67 w 110"/>
                    <a:gd name="T9" fmla="*/ 66 h 157"/>
                    <a:gd name="T10" fmla="*/ 77 w 110"/>
                    <a:gd name="T11" fmla="*/ 89 h 157"/>
                    <a:gd name="T12" fmla="*/ 93 w 110"/>
                    <a:gd name="T13" fmla="*/ 115 h 157"/>
                    <a:gd name="T14" fmla="*/ 102 w 110"/>
                    <a:gd name="T15" fmla="*/ 135 h 157"/>
                    <a:gd name="T16" fmla="*/ 109 w 110"/>
                    <a:gd name="T17" fmla="*/ 15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57">
                      <a:moveTo>
                        <a:pt x="16" y="0"/>
                      </a:moveTo>
                      <a:lnTo>
                        <a:pt x="0" y="20"/>
                      </a:lnTo>
                      <a:lnTo>
                        <a:pt x="26" y="35"/>
                      </a:lnTo>
                      <a:lnTo>
                        <a:pt x="42" y="54"/>
                      </a:lnTo>
                      <a:lnTo>
                        <a:pt x="67" y="66"/>
                      </a:lnTo>
                      <a:lnTo>
                        <a:pt x="77" y="89"/>
                      </a:lnTo>
                      <a:lnTo>
                        <a:pt x="93" y="115"/>
                      </a:lnTo>
                      <a:lnTo>
                        <a:pt x="102" y="135"/>
                      </a:lnTo>
                      <a:lnTo>
                        <a:pt x="109" y="1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3" name="Freeform 528">
                  <a:extLst>
                    <a:ext uri="{FF2B5EF4-FFF2-40B4-BE49-F238E27FC236}">
                      <a16:creationId xmlns:a16="http://schemas.microsoft.com/office/drawing/2014/main" id="{EDB7C103-6777-4075-8142-F31EC4047CF4}"/>
                    </a:ext>
                  </a:extLst>
                </p:cNvPr>
                <p:cNvSpPr>
                  <a:spLocks/>
                </p:cNvSpPr>
                <p:nvPr/>
              </p:nvSpPr>
              <p:spPr bwMode="auto">
                <a:xfrm>
                  <a:off x="477" y="1799"/>
                  <a:ext cx="58" cy="129"/>
                </a:xfrm>
                <a:custGeom>
                  <a:avLst/>
                  <a:gdLst>
                    <a:gd name="T0" fmla="*/ 41 w 58"/>
                    <a:gd name="T1" fmla="*/ 23 h 129"/>
                    <a:gd name="T2" fmla="*/ 57 w 58"/>
                    <a:gd name="T3" fmla="*/ 0 h 129"/>
                    <a:gd name="T4" fmla="*/ 50 w 58"/>
                    <a:gd name="T5" fmla="*/ 23 h 129"/>
                    <a:gd name="T6" fmla="*/ 32 w 58"/>
                    <a:gd name="T7" fmla="*/ 43 h 129"/>
                    <a:gd name="T8" fmla="*/ 16 w 58"/>
                    <a:gd name="T9" fmla="*/ 64 h 129"/>
                    <a:gd name="T10" fmla="*/ 7 w 58"/>
                    <a:gd name="T11" fmla="*/ 85 h 129"/>
                    <a:gd name="T12" fmla="*/ 0 w 58"/>
                    <a:gd name="T13" fmla="*/ 107 h 129"/>
                    <a:gd name="T14" fmla="*/ 0 w 58"/>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29">
                      <a:moveTo>
                        <a:pt x="41" y="23"/>
                      </a:moveTo>
                      <a:lnTo>
                        <a:pt x="57" y="0"/>
                      </a:lnTo>
                      <a:lnTo>
                        <a:pt x="50" y="23"/>
                      </a:lnTo>
                      <a:lnTo>
                        <a:pt x="32" y="43"/>
                      </a:lnTo>
                      <a:lnTo>
                        <a:pt x="16" y="64"/>
                      </a:lnTo>
                      <a:lnTo>
                        <a:pt x="7" y="85"/>
                      </a:lnTo>
                      <a:lnTo>
                        <a:pt x="0" y="107"/>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4" name="Freeform 529">
                  <a:extLst>
                    <a:ext uri="{FF2B5EF4-FFF2-40B4-BE49-F238E27FC236}">
                      <a16:creationId xmlns:a16="http://schemas.microsoft.com/office/drawing/2014/main" id="{5838C5AF-9F86-4EFA-9A61-8203A79647C1}"/>
                    </a:ext>
                  </a:extLst>
                </p:cNvPr>
                <p:cNvSpPr>
                  <a:spLocks/>
                </p:cNvSpPr>
                <p:nvPr/>
              </p:nvSpPr>
              <p:spPr bwMode="auto">
                <a:xfrm>
                  <a:off x="495" y="1875"/>
                  <a:ext cx="70" cy="84"/>
                </a:xfrm>
                <a:custGeom>
                  <a:avLst/>
                  <a:gdLst>
                    <a:gd name="T0" fmla="*/ 0 w 70"/>
                    <a:gd name="T1" fmla="*/ 0 h 84"/>
                    <a:gd name="T2" fmla="*/ 17 w 70"/>
                    <a:gd name="T3" fmla="*/ 19 h 84"/>
                    <a:gd name="T4" fmla="*/ 36 w 70"/>
                    <a:gd name="T5" fmla="*/ 43 h 84"/>
                    <a:gd name="T6" fmla="*/ 52 w 70"/>
                    <a:gd name="T7" fmla="*/ 63 h 84"/>
                    <a:gd name="T8" fmla="*/ 52 w 70"/>
                    <a:gd name="T9" fmla="*/ 83 h 84"/>
                    <a:gd name="T10" fmla="*/ 69 w 70"/>
                    <a:gd name="T11" fmla="*/ 54 h 84"/>
                  </a:gdLst>
                  <a:ahLst/>
                  <a:cxnLst>
                    <a:cxn ang="0">
                      <a:pos x="T0" y="T1"/>
                    </a:cxn>
                    <a:cxn ang="0">
                      <a:pos x="T2" y="T3"/>
                    </a:cxn>
                    <a:cxn ang="0">
                      <a:pos x="T4" y="T5"/>
                    </a:cxn>
                    <a:cxn ang="0">
                      <a:pos x="T6" y="T7"/>
                    </a:cxn>
                    <a:cxn ang="0">
                      <a:pos x="T8" y="T9"/>
                    </a:cxn>
                    <a:cxn ang="0">
                      <a:pos x="T10" y="T11"/>
                    </a:cxn>
                  </a:cxnLst>
                  <a:rect l="0" t="0" r="r" b="b"/>
                  <a:pathLst>
                    <a:path w="70" h="84">
                      <a:moveTo>
                        <a:pt x="0" y="0"/>
                      </a:moveTo>
                      <a:lnTo>
                        <a:pt x="17" y="19"/>
                      </a:lnTo>
                      <a:lnTo>
                        <a:pt x="36" y="43"/>
                      </a:lnTo>
                      <a:lnTo>
                        <a:pt x="52" y="63"/>
                      </a:lnTo>
                      <a:lnTo>
                        <a:pt x="52" y="83"/>
                      </a:lnTo>
                      <a:lnTo>
                        <a:pt x="69" y="5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 name="Freeform 530">
                  <a:extLst>
                    <a:ext uri="{FF2B5EF4-FFF2-40B4-BE49-F238E27FC236}">
                      <a16:creationId xmlns:a16="http://schemas.microsoft.com/office/drawing/2014/main" id="{0FF6035D-150C-4A5A-9CA9-3B7BBB5C0502}"/>
                    </a:ext>
                  </a:extLst>
                </p:cNvPr>
                <p:cNvSpPr>
                  <a:spLocks/>
                </p:cNvSpPr>
                <p:nvPr/>
              </p:nvSpPr>
              <p:spPr bwMode="auto">
                <a:xfrm>
                  <a:off x="338" y="1609"/>
                  <a:ext cx="201" cy="110"/>
                </a:xfrm>
                <a:custGeom>
                  <a:avLst/>
                  <a:gdLst>
                    <a:gd name="T0" fmla="*/ 174 w 201"/>
                    <a:gd name="T1" fmla="*/ 0 h 110"/>
                    <a:gd name="T2" fmla="*/ 200 w 201"/>
                    <a:gd name="T3" fmla="*/ 30 h 110"/>
                    <a:gd name="T4" fmla="*/ 174 w 201"/>
                    <a:gd name="T5" fmla="*/ 30 h 110"/>
                    <a:gd name="T6" fmla="*/ 141 w 201"/>
                    <a:gd name="T7" fmla="*/ 30 h 110"/>
                    <a:gd name="T8" fmla="*/ 116 w 201"/>
                    <a:gd name="T9" fmla="*/ 35 h 110"/>
                    <a:gd name="T10" fmla="*/ 94 w 201"/>
                    <a:gd name="T11" fmla="*/ 47 h 110"/>
                    <a:gd name="T12" fmla="*/ 57 w 201"/>
                    <a:gd name="T13" fmla="*/ 63 h 110"/>
                    <a:gd name="T14" fmla="*/ 42 w 201"/>
                    <a:gd name="T15" fmla="*/ 83 h 110"/>
                    <a:gd name="T16" fmla="*/ 26 w 201"/>
                    <a:gd name="T17" fmla="*/ 103 h 110"/>
                    <a:gd name="T18" fmla="*/ 0 w 201"/>
                    <a:gd name="T19"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10">
                      <a:moveTo>
                        <a:pt x="174" y="0"/>
                      </a:moveTo>
                      <a:lnTo>
                        <a:pt x="200" y="30"/>
                      </a:lnTo>
                      <a:lnTo>
                        <a:pt x="174" y="30"/>
                      </a:lnTo>
                      <a:lnTo>
                        <a:pt x="141" y="30"/>
                      </a:lnTo>
                      <a:lnTo>
                        <a:pt x="116" y="35"/>
                      </a:lnTo>
                      <a:lnTo>
                        <a:pt x="94" y="47"/>
                      </a:lnTo>
                      <a:lnTo>
                        <a:pt x="57" y="63"/>
                      </a:lnTo>
                      <a:lnTo>
                        <a:pt x="42" y="83"/>
                      </a:lnTo>
                      <a:lnTo>
                        <a:pt x="26" y="103"/>
                      </a:lnTo>
                      <a:lnTo>
                        <a:pt x="0" y="10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6" name="Freeform 531">
                  <a:extLst>
                    <a:ext uri="{FF2B5EF4-FFF2-40B4-BE49-F238E27FC236}">
                      <a16:creationId xmlns:a16="http://schemas.microsoft.com/office/drawing/2014/main" id="{F7826075-6D00-4997-A318-B88F4D45911C}"/>
                    </a:ext>
                  </a:extLst>
                </p:cNvPr>
                <p:cNvSpPr>
                  <a:spLocks/>
                </p:cNvSpPr>
                <p:nvPr/>
              </p:nvSpPr>
              <p:spPr bwMode="auto">
                <a:xfrm>
                  <a:off x="585" y="1609"/>
                  <a:ext cx="192" cy="161"/>
                </a:xfrm>
                <a:custGeom>
                  <a:avLst/>
                  <a:gdLst>
                    <a:gd name="T0" fmla="*/ 0 w 192"/>
                    <a:gd name="T1" fmla="*/ 0 h 161"/>
                    <a:gd name="T2" fmla="*/ 16 w 192"/>
                    <a:gd name="T3" fmla="*/ 21 h 161"/>
                    <a:gd name="T4" fmla="*/ 42 w 192"/>
                    <a:gd name="T5" fmla="*/ 21 h 161"/>
                    <a:gd name="T6" fmla="*/ 65 w 192"/>
                    <a:gd name="T7" fmla="*/ 35 h 161"/>
                    <a:gd name="T8" fmla="*/ 82 w 192"/>
                    <a:gd name="T9" fmla="*/ 53 h 161"/>
                    <a:gd name="T10" fmla="*/ 108 w 192"/>
                    <a:gd name="T11" fmla="*/ 67 h 161"/>
                    <a:gd name="T12" fmla="*/ 123 w 192"/>
                    <a:gd name="T13" fmla="*/ 88 h 161"/>
                    <a:gd name="T14" fmla="*/ 139 w 192"/>
                    <a:gd name="T15" fmla="*/ 108 h 161"/>
                    <a:gd name="T16" fmla="*/ 165 w 192"/>
                    <a:gd name="T17" fmla="*/ 120 h 161"/>
                    <a:gd name="T18" fmla="*/ 186 w 192"/>
                    <a:gd name="T19" fmla="*/ 140 h 161"/>
                    <a:gd name="T20" fmla="*/ 191 w 192"/>
                    <a:gd name="T21"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61">
                      <a:moveTo>
                        <a:pt x="0" y="0"/>
                      </a:moveTo>
                      <a:lnTo>
                        <a:pt x="16" y="21"/>
                      </a:lnTo>
                      <a:lnTo>
                        <a:pt x="42" y="21"/>
                      </a:lnTo>
                      <a:lnTo>
                        <a:pt x="65" y="35"/>
                      </a:lnTo>
                      <a:lnTo>
                        <a:pt x="82" y="53"/>
                      </a:lnTo>
                      <a:lnTo>
                        <a:pt x="108" y="67"/>
                      </a:lnTo>
                      <a:lnTo>
                        <a:pt x="123" y="88"/>
                      </a:lnTo>
                      <a:lnTo>
                        <a:pt x="139" y="108"/>
                      </a:lnTo>
                      <a:lnTo>
                        <a:pt x="165" y="120"/>
                      </a:lnTo>
                      <a:lnTo>
                        <a:pt x="186" y="140"/>
                      </a:lnTo>
                      <a:lnTo>
                        <a:pt x="191"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7" name="Freeform 532">
                  <a:extLst>
                    <a:ext uri="{FF2B5EF4-FFF2-40B4-BE49-F238E27FC236}">
                      <a16:creationId xmlns:a16="http://schemas.microsoft.com/office/drawing/2014/main" id="{DD22C69F-AD26-4227-B2C8-B455FB9E5E72}"/>
                    </a:ext>
                  </a:extLst>
                </p:cNvPr>
                <p:cNvSpPr>
                  <a:spLocks/>
                </p:cNvSpPr>
                <p:nvPr/>
              </p:nvSpPr>
              <p:spPr bwMode="auto">
                <a:xfrm>
                  <a:off x="605" y="1656"/>
                  <a:ext cx="69" cy="144"/>
                </a:xfrm>
                <a:custGeom>
                  <a:avLst/>
                  <a:gdLst>
                    <a:gd name="T0" fmla="*/ 42 w 69"/>
                    <a:gd name="T1" fmla="*/ 0 h 144"/>
                    <a:gd name="T2" fmla="*/ 68 w 69"/>
                    <a:gd name="T3" fmla="*/ 0 h 144"/>
                    <a:gd name="T4" fmla="*/ 42 w 69"/>
                    <a:gd name="T5" fmla="*/ 21 h 144"/>
                    <a:gd name="T6" fmla="*/ 23 w 69"/>
                    <a:gd name="T7" fmla="*/ 41 h 144"/>
                    <a:gd name="T8" fmla="*/ 16 w 69"/>
                    <a:gd name="T9" fmla="*/ 61 h 144"/>
                    <a:gd name="T10" fmla="*/ 7 w 69"/>
                    <a:gd name="T11" fmla="*/ 82 h 144"/>
                    <a:gd name="T12" fmla="*/ 0 w 69"/>
                    <a:gd name="T13" fmla="*/ 103 h 144"/>
                    <a:gd name="T14" fmla="*/ 0 w 69"/>
                    <a:gd name="T15" fmla="*/ 122 h 144"/>
                    <a:gd name="T16" fmla="*/ 0 w 69"/>
                    <a:gd name="T17"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4">
                      <a:moveTo>
                        <a:pt x="42" y="0"/>
                      </a:moveTo>
                      <a:lnTo>
                        <a:pt x="68" y="0"/>
                      </a:lnTo>
                      <a:lnTo>
                        <a:pt x="42" y="21"/>
                      </a:lnTo>
                      <a:lnTo>
                        <a:pt x="23" y="41"/>
                      </a:lnTo>
                      <a:lnTo>
                        <a:pt x="16" y="61"/>
                      </a:lnTo>
                      <a:lnTo>
                        <a:pt x="7" y="82"/>
                      </a:lnTo>
                      <a:lnTo>
                        <a:pt x="0" y="103"/>
                      </a:lnTo>
                      <a:lnTo>
                        <a:pt x="0" y="122"/>
                      </a:lnTo>
                      <a:lnTo>
                        <a:pt x="0" y="14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8" name="Freeform 533">
                  <a:extLst>
                    <a:ext uri="{FF2B5EF4-FFF2-40B4-BE49-F238E27FC236}">
                      <a16:creationId xmlns:a16="http://schemas.microsoft.com/office/drawing/2014/main" id="{B8FF8B6F-F460-46AF-AEA3-D6969FC5060E}"/>
                    </a:ext>
                  </a:extLst>
                </p:cNvPr>
                <p:cNvSpPr>
                  <a:spLocks/>
                </p:cNvSpPr>
                <p:nvPr/>
              </p:nvSpPr>
              <p:spPr bwMode="auto">
                <a:xfrm>
                  <a:off x="516" y="1656"/>
                  <a:ext cx="35" cy="130"/>
                </a:xfrm>
                <a:custGeom>
                  <a:avLst/>
                  <a:gdLst>
                    <a:gd name="T0" fmla="*/ 0 w 35"/>
                    <a:gd name="T1" fmla="*/ 0 h 130"/>
                    <a:gd name="T2" fmla="*/ 18 w 35"/>
                    <a:gd name="T3" fmla="*/ 21 h 130"/>
                    <a:gd name="T4" fmla="*/ 18 w 35"/>
                    <a:gd name="T5" fmla="*/ 42 h 130"/>
                    <a:gd name="T6" fmla="*/ 18 w 35"/>
                    <a:gd name="T7" fmla="*/ 65 h 130"/>
                    <a:gd name="T8" fmla="*/ 18 w 35"/>
                    <a:gd name="T9" fmla="*/ 85 h 130"/>
                    <a:gd name="T10" fmla="*/ 18 w 35"/>
                    <a:gd name="T11" fmla="*/ 108 h 130"/>
                    <a:gd name="T12" fmla="*/ 34 w 35"/>
                    <a:gd name="T13" fmla="*/ 129 h 130"/>
                  </a:gdLst>
                  <a:ahLst/>
                  <a:cxnLst>
                    <a:cxn ang="0">
                      <a:pos x="T0" y="T1"/>
                    </a:cxn>
                    <a:cxn ang="0">
                      <a:pos x="T2" y="T3"/>
                    </a:cxn>
                    <a:cxn ang="0">
                      <a:pos x="T4" y="T5"/>
                    </a:cxn>
                    <a:cxn ang="0">
                      <a:pos x="T6" y="T7"/>
                    </a:cxn>
                    <a:cxn ang="0">
                      <a:pos x="T8" y="T9"/>
                    </a:cxn>
                    <a:cxn ang="0">
                      <a:pos x="T10" y="T11"/>
                    </a:cxn>
                    <a:cxn ang="0">
                      <a:pos x="T12" y="T13"/>
                    </a:cxn>
                  </a:cxnLst>
                  <a:rect l="0" t="0" r="r" b="b"/>
                  <a:pathLst>
                    <a:path w="35" h="130">
                      <a:moveTo>
                        <a:pt x="0" y="0"/>
                      </a:moveTo>
                      <a:lnTo>
                        <a:pt x="18" y="21"/>
                      </a:lnTo>
                      <a:lnTo>
                        <a:pt x="18" y="42"/>
                      </a:lnTo>
                      <a:lnTo>
                        <a:pt x="18" y="65"/>
                      </a:lnTo>
                      <a:lnTo>
                        <a:pt x="18" y="85"/>
                      </a:lnTo>
                      <a:lnTo>
                        <a:pt x="18" y="108"/>
                      </a:lnTo>
                      <a:lnTo>
                        <a:pt x="34" y="1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9" name="Freeform 534">
                  <a:extLst>
                    <a:ext uri="{FF2B5EF4-FFF2-40B4-BE49-F238E27FC236}">
                      <a16:creationId xmlns:a16="http://schemas.microsoft.com/office/drawing/2014/main" id="{22C86188-1B7A-4975-8BA4-B86F9BC3ACB1}"/>
                    </a:ext>
                  </a:extLst>
                </p:cNvPr>
                <p:cNvSpPr>
                  <a:spLocks/>
                </p:cNvSpPr>
                <p:nvPr/>
              </p:nvSpPr>
              <p:spPr bwMode="auto">
                <a:xfrm>
                  <a:off x="593" y="1859"/>
                  <a:ext cx="196" cy="243"/>
                </a:xfrm>
                <a:custGeom>
                  <a:avLst/>
                  <a:gdLst>
                    <a:gd name="T0" fmla="*/ 195 w 196"/>
                    <a:gd name="T1" fmla="*/ 21 h 243"/>
                    <a:gd name="T2" fmla="*/ 175 w 196"/>
                    <a:gd name="T3" fmla="*/ 0 h 243"/>
                    <a:gd name="T4" fmla="*/ 149 w 196"/>
                    <a:gd name="T5" fmla="*/ 9 h 243"/>
                    <a:gd name="T6" fmla="*/ 123 w 196"/>
                    <a:gd name="T7" fmla="*/ 26 h 243"/>
                    <a:gd name="T8" fmla="*/ 106 w 196"/>
                    <a:gd name="T9" fmla="*/ 47 h 243"/>
                    <a:gd name="T10" fmla="*/ 87 w 196"/>
                    <a:gd name="T11" fmla="*/ 68 h 243"/>
                    <a:gd name="T12" fmla="*/ 80 w 196"/>
                    <a:gd name="T13" fmla="*/ 85 h 243"/>
                    <a:gd name="T14" fmla="*/ 71 w 196"/>
                    <a:gd name="T15" fmla="*/ 105 h 243"/>
                    <a:gd name="T16" fmla="*/ 52 w 196"/>
                    <a:gd name="T17" fmla="*/ 122 h 243"/>
                    <a:gd name="T18" fmla="*/ 45 w 196"/>
                    <a:gd name="T19" fmla="*/ 143 h 243"/>
                    <a:gd name="T20" fmla="*/ 35 w 196"/>
                    <a:gd name="T21" fmla="*/ 164 h 243"/>
                    <a:gd name="T22" fmla="*/ 26 w 196"/>
                    <a:gd name="T23" fmla="*/ 181 h 243"/>
                    <a:gd name="T24" fmla="*/ 19 w 196"/>
                    <a:gd name="T25" fmla="*/ 204 h 243"/>
                    <a:gd name="T26" fmla="*/ 7 w 196"/>
                    <a:gd name="T27" fmla="*/ 221 h 243"/>
                    <a:gd name="T28" fmla="*/ 0 w 196"/>
                    <a:gd name="T29" fmla="*/ 24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243">
                      <a:moveTo>
                        <a:pt x="195" y="21"/>
                      </a:moveTo>
                      <a:lnTo>
                        <a:pt x="175" y="0"/>
                      </a:lnTo>
                      <a:lnTo>
                        <a:pt x="149" y="9"/>
                      </a:lnTo>
                      <a:lnTo>
                        <a:pt x="123" y="26"/>
                      </a:lnTo>
                      <a:lnTo>
                        <a:pt x="106" y="47"/>
                      </a:lnTo>
                      <a:lnTo>
                        <a:pt x="87" y="68"/>
                      </a:lnTo>
                      <a:lnTo>
                        <a:pt x="80" y="85"/>
                      </a:lnTo>
                      <a:lnTo>
                        <a:pt x="71" y="105"/>
                      </a:lnTo>
                      <a:lnTo>
                        <a:pt x="52" y="122"/>
                      </a:lnTo>
                      <a:lnTo>
                        <a:pt x="45" y="143"/>
                      </a:lnTo>
                      <a:lnTo>
                        <a:pt x="35" y="164"/>
                      </a:lnTo>
                      <a:lnTo>
                        <a:pt x="26" y="181"/>
                      </a:lnTo>
                      <a:lnTo>
                        <a:pt x="19" y="204"/>
                      </a:lnTo>
                      <a:lnTo>
                        <a:pt x="7" y="221"/>
                      </a:lnTo>
                      <a:lnTo>
                        <a:pt x="0" y="24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9" name="Group 564">
                <a:extLst>
                  <a:ext uri="{FF2B5EF4-FFF2-40B4-BE49-F238E27FC236}">
                    <a16:creationId xmlns:a16="http://schemas.microsoft.com/office/drawing/2014/main" id="{4BCAD6BA-C05C-4216-A17E-479C2658E47B}"/>
                  </a:ext>
                </a:extLst>
              </p:cNvPr>
              <p:cNvGrpSpPr>
                <a:grpSpLocks/>
              </p:cNvGrpSpPr>
              <p:nvPr/>
            </p:nvGrpSpPr>
            <p:grpSpPr bwMode="auto">
              <a:xfrm>
                <a:off x="5326167" y="2301896"/>
                <a:ext cx="630580" cy="967215"/>
                <a:chOff x="442" y="1609"/>
                <a:chExt cx="737" cy="822"/>
              </a:xfrm>
              <a:grpFill/>
            </p:grpSpPr>
            <p:sp>
              <p:nvSpPr>
                <p:cNvPr id="264" name="Freeform 565">
                  <a:extLst>
                    <a:ext uri="{FF2B5EF4-FFF2-40B4-BE49-F238E27FC236}">
                      <a16:creationId xmlns:a16="http://schemas.microsoft.com/office/drawing/2014/main" id="{6220DCEF-842B-4308-80C9-A78B8FB4F3FF}"/>
                    </a:ext>
                  </a:extLst>
                </p:cNvPr>
                <p:cNvSpPr>
                  <a:spLocks/>
                </p:cNvSpPr>
                <p:nvPr/>
              </p:nvSpPr>
              <p:spPr bwMode="auto">
                <a:xfrm>
                  <a:off x="1022" y="1964"/>
                  <a:ext cx="136" cy="94"/>
                </a:xfrm>
                <a:custGeom>
                  <a:avLst/>
                  <a:gdLst>
                    <a:gd name="T0" fmla="*/ 0 w 136"/>
                    <a:gd name="T1" fmla="*/ 6 h 94"/>
                    <a:gd name="T2" fmla="*/ 54 w 136"/>
                    <a:gd name="T3" fmla="*/ 0 h 94"/>
                    <a:gd name="T4" fmla="*/ 103 w 136"/>
                    <a:gd name="T5" fmla="*/ 0 h 94"/>
                    <a:gd name="T6" fmla="*/ 119 w 136"/>
                    <a:gd name="T7" fmla="*/ 47 h 94"/>
                    <a:gd name="T8" fmla="*/ 135 w 136"/>
                    <a:gd name="T9" fmla="*/ 93 h 94"/>
                  </a:gdLst>
                  <a:ahLst/>
                  <a:cxnLst>
                    <a:cxn ang="0">
                      <a:pos x="T0" y="T1"/>
                    </a:cxn>
                    <a:cxn ang="0">
                      <a:pos x="T2" y="T3"/>
                    </a:cxn>
                    <a:cxn ang="0">
                      <a:pos x="T4" y="T5"/>
                    </a:cxn>
                    <a:cxn ang="0">
                      <a:pos x="T6" y="T7"/>
                    </a:cxn>
                    <a:cxn ang="0">
                      <a:pos x="T8" y="T9"/>
                    </a:cxn>
                  </a:cxnLst>
                  <a:rect l="0" t="0" r="r" b="b"/>
                  <a:pathLst>
                    <a:path w="136" h="94">
                      <a:moveTo>
                        <a:pt x="0" y="6"/>
                      </a:moveTo>
                      <a:lnTo>
                        <a:pt x="54" y="0"/>
                      </a:lnTo>
                      <a:lnTo>
                        <a:pt x="103" y="0"/>
                      </a:lnTo>
                      <a:lnTo>
                        <a:pt x="119" y="47"/>
                      </a:lnTo>
                      <a:lnTo>
                        <a:pt x="135" y="9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5" name="Freeform 566">
                  <a:extLst>
                    <a:ext uri="{FF2B5EF4-FFF2-40B4-BE49-F238E27FC236}">
                      <a16:creationId xmlns:a16="http://schemas.microsoft.com/office/drawing/2014/main" id="{84BDA4CE-B527-4DA5-AFFD-74E02C0210CC}"/>
                    </a:ext>
                  </a:extLst>
                </p:cNvPr>
                <p:cNvSpPr>
                  <a:spLocks/>
                </p:cNvSpPr>
                <p:nvPr/>
              </p:nvSpPr>
              <p:spPr bwMode="auto">
                <a:xfrm>
                  <a:off x="536" y="1609"/>
                  <a:ext cx="258" cy="469"/>
                </a:xfrm>
                <a:custGeom>
                  <a:avLst/>
                  <a:gdLst>
                    <a:gd name="T0" fmla="*/ 257 w 258"/>
                    <a:gd name="T1" fmla="*/ 0 h 469"/>
                    <a:gd name="T2" fmla="*/ 241 w 258"/>
                    <a:gd name="T3" fmla="*/ 29 h 469"/>
                    <a:gd name="T4" fmla="*/ 215 w 258"/>
                    <a:gd name="T5" fmla="*/ 41 h 469"/>
                    <a:gd name="T6" fmla="*/ 190 w 258"/>
                    <a:gd name="T7" fmla="*/ 67 h 469"/>
                    <a:gd name="T8" fmla="*/ 180 w 258"/>
                    <a:gd name="T9" fmla="*/ 97 h 469"/>
                    <a:gd name="T10" fmla="*/ 155 w 258"/>
                    <a:gd name="T11" fmla="*/ 120 h 469"/>
                    <a:gd name="T12" fmla="*/ 145 w 258"/>
                    <a:gd name="T13" fmla="*/ 140 h 469"/>
                    <a:gd name="T14" fmla="*/ 139 w 258"/>
                    <a:gd name="T15" fmla="*/ 160 h 469"/>
                    <a:gd name="T16" fmla="*/ 120 w 258"/>
                    <a:gd name="T17" fmla="*/ 181 h 469"/>
                    <a:gd name="T18" fmla="*/ 104 w 258"/>
                    <a:gd name="T19" fmla="*/ 207 h 469"/>
                    <a:gd name="T20" fmla="*/ 94 w 258"/>
                    <a:gd name="T21" fmla="*/ 227 h 469"/>
                    <a:gd name="T22" fmla="*/ 87 w 258"/>
                    <a:gd name="T23" fmla="*/ 247 h 469"/>
                    <a:gd name="T24" fmla="*/ 67 w 258"/>
                    <a:gd name="T25" fmla="*/ 268 h 469"/>
                    <a:gd name="T26" fmla="*/ 52 w 258"/>
                    <a:gd name="T27" fmla="*/ 294 h 469"/>
                    <a:gd name="T28" fmla="*/ 42 w 258"/>
                    <a:gd name="T29" fmla="*/ 315 h 469"/>
                    <a:gd name="T30" fmla="*/ 27 w 258"/>
                    <a:gd name="T31" fmla="*/ 344 h 469"/>
                    <a:gd name="T32" fmla="*/ 16 w 258"/>
                    <a:gd name="T33" fmla="*/ 361 h 469"/>
                    <a:gd name="T34" fmla="*/ 16 w 258"/>
                    <a:gd name="T35" fmla="*/ 387 h 469"/>
                    <a:gd name="T36" fmla="*/ 7 w 258"/>
                    <a:gd name="T37" fmla="*/ 407 h 469"/>
                    <a:gd name="T38" fmla="*/ 0 w 258"/>
                    <a:gd name="T39" fmla="*/ 428 h 469"/>
                    <a:gd name="T40" fmla="*/ 0 w 258"/>
                    <a:gd name="T41" fmla="*/ 448 h 469"/>
                    <a:gd name="T42" fmla="*/ 0 w 258"/>
                    <a:gd name="T43" fmla="*/ 46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469">
                      <a:moveTo>
                        <a:pt x="257" y="0"/>
                      </a:moveTo>
                      <a:lnTo>
                        <a:pt x="241" y="29"/>
                      </a:lnTo>
                      <a:lnTo>
                        <a:pt x="215" y="41"/>
                      </a:lnTo>
                      <a:lnTo>
                        <a:pt x="190" y="67"/>
                      </a:lnTo>
                      <a:lnTo>
                        <a:pt x="180" y="97"/>
                      </a:lnTo>
                      <a:lnTo>
                        <a:pt x="155" y="120"/>
                      </a:lnTo>
                      <a:lnTo>
                        <a:pt x="145" y="140"/>
                      </a:lnTo>
                      <a:lnTo>
                        <a:pt x="139" y="160"/>
                      </a:lnTo>
                      <a:lnTo>
                        <a:pt x="120" y="181"/>
                      </a:lnTo>
                      <a:lnTo>
                        <a:pt x="104" y="207"/>
                      </a:lnTo>
                      <a:lnTo>
                        <a:pt x="94" y="227"/>
                      </a:lnTo>
                      <a:lnTo>
                        <a:pt x="87" y="247"/>
                      </a:lnTo>
                      <a:lnTo>
                        <a:pt x="67" y="268"/>
                      </a:lnTo>
                      <a:lnTo>
                        <a:pt x="52" y="294"/>
                      </a:lnTo>
                      <a:lnTo>
                        <a:pt x="42" y="315"/>
                      </a:lnTo>
                      <a:lnTo>
                        <a:pt x="27" y="344"/>
                      </a:lnTo>
                      <a:lnTo>
                        <a:pt x="16" y="361"/>
                      </a:lnTo>
                      <a:lnTo>
                        <a:pt x="16" y="387"/>
                      </a:lnTo>
                      <a:lnTo>
                        <a:pt x="7" y="407"/>
                      </a:lnTo>
                      <a:lnTo>
                        <a:pt x="0" y="428"/>
                      </a:lnTo>
                      <a:lnTo>
                        <a:pt x="0" y="448"/>
                      </a:lnTo>
                      <a:lnTo>
                        <a:pt x="0" y="46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 name="Freeform 567">
                  <a:extLst>
                    <a:ext uri="{FF2B5EF4-FFF2-40B4-BE49-F238E27FC236}">
                      <a16:creationId xmlns:a16="http://schemas.microsoft.com/office/drawing/2014/main" id="{6C9E789D-CDF5-401C-835A-1725D6CCD471}"/>
                    </a:ext>
                  </a:extLst>
                </p:cNvPr>
                <p:cNvSpPr>
                  <a:spLocks/>
                </p:cNvSpPr>
                <p:nvPr/>
              </p:nvSpPr>
              <p:spPr bwMode="auto">
                <a:xfrm>
                  <a:off x="793" y="1609"/>
                  <a:ext cx="248" cy="612"/>
                </a:xfrm>
                <a:custGeom>
                  <a:avLst/>
                  <a:gdLst>
                    <a:gd name="T0" fmla="*/ 0 w 248"/>
                    <a:gd name="T1" fmla="*/ 0 h 612"/>
                    <a:gd name="T2" fmla="*/ 0 w 248"/>
                    <a:gd name="T3" fmla="*/ 21 h 612"/>
                    <a:gd name="T4" fmla="*/ 16 w 248"/>
                    <a:gd name="T5" fmla="*/ 47 h 612"/>
                    <a:gd name="T6" fmla="*/ 33 w 248"/>
                    <a:gd name="T7" fmla="*/ 68 h 612"/>
                    <a:gd name="T8" fmla="*/ 59 w 248"/>
                    <a:gd name="T9" fmla="*/ 82 h 612"/>
                    <a:gd name="T10" fmla="*/ 91 w 248"/>
                    <a:gd name="T11" fmla="*/ 114 h 612"/>
                    <a:gd name="T12" fmla="*/ 113 w 248"/>
                    <a:gd name="T13" fmla="*/ 134 h 612"/>
                    <a:gd name="T14" fmla="*/ 139 w 248"/>
                    <a:gd name="T15" fmla="*/ 169 h 612"/>
                    <a:gd name="T16" fmla="*/ 165 w 248"/>
                    <a:gd name="T17" fmla="*/ 190 h 612"/>
                    <a:gd name="T18" fmla="*/ 165 w 248"/>
                    <a:gd name="T19" fmla="*/ 216 h 612"/>
                    <a:gd name="T20" fmla="*/ 181 w 248"/>
                    <a:gd name="T21" fmla="*/ 242 h 612"/>
                    <a:gd name="T22" fmla="*/ 198 w 248"/>
                    <a:gd name="T23" fmla="*/ 262 h 612"/>
                    <a:gd name="T24" fmla="*/ 214 w 248"/>
                    <a:gd name="T25" fmla="*/ 283 h 612"/>
                    <a:gd name="T26" fmla="*/ 231 w 248"/>
                    <a:gd name="T27" fmla="*/ 303 h 612"/>
                    <a:gd name="T28" fmla="*/ 231 w 248"/>
                    <a:gd name="T29" fmla="*/ 329 h 612"/>
                    <a:gd name="T30" fmla="*/ 231 w 248"/>
                    <a:gd name="T31" fmla="*/ 350 h 612"/>
                    <a:gd name="T32" fmla="*/ 231 w 248"/>
                    <a:gd name="T33" fmla="*/ 370 h 612"/>
                    <a:gd name="T34" fmla="*/ 240 w 248"/>
                    <a:gd name="T35" fmla="*/ 396 h 612"/>
                    <a:gd name="T36" fmla="*/ 240 w 248"/>
                    <a:gd name="T37" fmla="*/ 416 h 612"/>
                    <a:gd name="T38" fmla="*/ 247 w 248"/>
                    <a:gd name="T39" fmla="*/ 442 h 612"/>
                    <a:gd name="T40" fmla="*/ 247 w 248"/>
                    <a:gd name="T41" fmla="*/ 472 h 612"/>
                    <a:gd name="T42" fmla="*/ 247 w 248"/>
                    <a:gd name="T43" fmla="*/ 492 h 612"/>
                    <a:gd name="T44" fmla="*/ 247 w 248"/>
                    <a:gd name="T45" fmla="*/ 510 h 612"/>
                    <a:gd name="T46" fmla="*/ 247 w 248"/>
                    <a:gd name="T47" fmla="*/ 530 h 612"/>
                    <a:gd name="T48" fmla="*/ 247 w 248"/>
                    <a:gd name="T49" fmla="*/ 550 h 612"/>
                    <a:gd name="T50" fmla="*/ 247 w 248"/>
                    <a:gd name="T51" fmla="*/ 571 h 612"/>
                    <a:gd name="T52" fmla="*/ 247 w 248"/>
                    <a:gd name="T53" fmla="*/ 591 h 612"/>
                    <a:gd name="T54" fmla="*/ 247 w 248"/>
                    <a:gd name="T55"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612">
                      <a:moveTo>
                        <a:pt x="0" y="0"/>
                      </a:moveTo>
                      <a:lnTo>
                        <a:pt x="0" y="21"/>
                      </a:lnTo>
                      <a:lnTo>
                        <a:pt x="16" y="47"/>
                      </a:lnTo>
                      <a:lnTo>
                        <a:pt x="33" y="68"/>
                      </a:lnTo>
                      <a:lnTo>
                        <a:pt x="59" y="82"/>
                      </a:lnTo>
                      <a:lnTo>
                        <a:pt x="91" y="114"/>
                      </a:lnTo>
                      <a:lnTo>
                        <a:pt x="113" y="134"/>
                      </a:lnTo>
                      <a:lnTo>
                        <a:pt x="139" y="169"/>
                      </a:lnTo>
                      <a:lnTo>
                        <a:pt x="165" y="190"/>
                      </a:lnTo>
                      <a:lnTo>
                        <a:pt x="165" y="216"/>
                      </a:lnTo>
                      <a:lnTo>
                        <a:pt x="181" y="242"/>
                      </a:lnTo>
                      <a:lnTo>
                        <a:pt x="198" y="262"/>
                      </a:lnTo>
                      <a:lnTo>
                        <a:pt x="214" y="283"/>
                      </a:lnTo>
                      <a:lnTo>
                        <a:pt x="231" y="303"/>
                      </a:lnTo>
                      <a:lnTo>
                        <a:pt x="231" y="329"/>
                      </a:lnTo>
                      <a:lnTo>
                        <a:pt x="231" y="350"/>
                      </a:lnTo>
                      <a:lnTo>
                        <a:pt x="231" y="370"/>
                      </a:lnTo>
                      <a:lnTo>
                        <a:pt x="240" y="396"/>
                      </a:lnTo>
                      <a:lnTo>
                        <a:pt x="240" y="416"/>
                      </a:lnTo>
                      <a:lnTo>
                        <a:pt x="247" y="442"/>
                      </a:lnTo>
                      <a:lnTo>
                        <a:pt x="247" y="472"/>
                      </a:lnTo>
                      <a:lnTo>
                        <a:pt x="247" y="492"/>
                      </a:lnTo>
                      <a:lnTo>
                        <a:pt x="247" y="510"/>
                      </a:lnTo>
                      <a:lnTo>
                        <a:pt x="247" y="530"/>
                      </a:lnTo>
                      <a:lnTo>
                        <a:pt x="247" y="550"/>
                      </a:lnTo>
                      <a:lnTo>
                        <a:pt x="247" y="571"/>
                      </a:lnTo>
                      <a:lnTo>
                        <a:pt x="247" y="591"/>
                      </a:lnTo>
                      <a:lnTo>
                        <a:pt x="247" y="61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7" name="Freeform 568">
                  <a:extLst>
                    <a:ext uri="{FF2B5EF4-FFF2-40B4-BE49-F238E27FC236}">
                      <a16:creationId xmlns:a16="http://schemas.microsoft.com/office/drawing/2014/main" id="{1194CFFD-8EE2-4F53-9484-6D49AF2FB0F1}"/>
                    </a:ext>
                  </a:extLst>
                </p:cNvPr>
                <p:cNvSpPr>
                  <a:spLocks/>
                </p:cNvSpPr>
                <p:nvPr/>
              </p:nvSpPr>
              <p:spPr bwMode="auto">
                <a:xfrm>
                  <a:off x="458" y="1769"/>
                  <a:ext cx="199" cy="100"/>
                </a:xfrm>
                <a:custGeom>
                  <a:avLst/>
                  <a:gdLst>
                    <a:gd name="T0" fmla="*/ 198 w 199"/>
                    <a:gd name="T1" fmla="*/ 0 h 100"/>
                    <a:gd name="T2" fmla="*/ 187 w 199"/>
                    <a:gd name="T3" fmla="*/ 26 h 100"/>
                    <a:gd name="T4" fmla="*/ 152 w 199"/>
                    <a:gd name="T5" fmla="*/ 26 h 100"/>
                    <a:gd name="T6" fmla="*/ 130 w 199"/>
                    <a:gd name="T7" fmla="*/ 26 h 100"/>
                    <a:gd name="T8" fmla="*/ 104 w 199"/>
                    <a:gd name="T9" fmla="*/ 26 h 100"/>
                    <a:gd name="T10" fmla="*/ 77 w 199"/>
                    <a:gd name="T11" fmla="*/ 26 h 100"/>
                    <a:gd name="T12" fmla="*/ 46 w 199"/>
                    <a:gd name="T13" fmla="*/ 33 h 100"/>
                    <a:gd name="T14" fmla="*/ 16 w 199"/>
                    <a:gd name="T15" fmla="*/ 38 h 100"/>
                    <a:gd name="T16" fmla="*/ 9 w 199"/>
                    <a:gd name="T17" fmla="*/ 61 h 100"/>
                    <a:gd name="T18" fmla="*/ 9 w 199"/>
                    <a:gd name="T19" fmla="*/ 78 h 100"/>
                    <a:gd name="T20" fmla="*/ 0 w 199"/>
                    <a:gd name="T21" fmla="*/ 9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00">
                      <a:moveTo>
                        <a:pt x="198" y="0"/>
                      </a:moveTo>
                      <a:lnTo>
                        <a:pt x="187" y="26"/>
                      </a:lnTo>
                      <a:lnTo>
                        <a:pt x="152" y="26"/>
                      </a:lnTo>
                      <a:lnTo>
                        <a:pt x="130" y="26"/>
                      </a:lnTo>
                      <a:lnTo>
                        <a:pt x="104" y="26"/>
                      </a:lnTo>
                      <a:lnTo>
                        <a:pt x="77" y="26"/>
                      </a:lnTo>
                      <a:lnTo>
                        <a:pt x="46" y="33"/>
                      </a:lnTo>
                      <a:lnTo>
                        <a:pt x="16" y="38"/>
                      </a:lnTo>
                      <a:lnTo>
                        <a:pt x="9" y="61"/>
                      </a:lnTo>
                      <a:lnTo>
                        <a:pt x="9" y="78"/>
                      </a:lnTo>
                      <a:lnTo>
                        <a:pt x="0" y="9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8" name="Freeform 569">
                  <a:extLst>
                    <a:ext uri="{FF2B5EF4-FFF2-40B4-BE49-F238E27FC236}">
                      <a16:creationId xmlns:a16="http://schemas.microsoft.com/office/drawing/2014/main" id="{4FE9D7C2-2BD3-4AD3-BEB5-922A720FE1B1}"/>
                    </a:ext>
                  </a:extLst>
                </p:cNvPr>
                <p:cNvSpPr>
                  <a:spLocks/>
                </p:cNvSpPr>
                <p:nvPr/>
              </p:nvSpPr>
              <p:spPr bwMode="auto">
                <a:xfrm>
                  <a:off x="587" y="1875"/>
                  <a:ext cx="98" cy="175"/>
                </a:xfrm>
                <a:custGeom>
                  <a:avLst/>
                  <a:gdLst>
                    <a:gd name="T0" fmla="*/ 0 w 98"/>
                    <a:gd name="T1" fmla="*/ 0 h 175"/>
                    <a:gd name="T2" fmla="*/ 26 w 98"/>
                    <a:gd name="T3" fmla="*/ 0 h 175"/>
                    <a:gd name="T4" fmla="*/ 26 w 98"/>
                    <a:gd name="T5" fmla="*/ 26 h 175"/>
                    <a:gd name="T6" fmla="*/ 26 w 98"/>
                    <a:gd name="T7" fmla="*/ 49 h 175"/>
                    <a:gd name="T8" fmla="*/ 26 w 98"/>
                    <a:gd name="T9" fmla="*/ 78 h 175"/>
                    <a:gd name="T10" fmla="*/ 26 w 98"/>
                    <a:gd name="T11" fmla="*/ 96 h 175"/>
                    <a:gd name="T12" fmla="*/ 42 w 98"/>
                    <a:gd name="T13" fmla="*/ 115 h 175"/>
                    <a:gd name="T14" fmla="*/ 71 w 98"/>
                    <a:gd name="T15" fmla="*/ 131 h 175"/>
                    <a:gd name="T16" fmla="*/ 90 w 98"/>
                    <a:gd name="T17" fmla="*/ 153 h 175"/>
                    <a:gd name="T18" fmla="*/ 97 w 98"/>
                    <a:gd name="T19" fmla="*/ 17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75">
                      <a:moveTo>
                        <a:pt x="0" y="0"/>
                      </a:moveTo>
                      <a:lnTo>
                        <a:pt x="26" y="0"/>
                      </a:lnTo>
                      <a:lnTo>
                        <a:pt x="26" y="26"/>
                      </a:lnTo>
                      <a:lnTo>
                        <a:pt x="26" y="49"/>
                      </a:lnTo>
                      <a:lnTo>
                        <a:pt x="26" y="78"/>
                      </a:lnTo>
                      <a:lnTo>
                        <a:pt x="26" y="96"/>
                      </a:lnTo>
                      <a:lnTo>
                        <a:pt x="42" y="115"/>
                      </a:lnTo>
                      <a:lnTo>
                        <a:pt x="71" y="131"/>
                      </a:lnTo>
                      <a:lnTo>
                        <a:pt x="90" y="153"/>
                      </a:lnTo>
                      <a:lnTo>
                        <a:pt x="97" y="17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9" name="Freeform 570">
                  <a:extLst>
                    <a:ext uri="{FF2B5EF4-FFF2-40B4-BE49-F238E27FC236}">
                      <a16:creationId xmlns:a16="http://schemas.microsoft.com/office/drawing/2014/main" id="{E853C8CB-EBC0-487A-BFB1-881AA3E09E7C}"/>
                    </a:ext>
                  </a:extLst>
                </p:cNvPr>
                <p:cNvSpPr>
                  <a:spLocks/>
                </p:cNvSpPr>
                <p:nvPr/>
              </p:nvSpPr>
              <p:spPr bwMode="auto">
                <a:xfrm>
                  <a:off x="656" y="1985"/>
                  <a:ext cx="126" cy="41"/>
                </a:xfrm>
                <a:custGeom>
                  <a:avLst/>
                  <a:gdLst>
                    <a:gd name="T0" fmla="*/ 0 w 126"/>
                    <a:gd name="T1" fmla="*/ 0 h 41"/>
                    <a:gd name="T2" fmla="*/ 15 w 126"/>
                    <a:gd name="T3" fmla="*/ 21 h 41"/>
                    <a:gd name="T4" fmla="*/ 42 w 126"/>
                    <a:gd name="T5" fmla="*/ 21 h 41"/>
                    <a:gd name="T6" fmla="*/ 73 w 126"/>
                    <a:gd name="T7" fmla="*/ 29 h 41"/>
                    <a:gd name="T8" fmla="*/ 99 w 126"/>
                    <a:gd name="T9" fmla="*/ 40 h 41"/>
                    <a:gd name="T10" fmla="*/ 125 w 126"/>
                    <a:gd name="T11" fmla="*/ 40 h 41"/>
                  </a:gdLst>
                  <a:ahLst/>
                  <a:cxnLst>
                    <a:cxn ang="0">
                      <a:pos x="T0" y="T1"/>
                    </a:cxn>
                    <a:cxn ang="0">
                      <a:pos x="T2" y="T3"/>
                    </a:cxn>
                    <a:cxn ang="0">
                      <a:pos x="T4" y="T5"/>
                    </a:cxn>
                    <a:cxn ang="0">
                      <a:pos x="T6" y="T7"/>
                    </a:cxn>
                    <a:cxn ang="0">
                      <a:pos x="T8" y="T9"/>
                    </a:cxn>
                    <a:cxn ang="0">
                      <a:pos x="T10" y="T11"/>
                    </a:cxn>
                  </a:cxnLst>
                  <a:rect l="0" t="0" r="r" b="b"/>
                  <a:pathLst>
                    <a:path w="126" h="41">
                      <a:moveTo>
                        <a:pt x="0" y="0"/>
                      </a:moveTo>
                      <a:lnTo>
                        <a:pt x="15" y="21"/>
                      </a:lnTo>
                      <a:lnTo>
                        <a:pt x="42" y="21"/>
                      </a:lnTo>
                      <a:lnTo>
                        <a:pt x="73" y="29"/>
                      </a:lnTo>
                      <a:lnTo>
                        <a:pt x="99" y="40"/>
                      </a:lnTo>
                      <a:lnTo>
                        <a:pt x="125"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0" name="Freeform 571">
                  <a:extLst>
                    <a:ext uri="{FF2B5EF4-FFF2-40B4-BE49-F238E27FC236}">
                      <a16:creationId xmlns:a16="http://schemas.microsoft.com/office/drawing/2014/main" id="{0AC7491B-93E1-4F55-84BF-525744513044}"/>
                    </a:ext>
                  </a:extLst>
                </p:cNvPr>
                <p:cNvSpPr>
                  <a:spLocks/>
                </p:cNvSpPr>
                <p:nvPr/>
              </p:nvSpPr>
              <p:spPr bwMode="auto">
                <a:xfrm>
                  <a:off x="644" y="1985"/>
                  <a:ext cx="13" cy="253"/>
                </a:xfrm>
                <a:custGeom>
                  <a:avLst/>
                  <a:gdLst>
                    <a:gd name="T0" fmla="*/ 12 w 13"/>
                    <a:gd name="T1" fmla="*/ 0 h 253"/>
                    <a:gd name="T2" fmla="*/ 12 w 13"/>
                    <a:gd name="T3" fmla="*/ 26 h 253"/>
                    <a:gd name="T4" fmla="*/ 12 w 13"/>
                    <a:gd name="T5" fmla="*/ 49 h 253"/>
                    <a:gd name="T6" fmla="*/ 12 w 13"/>
                    <a:gd name="T7" fmla="*/ 66 h 253"/>
                    <a:gd name="T8" fmla="*/ 12 w 13"/>
                    <a:gd name="T9" fmla="*/ 87 h 253"/>
                    <a:gd name="T10" fmla="*/ 12 w 13"/>
                    <a:gd name="T11" fmla="*/ 108 h 253"/>
                    <a:gd name="T12" fmla="*/ 0 w 13"/>
                    <a:gd name="T13" fmla="*/ 128 h 253"/>
                    <a:gd name="T14" fmla="*/ 0 w 13"/>
                    <a:gd name="T15" fmla="*/ 151 h 253"/>
                    <a:gd name="T16" fmla="*/ 0 w 13"/>
                    <a:gd name="T17" fmla="*/ 172 h 253"/>
                    <a:gd name="T18" fmla="*/ 0 w 13"/>
                    <a:gd name="T19" fmla="*/ 191 h 253"/>
                    <a:gd name="T20" fmla="*/ 0 w 13"/>
                    <a:gd name="T21" fmla="*/ 212 h 253"/>
                    <a:gd name="T22" fmla="*/ 0 w 13"/>
                    <a:gd name="T23" fmla="*/ 229 h 253"/>
                    <a:gd name="T24" fmla="*/ 0 w 13"/>
                    <a:gd name="T25"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53">
                      <a:moveTo>
                        <a:pt x="12" y="0"/>
                      </a:moveTo>
                      <a:lnTo>
                        <a:pt x="12" y="26"/>
                      </a:lnTo>
                      <a:lnTo>
                        <a:pt x="12" y="49"/>
                      </a:lnTo>
                      <a:lnTo>
                        <a:pt x="12" y="66"/>
                      </a:lnTo>
                      <a:lnTo>
                        <a:pt x="12" y="87"/>
                      </a:lnTo>
                      <a:lnTo>
                        <a:pt x="12" y="108"/>
                      </a:lnTo>
                      <a:lnTo>
                        <a:pt x="0" y="128"/>
                      </a:lnTo>
                      <a:lnTo>
                        <a:pt x="0" y="151"/>
                      </a:lnTo>
                      <a:lnTo>
                        <a:pt x="0" y="172"/>
                      </a:lnTo>
                      <a:lnTo>
                        <a:pt x="0" y="191"/>
                      </a:lnTo>
                      <a:lnTo>
                        <a:pt x="0" y="212"/>
                      </a:lnTo>
                      <a:lnTo>
                        <a:pt x="0" y="229"/>
                      </a:lnTo>
                      <a:lnTo>
                        <a:pt x="0" y="25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1" name="Freeform 572">
                  <a:extLst>
                    <a:ext uri="{FF2B5EF4-FFF2-40B4-BE49-F238E27FC236}">
                      <a16:creationId xmlns:a16="http://schemas.microsoft.com/office/drawing/2014/main" id="{DEE71942-046D-44A8-A26D-DC2AB097C1F7}"/>
                    </a:ext>
                  </a:extLst>
                </p:cNvPr>
                <p:cNvSpPr>
                  <a:spLocks/>
                </p:cNvSpPr>
                <p:nvPr/>
              </p:nvSpPr>
              <p:spPr bwMode="auto">
                <a:xfrm>
                  <a:off x="656" y="2089"/>
                  <a:ext cx="91" cy="149"/>
                </a:xfrm>
                <a:custGeom>
                  <a:avLst/>
                  <a:gdLst>
                    <a:gd name="T0" fmla="*/ 0 w 91"/>
                    <a:gd name="T1" fmla="*/ 0 h 149"/>
                    <a:gd name="T2" fmla="*/ 5 w 91"/>
                    <a:gd name="T3" fmla="*/ 21 h 149"/>
                    <a:gd name="T4" fmla="*/ 31 w 91"/>
                    <a:gd name="T5" fmla="*/ 29 h 149"/>
                    <a:gd name="T6" fmla="*/ 57 w 91"/>
                    <a:gd name="T7" fmla="*/ 44 h 149"/>
                    <a:gd name="T8" fmla="*/ 74 w 91"/>
                    <a:gd name="T9" fmla="*/ 64 h 149"/>
                    <a:gd name="T10" fmla="*/ 83 w 91"/>
                    <a:gd name="T11" fmla="*/ 85 h 149"/>
                    <a:gd name="T12" fmla="*/ 90 w 91"/>
                    <a:gd name="T13" fmla="*/ 104 h 149"/>
                    <a:gd name="T14" fmla="*/ 90 w 91"/>
                    <a:gd name="T15" fmla="*/ 125 h 149"/>
                    <a:gd name="T16" fmla="*/ 90 w 91"/>
                    <a:gd name="T17" fmla="*/ 14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9">
                      <a:moveTo>
                        <a:pt x="0" y="0"/>
                      </a:moveTo>
                      <a:lnTo>
                        <a:pt x="5" y="21"/>
                      </a:lnTo>
                      <a:lnTo>
                        <a:pt x="31" y="29"/>
                      </a:lnTo>
                      <a:lnTo>
                        <a:pt x="57" y="44"/>
                      </a:lnTo>
                      <a:lnTo>
                        <a:pt x="74" y="64"/>
                      </a:lnTo>
                      <a:lnTo>
                        <a:pt x="83" y="85"/>
                      </a:lnTo>
                      <a:lnTo>
                        <a:pt x="90" y="104"/>
                      </a:lnTo>
                      <a:lnTo>
                        <a:pt x="90" y="125"/>
                      </a:lnTo>
                      <a:lnTo>
                        <a:pt x="90" y="14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2" name="Freeform 573">
                  <a:extLst>
                    <a:ext uri="{FF2B5EF4-FFF2-40B4-BE49-F238E27FC236}">
                      <a16:creationId xmlns:a16="http://schemas.microsoft.com/office/drawing/2014/main" id="{CBAB663D-4864-4B67-A029-6FE739445125}"/>
                    </a:ext>
                  </a:extLst>
                </p:cNvPr>
                <p:cNvSpPr>
                  <a:spLocks/>
                </p:cNvSpPr>
                <p:nvPr/>
              </p:nvSpPr>
              <p:spPr bwMode="auto">
                <a:xfrm>
                  <a:off x="536" y="2147"/>
                  <a:ext cx="121" cy="129"/>
                </a:xfrm>
                <a:custGeom>
                  <a:avLst/>
                  <a:gdLst>
                    <a:gd name="T0" fmla="*/ 120 w 121"/>
                    <a:gd name="T1" fmla="*/ 0 h 129"/>
                    <a:gd name="T2" fmla="*/ 104 w 121"/>
                    <a:gd name="T3" fmla="*/ 23 h 129"/>
                    <a:gd name="T4" fmla="*/ 74 w 121"/>
                    <a:gd name="T5" fmla="*/ 35 h 129"/>
                    <a:gd name="T6" fmla="*/ 53 w 121"/>
                    <a:gd name="T7" fmla="*/ 44 h 129"/>
                    <a:gd name="T8" fmla="*/ 32 w 121"/>
                    <a:gd name="T9" fmla="*/ 63 h 129"/>
                    <a:gd name="T10" fmla="*/ 16 w 121"/>
                    <a:gd name="T11" fmla="*/ 84 h 129"/>
                    <a:gd name="T12" fmla="*/ 0 w 121"/>
                    <a:gd name="T13" fmla="*/ 105 h 129"/>
                    <a:gd name="T14" fmla="*/ 0 w 121"/>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9">
                      <a:moveTo>
                        <a:pt x="120" y="0"/>
                      </a:moveTo>
                      <a:lnTo>
                        <a:pt x="104" y="23"/>
                      </a:lnTo>
                      <a:lnTo>
                        <a:pt x="74" y="35"/>
                      </a:lnTo>
                      <a:lnTo>
                        <a:pt x="53" y="44"/>
                      </a:lnTo>
                      <a:lnTo>
                        <a:pt x="32" y="63"/>
                      </a:lnTo>
                      <a:lnTo>
                        <a:pt x="16" y="84"/>
                      </a:lnTo>
                      <a:lnTo>
                        <a:pt x="0" y="105"/>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3" name="Freeform 574">
                  <a:extLst>
                    <a:ext uri="{FF2B5EF4-FFF2-40B4-BE49-F238E27FC236}">
                      <a16:creationId xmlns:a16="http://schemas.microsoft.com/office/drawing/2014/main" id="{EDBE28B1-92F2-4F30-AB26-DACFF1270EDB}"/>
                    </a:ext>
                  </a:extLst>
                </p:cNvPr>
                <p:cNvSpPr>
                  <a:spLocks/>
                </p:cNvSpPr>
                <p:nvPr/>
              </p:nvSpPr>
              <p:spPr bwMode="auto">
                <a:xfrm>
                  <a:off x="656" y="1769"/>
                  <a:ext cx="209" cy="416"/>
                </a:xfrm>
                <a:custGeom>
                  <a:avLst/>
                  <a:gdLst>
                    <a:gd name="T0" fmla="*/ 0 w 209"/>
                    <a:gd name="T1" fmla="*/ 0 h 416"/>
                    <a:gd name="T2" fmla="*/ 5 w 209"/>
                    <a:gd name="T3" fmla="*/ 21 h 416"/>
                    <a:gd name="T4" fmla="*/ 31 w 209"/>
                    <a:gd name="T5" fmla="*/ 21 h 416"/>
                    <a:gd name="T6" fmla="*/ 57 w 209"/>
                    <a:gd name="T7" fmla="*/ 26 h 416"/>
                    <a:gd name="T8" fmla="*/ 82 w 209"/>
                    <a:gd name="T9" fmla="*/ 35 h 416"/>
                    <a:gd name="T10" fmla="*/ 105 w 209"/>
                    <a:gd name="T11" fmla="*/ 55 h 416"/>
                    <a:gd name="T12" fmla="*/ 124 w 209"/>
                    <a:gd name="T13" fmla="*/ 76 h 416"/>
                    <a:gd name="T14" fmla="*/ 140 w 209"/>
                    <a:gd name="T15" fmla="*/ 96 h 416"/>
                    <a:gd name="T16" fmla="*/ 157 w 209"/>
                    <a:gd name="T17" fmla="*/ 120 h 416"/>
                    <a:gd name="T18" fmla="*/ 166 w 209"/>
                    <a:gd name="T19" fmla="*/ 149 h 416"/>
                    <a:gd name="T20" fmla="*/ 173 w 209"/>
                    <a:gd name="T21" fmla="*/ 175 h 416"/>
                    <a:gd name="T22" fmla="*/ 192 w 209"/>
                    <a:gd name="T23" fmla="*/ 194 h 416"/>
                    <a:gd name="T24" fmla="*/ 199 w 209"/>
                    <a:gd name="T25" fmla="*/ 215 h 416"/>
                    <a:gd name="T26" fmla="*/ 208 w 209"/>
                    <a:gd name="T27" fmla="*/ 241 h 416"/>
                    <a:gd name="T28" fmla="*/ 208 w 209"/>
                    <a:gd name="T29" fmla="*/ 271 h 416"/>
                    <a:gd name="T30" fmla="*/ 208 w 209"/>
                    <a:gd name="T31" fmla="*/ 290 h 416"/>
                    <a:gd name="T32" fmla="*/ 208 w 209"/>
                    <a:gd name="T33" fmla="*/ 307 h 416"/>
                    <a:gd name="T34" fmla="*/ 208 w 209"/>
                    <a:gd name="T35" fmla="*/ 328 h 416"/>
                    <a:gd name="T36" fmla="*/ 208 w 209"/>
                    <a:gd name="T37" fmla="*/ 352 h 416"/>
                    <a:gd name="T38" fmla="*/ 208 w 209"/>
                    <a:gd name="T39" fmla="*/ 375 h 416"/>
                    <a:gd name="T40" fmla="*/ 208 w 209"/>
                    <a:gd name="T41" fmla="*/ 395 h 416"/>
                    <a:gd name="T42" fmla="*/ 208 w 209"/>
                    <a:gd name="T43" fmla="*/ 41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9" h="416">
                      <a:moveTo>
                        <a:pt x="0" y="0"/>
                      </a:moveTo>
                      <a:lnTo>
                        <a:pt x="5" y="21"/>
                      </a:lnTo>
                      <a:lnTo>
                        <a:pt x="31" y="21"/>
                      </a:lnTo>
                      <a:lnTo>
                        <a:pt x="57" y="26"/>
                      </a:lnTo>
                      <a:lnTo>
                        <a:pt x="82" y="35"/>
                      </a:lnTo>
                      <a:lnTo>
                        <a:pt x="105" y="55"/>
                      </a:lnTo>
                      <a:lnTo>
                        <a:pt x="124" y="76"/>
                      </a:lnTo>
                      <a:lnTo>
                        <a:pt x="140" y="96"/>
                      </a:lnTo>
                      <a:lnTo>
                        <a:pt x="157" y="120"/>
                      </a:lnTo>
                      <a:lnTo>
                        <a:pt x="166" y="149"/>
                      </a:lnTo>
                      <a:lnTo>
                        <a:pt x="173" y="175"/>
                      </a:lnTo>
                      <a:lnTo>
                        <a:pt x="192" y="194"/>
                      </a:lnTo>
                      <a:lnTo>
                        <a:pt x="199" y="215"/>
                      </a:lnTo>
                      <a:lnTo>
                        <a:pt x="208" y="241"/>
                      </a:lnTo>
                      <a:lnTo>
                        <a:pt x="208" y="271"/>
                      </a:lnTo>
                      <a:lnTo>
                        <a:pt x="208" y="290"/>
                      </a:lnTo>
                      <a:lnTo>
                        <a:pt x="208" y="307"/>
                      </a:lnTo>
                      <a:lnTo>
                        <a:pt x="208" y="328"/>
                      </a:lnTo>
                      <a:lnTo>
                        <a:pt x="208" y="352"/>
                      </a:lnTo>
                      <a:lnTo>
                        <a:pt x="208" y="375"/>
                      </a:lnTo>
                      <a:lnTo>
                        <a:pt x="208" y="395"/>
                      </a:lnTo>
                      <a:lnTo>
                        <a:pt x="208" y="41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4" name="Freeform 575">
                  <a:extLst>
                    <a:ext uri="{FF2B5EF4-FFF2-40B4-BE49-F238E27FC236}">
                      <a16:creationId xmlns:a16="http://schemas.microsoft.com/office/drawing/2014/main" id="{D621E30A-A0A5-483E-B5EC-ACD3E1F1B3BA}"/>
                    </a:ext>
                  </a:extLst>
                </p:cNvPr>
                <p:cNvSpPr>
                  <a:spLocks/>
                </p:cNvSpPr>
                <p:nvPr/>
              </p:nvSpPr>
              <p:spPr bwMode="auto">
                <a:xfrm>
                  <a:off x="856" y="1985"/>
                  <a:ext cx="141" cy="41"/>
                </a:xfrm>
                <a:custGeom>
                  <a:avLst/>
                  <a:gdLst>
                    <a:gd name="T0" fmla="*/ 0 w 141"/>
                    <a:gd name="T1" fmla="*/ 0 h 41"/>
                    <a:gd name="T2" fmla="*/ 26 w 141"/>
                    <a:gd name="T3" fmla="*/ 5 h 41"/>
                    <a:gd name="T4" fmla="*/ 61 w 141"/>
                    <a:gd name="T5" fmla="*/ 5 h 41"/>
                    <a:gd name="T6" fmla="*/ 88 w 141"/>
                    <a:gd name="T7" fmla="*/ 12 h 41"/>
                    <a:gd name="T8" fmla="*/ 114 w 141"/>
                    <a:gd name="T9" fmla="*/ 29 h 41"/>
                    <a:gd name="T10" fmla="*/ 140 w 141"/>
                    <a:gd name="T11" fmla="*/ 40 h 41"/>
                  </a:gdLst>
                  <a:ahLst/>
                  <a:cxnLst>
                    <a:cxn ang="0">
                      <a:pos x="T0" y="T1"/>
                    </a:cxn>
                    <a:cxn ang="0">
                      <a:pos x="T2" y="T3"/>
                    </a:cxn>
                    <a:cxn ang="0">
                      <a:pos x="T4" y="T5"/>
                    </a:cxn>
                    <a:cxn ang="0">
                      <a:pos x="T6" y="T7"/>
                    </a:cxn>
                    <a:cxn ang="0">
                      <a:pos x="T8" y="T9"/>
                    </a:cxn>
                    <a:cxn ang="0">
                      <a:pos x="T10" y="T11"/>
                    </a:cxn>
                  </a:cxnLst>
                  <a:rect l="0" t="0" r="r" b="b"/>
                  <a:pathLst>
                    <a:path w="141" h="41">
                      <a:moveTo>
                        <a:pt x="0" y="0"/>
                      </a:moveTo>
                      <a:lnTo>
                        <a:pt x="26" y="5"/>
                      </a:lnTo>
                      <a:lnTo>
                        <a:pt x="61" y="5"/>
                      </a:lnTo>
                      <a:lnTo>
                        <a:pt x="88" y="12"/>
                      </a:lnTo>
                      <a:lnTo>
                        <a:pt x="114" y="29"/>
                      </a:lnTo>
                      <a:lnTo>
                        <a:pt x="140"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5" name="Freeform 576">
                  <a:extLst>
                    <a:ext uri="{FF2B5EF4-FFF2-40B4-BE49-F238E27FC236}">
                      <a16:creationId xmlns:a16="http://schemas.microsoft.com/office/drawing/2014/main" id="{1887C96F-2B34-430C-B353-431296C7CBB8}"/>
                    </a:ext>
                  </a:extLst>
                </p:cNvPr>
                <p:cNvSpPr>
                  <a:spLocks/>
                </p:cNvSpPr>
                <p:nvPr/>
              </p:nvSpPr>
              <p:spPr bwMode="auto">
                <a:xfrm>
                  <a:off x="926" y="1985"/>
                  <a:ext cx="32" cy="163"/>
                </a:xfrm>
                <a:custGeom>
                  <a:avLst/>
                  <a:gdLst>
                    <a:gd name="T0" fmla="*/ 0 w 32"/>
                    <a:gd name="T1" fmla="*/ 0 h 163"/>
                    <a:gd name="T2" fmla="*/ 0 w 32"/>
                    <a:gd name="T3" fmla="*/ 26 h 163"/>
                    <a:gd name="T4" fmla="*/ 0 w 32"/>
                    <a:gd name="T5" fmla="*/ 49 h 163"/>
                    <a:gd name="T6" fmla="*/ 0 w 32"/>
                    <a:gd name="T7" fmla="*/ 69 h 163"/>
                    <a:gd name="T8" fmla="*/ 0 w 32"/>
                    <a:gd name="T9" fmla="*/ 86 h 163"/>
                    <a:gd name="T10" fmla="*/ 0 w 32"/>
                    <a:gd name="T11" fmla="*/ 107 h 163"/>
                    <a:gd name="T12" fmla="*/ 0 w 32"/>
                    <a:gd name="T13" fmla="*/ 127 h 163"/>
                    <a:gd name="T14" fmla="*/ 22 w 32"/>
                    <a:gd name="T15" fmla="*/ 141 h 163"/>
                    <a:gd name="T16" fmla="*/ 31 w 32"/>
                    <a:gd name="T17"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63">
                      <a:moveTo>
                        <a:pt x="0" y="0"/>
                      </a:moveTo>
                      <a:lnTo>
                        <a:pt x="0" y="26"/>
                      </a:lnTo>
                      <a:lnTo>
                        <a:pt x="0" y="49"/>
                      </a:lnTo>
                      <a:lnTo>
                        <a:pt x="0" y="69"/>
                      </a:lnTo>
                      <a:lnTo>
                        <a:pt x="0" y="86"/>
                      </a:lnTo>
                      <a:lnTo>
                        <a:pt x="0" y="107"/>
                      </a:lnTo>
                      <a:lnTo>
                        <a:pt x="0" y="127"/>
                      </a:lnTo>
                      <a:lnTo>
                        <a:pt x="22" y="141"/>
                      </a:lnTo>
                      <a:lnTo>
                        <a:pt x="31" y="16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 name="Freeform 577">
                  <a:extLst>
                    <a:ext uri="{FF2B5EF4-FFF2-40B4-BE49-F238E27FC236}">
                      <a16:creationId xmlns:a16="http://schemas.microsoft.com/office/drawing/2014/main" id="{47440BBD-563D-45FE-833F-1FCE5B7F31B6}"/>
                    </a:ext>
                  </a:extLst>
                </p:cNvPr>
                <p:cNvSpPr>
                  <a:spLocks/>
                </p:cNvSpPr>
                <p:nvPr/>
              </p:nvSpPr>
              <p:spPr bwMode="auto">
                <a:xfrm>
                  <a:off x="456" y="2089"/>
                  <a:ext cx="65" cy="59"/>
                </a:xfrm>
                <a:custGeom>
                  <a:avLst/>
                  <a:gdLst>
                    <a:gd name="T0" fmla="*/ 64 w 65"/>
                    <a:gd name="T1" fmla="*/ 0 h 59"/>
                    <a:gd name="T2" fmla="*/ 48 w 65"/>
                    <a:gd name="T3" fmla="*/ 24 h 59"/>
                    <a:gd name="T4" fmla="*/ 32 w 65"/>
                    <a:gd name="T5" fmla="*/ 43 h 59"/>
                    <a:gd name="T6" fmla="*/ 0 w 65"/>
                    <a:gd name="T7" fmla="*/ 58 h 59"/>
                  </a:gdLst>
                  <a:ahLst/>
                  <a:cxnLst>
                    <a:cxn ang="0">
                      <a:pos x="T0" y="T1"/>
                    </a:cxn>
                    <a:cxn ang="0">
                      <a:pos x="T2" y="T3"/>
                    </a:cxn>
                    <a:cxn ang="0">
                      <a:pos x="T4" y="T5"/>
                    </a:cxn>
                    <a:cxn ang="0">
                      <a:pos x="T6" y="T7"/>
                    </a:cxn>
                  </a:cxnLst>
                  <a:rect l="0" t="0" r="r" b="b"/>
                  <a:pathLst>
                    <a:path w="65" h="59">
                      <a:moveTo>
                        <a:pt x="64" y="0"/>
                      </a:moveTo>
                      <a:lnTo>
                        <a:pt x="48" y="24"/>
                      </a:lnTo>
                      <a:lnTo>
                        <a:pt x="32" y="43"/>
                      </a:lnTo>
                      <a:lnTo>
                        <a:pt x="0" y="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7" name="Freeform 578">
                  <a:extLst>
                    <a:ext uri="{FF2B5EF4-FFF2-40B4-BE49-F238E27FC236}">
                      <a16:creationId xmlns:a16="http://schemas.microsoft.com/office/drawing/2014/main" id="{1C6D9288-F6E5-4DF9-AA88-D38833FF6A99}"/>
                    </a:ext>
                  </a:extLst>
                </p:cNvPr>
                <p:cNvSpPr>
                  <a:spLocks/>
                </p:cNvSpPr>
                <p:nvPr/>
              </p:nvSpPr>
              <p:spPr bwMode="auto">
                <a:xfrm>
                  <a:off x="520" y="2072"/>
                  <a:ext cx="95" cy="56"/>
                </a:xfrm>
                <a:custGeom>
                  <a:avLst/>
                  <a:gdLst>
                    <a:gd name="T0" fmla="*/ 0 w 95"/>
                    <a:gd name="T1" fmla="*/ 20 h 56"/>
                    <a:gd name="T2" fmla="*/ 26 w 95"/>
                    <a:gd name="T3" fmla="*/ 0 h 56"/>
                    <a:gd name="T4" fmla="*/ 52 w 95"/>
                    <a:gd name="T5" fmla="*/ 0 h 56"/>
                    <a:gd name="T6" fmla="*/ 74 w 95"/>
                    <a:gd name="T7" fmla="*/ 15 h 56"/>
                    <a:gd name="T8" fmla="*/ 87 w 95"/>
                    <a:gd name="T9" fmla="*/ 35 h 56"/>
                    <a:gd name="T10" fmla="*/ 94 w 95"/>
                    <a:gd name="T11" fmla="*/ 55 h 56"/>
                  </a:gdLst>
                  <a:ahLst/>
                  <a:cxnLst>
                    <a:cxn ang="0">
                      <a:pos x="T0" y="T1"/>
                    </a:cxn>
                    <a:cxn ang="0">
                      <a:pos x="T2" y="T3"/>
                    </a:cxn>
                    <a:cxn ang="0">
                      <a:pos x="T4" y="T5"/>
                    </a:cxn>
                    <a:cxn ang="0">
                      <a:pos x="T6" y="T7"/>
                    </a:cxn>
                    <a:cxn ang="0">
                      <a:pos x="T8" y="T9"/>
                    </a:cxn>
                    <a:cxn ang="0">
                      <a:pos x="T10" y="T11"/>
                    </a:cxn>
                  </a:cxnLst>
                  <a:rect l="0" t="0" r="r" b="b"/>
                  <a:pathLst>
                    <a:path w="95" h="56">
                      <a:moveTo>
                        <a:pt x="0" y="20"/>
                      </a:moveTo>
                      <a:lnTo>
                        <a:pt x="26" y="0"/>
                      </a:lnTo>
                      <a:lnTo>
                        <a:pt x="52" y="0"/>
                      </a:lnTo>
                      <a:lnTo>
                        <a:pt x="74" y="15"/>
                      </a:lnTo>
                      <a:lnTo>
                        <a:pt x="87" y="35"/>
                      </a:lnTo>
                      <a:lnTo>
                        <a:pt x="94" y="5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8" name="Freeform 579">
                  <a:extLst>
                    <a:ext uri="{FF2B5EF4-FFF2-40B4-BE49-F238E27FC236}">
                      <a16:creationId xmlns:a16="http://schemas.microsoft.com/office/drawing/2014/main" id="{17DD221C-AB07-4F95-AE38-D49A70DED9D7}"/>
                    </a:ext>
                  </a:extLst>
                </p:cNvPr>
                <p:cNvSpPr>
                  <a:spLocks/>
                </p:cNvSpPr>
                <p:nvPr/>
              </p:nvSpPr>
              <p:spPr bwMode="auto">
                <a:xfrm>
                  <a:off x="507" y="1769"/>
                  <a:ext cx="39" cy="159"/>
                </a:xfrm>
                <a:custGeom>
                  <a:avLst/>
                  <a:gdLst>
                    <a:gd name="T0" fmla="*/ 16 w 39"/>
                    <a:gd name="T1" fmla="*/ 0 h 159"/>
                    <a:gd name="T2" fmla="*/ 38 w 39"/>
                    <a:gd name="T3" fmla="*/ 35 h 159"/>
                    <a:gd name="T4" fmla="*/ 38 w 39"/>
                    <a:gd name="T5" fmla="*/ 56 h 159"/>
                    <a:gd name="T6" fmla="*/ 31 w 39"/>
                    <a:gd name="T7" fmla="*/ 76 h 159"/>
                    <a:gd name="T8" fmla="*/ 22 w 39"/>
                    <a:gd name="T9" fmla="*/ 96 h 159"/>
                    <a:gd name="T10" fmla="*/ 22 w 39"/>
                    <a:gd name="T11" fmla="*/ 117 h 159"/>
                    <a:gd name="T12" fmla="*/ 7 w 39"/>
                    <a:gd name="T13" fmla="*/ 137 h 159"/>
                    <a:gd name="T14" fmla="*/ 0 w 39"/>
                    <a:gd name="T15" fmla="*/ 158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9">
                      <a:moveTo>
                        <a:pt x="16" y="0"/>
                      </a:moveTo>
                      <a:lnTo>
                        <a:pt x="38" y="35"/>
                      </a:lnTo>
                      <a:lnTo>
                        <a:pt x="38" y="56"/>
                      </a:lnTo>
                      <a:lnTo>
                        <a:pt x="31" y="76"/>
                      </a:lnTo>
                      <a:lnTo>
                        <a:pt x="22" y="96"/>
                      </a:lnTo>
                      <a:lnTo>
                        <a:pt x="22" y="117"/>
                      </a:lnTo>
                      <a:lnTo>
                        <a:pt x="7" y="137"/>
                      </a:lnTo>
                      <a:lnTo>
                        <a:pt x="0" y="1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9" name="Freeform 580">
                  <a:extLst>
                    <a:ext uri="{FF2B5EF4-FFF2-40B4-BE49-F238E27FC236}">
                      <a16:creationId xmlns:a16="http://schemas.microsoft.com/office/drawing/2014/main" id="{C90D6C0A-63DD-4716-A411-6A63470E418A}"/>
                    </a:ext>
                  </a:extLst>
                </p:cNvPr>
                <p:cNvSpPr>
                  <a:spLocks/>
                </p:cNvSpPr>
                <p:nvPr/>
              </p:nvSpPr>
              <p:spPr bwMode="auto">
                <a:xfrm>
                  <a:off x="442" y="1761"/>
                  <a:ext cx="104" cy="15"/>
                </a:xfrm>
                <a:custGeom>
                  <a:avLst/>
                  <a:gdLst>
                    <a:gd name="T0" fmla="*/ 78 w 104"/>
                    <a:gd name="T1" fmla="*/ 8 h 15"/>
                    <a:gd name="T2" fmla="*/ 103 w 104"/>
                    <a:gd name="T3" fmla="*/ 8 h 15"/>
                    <a:gd name="T4" fmla="*/ 78 w 104"/>
                    <a:gd name="T5" fmla="*/ 0 h 15"/>
                    <a:gd name="T6" fmla="*/ 55 w 104"/>
                    <a:gd name="T7" fmla="*/ 0 h 15"/>
                    <a:gd name="T8" fmla="*/ 29 w 104"/>
                    <a:gd name="T9" fmla="*/ 0 h 15"/>
                    <a:gd name="T10" fmla="*/ 0 w 104"/>
                    <a:gd name="T11" fmla="*/ 14 h 15"/>
                    <a:gd name="T12" fmla="*/ 11 w 104"/>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4" h="15">
                      <a:moveTo>
                        <a:pt x="78" y="8"/>
                      </a:moveTo>
                      <a:lnTo>
                        <a:pt x="103" y="8"/>
                      </a:lnTo>
                      <a:lnTo>
                        <a:pt x="78" y="0"/>
                      </a:lnTo>
                      <a:lnTo>
                        <a:pt x="55" y="0"/>
                      </a:lnTo>
                      <a:lnTo>
                        <a:pt x="29" y="0"/>
                      </a:lnTo>
                      <a:lnTo>
                        <a:pt x="0" y="14"/>
                      </a:lnTo>
                      <a:lnTo>
                        <a:pt x="11" y="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0" name="Freeform 581">
                  <a:extLst>
                    <a:ext uri="{FF2B5EF4-FFF2-40B4-BE49-F238E27FC236}">
                      <a16:creationId xmlns:a16="http://schemas.microsoft.com/office/drawing/2014/main" id="{5D849D21-2085-4B58-9127-9BF17BC15EBE}"/>
                    </a:ext>
                  </a:extLst>
                </p:cNvPr>
                <p:cNvSpPr>
                  <a:spLocks/>
                </p:cNvSpPr>
                <p:nvPr/>
              </p:nvSpPr>
              <p:spPr bwMode="auto">
                <a:xfrm>
                  <a:off x="944" y="2089"/>
                  <a:ext cx="113" cy="162"/>
                </a:xfrm>
                <a:custGeom>
                  <a:avLst/>
                  <a:gdLst>
                    <a:gd name="T0" fmla="*/ 112 w 113"/>
                    <a:gd name="T1" fmla="*/ 0 h 162"/>
                    <a:gd name="T2" fmla="*/ 87 w 113"/>
                    <a:gd name="T3" fmla="*/ 21 h 162"/>
                    <a:gd name="T4" fmla="*/ 66 w 113"/>
                    <a:gd name="T5" fmla="*/ 42 h 162"/>
                    <a:gd name="T6" fmla="*/ 40 w 113"/>
                    <a:gd name="T7" fmla="*/ 59 h 162"/>
                    <a:gd name="T8" fmla="*/ 25 w 113"/>
                    <a:gd name="T9" fmla="*/ 82 h 162"/>
                    <a:gd name="T10" fmla="*/ 5 w 113"/>
                    <a:gd name="T11" fmla="*/ 103 h 162"/>
                    <a:gd name="T12" fmla="*/ 0 w 113"/>
                    <a:gd name="T13" fmla="*/ 120 h 162"/>
                    <a:gd name="T14" fmla="*/ 0 w 113"/>
                    <a:gd name="T15" fmla="*/ 140 h 162"/>
                    <a:gd name="T16" fmla="*/ 0 w 113"/>
                    <a:gd name="T17"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62">
                      <a:moveTo>
                        <a:pt x="112" y="0"/>
                      </a:moveTo>
                      <a:lnTo>
                        <a:pt x="87" y="21"/>
                      </a:lnTo>
                      <a:lnTo>
                        <a:pt x="66" y="42"/>
                      </a:lnTo>
                      <a:lnTo>
                        <a:pt x="40" y="59"/>
                      </a:lnTo>
                      <a:lnTo>
                        <a:pt x="25" y="82"/>
                      </a:lnTo>
                      <a:lnTo>
                        <a:pt x="5" y="103"/>
                      </a:lnTo>
                      <a:lnTo>
                        <a:pt x="0" y="120"/>
                      </a:lnTo>
                      <a:lnTo>
                        <a:pt x="0" y="140"/>
                      </a:lnTo>
                      <a:lnTo>
                        <a:pt x="0" y="16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1" name="Freeform 582">
                  <a:extLst>
                    <a:ext uri="{FF2B5EF4-FFF2-40B4-BE49-F238E27FC236}">
                      <a16:creationId xmlns:a16="http://schemas.microsoft.com/office/drawing/2014/main" id="{4921540F-58D6-460D-9AB9-D7E0A5CA781C}"/>
                    </a:ext>
                  </a:extLst>
                </p:cNvPr>
                <p:cNvSpPr>
                  <a:spLocks/>
                </p:cNvSpPr>
                <p:nvPr/>
              </p:nvSpPr>
              <p:spPr bwMode="auto">
                <a:xfrm>
                  <a:off x="1056" y="2089"/>
                  <a:ext cx="72" cy="187"/>
                </a:xfrm>
                <a:custGeom>
                  <a:avLst/>
                  <a:gdLst>
                    <a:gd name="T0" fmla="*/ 0 w 72"/>
                    <a:gd name="T1" fmla="*/ 0 h 187"/>
                    <a:gd name="T2" fmla="*/ 17 w 72"/>
                    <a:gd name="T3" fmla="*/ 24 h 187"/>
                    <a:gd name="T4" fmla="*/ 37 w 72"/>
                    <a:gd name="T5" fmla="*/ 44 h 187"/>
                    <a:gd name="T6" fmla="*/ 54 w 72"/>
                    <a:gd name="T7" fmla="*/ 67 h 187"/>
                    <a:gd name="T8" fmla="*/ 71 w 72"/>
                    <a:gd name="T9" fmla="*/ 87 h 187"/>
                    <a:gd name="T10" fmla="*/ 71 w 72"/>
                    <a:gd name="T11" fmla="*/ 113 h 187"/>
                    <a:gd name="T12" fmla="*/ 71 w 72"/>
                    <a:gd name="T13" fmla="*/ 142 h 187"/>
                    <a:gd name="T14" fmla="*/ 71 w 72"/>
                    <a:gd name="T15" fmla="*/ 163 h 187"/>
                    <a:gd name="T16" fmla="*/ 71 w 72"/>
                    <a:gd name="T1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87">
                      <a:moveTo>
                        <a:pt x="0" y="0"/>
                      </a:moveTo>
                      <a:lnTo>
                        <a:pt x="17" y="24"/>
                      </a:lnTo>
                      <a:lnTo>
                        <a:pt x="37" y="44"/>
                      </a:lnTo>
                      <a:lnTo>
                        <a:pt x="54" y="67"/>
                      </a:lnTo>
                      <a:lnTo>
                        <a:pt x="71" y="87"/>
                      </a:lnTo>
                      <a:lnTo>
                        <a:pt x="71" y="113"/>
                      </a:lnTo>
                      <a:lnTo>
                        <a:pt x="71" y="142"/>
                      </a:lnTo>
                      <a:lnTo>
                        <a:pt x="71" y="163"/>
                      </a:lnTo>
                      <a:lnTo>
                        <a:pt x="71" y="18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2" name="Freeform 583">
                  <a:extLst>
                    <a:ext uri="{FF2B5EF4-FFF2-40B4-BE49-F238E27FC236}">
                      <a16:creationId xmlns:a16="http://schemas.microsoft.com/office/drawing/2014/main" id="{16C09510-2190-45FF-86D5-CBA25D311B3E}"/>
                    </a:ext>
                  </a:extLst>
                </p:cNvPr>
                <p:cNvSpPr>
                  <a:spLocks/>
                </p:cNvSpPr>
                <p:nvPr/>
              </p:nvSpPr>
              <p:spPr bwMode="auto">
                <a:xfrm>
                  <a:off x="957" y="2203"/>
                  <a:ext cx="100" cy="161"/>
                </a:xfrm>
                <a:custGeom>
                  <a:avLst/>
                  <a:gdLst>
                    <a:gd name="T0" fmla="*/ 99 w 100"/>
                    <a:gd name="T1" fmla="*/ 0 h 161"/>
                    <a:gd name="T2" fmla="*/ 74 w 100"/>
                    <a:gd name="T3" fmla="*/ 12 h 161"/>
                    <a:gd name="T4" fmla="*/ 52 w 100"/>
                    <a:gd name="T5" fmla="*/ 35 h 161"/>
                    <a:gd name="T6" fmla="*/ 41 w 100"/>
                    <a:gd name="T7" fmla="*/ 52 h 161"/>
                    <a:gd name="T8" fmla="*/ 25 w 100"/>
                    <a:gd name="T9" fmla="*/ 82 h 161"/>
                    <a:gd name="T10" fmla="*/ 16 w 100"/>
                    <a:gd name="T11" fmla="*/ 102 h 161"/>
                    <a:gd name="T12" fmla="*/ 7 w 100"/>
                    <a:gd name="T13" fmla="*/ 120 h 161"/>
                    <a:gd name="T14" fmla="*/ 7 w 100"/>
                    <a:gd name="T15" fmla="*/ 140 h 161"/>
                    <a:gd name="T16" fmla="*/ 0 w 100"/>
                    <a:gd name="T17"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1">
                      <a:moveTo>
                        <a:pt x="99" y="0"/>
                      </a:moveTo>
                      <a:lnTo>
                        <a:pt x="74" y="12"/>
                      </a:lnTo>
                      <a:lnTo>
                        <a:pt x="52" y="35"/>
                      </a:lnTo>
                      <a:lnTo>
                        <a:pt x="41" y="52"/>
                      </a:lnTo>
                      <a:lnTo>
                        <a:pt x="25" y="82"/>
                      </a:lnTo>
                      <a:lnTo>
                        <a:pt x="16" y="102"/>
                      </a:lnTo>
                      <a:lnTo>
                        <a:pt x="7" y="120"/>
                      </a:lnTo>
                      <a:lnTo>
                        <a:pt x="7" y="140"/>
                      </a:lnTo>
                      <a:lnTo>
                        <a:pt x="0"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3" name="Freeform 584">
                  <a:extLst>
                    <a:ext uri="{FF2B5EF4-FFF2-40B4-BE49-F238E27FC236}">
                      <a16:creationId xmlns:a16="http://schemas.microsoft.com/office/drawing/2014/main" id="{4789E12A-BD3F-4C50-83A1-18867D643E29}"/>
                    </a:ext>
                  </a:extLst>
                </p:cNvPr>
                <p:cNvSpPr>
                  <a:spLocks/>
                </p:cNvSpPr>
                <p:nvPr/>
              </p:nvSpPr>
              <p:spPr bwMode="auto">
                <a:xfrm>
                  <a:off x="1051" y="2203"/>
                  <a:ext cx="128" cy="228"/>
                </a:xfrm>
                <a:custGeom>
                  <a:avLst/>
                  <a:gdLst>
                    <a:gd name="T0" fmla="*/ 7 w 128"/>
                    <a:gd name="T1" fmla="*/ 0 h 228"/>
                    <a:gd name="T2" fmla="*/ 0 w 128"/>
                    <a:gd name="T3" fmla="*/ 21 h 228"/>
                    <a:gd name="T4" fmla="*/ 7 w 128"/>
                    <a:gd name="T5" fmla="*/ 41 h 228"/>
                    <a:gd name="T6" fmla="*/ 7 w 128"/>
                    <a:gd name="T7" fmla="*/ 59 h 228"/>
                    <a:gd name="T8" fmla="*/ 16 w 128"/>
                    <a:gd name="T9" fmla="*/ 78 h 228"/>
                    <a:gd name="T10" fmla="*/ 27 w 128"/>
                    <a:gd name="T11" fmla="*/ 102 h 228"/>
                    <a:gd name="T12" fmla="*/ 27 w 128"/>
                    <a:gd name="T13" fmla="*/ 119 h 228"/>
                    <a:gd name="T14" fmla="*/ 42 w 128"/>
                    <a:gd name="T15" fmla="*/ 140 h 228"/>
                    <a:gd name="T16" fmla="*/ 42 w 128"/>
                    <a:gd name="T17" fmla="*/ 160 h 228"/>
                    <a:gd name="T18" fmla="*/ 68 w 128"/>
                    <a:gd name="T19" fmla="*/ 175 h 228"/>
                    <a:gd name="T20" fmla="*/ 75 w 128"/>
                    <a:gd name="T21" fmla="*/ 192 h 228"/>
                    <a:gd name="T22" fmla="*/ 101 w 128"/>
                    <a:gd name="T23" fmla="*/ 212 h 228"/>
                    <a:gd name="T24" fmla="*/ 127 w 128"/>
                    <a:gd name="T25"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28">
                      <a:moveTo>
                        <a:pt x="7" y="0"/>
                      </a:moveTo>
                      <a:lnTo>
                        <a:pt x="0" y="21"/>
                      </a:lnTo>
                      <a:lnTo>
                        <a:pt x="7" y="41"/>
                      </a:lnTo>
                      <a:lnTo>
                        <a:pt x="7" y="59"/>
                      </a:lnTo>
                      <a:lnTo>
                        <a:pt x="16" y="78"/>
                      </a:lnTo>
                      <a:lnTo>
                        <a:pt x="27" y="102"/>
                      </a:lnTo>
                      <a:lnTo>
                        <a:pt x="27" y="119"/>
                      </a:lnTo>
                      <a:lnTo>
                        <a:pt x="42" y="140"/>
                      </a:lnTo>
                      <a:lnTo>
                        <a:pt x="42" y="160"/>
                      </a:lnTo>
                      <a:lnTo>
                        <a:pt x="68" y="175"/>
                      </a:lnTo>
                      <a:lnTo>
                        <a:pt x="75" y="192"/>
                      </a:lnTo>
                      <a:lnTo>
                        <a:pt x="101" y="212"/>
                      </a:lnTo>
                      <a:lnTo>
                        <a:pt x="127" y="227"/>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4" name="Freeform 585">
                  <a:extLst>
                    <a:ext uri="{FF2B5EF4-FFF2-40B4-BE49-F238E27FC236}">
                      <a16:creationId xmlns:a16="http://schemas.microsoft.com/office/drawing/2014/main" id="{7795C795-EC3F-43D8-B648-0842CEE698B5}"/>
                    </a:ext>
                  </a:extLst>
                </p:cNvPr>
                <p:cNvSpPr>
                  <a:spLocks/>
                </p:cNvSpPr>
                <p:nvPr/>
              </p:nvSpPr>
              <p:spPr bwMode="auto">
                <a:xfrm>
                  <a:off x="1024" y="1875"/>
                  <a:ext cx="110" cy="157"/>
                </a:xfrm>
                <a:custGeom>
                  <a:avLst/>
                  <a:gdLst>
                    <a:gd name="T0" fmla="*/ 16 w 110"/>
                    <a:gd name="T1" fmla="*/ 0 h 157"/>
                    <a:gd name="T2" fmla="*/ 0 w 110"/>
                    <a:gd name="T3" fmla="*/ 20 h 157"/>
                    <a:gd name="T4" fmla="*/ 26 w 110"/>
                    <a:gd name="T5" fmla="*/ 35 h 157"/>
                    <a:gd name="T6" fmla="*/ 42 w 110"/>
                    <a:gd name="T7" fmla="*/ 54 h 157"/>
                    <a:gd name="T8" fmla="*/ 67 w 110"/>
                    <a:gd name="T9" fmla="*/ 66 h 157"/>
                    <a:gd name="T10" fmla="*/ 77 w 110"/>
                    <a:gd name="T11" fmla="*/ 89 h 157"/>
                    <a:gd name="T12" fmla="*/ 93 w 110"/>
                    <a:gd name="T13" fmla="*/ 115 h 157"/>
                    <a:gd name="T14" fmla="*/ 102 w 110"/>
                    <a:gd name="T15" fmla="*/ 135 h 157"/>
                    <a:gd name="T16" fmla="*/ 109 w 110"/>
                    <a:gd name="T17" fmla="*/ 15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57">
                      <a:moveTo>
                        <a:pt x="16" y="0"/>
                      </a:moveTo>
                      <a:lnTo>
                        <a:pt x="0" y="20"/>
                      </a:lnTo>
                      <a:lnTo>
                        <a:pt x="26" y="35"/>
                      </a:lnTo>
                      <a:lnTo>
                        <a:pt x="42" y="54"/>
                      </a:lnTo>
                      <a:lnTo>
                        <a:pt x="67" y="66"/>
                      </a:lnTo>
                      <a:lnTo>
                        <a:pt x="77" y="89"/>
                      </a:lnTo>
                      <a:lnTo>
                        <a:pt x="93" y="115"/>
                      </a:lnTo>
                      <a:lnTo>
                        <a:pt x="102" y="135"/>
                      </a:lnTo>
                      <a:lnTo>
                        <a:pt x="109" y="1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5" name="Freeform 586">
                  <a:extLst>
                    <a:ext uri="{FF2B5EF4-FFF2-40B4-BE49-F238E27FC236}">
                      <a16:creationId xmlns:a16="http://schemas.microsoft.com/office/drawing/2014/main" id="{5F418595-2B27-40A6-A645-952E3498EF94}"/>
                    </a:ext>
                  </a:extLst>
                </p:cNvPr>
                <p:cNvSpPr>
                  <a:spLocks/>
                </p:cNvSpPr>
                <p:nvPr/>
              </p:nvSpPr>
              <p:spPr bwMode="auto">
                <a:xfrm>
                  <a:off x="684" y="1799"/>
                  <a:ext cx="60" cy="129"/>
                </a:xfrm>
                <a:custGeom>
                  <a:avLst/>
                  <a:gdLst>
                    <a:gd name="T0" fmla="*/ 43 w 60"/>
                    <a:gd name="T1" fmla="*/ 23 h 129"/>
                    <a:gd name="T2" fmla="*/ 59 w 60"/>
                    <a:gd name="T3" fmla="*/ 0 h 129"/>
                    <a:gd name="T4" fmla="*/ 52 w 60"/>
                    <a:gd name="T5" fmla="*/ 23 h 129"/>
                    <a:gd name="T6" fmla="*/ 33 w 60"/>
                    <a:gd name="T7" fmla="*/ 43 h 129"/>
                    <a:gd name="T8" fmla="*/ 16 w 60"/>
                    <a:gd name="T9" fmla="*/ 64 h 129"/>
                    <a:gd name="T10" fmla="*/ 7 w 60"/>
                    <a:gd name="T11" fmla="*/ 85 h 129"/>
                    <a:gd name="T12" fmla="*/ 0 w 60"/>
                    <a:gd name="T13" fmla="*/ 107 h 129"/>
                    <a:gd name="T14" fmla="*/ 0 w 60"/>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29">
                      <a:moveTo>
                        <a:pt x="43" y="23"/>
                      </a:moveTo>
                      <a:lnTo>
                        <a:pt x="59" y="0"/>
                      </a:lnTo>
                      <a:lnTo>
                        <a:pt x="52" y="23"/>
                      </a:lnTo>
                      <a:lnTo>
                        <a:pt x="33" y="43"/>
                      </a:lnTo>
                      <a:lnTo>
                        <a:pt x="16" y="64"/>
                      </a:lnTo>
                      <a:lnTo>
                        <a:pt x="7" y="85"/>
                      </a:lnTo>
                      <a:lnTo>
                        <a:pt x="0" y="107"/>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6" name="Freeform 587">
                  <a:extLst>
                    <a:ext uri="{FF2B5EF4-FFF2-40B4-BE49-F238E27FC236}">
                      <a16:creationId xmlns:a16="http://schemas.microsoft.com/office/drawing/2014/main" id="{2019C148-6B16-4951-9EDA-FEF8035E035C}"/>
                    </a:ext>
                  </a:extLst>
                </p:cNvPr>
                <p:cNvSpPr>
                  <a:spLocks/>
                </p:cNvSpPr>
                <p:nvPr/>
              </p:nvSpPr>
              <p:spPr bwMode="auto">
                <a:xfrm>
                  <a:off x="703" y="1875"/>
                  <a:ext cx="70" cy="84"/>
                </a:xfrm>
                <a:custGeom>
                  <a:avLst/>
                  <a:gdLst>
                    <a:gd name="T0" fmla="*/ 0 w 70"/>
                    <a:gd name="T1" fmla="*/ 0 h 84"/>
                    <a:gd name="T2" fmla="*/ 17 w 70"/>
                    <a:gd name="T3" fmla="*/ 19 h 84"/>
                    <a:gd name="T4" fmla="*/ 36 w 70"/>
                    <a:gd name="T5" fmla="*/ 43 h 84"/>
                    <a:gd name="T6" fmla="*/ 52 w 70"/>
                    <a:gd name="T7" fmla="*/ 63 h 84"/>
                    <a:gd name="T8" fmla="*/ 52 w 70"/>
                    <a:gd name="T9" fmla="*/ 83 h 84"/>
                    <a:gd name="T10" fmla="*/ 69 w 70"/>
                    <a:gd name="T11" fmla="*/ 54 h 84"/>
                  </a:gdLst>
                  <a:ahLst/>
                  <a:cxnLst>
                    <a:cxn ang="0">
                      <a:pos x="T0" y="T1"/>
                    </a:cxn>
                    <a:cxn ang="0">
                      <a:pos x="T2" y="T3"/>
                    </a:cxn>
                    <a:cxn ang="0">
                      <a:pos x="T4" y="T5"/>
                    </a:cxn>
                    <a:cxn ang="0">
                      <a:pos x="T6" y="T7"/>
                    </a:cxn>
                    <a:cxn ang="0">
                      <a:pos x="T8" y="T9"/>
                    </a:cxn>
                    <a:cxn ang="0">
                      <a:pos x="T10" y="T11"/>
                    </a:cxn>
                  </a:cxnLst>
                  <a:rect l="0" t="0" r="r" b="b"/>
                  <a:pathLst>
                    <a:path w="70" h="84">
                      <a:moveTo>
                        <a:pt x="0" y="0"/>
                      </a:moveTo>
                      <a:lnTo>
                        <a:pt x="17" y="19"/>
                      </a:lnTo>
                      <a:lnTo>
                        <a:pt x="36" y="43"/>
                      </a:lnTo>
                      <a:lnTo>
                        <a:pt x="52" y="63"/>
                      </a:lnTo>
                      <a:lnTo>
                        <a:pt x="52" y="83"/>
                      </a:lnTo>
                      <a:lnTo>
                        <a:pt x="69" y="5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7" name="Freeform 588">
                  <a:extLst>
                    <a:ext uri="{FF2B5EF4-FFF2-40B4-BE49-F238E27FC236}">
                      <a16:creationId xmlns:a16="http://schemas.microsoft.com/office/drawing/2014/main" id="{627D26E3-4C78-4296-B7F1-BDA5C7B76976}"/>
                    </a:ext>
                  </a:extLst>
                </p:cNvPr>
                <p:cNvSpPr>
                  <a:spLocks/>
                </p:cNvSpPr>
                <p:nvPr/>
              </p:nvSpPr>
              <p:spPr bwMode="auto">
                <a:xfrm>
                  <a:off x="545" y="1609"/>
                  <a:ext cx="202" cy="110"/>
                </a:xfrm>
                <a:custGeom>
                  <a:avLst/>
                  <a:gdLst>
                    <a:gd name="T0" fmla="*/ 175 w 202"/>
                    <a:gd name="T1" fmla="*/ 0 h 110"/>
                    <a:gd name="T2" fmla="*/ 201 w 202"/>
                    <a:gd name="T3" fmla="*/ 30 h 110"/>
                    <a:gd name="T4" fmla="*/ 175 w 202"/>
                    <a:gd name="T5" fmla="*/ 30 h 110"/>
                    <a:gd name="T6" fmla="*/ 142 w 202"/>
                    <a:gd name="T7" fmla="*/ 30 h 110"/>
                    <a:gd name="T8" fmla="*/ 116 w 202"/>
                    <a:gd name="T9" fmla="*/ 35 h 110"/>
                    <a:gd name="T10" fmla="*/ 94 w 202"/>
                    <a:gd name="T11" fmla="*/ 47 h 110"/>
                    <a:gd name="T12" fmla="*/ 57 w 202"/>
                    <a:gd name="T13" fmla="*/ 63 h 110"/>
                    <a:gd name="T14" fmla="*/ 42 w 202"/>
                    <a:gd name="T15" fmla="*/ 83 h 110"/>
                    <a:gd name="T16" fmla="*/ 26 w 202"/>
                    <a:gd name="T17" fmla="*/ 103 h 110"/>
                    <a:gd name="T18" fmla="*/ 0 w 202"/>
                    <a:gd name="T19"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10">
                      <a:moveTo>
                        <a:pt x="175" y="0"/>
                      </a:moveTo>
                      <a:lnTo>
                        <a:pt x="201" y="30"/>
                      </a:lnTo>
                      <a:lnTo>
                        <a:pt x="175" y="30"/>
                      </a:lnTo>
                      <a:lnTo>
                        <a:pt x="142" y="30"/>
                      </a:lnTo>
                      <a:lnTo>
                        <a:pt x="116" y="35"/>
                      </a:lnTo>
                      <a:lnTo>
                        <a:pt x="94" y="47"/>
                      </a:lnTo>
                      <a:lnTo>
                        <a:pt x="57" y="63"/>
                      </a:lnTo>
                      <a:lnTo>
                        <a:pt x="42" y="83"/>
                      </a:lnTo>
                      <a:lnTo>
                        <a:pt x="26" y="103"/>
                      </a:lnTo>
                      <a:lnTo>
                        <a:pt x="0" y="10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8" name="Freeform 589">
                  <a:extLst>
                    <a:ext uri="{FF2B5EF4-FFF2-40B4-BE49-F238E27FC236}">
                      <a16:creationId xmlns:a16="http://schemas.microsoft.com/office/drawing/2014/main" id="{AA3E8676-EB4B-4248-9EC4-8427C3BC5309}"/>
                    </a:ext>
                  </a:extLst>
                </p:cNvPr>
                <p:cNvSpPr>
                  <a:spLocks/>
                </p:cNvSpPr>
                <p:nvPr/>
              </p:nvSpPr>
              <p:spPr bwMode="auto">
                <a:xfrm>
                  <a:off x="793" y="1609"/>
                  <a:ext cx="191" cy="161"/>
                </a:xfrm>
                <a:custGeom>
                  <a:avLst/>
                  <a:gdLst>
                    <a:gd name="T0" fmla="*/ 0 w 191"/>
                    <a:gd name="T1" fmla="*/ 0 h 161"/>
                    <a:gd name="T2" fmla="*/ 16 w 191"/>
                    <a:gd name="T3" fmla="*/ 21 h 161"/>
                    <a:gd name="T4" fmla="*/ 42 w 191"/>
                    <a:gd name="T5" fmla="*/ 21 h 161"/>
                    <a:gd name="T6" fmla="*/ 65 w 191"/>
                    <a:gd name="T7" fmla="*/ 35 h 161"/>
                    <a:gd name="T8" fmla="*/ 81 w 191"/>
                    <a:gd name="T9" fmla="*/ 53 h 161"/>
                    <a:gd name="T10" fmla="*/ 107 w 191"/>
                    <a:gd name="T11" fmla="*/ 67 h 161"/>
                    <a:gd name="T12" fmla="*/ 122 w 191"/>
                    <a:gd name="T13" fmla="*/ 88 h 161"/>
                    <a:gd name="T14" fmla="*/ 138 w 191"/>
                    <a:gd name="T15" fmla="*/ 108 h 161"/>
                    <a:gd name="T16" fmla="*/ 164 w 191"/>
                    <a:gd name="T17" fmla="*/ 120 h 161"/>
                    <a:gd name="T18" fmla="*/ 185 w 191"/>
                    <a:gd name="T19" fmla="*/ 140 h 161"/>
                    <a:gd name="T20" fmla="*/ 190 w 191"/>
                    <a:gd name="T21"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1">
                      <a:moveTo>
                        <a:pt x="0" y="0"/>
                      </a:moveTo>
                      <a:lnTo>
                        <a:pt x="16" y="21"/>
                      </a:lnTo>
                      <a:lnTo>
                        <a:pt x="42" y="21"/>
                      </a:lnTo>
                      <a:lnTo>
                        <a:pt x="65" y="35"/>
                      </a:lnTo>
                      <a:lnTo>
                        <a:pt x="81" y="53"/>
                      </a:lnTo>
                      <a:lnTo>
                        <a:pt x="107" y="67"/>
                      </a:lnTo>
                      <a:lnTo>
                        <a:pt x="122" y="88"/>
                      </a:lnTo>
                      <a:lnTo>
                        <a:pt x="138" y="108"/>
                      </a:lnTo>
                      <a:lnTo>
                        <a:pt x="164" y="120"/>
                      </a:lnTo>
                      <a:lnTo>
                        <a:pt x="185" y="140"/>
                      </a:lnTo>
                      <a:lnTo>
                        <a:pt x="190"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9" name="Freeform 590">
                  <a:extLst>
                    <a:ext uri="{FF2B5EF4-FFF2-40B4-BE49-F238E27FC236}">
                      <a16:creationId xmlns:a16="http://schemas.microsoft.com/office/drawing/2014/main" id="{2D6F9B88-CF71-4E4B-8073-917A9DADC1B4}"/>
                    </a:ext>
                  </a:extLst>
                </p:cNvPr>
                <p:cNvSpPr>
                  <a:spLocks/>
                </p:cNvSpPr>
                <p:nvPr/>
              </p:nvSpPr>
              <p:spPr bwMode="auto">
                <a:xfrm>
                  <a:off x="813" y="1656"/>
                  <a:ext cx="69" cy="144"/>
                </a:xfrm>
                <a:custGeom>
                  <a:avLst/>
                  <a:gdLst>
                    <a:gd name="T0" fmla="*/ 42 w 69"/>
                    <a:gd name="T1" fmla="*/ 0 h 144"/>
                    <a:gd name="T2" fmla="*/ 68 w 69"/>
                    <a:gd name="T3" fmla="*/ 0 h 144"/>
                    <a:gd name="T4" fmla="*/ 42 w 69"/>
                    <a:gd name="T5" fmla="*/ 21 h 144"/>
                    <a:gd name="T6" fmla="*/ 23 w 69"/>
                    <a:gd name="T7" fmla="*/ 41 h 144"/>
                    <a:gd name="T8" fmla="*/ 16 w 69"/>
                    <a:gd name="T9" fmla="*/ 61 h 144"/>
                    <a:gd name="T10" fmla="*/ 7 w 69"/>
                    <a:gd name="T11" fmla="*/ 82 h 144"/>
                    <a:gd name="T12" fmla="*/ 0 w 69"/>
                    <a:gd name="T13" fmla="*/ 103 h 144"/>
                    <a:gd name="T14" fmla="*/ 0 w 69"/>
                    <a:gd name="T15" fmla="*/ 122 h 144"/>
                    <a:gd name="T16" fmla="*/ 0 w 69"/>
                    <a:gd name="T17"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4">
                      <a:moveTo>
                        <a:pt x="42" y="0"/>
                      </a:moveTo>
                      <a:lnTo>
                        <a:pt x="68" y="0"/>
                      </a:lnTo>
                      <a:lnTo>
                        <a:pt x="42" y="21"/>
                      </a:lnTo>
                      <a:lnTo>
                        <a:pt x="23" y="41"/>
                      </a:lnTo>
                      <a:lnTo>
                        <a:pt x="16" y="61"/>
                      </a:lnTo>
                      <a:lnTo>
                        <a:pt x="7" y="82"/>
                      </a:lnTo>
                      <a:lnTo>
                        <a:pt x="0" y="103"/>
                      </a:lnTo>
                      <a:lnTo>
                        <a:pt x="0" y="122"/>
                      </a:lnTo>
                      <a:lnTo>
                        <a:pt x="0" y="14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0" name="Freeform 591">
                  <a:extLst>
                    <a:ext uri="{FF2B5EF4-FFF2-40B4-BE49-F238E27FC236}">
                      <a16:creationId xmlns:a16="http://schemas.microsoft.com/office/drawing/2014/main" id="{16E7BC42-8FBA-46F3-BC39-332603318B3A}"/>
                    </a:ext>
                  </a:extLst>
                </p:cNvPr>
                <p:cNvSpPr>
                  <a:spLocks/>
                </p:cNvSpPr>
                <p:nvPr/>
              </p:nvSpPr>
              <p:spPr bwMode="auto">
                <a:xfrm>
                  <a:off x="725" y="1656"/>
                  <a:ext cx="34" cy="130"/>
                </a:xfrm>
                <a:custGeom>
                  <a:avLst/>
                  <a:gdLst>
                    <a:gd name="T0" fmla="*/ 0 w 34"/>
                    <a:gd name="T1" fmla="*/ 0 h 130"/>
                    <a:gd name="T2" fmla="*/ 18 w 34"/>
                    <a:gd name="T3" fmla="*/ 21 h 130"/>
                    <a:gd name="T4" fmla="*/ 18 w 34"/>
                    <a:gd name="T5" fmla="*/ 42 h 130"/>
                    <a:gd name="T6" fmla="*/ 18 w 34"/>
                    <a:gd name="T7" fmla="*/ 65 h 130"/>
                    <a:gd name="T8" fmla="*/ 18 w 34"/>
                    <a:gd name="T9" fmla="*/ 85 h 130"/>
                    <a:gd name="T10" fmla="*/ 18 w 34"/>
                    <a:gd name="T11" fmla="*/ 108 h 130"/>
                    <a:gd name="T12" fmla="*/ 33 w 34"/>
                    <a:gd name="T13" fmla="*/ 129 h 130"/>
                  </a:gdLst>
                  <a:ahLst/>
                  <a:cxnLst>
                    <a:cxn ang="0">
                      <a:pos x="T0" y="T1"/>
                    </a:cxn>
                    <a:cxn ang="0">
                      <a:pos x="T2" y="T3"/>
                    </a:cxn>
                    <a:cxn ang="0">
                      <a:pos x="T4" y="T5"/>
                    </a:cxn>
                    <a:cxn ang="0">
                      <a:pos x="T6" y="T7"/>
                    </a:cxn>
                    <a:cxn ang="0">
                      <a:pos x="T8" y="T9"/>
                    </a:cxn>
                    <a:cxn ang="0">
                      <a:pos x="T10" y="T11"/>
                    </a:cxn>
                    <a:cxn ang="0">
                      <a:pos x="T12" y="T13"/>
                    </a:cxn>
                  </a:cxnLst>
                  <a:rect l="0" t="0" r="r" b="b"/>
                  <a:pathLst>
                    <a:path w="34" h="130">
                      <a:moveTo>
                        <a:pt x="0" y="0"/>
                      </a:moveTo>
                      <a:lnTo>
                        <a:pt x="18" y="21"/>
                      </a:lnTo>
                      <a:lnTo>
                        <a:pt x="18" y="42"/>
                      </a:lnTo>
                      <a:lnTo>
                        <a:pt x="18" y="65"/>
                      </a:lnTo>
                      <a:lnTo>
                        <a:pt x="18" y="85"/>
                      </a:lnTo>
                      <a:lnTo>
                        <a:pt x="18" y="108"/>
                      </a:lnTo>
                      <a:lnTo>
                        <a:pt x="33" y="1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1" name="Freeform 592">
                  <a:extLst>
                    <a:ext uri="{FF2B5EF4-FFF2-40B4-BE49-F238E27FC236}">
                      <a16:creationId xmlns:a16="http://schemas.microsoft.com/office/drawing/2014/main" id="{EFDB8C0C-DE78-4392-9C1B-7CA562DE3EAB}"/>
                    </a:ext>
                  </a:extLst>
                </p:cNvPr>
                <p:cNvSpPr>
                  <a:spLocks/>
                </p:cNvSpPr>
                <p:nvPr/>
              </p:nvSpPr>
              <p:spPr bwMode="auto">
                <a:xfrm>
                  <a:off x="800" y="1859"/>
                  <a:ext cx="197" cy="243"/>
                </a:xfrm>
                <a:custGeom>
                  <a:avLst/>
                  <a:gdLst>
                    <a:gd name="T0" fmla="*/ 196 w 197"/>
                    <a:gd name="T1" fmla="*/ 21 h 243"/>
                    <a:gd name="T2" fmla="*/ 175 w 197"/>
                    <a:gd name="T3" fmla="*/ 0 h 243"/>
                    <a:gd name="T4" fmla="*/ 149 w 197"/>
                    <a:gd name="T5" fmla="*/ 9 h 243"/>
                    <a:gd name="T6" fmla="*/ 123 w 197"/>
                    <a:gd name="T7" fmla="*/ 26 h 243"/>
                    <a:gd name="T8" fmla="*/ 107 w 197"/>
                    <a:gd name="T9" fmla="*/ 47 h 243"/>
                    <a:gd name="T10" fmla="*/ 88 w 197"/>
                    <a:gd name="T11" fmla="*/ 68 h 243"/>
                    <a:gd name="T12" fmla="*/ 81 w 197"/>
                    <a:gd name="T13" fmla="*/ 85 h 243"/>
                    <a:gd name="T14" fmla="*/ 71 w 197"/>
                    <a:gd name="T15" fmla="*/ 105 h 243"/>
                    <a:gd name="T16" fmla="*/ 52 w 197"/>
                    <a:gd name="T17" fmla="*/ 122 h 243"/>
                    <a:gd name="T18" fmla="*/ 45 w 197"/>
                    <a:gd name="T19" fmla="*/ 143 h 243"/>
                    <a:gd name="T20" fmla="*/ 36 w 197"/>
                    <a:gd name="T21" fmla="*/ 164 h 243"/>
                    <a:gd name="T22" fmla="*/ 26 w 197"/>
                    <a:gd name="T23" fmla="*/ 181 h 243"/>
                    <a:gd name="T24" fmla="*/ 19 w 197"/>
                    <a:gd name="T25" fmla="*/ 204 h 243"/>
                    <a:gd name="T26" fmla="*/ 7 w 197"/>
                    <a:gd name="T27" fmla="*/ 221 h 243"/>
                    <a:gd name="T28" fmla="*/ 0 w 197"/>
                    <a:gd name="T29" fmla="*/ 24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243">
                      <a:moveTo>
                        <a:pt x="196" y="21"/>
                      </a:moveTo>
                      <a:lnTo>
                        <a:pt x="175" y="0"/>
                      </a:lnTo>
                      <a:lnTo>
                        <a:pt x="149" y="9"/>
                      </a:lnTo>
                      <a:lnTo>
                        <a:pt x="123" y="26"/>
                      </a:lnTo>
                      <a:lnTo>
                        <a:pt x="107" y="47"/>
                      </a:lnTo>
                      <a:lnTo>
                        <a:pt x="88" y="68"/>
                      </a:lnTo>
                      <a:lnTo>
                        <a:pt x="81" y="85"/>
                      </a:lnTo>
                      <a:lnTo>
                        <a:pt x="71" y="105"/>
                      </a:lnTo>
                      <a:lnTo>
                        <a:pt x="52" y="122"/>
                      </a:lnTo>
                      <a:lnTo>
                        <a:pt x="45" y="143"/>
                      </a:lnTo>
                      <a:lnTo>
                        <a:pt x="36" y="164"/>
                      </a:lnTo>
                      <a:lnTo>
                        <a:pt x="26" y="181"/>
                      </a:lnTo>
                      <a:lnTo>
                        <a:pt x="19" y="204"/>
                      </a:lnTo>
                      <a:lnTo>
                        <a:pt x="7" y="221"/>
                      </a:lnTo>
                      <a:lnTo>
                        <a:pt x="0" y="24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0" name="Group 622">
                <a:extLst>
                  <a:ext uri="{FF2B5EF4-FFF2-40B4-BE49-F238E27FC236}">
                    <a16:creationId xmlns:a16="http://schemas.microsoft.com/office/drawing/2014/main" id="{7951DABE-BE29-4EE3-8BF2-BC582B932DA9}"/>
                  </a:ext>
                </a:extLst>
              </p:cNvPr>
              <p:cNvGrpSpPr>
                <a:grpSpLocks/>
              </p:cNvGrpSpPr>
              <p:nvPr/>
            </p:nvGrpSpPr>
            <p:grpSpPr bwMode="auto">
              <a:xfrm>
                <a:off x="5668649" y="2301896"/>
                <a:ext cx="631543" cy="967215"/>
                <a:chOff x="804" y="1609"/>
                <a:chExt cx="738" cy="822"/>
              </a:xfrm>
              <a:grpFill/>
            </p:grpSpPr>
            <p:sp>
              <p:nvSpPr>
                <p:cNvPr id="236" name="Freeform 623">
                  <a:extLst>
                    <a:ext uri="{FF2B5EF4-FFF2-40B4-BE49-F238E27FC236}">
                      <a16:creationId xmlns:a16="http://schemas.microsoft.com/office/drawing/2014/main" id="{CA818E71-DBAD-491E-8B72-172025EB93E3}"/>
                    </a:ext>
                  </a:extLst>
                </p:cNvPr>
                <p:cNvSpPr>
                  <a:spLocks/>
                </p:cNvSpPr>
                <p:nvPr/>
              </p:nvSpPr>
              <p:spPr bwMode="auto">
                <a:xfrm>
                  <a:off x="1385" y="1964"/>
                  <a:ext cx="136" cy="94"/>
                </a:xfrm>
                <a:custGeom>
                  <a:avLst/>
                  <a:gdLst>
                    <a:gd name="T0" fmla="*/ 0 w 136"/>
                    <a:gd name="T1" fmla="*/ 6 h 94"/>
                    <a:gd name="T2" fmla="*/ 54 w 136"/>
                    <a:gd name="T3" fmla="*/ 0 h 94"/>
                    <a:gd name="T4" fmla="*/ 103 w 136"/>
                    <a:gd name="T5" fmla="*/ 0 h 94"/>
                    <a:gd name="T6" fmla="*/ 119 w 136"/>
                    <a:gd name="T7" fmla="*/ 47 h 94"/>
                    <a:gd name="T8" fmla="*/ 135 w 136"/>
                    <a:gd name="T9" fmla="*/ 93 h 94"/>
                  </a:gdLst>
                  <a:ahLst/>
                  <a:cxnLst>
                    <a:cxn ang="0">
                      <a:pos x="T0" y="T1"/>
                    </a:cxn>
                    <a:cxn ang="0">
                      <a:pos x="T2" y="T3"/>
                    </a:cxn>
                    <a:cxn ang="0">
                      <a:pos x="T4" y="T5"/>
                    </a:cxn>
                    <a:cxn ang="0">
                      <a:pos x="T6" y="T7"/>
                    </a:cxn>
                    <a:cxn ang="0">
                      <a:pos x="T8" y="T9"/>
                    </a:cxn>
                  </a:cxnLst>
                  <a:rect l="0" t="0" r="r" b="b"/>
                  <a:pathLst>
                    <a:path w="136" h="94">
                      <a:moveTo>
                        <a:pt x="0" y="6"/>
                      </a:moveTo>
                      <a:lnTo>
                        <a:pt x="54" y="0"/>
                      </a:lnTo>
                      <a:lnTo>
                        <a:pt x="103" y="0"/>
                      </a:lnTo>
                      <a:lnTo>
                        <a:pt x="119" y="47"/>
                      </a:lnTo>
                      <a:lnTo>
                        <a:pt x="135" y="9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7" name="Freeform 624">
                  <a:extLst>
                    <a:ext uri="{FF2B5EF4-FFF2-40B4-BE49-F238E27FC236}">
                      <a16:creationId xmlns:a16="http://schemas.microsoft.com/office/drawing/2014/main" id="{92F17E7C-6EC2-4E19-954C-7391DC112B21}"/>
                    </a:ext>
                  </a:extLst>
                </p:cNvPr>
                <p:cNvSpPr>
                  <a:spLocks/>
                </p:cNvSpPr>
                <p:nvPr/>
              </p:nvSpPr>
              <p:spPr bwMode="auto">
                <a:xfrm>
                  <a:off x="899" y="1609"/>
                  <a:ext cx="259" cy="469"/>
                </a:xfrm>
                <a:custGeom>
                  <a:avLst/>
                  <a:gdLst>
                    <a:gd name="T0" fmla="*/ 258 w 259"/>
                    <a:gd name="T1" fmla="*/ 0 h 469"/>
                    <a:gd name="T2" fmla="*/ 242 w 259"/>
                    <a:gd name="T3" fmla="*/ 29 h 469"/>
                    <a:gd name="T4" fmla="*/ 216 w 259"/>
                    <a:gd name="T5" fmla="*/ 41 h 469"/>
                    <a:gd name="T6" fmla="*/ 190 w 259"/>
                    <a:gd name="T7" fmla="*/ 67 h 469"/>
                    <a:gd name="T8" fmla="*/ 181 w 259"/>
                    <a:gd name="T9" fmla="*/ 97 h 469"/>
                    <a:gd name="T10" fmla="*/ 155 w 259"/>
                    <a:gd name="T11" fmla="*/ 120 h 469"/>
                    <a:gd name="T12" fmla="*/ 146 w 259"/>
                    <a:gd name="T13" fmla="*/ 140 h 469"/>
                    <a:gd name="T14" fmla="*/ 139 w 259"/>
                    <a:gd name="T15" fmla="*/ 160 h 469"/>
                    <a:gd name="T16" fmla="*/ 120 w 259"/>
                    <a:gd name="T17" fmla="*/ 181 h 469"/>
                    <a:gd name="T18" fmla="*/ 104 w 259"/>
                    <a:gd name="T19" fmla="*/ 207 h 469"/>
                    <a:gd name="T20" fmla="*/ 95 w 259"/>
                    <a:gd name="T21" fmla="*/ 227 h 469"/>
                    <a:gd name="T22" fmla="*/ 88 w 259"/>
                    <a:gd name="T23" fmla="*/ 247 h 469"/>
                    <a:gd name="T24" fmla="*/ 68 w 259"/>
                    <a:gd name="T25" fmla="*/ 268 h 469"/>
                    <a:gd name="T26" fmla="*/ 53 w 259"/>
                    <a:gd name="T27" fmla="*/ 294 h 469"/>
                    <a:gd name="T28" fmla="*/ 42 w 259"/>
                    <a:gd name="T29" fmla="*/ 315 h 469"/>
                    <a:gd name="T30" fmla="*/ 27 w 259"/>
                    <a:gd name="T31" fmla="*/ 344 h 469"/>
                    <a:gd name="T32" fmla="*/ 16 w 259"/>
                    <a:gd name="T33" fmla="*/ 361 h 469"/>
                    <a:gd name="T34" fmla="*/ 16 w 259"/>
                    <a:gd name="T35" fmla="*/ 387 h 469"/>
                    <a:gd name="T36" fmla="*/ 7 w 259"/>
                    <a:gd name="T37" fmla="*/ 407 h 469"/>
                    <a:gd name="T38" fmla="*/ 0 w 259"/>
                    <a:gd name="T39" fmla="*/ 428 h 469"/>
                    <a:gd name="T40" fmla="*/ 0 w 259"/>
                    <a:gd name="T41" fmla="*/ 448 h 469"/>
                    <a:gd name="T42" fmla="*/ 0 w 259"/>
                    <a:gd name="T43" fmla="*/ 46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 h="469">
                      <a:moveTo>
                        <a:pt x="258" y="0"/>
                      </a:moveTo>
                      <a:lnTo>
                        <a:pt x="242" y="29"/>
                      </a:lnTo>
                      <a:lnTo>
                        <a:pt x="216" y="41"/>
                      </a:lnTo>
                      <a:lnTo>
                        <a:pt x="190" y="67"/>
                      </a:lnTo>
                      <a:lnTo>
                        <a:pt x="181" y="97"/>
                      </a:lnTo>
                      <a:lnTo>
                        <a:pt x="155" y="120"/>
                      </a:lnTo>
                      <a:lnTo>
                        <a:pt x="146" y="140"/>
                      </a:lnTo>
                      <a:lnTo>
                        <a:pt x="139" y="160"/>
                      </a:lnTo>
                      <a:lnTo>
                        <a:pt x="120" y="181"/>
                      </a:lnTo>
                      <a:lnTo>
                        <a:pt x="104" y="207"/>
                      </a:lnTo>
                      <a:lnTo>
                        <a:pt x="95" y="227"/>
                      </a:lnTo>
                      <a:lnTo>
                        <a:pt x="88" y="247"/>
                      </a:lnTo>
                      <a:lnTo>
                        <a:pt x="68" y="268"/>
                      </a:lnTo>
                      <a:lnTo>
                        <a:pt x="53" y="294"/>
                      </a:lnTo>
                      <a:lnTo>
                        <a:pt x="42" y="315"/>
                      </a:lnTo>
                      <a:lnTo>
                        <a:pt x="27" y="344"/>
                      </a:lnTo>
                      <a:lnTo>
                        <a:pt x="16" y="361"/>
                      </a:lnTo>
                      <a:lnTo>
                        <a:pt x="16" y="387"/>
                      </a:lnTo>
                      <a:lnTo>
                        <a:pt x="7" y="407"/>
                      </a:lnTo>
                      <a:lnTo>
                        <a:pt x="0" y="428"/>
                      </a:lnTo>
                      <a:lnTo>
                        <a:pt x="0" y="448"/>
                      </a:lnTo>
                      <a:lnTo>
                        <a:pt x="0" y="46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8" name="Freeform 625">
                  <a:extLst>
                    <a:ext uri="{FF2B5EF4-FFF2-40B4-BE49-F238E27FC236}">
                      <a16:creationId xmlns:a16="http://schemas.microsoft.com/office/drawing/2014/main" id="{BCC48CA4-1EA2-4230-8BD4-26635A3C6160}"/>
                    </a:ext>
                  </a:extLst>
                </p:cNvPr>
                <p:cNvSpPr>
                  <a:spLocks/>
                </p:cNvSpPr>
                <p:nvPr/>
              </p:nvSpPr>
              <p:spPr bwMode="auto">
                <a:xfrm>
                  <a:off x="1157" y="1609"/>
                  <a:ext cx="247" cy="612"/>
                </a:xfrm>
                <a:custGeom>
                  <a:avLst/>
                  <a:gdLst>
                    <a:gd name="T0" fmla="*/ 0 w 247"/>
                    <a:gd name="T1" fmla="*/ 0 h 612"/>
                    <a:gd name="T2" fmla="*/ 0 w 247"/>
                    <a:gd name="T3" fmla="*/ 21 h 612"/>
                    <a:gd name="T4" fmla="*/ 16 w 247"/>
                    <a:gd name="T5" fmla="*/ 47 h 612"/>
                    <a:gd name="T6" fmla="*/ 33 w 247"/>
                    <a:gd name="T7" fmla="*/ 68 h 612"/>
                    <a:gd name="T8" fmla="*/ 58 w 247"/>
                    <a:gd name="T9" fmla="*/ 82 h 612"/>
                    <a:gd name="T10" fmla="*/ 91 w 247"/>
                    <a:gd name="T11" fmla="*/ 114 h 612"/>
                    <a:gd name="T12" fmla="*/ 113 w 247"/>
                    <a:gd name="T13" fmla="*/ 134 h 612"/>
                    <a:gd name="T14" fmla="*/ 139 w 247"/>
                    <a:gd name="T15" fmla="*/ 169 h 612"/>
                    <a:gd name="T16" fmla="*/ 164 w 247"/>
                    <a:gd name="T17" fmla="*/ 190 h 612"/>
                    <a:gd name="T18" fmla="*/ 164 w 247"/>
                    <a:gd name="T19" fmla="*/ 216 h 612"/>
                    <a:gd name="T20" fmla="*/ 181 w 247"/>
                    <a:gd name="T21" fmla="*/ 242 h 612"/>
                    <a:gd name="T22" fmla="*/ 197 w 247"/>
                    <a:gd name="T23" fmla="*/ 262 h 612"/>
                    <a:gd name="T24" fmla="*/ 213 w 247"/>
                    <a:gd name="T25" fmla="*/ 283 h 612"/>
                    <a:gd name="T26" fmla="*/ 230 w 247"/>
                    <a:gd name="T27" fmla="*/ 303 h 612"/>
                    <a:gd name="T28" fmla="*/ 230 w 247"/>
                    <a:gd name="T29" fmla="*/ 329 h 612"/>
                    <a:gd name="T30" fmla="*/ 230 w 247"/>
                    <a:gd name="T31" fmla="*/ 350 h 612"/>
                    <a:gd name="T32" fmla="*/ 230 w 247"/>
                    <a:gd name="T33" fmla="*/ 370 h 612"/>
                    <a:gd name="T34" fmla="*/ 239 w 247"/>
                    <a:gd name="T35" fmla="*/ 396 h 612"/>
                    <a:gd name="T36" fmla="*/ 239 w 247"/>
                    <a:gd name="T37" fmla="*/ 416 h 612"/>
                    <a:gd name="T38" fmla="*/ 246 w 247"/>
                    <a:gd name="T39" fmla="*/ 442 h 612"/>
                    <a:gd name="T40" fmla="*/ 246 w 247"/>
                    <a:gd name="T41" fmla="*/ 472 h 612"/>
                    <a:gd name="T42" fmla="*/ 246 w 247"/>
                    <a:gd name="T43" fmla="*/ 492 h 612"/>
                    <a:gd name="T44" fmla="*/ 246 w 247"/>
                    <a:gd name="T45" fmla="*/ 510 h 612"/>
                    <a:gd name="T46" fmla="*/ 246 w 247"/>
                    <a:gd name="T47" fmla="*/ 530 h 612"/>
                    <a:gd name="T48" fmla="*/ 246 w 247"/>
                    <a:gd name="T49" fmla="*/ 550 h 612"/>
                    <a:gd name="T50" fmla="*/ 246 w 247"/>
                    <a:gd name="T51" fmla="*/ 571 h 612"/>
                    <a:gd name="T52" fmla="*/ 246 w 247"/>
                    <a:gd name="T53" fmla="*/ 591 h 612"/>
                    <a:gd name="T54" fmla="*/ 246 w 247"/>
                    <a:gd name="T55"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612">
                      <a:moveTo>
                        <a:pt x="0" y="0"/>
                      </a:moveTo>
                      <a:lnTo>
                        <a:pt x="0" y="21"/>
                      </a:lnTo>
                      <a:lnTo>
                        <a:pt x="16" y="47"/>
                      </a:lnTo>
                      <a:lnTo>
                        <a:pt x="33" y="68"/>
                      </a:lnTo>
                      <a:lnTo>
                        <a:pt x="58" y="82"/>
                      </a:lnTo>
                      <a:lnTo>
                        <a:pt x="91" y="114"/>
                      </a:lnTo>
                      <a:lnTo>
                        <a:pt x="113" y="134"/>
                      </a:lnTo>
                      <a:lnTo>
                        <a:pt x="139" y="169"/>
                      </a:lnTo>
                      <a:lnTo>
                        <a:pt x="164" y="190"/>
                      </a:lnTo>
                      <a:lnTo>
                        <a:pt x="164" y="216"/>
                      </a:lnTo>
                      <a:lnTo>
                        <a:pt x="181" y="242"/>
                      </a:lnTo>
                      <a:lnTo>
                        <a:pt x="197" y="262"/>
                      </a:lnTo>
                      <a:lnTo>
                        <a:pt x="213" y="283"/>
                      </a:lnTo>
                      <a:lnTo>
                        <a:pt x="230" y="303"/>
                      </a:lnTo>
                      <a:lnTo>
                        <a:pt x="230" y="329"/>
                      </a:lnTo>
                      <a:lnTo>
                        <a:pt x="230" y="350"/>
                      </a:lnTo>
                      <a:lnTo>
                        <a:pt x="230" y="370"/>
                      </a:lnTo>
                      <a:lnTo>
                        <a:pt x="239" y="396"/>
                      </a:lnTo>
                      <a:lnTo>
                        <a:pt x="239" y="416"/>
                      </a:lnTo>
                      <a:lnTo>
                        <a:pt x="246" y="442"/>
                      </a:lnTo>
                      <a:lnTo>
                        <a:pt x="246" y="472"/>
                      </a:lnTo>
                      <a:lnTo>
                        <a:pt x="246" y="492"/>
                      </a:lnTo>
                      <a:lnTo>
                        <a:pt x="246" y="510"/>
                      </a:lnTo>
                      <a:lnTo>
                        <a:pt x="246" y="530"/>
                      </a:lnTo>
                      <a:lnTo>
                        <a:pt x="246" y="550"/>
                      </a:lnTo>
                      <a:lnTo>
                        <a:pt x="246" y="571"/>
                      </a:lnTo>
                      <a:lnTo>
                        <a:pt x="246" y="591"/>
                      </a:lnTo>
                      <a:lnTo>
                        <a:pt x="246" y="61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9" name="Freeform 626">
                  <a:extLst>
                    <a:ext uri="{FF2B5EF4-FFF2-40B4-BE49-F238E27FC236}">
                      <a16:creationId xmlns:a16="http://schemas.microsoft.com/office/drawing/2014/main" id="{A2F35668-A470-4EDF-A50B-9E98150E1F6C}"/>
                    </a:ext>
                  </a:extLst>
                </p:cNvPr>
                <p:cNvSpPr>
                  <a:spLocks/>
                </p:cNvSpPr>
                <p:nvPr/>
              </p:nvSpPr>
              <p:spPr bwMode="auto">
                <a:xfrm>
                  <a:off x="821" y="1769"/>
                  <a:ext cx="199" cy="100"/>
                </a:xfrm>
                <a:custGeom>
                  <a:avLst/>
                  <a:gdLst>
                    <a:gd name="T0" fmla="*/ 198 w 199"/>
                    <a:gd name="T1" fmla="*/ 0 h 100"/>
                    <a:gd name="T2" fmla="*/ 187 w 199"/>
                    <a:gd name="T3" fmla="*/ 26 h 100"/>
                    <a:gd name="T4" fmla="*/ 152 w 199"/>
                    <a:gd name="T5" fmla="*/ 26 h 100"/>
                    <a:gd name="T6" fmla="*/ 130 w 199"/>
                    <a:gd name="T7" fmla="*/ 26 h 100"/>
                    <a:gd name="T8" fmla="*/ 104 w 199"/>
                    <a:gd name="T9" fmla="*/ 26 h 100"/>
                    <a:gd name="T10" fmla="*/ 77 w 199"/>
                    <a:gd name="T11" fmla="*/ 26 h 100"/>
                    <a:gd name="T12" fmla="*/ 46 w 199"/>
                    <a:gd name="T13" fmla="*/ 33 h 100"/>
                    <a:gd name="T14" fmla="*/ 16 w 199"/>
                    <a:gd name="T15" fmla="*/ 38 h 100"/>
                    <a:gd name="T16" fmla="*/ 9 w 199"/>
                    <a:gd name="T17" fmla="*/ 61 h 100"/>
                    <a:gd name="T18" fmla="*/ 9 w 199"/>
                    <a:gd name="T19" fmla="*/ 78 h 100"/>
                    <a:gd name="T20" fmla="*/ 0 w 199"/>
                    <a:gd name="T21" fmla="*/ 9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00">
                      <a:moveTo>
                        <a:pt x="198" y="0"/>
                      </a:moveTo>
                      <a:lnTo>
                        <a:pt x="187" y="26"/>
                      </a:lnTo>
                      <a:lnTo>
                        <a:pt x="152" y="26"/>
                      </a:lnTo>
                      <a:lnTo>
                        <a:pt x="130" y="26"/>
                      </a:lnTo>
                      <a:lnTo>
                        <a:pt x="104" y="26"/>
                      </a:lnTo>
                      <a:lnTo>
                        <a:pt x="77" y="26"/>
                      </a:lnTo>
                      <a:lnTo>
                        <a:pt x="46" y="33"/>
                      </a:lnTo>
                      <a:lnTo>
                        <a:pt x="16" y="38"/>
                      </a:lnTo>
                      <a:lnTo>
                        <a:pt x="9" y="61"/>
                      </a:lnTo>
                      <a:lnTo>
                        <a:pt x="9" y="78"/>
                      </a:lnTo>
                      <a:lnTo>
                        <a:pt x="0" y="9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0" name="Freeform 627">
                  <a:extLst>
                    <a:ext uri="{FF2B5EF4-FFF2-40B4-BE49-F238E27FC236}">
                      <a16:creationId xmlns:a16="http://schemas.microsoft.com/office/drawing/2014/main" id="{D509317B-D39A-44D0-8426-6606E32FC5DB}"/>
                    </a:ext>
                  </a:extLst>
                </p:cNvPr>
                <p:cNvSpPr>
                  <a:spLocks/>
                </p:cNvSpPr>
                <p:nvPr/>
              </p:nvSpPr>
              <p:spPr bwMode="auto">
                <a:xfrm>
                  <a:off x="951" y="1875"/>
                  <a:ext cx="97" cy="175"/>
                </a:xfrm>
                <a:custGeom>
                  <a:avLst/>
                  <a:gdLst>
                    <a:gd name="T0" fmla="*/ 0 w 97"/>
                    <a:gd name="T1" fmla="*/ 0 h 175"/>
                    <a:gd name="T2" fmla="*/ 26 w 97"/>
                    <a:gd name="T3" fmla="*/ 0 h 175"/>
                    <a:gd name="T4" fmla="*/ 26 w 97"/>
                    <a:gd name="T5" fmla="*/ 26 h 175"/>
                    <a:gd name="T6" fmla="*/ 26 w 97"/>
                    <a:gd name="T7" fmla="*/ 49 h 175"/>
                    <a:gd name="T8" fmla="*/ 26 w 97"/>
                    <a:gd name="T9" fmla="*/ 78 h 175"/>
                    <a:gd name="T10" fmla="*/ 26 w 97"/>
                    <a:gd name="T11" fmla="*/ 96 h 175"/>
                    <a:gd name="T12" fmla="*/ 42 w 97"/>
                    <a:gd name="T13" fmla="*/ 115 h 175"/>
                    <a:gd name="T14" fmla="*/ 70 w 97"/>
                    <a:gd name="T15" fmla="*/ 131 h 175"/>
                    <a:gd name="T16" fmla="*/ 89 w 97"/>
                    <a:gd name="T17" fmla="*/ 153 h 175"/>
                    <a:gd name="T18" fmla="*/ 96 w 97"/>
                    <a:gd name="T19" fmla="*/ 17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75">
                      <a:moveTo>
                        <a:pt x="0" y="0"/>
                      </a:moveTo>
                      <a:lnTo>
                        <a:pt x="26" y="0"/>
                      </a:lnTo>
                      <a:lnTo>
                        <a:pt x="26" y="26"/>
                      </a:lnTo>
                      <a:lnTo>
                        <a:pt x="26" y="49"/>
                      </a:lnTo>
                      <a:lnTo>
                        <a:pt x="26" y="78"/>
                      </a:lnTo>
                      <a:lnTo>
                        <a:pt x="26" y="96"/>
                      </a:lnTo>
                      <a:lnTo>
                        <a:pt x="42" y="115"/>
                      </a:lnTo>
                      <a:lnTo>
                        <a:pt x="70" y="131"/>
                      </a:lnTo>
                      <a:lnTo>
                        <a:pt x="89" y="153"/>
                      </a:lnTo>
                      <a:lnTo>
                        <a:pt x="96" y="17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1" name="Freeform 628">
                  <a:extLst>
                    <a:ext uri="{FF2B5EF4-FFF2-40B4-BE49-F238E27FC236}">
                      <a16:creationId xmlns:a16="http://schemas.microsoft.com/office/drawing/2014/main" id="{9DECD8A1-EA7B-4B71-B17B-934EB34368F7}"/>
                    </a:ext>
                  </a:extLst>
                </p:cNvPr>
                <p:cNvSpPr>
                  <a:spLocks/>
                </p:cNvSpPr>
                <p:nvPr/>
              </p:nvSpPr>
              <p:spPr bwMode="auto">
                <a:xfrm>
                  <a:off x="1019" y="1985"/>
                  <a:ext cx="125" cy="41"/>
                </a:xfrm>
                <a:custGeom>
                  <a:avLst/>
                  <a:gdLst>
                    <a:gd name="T0" fmla="*/ 0 w 125"/>
                    <a:gd name="T1" fmla="*/ 0 h 41"/>
                    <a:gd name="T2" fmla="*/ 15 w 125"/>
                    <a:gd name="T3" fmla="*/ 21 h 41"/>
                    <a:gd name="T4" fmla="*/ 42 w 125"/>
                    <a:gd name="T5" fmla="*/ 21 h 41"/>
                    <a:gd name="T6" fmla="*/ 73 w 125"/>
                    <a:gd name="T7" fmla="*/ 29 h 41"/>
                    <a:gd name="T8" fmla="*/ 98 w 125"/>
                    <a:gd name="T9" fmla="*/ 40 h 41"/>
                    <a:gd name="T10" fmla="*/ 124 w 125"/>
                    <a:gd name="T11" fmla="*/ 40 h 41"/>
                  </a:gdLst>
                  <a:ahLst/>
                  <a:cxnLst>
                    <a:cxn ang="0">
                      <a:pos x="T0" y="T1"/>
                    </a:cxn>
                    <a:cxn ang="0">
                      <a:pos x="T2" y="T3"/>
                    </a:cxn>
                    <a:cxn ang="0">
                      <a:pos x="T4" y="T5"/>
                    </a:cxn>
                    <a:cxn ang="0">
                      <a:pos x="T6" y="T7"/>
                    </a:cxn>
                    <a:cxn ang="0">
                      <a:pos x="T8" y="T9"/>
                    </a:cxn>
                    <a:cxn ang="0">
                      <a:pos x="T10" y="T11"/>
                    </a:cxn>
                  </a:cxnLst>
                  <a:rect l="0" t="0" r="r" b="b"/>
                  <a:pathLst>
                    <a:path w="125" h="41">
                      <a:moveTo>
                        <a:pt x="0" y="0"/>
                      </a:moveTo>
                      <a:lnTo>
                        <a:pt x="15" y="21"/>
                      </a:lnTo>
                      <a:lnTo>
                        <a:pt x="42" y="21"/>
                      </a:lnTo>
                      <a:lnTo>
                        <a:pt x="73" y="29"/>
                      </a:lnTo>
                      <a:lnTo>
                        <a:pt x="98" y="40"/>
                      </a:lnTo>
                      <a:lnTo>
                        <a:pt x="124"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2" name="Freeform 629">
                  <a:extLst>
                    <a:ext uri="{FF2B5EF4-FFF2-40B4-BE49-F238E27FC236}">
                      <a16:creationId xmlns:a16="http://schemas.microsoft.com/office/drawing/2014/main" id="{BE1EF1AB-99E8-4664-BD90-0DA4E687703D}"/>
                    </a:ext>
                  </a:extLst>
                </p:cNvPr>
                <p:cNvSpPr>
                  <a:spLocks/>
                </p:cNvSpPr>
                <p:nvPr/>
              </p:nvSpPr>
              <p:spPr bwMode="auto">
                <a:xfrm>
                  <a:off x="1006" y="1985"/>
                  <a:ext cx="14" cy="253"/>
                </a:xfrm>
                <a:custGeom>
                  <a:avLst/>
                  <a:gdLst>
                    <a:gd name="T0" fmla="*/ 13 w 14"/>
                    <a:gd name="T1" fmla="*/ 0 h 253"/>
                    <a:gd name="T2" fmla="*/ 13 w 14"/>
                    <a:gd name="T3" fmla="*/ 26 h 253"/>
                    <a:gd name="T4" fmla="*/ 13 w 14"/>
                    <a:gd name="T5" fmla="*/ 49 h 253"/>
                    <a:gd name="T6" fmla="*/ 13 w 14"/>
                    <a:gd name="T7" fmla="*/ 66 h 253"/>
                    <a:gd name="T8" fmla="*/ 13 w 14"/>
                    <a:gd name="T9" fmla="*/ 87 h 253"/>
                    <a:gd name="T10" fmla="*/ 13 w 14"/>
                    <a:gd name="T11" fmla="*/ 108 h 253"/>
                    <a:gd name="T12" fmla="*/ 0 w 14"/>
                    <a:gd name="T13" fmla="*/ 128 h 253"/>
                    <a:gd name="T14" fmla="*/ 0 w 14"/>
                    <a:gd name="T15" fmla="*/ 151 h 253"/>
                    <a:gd name="T16" fmla="*/ 0 w 14"/>
                    <a:gd name="T17" fmla="*/ 172 h 253"/>
                    <a:gd name="T18" fmla="*/ 0 w 14"/>
                    <a:gd name="T19" fmla="*/ 191 h 253"/>
                    <a:gd name="T20" fmla="*/ 0 w 14"/>
                    <a:gd name="T21" fmla="*/ 212 h 253"/>
                    <a:gd name="T22" fmla="*/ 0 w 14"/>
                    <a:gd name="T23" fmla="*/ 229 h 253"/>
                    <a:gd name="T24" fmla="*/ 0 w 14"/>
                    <a:gd name="T25"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53">
                      <a:moveTo>
                        <a:pt x="13" y="0"/>
                      </a:moveTo>
                      <a:lnTo>
                        <a:pt x="13" y="26"/>
                      </a:lnTo>
                      <a:lnTo>
                        <a:pt x="13" y="49"/>
                      </a:lnTo>
                      <a:lnTo>
                        <a:pt x="13" y="66"/>
                      </a:lnTo>
                      <a:lnTo>
                        <a:pt x="13" y="87"/>
                      </a:lnTo>
                      <a:lnTo>
                        <a:pt x="13" y="108"/>
                      </a:lnTo>
                      <a:lnTo>
                        <a:pt x="0" y="128"/>
                      </a:lnTo>
                      <a:lnTo>
                        <a:pt x="0" y="151"/>
                      </a:lnTo>
                      <a:lnTo>
                        <a:pt x="0" y="172"/>
                      </a:lnTo>
                      <a:lnTo>
                        <a:pt x="0" y="191"/>
                      </a:lnTo>
                      <a:lnTo>
                        <a:pt x="0" y="212"/>
                      </a:lnTo>
                      <a:lnTo>
                        <a:pt x="0" y="229"/>
                      </a:lnTo>
                      <a:lnTo>
                        <a:pt x="0" y="25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3" name="Freeform 630">
                  <a:extLst>
                    <a:ext uri="{FF2B5EF4-FFF2-40B4-BE49-F238E27FC236}">
                      <a16:creationId xmlns:a16="http://schemas.microsoft.com/office/drawing/2014/main" id="{780A3D47-28BD-4807-AFFA-3D0234B79000}"/>
                    </a:ext>
                  </a:extLst>
                </p:cNvPr>
                <p:cNvSpPr>
                  <a:spLocks/>
                </p:cNvSpPr>
                <p:nvPr/>
              </p:nvSpPr>
              <p:spPr bwMode="auto">
                <a:xfrm>
                  <a:off x="1019" y="2089"/>
                  <a:ext cx="91" cy="149"/>
                </a:xfrm>
                <a:custGeom>
                  <a:avLst/>
                  <a:gdLst>
                    <a:gd name="T0" fmla="*/ 0 w 91"/>
                    <a:gd name="T1" fmla="*/ 0 h 149"/>
                    <a:gd name="T2" fmla="*/ 5 w 91"/>
                    <a:gd name="T3" fmla="*/ 21 h 149"/>
                    <a:gd name="T4" fmla="*/ 31 w 91"/>
                    <a:gd name="T5" fmla="*/ 29 h 149"/>
                    <a:gd name="T6" fmla="*/ 57 w 91"/>
                    <a:gd name="T7" fmla="*/ 44 h 149"/>
                    <a:gd name="T8" fmla="*/ 74 w 91"/>
                    <a:gd name="T9" fmla="*/ 64 h 149"/>
                    <a:gd name="T10" fmla="*/ 83 w 91"/>
                    <a:gd name="T11" fmla="*/ 85 h 149"/>
                    <a:gd name="T12" fmla="*/ 90 w 91"/>
                    <a:gd name="T13" fmla="*/ 104 h 149"/>
                    <a:gd name="T14" fmla="*/ 90 w 91"/>
                    <a:gd name="T15" fmla="*/ 125 h 149"/>
                    <a:gd name="T16" fmla="*/ 90 w 91"/>
                    <a:gd name="T17" fmla="*/ 14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49">
                      <a:moveTo>
                        <a:pt x="0" y="0"/>
                      </a:moveTo>
                      <a:lnTo>
                        <a:pt x="5" y="21"/>
                      </a:lnTo>
                      <a:lnTo>
                        <a:pt x="31" y="29"/>
                      </a:lnTo>
                      <a:lnTo>
                        <a:pt x="57" y="44"/>
                      </a:lnTo>
                      <a:lnTo>
                        <a:pt x="74" y="64"/>
                      </a:lnTo>
                      <a:lnTo>
                        <a:pt x="83" y="85"/>
                      </a:lnTo>
                      <a:lnTo>
                        <a:pt x="90" y="104"/>
                      </a:lnTo>
                      <a:lnTo>
                        <a:pt x="90" y="125"/>
                      </a:lnTo>
                      <a:lnTo>
                        <a:pt x="90" y="14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4" name="Freeform 631">
                  <a:extLst>
                    <a:ext uri="{FF2B5EF4-FFF2-40B4-BE49-F238E27FC236}">
                      <a16:creationId xmlns:a16="http://schemas.microsoft.com/office/drawing/2014/main" id="{68B8140A-2763-497E-92AA-AC5EF7A8D3DD}"/>
                    </a:ext>
                  </a:extLst>
                </p:cNvPr>
                <p:cNvSpPr>
                  <a:spLocks/>
                </p:cNvSpPr>
                <p:nvPr/>
              </p:nvSpPr>
              <p:spPr bwMode="auto">
                <a:xfrm>
                  <a:off x="899" y="2147"/>
                  <a:ext cx="121" cy="129"/>
                </a:xfrm>
                <a:custGeom>
                  <a:avLst/>
                  <a:gdLst>
                    <a:gd name="T0" fmla="*/ 120 w 121"/>
                    <a:gd name="T1" fmla="*/ 0 h 129"/>
                    <a:gd name="T2" fmla="*/ 104 w 121"/>
                    <a:gd name="T3" fmla="*/ 23 h 129"/>
                    <a:gd name="T4" fmla="*/ 74 w 121"/>
                    <a:gd name="T5" fmla="*/ 35 h 129"/>
                    <a:gd name="T6" fmla="*/ 53 w 121"/>
                    <a:gd name="T7" fmla="*/ 44 h 129"/>
                    <a:gd name="T8" fmla="*/ 32 w 121"/>
                    <a:gd name="T9" fmla="*/ 63 h 129"/>
                    <a:gd name="T10" fmla="*/ 16 w 121"/>
                    <a:gd name="T11" fmla="*/ 84 h 129"/>
                    <a:gd name="T12" fmla="*/ 0 w 121"/>
                    <a:gd name="T13" fmla="*/ 105 h 129"/>
                    <a:gd name="T14" fmla="*/ 0 w 121"/>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9">
                      <a:moveTo>
                        <a:pt x="120" y="0"/>
                      </a:moveTo>
                      <a:lnTo>
                        <a:pt x="104" y="23"/>
                      </a:lnTo>
                      <a:lnTo>
                        <a:pt x="74" y="35"/>
                      </a:lnTo>
                      <a:lnTo>
                        <a:pt x="53" y="44"/>
                      </a:lnTo>
                      <a:lnTo>
                        <a:pt x="32" y="63"/>
                      </a:lnTo>
                      <a:lnTo>
                        <a:pt x="16" y="84"/>
                      </a:lnTo>
                      <a:lnTo>
                        <a:pt x="0" y="105"/>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 name="Freeform 632">
                  <a:extLst>
                    <a:ext uri="{FF2B5EF4-FFF2-40B4-BE49-F238E27FC236}">
                      <a16:creationId xmlns:a16="http://schemas.microsoft.com/office/drawing/2014/main" id="{75F13825-7261-4C3A-84DB-765854AAD4AE}"/>
                    </a:ext>
                  </a:extLst>
                </p:cNvPr>
                <p:cNvSpPr>
                  <a:spLocks/>
                </p:cNvSpPr>
                <p:nvPr/>
              </p:nvSpPr>
              <p:spPr bwMode="auto">
                <a:xfrm>
                  <a:off x="1019" y="1769"/>
                  <a:ext cx="209" cy="416"/>
                </a:xfrm>
                <a:custGeom>
                  <a:avLst/>
                  <a:gdLst>
                    <a:gd name="T0" fmla="*/ 0 w 209"/>
                    <a:gd name="T1" fmla="*/ 0 h 416"/>
                    <a:gd name="T2" fmla="*/ 5 w 209"/>
                    <a:gd name="T3" fmla="*/ 21 h 416"/>
                    <a:gd name="T4" fmla="*/ 31 w 209"/>
                    <a:gd name="T5" fmla="*/ 21 h 416"/>
                    <a:gd name="T6" fmla="*/ 57 w 209"/>
                    <a:gd name="T7" fmla="*/ 26 h 416"/>
                    <a:gd name="T8" fmla="*/ 82 w 209"/>
                    <a:gd name="T9" fmla="*/ 35 h 416"/>
                    <a:gd name="T10" fmla="*/ 105 w 209"/>
                    <a:gd name="T11" fmla="*/ 55 h 416"/>
                    <a:gd name="T12" fmla="*/ 124 w 209"/>
                    <a:gd name="T13" fmla="*/ 76 h 416"/>
                    <a:gd name="T14" fmla="*/ 140 w 209"/>
                    <a:gd name="T15" fmla="*/ 96 h 416"/>
                    <a:gd name="T16" fmla="*/ 157 w 209"/>
                    <a:gd name="T17" fmla="*/ 120 h 416"/>
                    <a:gd name="T18" fmla="*/ 166 w 209"/>
                    <a:gd name="T19" fmla="*/ 149 h 416"/>
                    <a:gd name="T20" fmla="*/ 173 w 209"/>
                    <a:gd name="T21" fmla="*/ 175 h 416"/>
                    <a:gd name="T22" fmla="*/ 192 w 209"/>
                    <a:gd name="T23" fmla="*/ 194 h 416"/>
                    <a:gd name="T24" fmla="*/ 199 w 209"/>
                    <a:gd name="T25" fmla="*/ 215 h 416"/>
                    <a:gd name="T26" fmla="*/ 208 w 209"/>
                    <a:gd name="T27" fmla="*/ 241 h 416"/>
                    <a:gd name="T28" fmla="*/ 208 w 209"/>
                    <a:gd name="T29" fmla="*/ 271 h 416"/>
                    <a:gd name="T30" fmla="*/ 208 w 209"/>
                    <a:gd name="T31" fmla="*/ 290 h 416"/>
                    <a:gd name="T32" fmla="*/ 208 w 209"/>
                    <a:gd name="T33" fmla="*/ 307 h 416"/>
                    <a:gd name="T34" fmla="*/ 208 w 209"/>
                    <a:gd name="T35" fmla="*/ 328 h 416"/>
                    <a:gd name="T36" fmla="*/ 208 w 209"/>
                    <a:gd name="T37" fmla="*/ 352 h 416"/>
                    <a:gd name="T38" fmla="*/ 208 w 209"/>
                    <a:gd name="T39" fmla="*/ 375 h 416"/>
                    <a:gd name="T40" fmla="*/ 208 w 209"/>
                    <a:gd name="T41" fmla="*/ 395 h 416"/>
                    <a:gd name="T42" fmla="*/ 208 w 209"/>
                    <a:gd name="T43" fmla="*/ 415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9" h="416">
                      <a:moveTo>
                        <a:pt x="0" y="0"/>
                      </a:moveTo>
                      <a:lnTo>
                        <a:pt x="5" y="21"/>
                      </a:lnTo>
                      <a:lnTo>
                        <a:pt x="31" y="21"/>
                      </a:lnTo>
                      <a:lnTo>
                        <a:pt x="57" y="26"/>
                      </a:lnTo>
                      <a:lnTo>
                        <a:pt x="82" y="35"/>
                      </a:lnTo>
                      <a:lnTo>
                        <a:pt x="105" y="55"/>
                      </a:lnTo>
                      <a:lnTo>
                        <a:pt x="124" y="76"/>
                      </a:lnTo>
                      <a:lnTo>
                        <a:pt x="140" y="96"/>
                      </a:lnTo>
                      <a:lnTo>
                        <a:pt x="157" y="120"/>
                      </a:lnTo>
                      <a:lnTo>
                        <a:pt x="166" y="149"/>
                      </a:lnTo>
                      <a:lnTo>
                        <a:pt x="173" y="175"/>
                      </a:lnTo>
                      <a:lnTo>
                        <a:pt x="192" y="194"/>
                      </a:lnTo>
                      <a:lnTo>
                        <a:pt x="199" y="215"/>
                      </a:lnTo>
                      <a:lnTo>
                        <a:pt x="208" y="241"/>
                      </a:lnTo>
                      <a:lnTo>
                        <a:pt x="208" y="271"/>
                      </a:lnTo>
                      <a:lnTo>
                        <a:pt x="208" y="290"/>
                      </a:lnTo>
                      <a:lnTo>
                        <a:pt x="208" y="307"/>
                      </a:lnTo>
                      <a:lnTo>
                        <a:pt x="208" y="328"/>
                      </a:lnTo>
                      <a:lnTo>
                        <a:pt x="208" y="352"/>
                      </a:lnTo>
                      <a:lnTo>
                        <a:pt x="208" y="375"/>
                      </a:lnTo>
                      <a:lnTo>
                        <a:pt x="208" y="395"/>
                      </a:lnTo>
                      <a:lnTo>
                        <a:pt x="208" y="41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6" name="Freeform 633">
                  <a:extLst>
                    <a:ext uri="{FF2B5EF4-FFF2-40B4-BE49-F238E27FC236}">
                      <a16:creationId xmlns:a16="http://schemas.microsoft.com/office/drawing/2014/main" id="{247AEE4E-3BB4-4CD6-BAE2-47A87080C79E}"/>
                    </a:ext>
                  </a:extLst>
                </p:cNvPr>
                <p:cNvSpPr>
                  <a:spLocks/>
                </p:cNvSpPr>
                <p:nvPr/>
              </p:nvSpPr>
              <p:spPr bwMode="auto">
                <a:xfrm>
                  <a:off x="1218" y="1985"/>
                  <a:ext cx="142" cy="41"/>
                </a:xfrm>
                <a:custGeom>
                  <a:avLst/>
                  <a:gdLst>
                    <a:gd name="T0" fmla="*/ 0 w 142"/>
                    <a:gd name="T1" fmla="*/ 0 h 41"/>
                    <a:gd name="T2" fmla="*/ 26 w 142"/>
                    <a:gd name="T3" fmla="*/ 5 h 41"/>
                    <a:gd name="T4" fmla="*/ 62 w 142"/>
                    <a:gd name="T5" fmla="*/ 5 h 41"/>
                    <a:gd name="T6" fmla="*/ 89 w 142"/>
                    <a:gd name="T7" fmla="*/ 12 h 41"/>
                    <a:gd name="T8" fmla="*/ 115 w 142"/>
                    <a:gd name="T9" fmla="*/ 29 h 41"/>
                    <a:gd name="T10" fmla="*/ 141 w 142"/>
                    <a:gd name="T11" fmla="*/ 40 h 41"/>
                  </a:gdLst>
                  <a:ahLst/>
                  <a:cxnLst>
                    <a:cxn ang="0">
                      <a:pos x="T0" y="T1"/>
                    </a:cxn>
                    <a:cxn ang="0">
                      <a:pos x="T2" y="T3"/>
                    </a:cxn>
                    <a:cxn ang="0">
                      <a:pos x="T4" y="T5"/>
                    </a:cxn>
                    <a:cxn ang="0">
                      <a:pos x="T6" y="T7"/>
                    </a:cxn>
                    <a:cxn ang="0">
                      <a:pos x="T8" y="T9"/>
                    </a:cxn>
                    <a:cxn ang="0">
                      <a:pos x="T10" y="T11"/>
                    </a:cxn>
                  </a:cxnLst>
                  <a:rect l="0" t="0" r="r" b="b"/>
                  <a:pathLst>
                    <a:path w="142" h="41">
                      <a:moveTo>
                        <a:pt x="0" y="0"/>
                      </a:moveTo>
                      <a:lnTo>
                        <a:pt x="26" y="5"/>
                      </a:lnTo>
                      <a:lnTo>
                        <a:pt x="62" y="5"/>
                      </a:lnTo>
                      <a:lnTo>
                        <a:pt x="89" y="12"/>
                      </a:lnTo>
                      <a:lnTo>
                        <a:pt x="115" y="29"/>
                      </a:lnTo>
                      <a:lnTo>
                        <a:pt x="141" y="4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7" name="Freeform 634">
                  <a:extLst>
                    <a:ext uri="{FF2B5EF4-FFF2-40B4-BE49-F238E27FC236}">
                      <a16:creationId xmlns:a16="http://schemas.microsoft.com/office/drawing/2014/main" id="{94085B0E-3AA6-4571-9520-2A80A01167BA}"/>
                    </a:ext>
                  </a:extLst>
                </p:cNvPr>
                <p:cNvSpPr>
                  <a:spLocks/>
                </p:cNvSpPr>
                <p:nvPr/>
              </p:nvSpPr>
              <p:spPr bwMode="auto">
                <a:xfrm>
                  <a:off x="1289" y="1985"/>
                  <a:ext cx="33" cy="163"/>
                </a:xfrm>
                <a:custGeom>
                  <a:avLst/>
                  <a:gdLst>
                    <a:gd name="T0" fmla="*/ 0 w 33"/>
                    <a:gd name="T1" fmla="*/ 0 h 163"/>
                    <a:gd name="T2" fmla="*/ 0 w 33"/>
                    <a:gd name="T3" fmla="*/ 26 h 163"/>
                    <a:gd name="T4" fmla="*/ 0 w 33"/>
                    <a:gd name="T5" fmla="*/ 49 h 163"/>
                    <a:gd name="T6" fmla="*/ 0 w 33"/>
                    <a:gd name="T7" fmla="*/ 69 h 163"/>
                    <a:gd name="T8" fmla="*/ 0 w 33"/>
                    <a:gd name="T9" fmla="*/ 86 h 163"/>
                    <a:gd name="T10" fmla="*/ 0 w 33"/>
                    <a:gd name="T11" fmla="*/ 107 h 163"/>
                    <a:gd name="T12" fmla="*/ 0 w 33"/>
                    <a:gd name="T13" fmla="*/ 127 h 163"/>
                    <a:gd name="T14" fmla="*/ 22 w 33"/>
                    <a:gd name="T15" fmla="*/ 141 h 163"/>
                    <a:gd name="T16" fmla="*/ 32 w 33"/>
                    <a:gd name="T17"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63">
                      <a:moveTo>
                        <a:pt x="0" y="0"/>
                      </a:moveTo>
                      <a:lnTo>
                        <a:pt x="0" y="26"/>
                      </a:lnTo>
                      <a:lnTo>
                        <a:pt x="0" y="49"/>
                      </a:lnTo>
                      <a:lnTo>
                        <a:pt x="0" y="69"/>
                      </a:lnTo>
                      <a:lnTo>
                        <a:pt x="0" y="86"/>
                      </a:lnTo>
                      <a:lnTo>
                        <a:pt x="0" y="107"/>
                      </a:lnTo>
                      <a:lnTo>
                        <a:pt x="0" y="127"/>
                      </a:lnTo>
                      <a:lnTo>
                        <a:pt x="22" y="141"/>
                      </a:lnTo>
                      <a:lnTo>
                        <a:pt x="32" y="16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8" name="Freeform 635">
                  <a:extLst>
                    <a:ext uri="{FF2B5EF4-FFF2-40B4-BE49-F238E27FC236}">
                      <a16:creationId xmlns:a16="http://schemas.microsoft.com/office/drawing/2014/main" id="{599F173F-9F1D-4471-AC1F-346FF0FC2ED6}"/>
                    </a:ext>
                  </a:extLst>
                </p:cNvPr>
                <p:cNvSpPr>
                  <a:spLocks/>
                </p:cNvSpPr>
                <p:nvPr/>
              </p:nvSpPr>
              <p:spPr bwMode="auto">
                <a:xfrm>
                  <a:off x="819" y="2089"/>
                  <a:ext cx="64" cy="59"/>
                </a:xfrm>
                <a:custGeom>
                  <a:avLst/>
                  <a:gdLst>
                    <a:gd name="T0" fmla="*/ 63 w 64"/>
                    <a:gd name="T1" fmla="*/ 0 h 59"/>
                    <a:gd name="T2" fmla="*/ 47 w 64"/>
                    <a:gd name="T3" fmla="*/ 24 h 59"/>
                    <a:gd name="T4" fmla="*/ 32 w 64"/>
                    <a:gd name="T5" fmla="*/ 43 h 59"/>
                    <a:gd name="T6" fmla="*/ 0 w 64"/>
                    <a:gd name="T7" fmla="*/ 58 h 59"/>
                  </a:gdLst>
                  <a:ahLst/>
                  <a:cxnLst>
                    <a:cxn ang="0">
                      <a:pos x="T0" y="T1"/>
                    </a:cxn>
                    <a:cxn ang="0">
                      <a:pos x="T2" y="T3"/>
                    </a:cxn>
                    <a:cxn ang="0">
                      <a:pos x="T4" y="T5"/>
                    </a:cxn>
                    <a:cxn ang="0">
                      <a:pos x="T6" y="T7"/>
                    </a:cxn>
                  </a:cxnLst>
                  <a:rect l="0" t="0" r="r" b="b"/>
                  <a:pathLst>
                    <a:path w="64" h="59">
                      <a:moveTo>
                        <a:pt x="63" y="0"/>
                      </a:moveTo>
                      <a:lnTo>
                        <a:pt x="47" y="24"/>
                      </a:lnTo>
                      <a:lnTo>
                        <a:pt x="32" y="43"/>
                      </a:lnTo>
                      <a:lnTo>
                        <a:pt x="0" y="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9" name="Freeform 636">
                  <a:extLst>
                    <a:ext uri="{FF2B5EF4-FFF2-40B4-BE49-F238E27FC236}">
                      <a16:creationId xmlns:a16="http://schemas.microsoft.com/office/drawing/2014/main" id="{22C573C9-4C7F-4FB9-8ADD-B8D215D40DB6}"/>
                    </a:ext>
                  </a:extLst>
                </p:cNvPr>
                <p:cNvSpPr>
                  <a:spLocks/>
                </p:cNvSpPr>
                <p:nvPr/>
              </p:nvSpPr>
              <p:spPr bwMode="auto">
                <a:xfrm>
                  <a:off x="882" y="2072"/>
                  <a:ext cx="98" cy="56"/>
                </a:xfrm>
                <a:custGeom>
                  <a:avLst/>
                  <a:gdLst>
                    <a:gd name="T0" fmla="*/ 0 w 98"/>
                    <a:gd name="T1" fmla="*/ 20 h 56"/>
                    <a:gd name="T2" fmla="*/ 27 w 98"/>
                    <a:gd name="T3" fmla="*/ 0 h 56"/>
                    <a:gd name="T4" fmla="*/ 53 w 98"/>
                    <a:gd name="T5" fmla="*/ 0 h 56"/>
                    <a:gd name="T6" fmla="*/ 76 w 98"/>
                    <a:gd name="T7" fmla="*/ 15 h 56"/>
                    <a:gd name="T8" fmla="*/ 90 w 98"/>
                    <a:gd name="T9" fmla="*/ 35 h 56"/>
                    <a:gd name="T10" fmla="*/ 97 w 98"/>
                    <a:gd name="T11" fmla="*/ 55 h 56"/>
                  </a:gdLst>
                  <a:ahLst/>
                  <a:cxnLst>
                    <a:cxn ang="0">
                      <a:pos x="T0" y="T1"/>
                    </a:cxn>
                    <a:cxn ang="0">
                      <a:pos x="T2" y="T3"/>
                    </a:cxn>
                    <a:cxn ang="0">
                      <a:pos x="T4" y="T5"/>
                    </a:cxn>
                    <a:cxn ang="0">
                      <a:pos x="T6" y="T7"/>
                    </a:cxn>
                    <a:cxn ang="0">
                      <a:pos x="T8" y="T9"/>
                    </a:cxn>
                    <a:cxn ang="0">
                      <a:pos x="T10" y="T11"/>
                    </a:cxn>
                  </a:cxnLst>
                  <a:rect l="0" t="0" r="r" b="b"/>
                  <a:pathLst>
                    <a:path w="98" h="56">
                      <a:moveTo>
                        <a:pt x="0" y="20"/>
                      </a:moveTo>
                      <a:lnTo>
                        <a:pt x="27" y="0"/>
                      </a:lnTo>
                      <a:lnTo>
                        <a:pt x="53" y="0"/>
                      </a:lnTo>
                      <a:lnTo>
                        <a:pt x="76" y="15"/>
                      </a:lnTo>
                      <a:lnTo>
                        <a:pt x="90" y="35"/>
                      </a:lnTo>
                      <a:lnTo>
                        <a:pt x="97" y="55"/>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0" name="Freeform 637">
                  <a:extLst>
                    <a:ext uri="{FF2B5EF4-FFF2-40B4-BE49-F238E27FC236}">
                      <a16:creationId xmlns:a16="http://schemas.microsoft.com/office/drawing/2014/main" id="{FE0623CF-BAD5-4110-BB2B-E7FFD0C47C7E}"/>
                    </a:ext>
                  </a:extLst>
                </p:cNvPr>
                <p:cNvSpPr>
                  <a:spLocks/>
                </p:cNvSpPr>
                <p:nvPr/>
              </p:nvSpPr>
              <p:spPr bwMode="auto">
                <a:xfrm>
                  <a:off x="871" y="1769"/>
                  <a:ext cx="39" cy="159"/>
                </a:xfrm>
                <a:custGeom>
                  <a:avLst/>
                  <a:gdLst>
                    <a:gd name="T0" fmla="*/ 16 w 39"/>
                    <a:gd name="T1" fmla="*/ 0 h 159"/>
                    <a:gd name="T2" fmla="*/ 38 w 39"/>
                    <a:gd name="T3" fmla="*/ 35 h 159"/>
                    <a:gd name="T4" fmla="*/ 38 w 39"/>
                    <a:gd name="T5" fmla="*/ 56 h 159"/>
                    <a:gd name="T6" fmla="*/ 31 w 39"/>
                    <a:gd name="T7" fmla="*/ 76 h 159"/>
                    <a:gd name="T8" fmla="*/ 22 w 39"/>
                    <a:gd name="T9" fmla="*/ 96 h 159"/>
                    <a:gd name="T10" fmla="*/ 22 w 39"/>
                    <a:gd name="T11" fmla="*/ 117 h 159"/>
                    <a:gd name="T12" fmla="*/ 7 w 39"/>
                    <a:gd name="T13" fmla="*/ 137 h 159"/>
                    <a:gd name="T14" fmla="*/ 0 w 39"/>
                    <a:gd name="T15" fmla="*/ 158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9">
                      <a:moveTo>
                        <a:pt x="16" y="0"/>
                      </a:moveTo>
                      <a:lnTo>
                        <a:pt x="38" y="35"/>
                      </a:lnTo>
                      <a:lnTo>
                        <a:pt x="38" y="56"/>
                      </a:lnTo>
                      <a:lnTo>
                        <a:pt x="31" y="76"/>
                      </a:lnTo>
                      <a:lnTo>
                        <a:pt x="22" y="96"/>
                      </a:lnTo>
                      <a:lnTo>
                        <a:pt x="22" y="117"/>
                      </a:lnTo>
                      <a:lnTo>
                        <a:pt x="7" y="137"/>
                      </a:lnTo>
                      <a:lnTo>
                        <a:pt x="0" y="15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1" name="Freeform 638">
                  <a:extLst>
                    <a:ext uri="{FF2B5EF4-FFF2-40B4-BE49-F238E27FC236}">
                      <a16:creationId xmlns:a16="http://schemas.microsoft.com/office/drawing/2014/main" id="{61F2785A-5CDE-46D8-8018-5F85087E3126}"/>
                    </a:ext>
                  </a:extLst>
                </p:cNvPr>
                <p:cNvSpPr>
                  <a:spLocks/>
                </p:cNvSpPr>
                <p:nvPr/>
              </p:nvSpPr>
              <p:spPr bwMode="auto">
                <a:xfrm>
                  <a:off x="804" y="1761"/>
                  <a:ext cx="106" cy="15"/>
                </a:xfrm>
                <a:custGeom>
                  <a:avLst/>
                  <a:gdLst>
                    <a:gd name="T0" fmla="*/ 79 w 106"/>
                    <a:gd name="T1" fmla="*/ 8 h 15"/>
                    <a:gd name="T2" fmla="*/ 105 w 106"/>
                    <a:gd name="T3" fmla="*/ 8 h 15"/>
                    <a:gd name="T4" fmla="*/ 79 w 106"/>
                    <a:gd name="T5" fmla="*/ 0 h 15"/>
                    <a:gd name="T6" fmla="*/ 56 w 106"/>
                    <a:gd name="T7" fmla="*/ 0 h 15"/>
                    <a:gd name="T8" fmla="*/ 30 w 106"/>
                    <a:gd name="T9" fmla="*/ 0 h 15"/>
                    <a:gd name="T10" fmla="*/ 0 w 106"/>
                    <a:gd name="T11" fmla="*/ 14 h 15"/>
                    <a:gd name="T12" fmla="*/ 11 w 106"/>
                    <a:gd name="T13" fmla="*/ 8 h 15"/>
                  </a:gdLst>
                  <a:ahLst/>
                  <a:cxnLst>
                    <a:cxn ang="0">
                      <a:pos x="T0" y="T1"/>
                    </a:cxn>
                    <a:cxn ang="0">
                      <a:pos x="T2" y="T3"/>
                    </a:cxn>
                    <a:cxn ang="0">
                      <a:pos x="T4" y="T5"/>
                    </a:cxn>
                    <a:cxn ang="0">
                      <a:pos x="T6" y="T7"/>
                    </a:cxn>
                    <a:cxn ang="0">
                      <a:pos x="T8" y="T9"/>
                    </a:cxn>
                    <a:cxn ang="0">
                      <a:pos x="T10" y="T11"/>
                    </a:cxn>
                    <a:cxn ang="0">
                      <a:pos x="T12" y="T13"/>
                    </a:cxn>
                  </a:cxnLst>
                  <a:rect l="0" t="0" r="r" b="b"/>
                  <a:pathLst>
                    <a:path w="106" h="15">
                      <a:moveTo>
                        <a:pt x="79" y="8"/>
                      </a:moveTo>
                      <a:lnTo>
                        <a:pt x="105" y="8"/>
                      </a:lnTo>
                      <a:lnTo>
                        <a:pt x="79" y="0"/>
                      </a:lnTo>
                      <a:lnTo>
                        <a:pt x="56" y="0"/>
                      </a:lnTo>
                      <a:lnTo>
                        <a:pt x="30" y="0"/>
                      </a:lnTo>
                      <a:lnTo>
                        <a:pt x="0" y="14"/>
                      </a:lnTo>
                      <a:lnTo>
                        <a:pt x="11" y="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2" name="Freeform 639">
                  <a:extLst>
                    <a:ext uri="{FF2B5EF4-FFF2-40B4-BE49-F238E27FC236}">
                      <a16:creationId xmlns:a16="http://schemas.microsoft.com/office/drawing/2014/main" id="{0D1ADCA6-FF89-4F2C-B5A9-27132BC3CFE7}"/>
                    </a:ext>
                  </a:extLst>
                </p:cNvPr>
                <p:cNvSpPr>
                  <a:spLocks/>
                </p:cNvSpPr>
                <p:nvPr/>
              </p:nvSpPr>
              <p:spPr bwMode="auto">
                <a:xfrm>
                  <a:off x="1306" y="2089"/>
                  <a:ext cx="115" cy="162"/>
                </a:xfrm>
                <a:custGeom>
                  <a:avLst/>
                  <a:gdLst>
                    <a:gd name="T0" fmla="*/ 114 w 115"/>
                    <a:gd name="T1" fmla="*/ 0 h 162"/>
                    <a:gd name="T2" fmla="*/ 89 w 115"/>
                    <a:gd name="T3" fmla="*/ 21 h 162"/>
                    <a:gd name="T4" fmla="*/ 67 w 115"/>
                    <a:gd name="T5" fmla="*/ 42 h 162"/>
                    <a:gd name="T6" fmla="*/ 40 w 115"/>
                    <a:gd name="T7" fmla="*/ 59 h 162"/>
                    <a:gd name="T8" fmla="*/ 25 w 115"/>
                    <a:gd name="T9" fmla="*/ 82 h 162"/>
                    <a:gd name="T10" fmla="*/ 5 w 115"/>
                    <a:gd name="T11" fmla="*/ 103 h 162"/>
                    <a:gd name="T12" fmla="*/ 0 w 115"/>
                    <a:gd name="T13" fmla="*/ 120 h 162"/>
                    <a:gd name="T14" fmla="*/ 0 w 115"/>
                    <a:gd name="T15" fmla="*/ 140 h 162"/>
                    <a:gd name="T16" fmla="*/ 0 w 115"/>
                    <a:gd name="T17"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62">
                      <a:moveTo>
                        <a:pt x="114" y="0"/>
                      </a:moveTo>
                      <a:lnTo>
                        <a:pt x="89" y="21"/>
                      </a:lnTo>
                      <a:lnTo>
                        <a:pt x="67" y="42"/>
                      </a:lnTo>
                      <a:lnTo>
                        <a:pt x="40" y="59"/>
                      </a:lnTo>
                      <a:lnTo>
                        <a:pt x="25" y="82"/>
                      </a:lnTo>
                      <a:lnTo>
                        <a:pt x="5" y="103"/>
                      </a:lnTo>
                      <a:lnTo>
                        <a:pt x="0" y="120"/>
                      </a:lnTo>
                      <a:lnTo>
                        <a:pt x="0" y="140"/>
                      </a:lnTo>
                      <a:lnTo>
                        <a:pt x="0" y="161"/>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3" name="Freeform 640">
                  <a:extLst>
                    <a:ext uri="{FF2B5EF4-FFF2-40B4-BE49-F238E27FC236}">
                      <a16:creationId xmlns:a16="http://schemas.microsoft.com/office/drawing/2014/main" id="{80361AB2-A089-4A80-B252-55A68859A66C}"/>
                    </a:ext>
                  </a:extLst>
                </p:cNvPr>
                <p:cNvSpPr>
                  <a:spLocks/>
                </p:cNvSpPr>
                <p:nvPr/>
              </p:nvSpPr>
              <p:spPr bwMode="auto">
                <a:xfrm>
                  <a:off x="1420" y="2089"/>
                  <a:ext cx="72" cy="187"/>
                </a:xfrm>
                <a:custGeom>
                  <a:avLst/>
                  <a:gdLst>
                    <a:gd name="T0" fmla="*/ 0 w 72"/>
                    <a:gd name="T1" fmla="*/ 0 h 187"/>
                    <a:gd name="T2" fmla="*/ 17 w 72"/>
                    <a:gd name="T3" fmla="*/ 24 h 187"/>
                    <a:gd name="T4" fmla="*/ 37 w 72"/>
                    <a:gd name="T5" fmla="*/ 44 h 187"/>
                    <a:gd name="T6" fmla="*/ 54 w 72"/>
                    <a:gd name="T7" fmla="*/ 67 h 187"/>
                    <a:gd name="T8" fmla="*/ 71 w 72"/>
                    <a:gd name="T9" fmla="*/ 87 h 187"/>
                    <a:gd name="T10" fmla="*/ 71 w 72"/>
                    <a:gd name="T11" fmla="*/ 113 h 187"/>
                    <a:gd name="T12" fmla="*/ 71 w 72"/>
                    <a:gd name="T13" fmla="*/ 142 h 187"/>
                    <a:gd name="T14" fmla="*/ 71 w 72"/>
                    <a:gd name="T15" fmla="*/ 163 h 187"/>
                    <a:gd name="T16" fmla="*/ 71 w 72"/>
                    <a:gd name="T1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87">
                      <a:moveTo>
                        <a:pt x="0" y="0"/>
                      </a:moveTo>
                      <a:lnTo>
                        <a:pt x="17" y="24"/>
                      </a:lnTo>
                      <a:lnTo>
                        <a:pt x="37" y="44"/>
                      </a:lnTo>
                      <a:lnTo>
                        <a:pt x="54" y="67"/>
                      </a:lnTo>
                      <a:lnTo>
                        <a:pt x="71" y="87"/>
                      </a:lnTo>
                      <a:lnTo>
                        <a:pt x="71" y="113"/>
                      </a:lnTo>
                      <a:lnTo>
                        <a:pt x="71" y="142"/>
                      </a:lnTo>
                      <a:lnTo>
                        <a:pt x="71" y="163"/>
                      </a:lnTo>
                      <a:lnTo>
                        <a:pt x="71" y="18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4" name="Freeform 641">
                  <a:extLst>
                    <a:ext uri="{FF2B5EF4-FFF2-40B4-BE49-F238E27FC236}">
                      <a16:creationId xmlns:a16="http://schemas.microsoft.com/office/drawing/2014/main" id="{AD2EE53C-96ED-4141-B2A1-45D4C3FC478E}"/>
                    </a:ext>
                  </a:extLst>
                </p:cNvPr>
                <p:cNvSpPr>
                  <a:spLocks/>
                </p:cNvSpPr>
                <p:nvPr/>
              </p:nvSpPr>
              <p:spPr bwMode="auto">
                <a:xfrm>
                  <a:off x="1321" y="2203"/>
                  <a:ext cx="100" cy="161"/>
                </a:xfrm>
                <a:custGeom>
                  <a:avLst/>
                  <a:gdLst>
                    <a:gd name="T0" fmla="*/ 99 w 100"/>
                    <a:gd name="T1" fmla="*/ 0 h 161"/>
                    <a:gd name="T2" fmla="*/ 74 w 100"/>
                    <a:gd name="T3" fmla="*/ 12 h 161"/>
                    <a:gd name="T4" fmla="*/ 52 w 100"/>
                    <a:gd name="T5" fmla="*/ 35 h 161"/>
                    <a:gd name="T6" fmla="*/ 41 w 100"/>
                    <a:gd name="T7" fmla="*/ 52 h 161"/>
                    <a:gd name="T8" fmla="*/ 25 w 100"/>
                    <a:gd name="T9" fmla="*/ 82 h 161"/>
                    <a:gd name="T10" fmla="*/ 16 w 100"/>
                    <a:gd name="T11" fmla="*/ 102 h 161"/>
                    <a:gd name="T12" fmla="*/ 7 w 100"/>
                    <a:gd name="T13" fmla="*/ 120 h 161"/>
                    <a:gd name="T14" fmla="*/ 7 w 100"/>
                    <a:gd name="T15" fmla="*/ 140 h 161"/>
                    <a:gd name="T16" fmla="*/ 0 w 100"/>
                    <a:gd name="T17"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1">
                      <a:moveTo>
                        <a:pt x="99" y="0"/>
                      </a:moveTo>
                      <a:lnTo>
                        <a:pt x="74" y="12"/>
                      </a:lnTo>
                      <a:lnTo>
                        <a:pt x="52" y="35"/>
                      </a:lnTo>
                      <a:lnTo>
                        <a:pt x="41" y="52"/>
                      </a:lnTo>
                      <a:lnTo>
                        <a:pt x="25" y="82"/>
                      </a:lnTo>
                      <a:lnTo>
                        <a:pt x="16" y="102"/>
                      </a:lnTo>
                      <a:lnTo>
                        <a:pt x="7" y="120"/>
                      </a:lnTo>
                      <a:lnTo>
                        <a:pt x="7" y="140"/>
                      </a:lnTo>
                      <a:lnTo>
                        <a:pt x="0"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5" name="Freeform 642">
                  <a:extLst>
                    <a:ext uri="{FF2B5EF4-FFF2-40B4-BE49-F238E27FC236}">
                      <a16:creationId xmlns:a16="http://schemas.microsoft.com/office/drawing/2014/main" id="{792DE659-F895-473F-8DB6-42CB31213BCB}"/>
                    </a:ext>
                  </a:extLst>
                </p:cNvPr>
                <p:cNvSpPr>
                  <a:spLocks/>
                </p:cNvSpPr>
                <p:nvPr/>
              </p:nvSpPr>
              <p:spPr bwMode="auto">
                <a:xfrm>
                  <a:off x="1415" y="2203"/>
                  <a:ext cx="127" cy="228"/>
                </a:xfrm>
                <a:custGeom>
                  <a:avLst/>
                  <a:gdLst>
                    <a:gd name="T0" fmla="*/ 7 w 127"/>
                    <a:gd name="T1" fmla="*/ 0 h 228"/>
                    <a:gd name="T2" fmla="*/ 0 w 127"/>
                    <a:gd name="T3" fmla="*/ 21 h 228"/>
                    <a:gd name="T4" fmla="*/ 7 w 127"/>
                    <a:gd name="T5" fmla="*/ 41 h 228"/>
                    <a:gd name="T6" fmla="*/ 7 w 127"/>
                    <a:gd name="T7" fmla="*/ 59 h 228"/>
                    <a:gd name="T8" fmla="*/ 16 w 127"/>
                    <a:gd name="T9" fmla="*/ 78 h 228"/>
                    <a:gd name="T10" fmla="*/ 27 w 127"/>
                    <a:gd name="T11" fmla="*/ 102 h 228"/>
                    <a:gd name="T12" fmla="*/ 27 w 127"/>
                    <a:gd name="T13" fmla="*/ 119 h 228"/>
                    <a:gd name="T14" fmla="*/ 42 w 127"/>
                    <a:gd name="T15" fmla="*/ 140 h 228"/>
                    <a:gd name="T16" fmla="*/ 42 w 127"/>
                    <a:gd name="T17" fmla="*/ 160 h 228"/>
                    <a:gd name="T18" fmla="*/ 68 w 127"/>
                    <a:gd name="T19" fmla="*/ 175 h 228"/>
                    <a:gd name="T20" fmla="*/ 75 w 127"/>
                    <a:gd name="T21" fmla="*/ 192 h 228"/>
                    <a:gd name="T22" fmla="*/ 100 w 127"/>
                    <a:gd name="T23" fmla="*/ 212 h 228"/>
                    <a:gd name="T24" fmla="*/ 126 w 127"/>
                    <a:gd name="T25"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28">
                      <a:moveTo>
                        <a:pt x="7" y="0"/>
                      </a:moveTo>
                      <a:lnTo>
                        <a:pt x="0" y="21"/>
                      </a:lnTo>
                      <a:lnTo>
                        <a:pt x="7" y="41"/>
                      </a:lnTo>
                      <a:lnTo>
                        <a:pt x="7" y="59"/>
                      </a:lnTo>
                      <a:lnTo>
                        <a:pt x="16" y="78"/>
                      </a:lnTo>
                      <a:lnTo>
                        <a:pt x="27" y="102"/>
                      </a:lnTo>
                      <a:lnTo>
                        <a:pt x="27" y="119"/>
                      </a:lnTo>
                      <a:lnTo>
                        <a:pt x="42" y="140"/>
                      </a:lnTo>
                      <a:lnTo>
                        <a:pt x="42" y="160"/>
                      </a:lnTo>
                      <a:lnTo>
                        <a:pt x="68" y="175"/>
                      </a:lnTo>
                      <a:lnTo>
                        <a:pt x="75" y="192"/>
                      </a:lnTo>
                      <a:lnTo>
                        <a:pt x="100" y="212"/>
                      </a:lnTo>
                      <a:lnTo>
                        <a:pt x="126" y="227"/>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 name="Freeform 643">
                  <a:extLst>
                    <a:ext uri="{FF2B5EF4-FFF2-40B4-BE49-F238E27FC236}">
                      <a16:creationId xmlns:a16="http://schemas.microsoft.com/office/drawing/2014/main" id="{D66882A8-4D3A-45FF-B754-81B6352B2947}"/>
                    </a:ext>
                  </a:extLst>
                </p:cNvPr>
                <p:cNvSpPr>
                  <a:spLocks/>
                </p:cNvSpPr>
                <p:nvPr/>
              </p:nvSpPr>
              <p:spPr bwMode="auto">
                <a:xfrm>
                  <a:off x="1386" y="1875"/>
                  <a:ext cx="111" cy="157"/>
                </a:xfrm>
                <a:custGeom>
                  <a:avLst/>
                  <a:gdLst>
                    <a:gd name="T0" fmla="*/ 16 w 111"/>
                    <a:gd name="T1" fmla="*/ 0 h 157"/>
                    <a:gd name="T2" fmla="*/ 0 w 111"/>
                    <a:gd name="T3" fmla="*/ 20 h 157"/>
                    <a:gd name="T4" fmla="*/ 26 w 111"/>
                    <a:gd name="T5" fmla="*/ 35 h 157"/>
                    <a:gd name="T6" fmla="*/ 42 w 111"/>
                    <a:gd name="T7" fmla="*/ 54 h 157"/>
                    <a:gd name="T8" fmla="*/ 68 w 111"/>
                    <a:gd name="T9" fmla="*/ 66 h 157"/>
                    <a:gd name="T10" fmla="*/ 77 w 111"/>
                    <a:gd name="T11" fmla="*/ 89 h 157"/>
                    <a:gd name="T12" fmla="*/ 94 w 111"/>
                    <a:gd name="T13" fmla="*/ 115 h 157"/>
                    <a:gd name="T14" fmla="*/ 103 w 111"/>
                    <a:gd name="T15" fmla="*/ 135 h 157"/>
                    <a:gd name="T16" fmla="*/ 110 w 111"/>
                    <a:gd name="T17" fmla="*/ 15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57">
                      <a:moveTo>
                        <a:pt x="16" y="0"/>
                      </a:moveTo>
                      <a:lnTo>
                        <a:pt x="0" y="20"/>
                      </a:lnTo>
                      <a:lnTo>
                        <a:pt x="26" y="35"/>
                      </a:lnTo>
                      <a:lnTo>
                        <a:pt x="42" y="54"/>
                      </a:lnTo>
                      <a:lnTo>
                        <a:pt x="68" y="66"/>
                      </a:lnTo>
                      <a:lnTo>
                        <a:pt x="77" y="89"/>
                      </a:lnTo>
                      <a:lnTo>
                        <a:pt x="94" y="115"/>
                      </a:lnTo>
                      <a:lnTo>
                        <a:pt x="103" y="135"/>
                      </a:lnTo>
                      <a:lnTo>
                        <a:pt x="110" y="1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7" name="Freeform 644">
                  <a:extLst>
                    <a:ext uri="{FF2B5EF4-FFF2-40B4-BE49-F238E27FC236}">
                      <a16:creationId xmlns:a16="http://schemas.microsoft.com/office/drawing/2014/main" id="{ABA6C077-8FC5-4709-B795-3009332BC664}"/>
                    </a:ext>
                  </a:extLst>
                </p:cNvPr>
                <p:cNvSpPr>
                  <a:spLocks/>
                </p:cNvSpPr>
                <p:nvPr/>
              </p:nvSpPr>
              <p:spPr bwMode="auto">
                <a:xfrm>
                  <a:off x="1047" y="1799"/>
                  <a:ext cx="60" cy="129"/>
                </a:xfrm>
                <a:custGeom>
                  <a:avLst/>
                  <a:gdLst>
                    <a:gd name="T0" fmla="*/ 43 w 60"/>
                    <a:gd name="T1" fmla="*/ 23 h 129"/>
                    <a:gd name="T2" fmla="*/ 59 w 60"/>
                    <a:gd name="T3" fmla="*/ 0 h 129"/>
                    <a:gd name="T4" fmla="*/ 52 w 60"/>
                    <a:gd name="T5" fmla="*/ 23 h 129"/>
                    <a:gd name="T6" fmla="*/ 33 w 60"/>
                    <a:gd name="T7" fmla="*/ 43 h 129"/>
                    <a:gd name="T8" fmla="*/ 16 w 60"/>
                    <a:gd name="T9" fmla="*/ 64 h 129"/>
                    <a:gd name="T10" fmla="*/ 7 w 60"/>
                    <a:gd name="T11" fmla="*/ 85 h 129"/>
                    <a:gd name="T12" fmla="*/ 0 w 60"/>
                    <a:gd name="T13" fmla="*/ 107 h 129"/>
                    <a:gd name="T14" fmla="*/ 0 w 60"/>
                    <a:gd name="T15" fmla="*/ 12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129">
                      <a:moveTo>
                        <a:pt x="43" y="23"/>
                      </a:moveTo>
                      <a:lnTo>
                        <a:pt x="59" y="0"/>
                      </a:lnTo>
                      <a:lnTo>
                        <a:pt x="52" y="23"/>
                      </a:lnTo>
                      <a:lnTo>
                        <a:pt x="33" y="43"/>
                      </a:lnTo>
                      <a:lnTo>
                        <a:pt x="16" y="64"/>
                      </a:lnTo>
                      <a:lnTo>
                        <a:pt x="7" y="85"/>
                      </a:lnTo>
                      <a:lnTo>
                        <a:pt x="0" y="107"/>
                      </a:lnTo>
                      <a:lnTo>
                        <a:pt x="0" y="12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8" name="Freeform 645">
                  <a:extLst>
                    <a:ext uri="{FF2B5EF4-FFF2-40B4-BE49-F238E27FC236}">
                      <a16:creationId xmlns:a16="http://schemas.microsoft.com/office/drawing/2014/main" id="{C396AF62-34ED-470E-948F-E91E1B3A3BAE}"/>
                    </a:ext>
                  </a:extLst>
                </p:cNvPr>
                <p:cNvSpPr>
                  <a:spLocks/>
                </p:cNvSpPr>
                <p:nvPr/>
              </p:nvSpPr>
              <p:spPr bwMode="auto">
                <a:xfrm>
                  <a:off x="1067" y="1875"/>
                  <a:ext cx="68" cy="84"/>
                </a:xfrm>
                <a:custGeom>
                  <a:avLst/>
                  <a:gdLst>
                    <a:gd name="T0" fmla="*/ 0 w 68"/>
                    <a:gd name="T1" fmla="*/ 0 h 84"/>
                    <a:gd name="T2" fmla="*/ 16 w 68"/>
                    <a:gd name="T3" fmla="*/ 19 h 84"/>
                    <a:gd name="T4" fmla="*/ 35 w 68"/>
                    <a:gd name="T5" fmla="*/ 43 h 84"/>
                    <a:gd name="T6" fmla="*/ 51 w 68"/>
                    <a:gd name="T7" fmla="*/ 63 h 84"/>
                    <a:gd name="T8" fmla="*/ 51 w 68"/>
                    <a:gd name="T9" fmla="*/ 83 h 84"/>
                    <a:gd name="T10" fmla="*/ 67 w 68"/>
                    <a:gd name="T11" fmla="*/ 54 h 84"/>
                  </a:gdLst>
                  <a:ahLst/>
                  <a:cxnLst>
                    <a:cxn ang="0">
                      <a:pos x="T0" y="T1"/>
                    </a:cxn>
                    <a:cxn ang="0">
                      <a:pos x="T2" y="T3"/>
                    </a:cxn>
                    <a:cxn ang="0">
                      <a:pos x="T4" y="T5"/>
                    </a:cxn>
                    <a:cxn ang="0">
                      <a:pos x="T6" y="T7"/>
                    </a:cxn>
                    <a:cxn ang="0">
                      <a:pos x="T8" y="T9"/>
                    </a:cxn>
                    <a:cxn ang="0">
                      <a:pos x="T10" y="T11"/>
                    </a:cxn>
                  </a:cxnLst>
                  <a:rect l="0" t="0" r="r" b="b"/>
                  <a:pathLst>
                    <a:path w="68" h="84">
                      <a:moveTo>
                        <a:pt x="0" y="0"/>
                      </a:moveTo>
                      <a:lnTo>
                        <a:pt x="16" y="19"/>
                      </a:lnTo>
                      <a:lnTo>
                        <a:pt x="35" y="43"/>
                      </a:lnTo>
                      <a:lnTo>
                        <a:pt x="51" y="63"/>
                      </a:lnTo>
                      <a:lnTo>
                        <a:pt x="51" y="83"/>
                      </a:lnTo>
                      <a:lnTo>
                        <a:pt x="67" y="5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9" name="Freeform 646">
                  <a:extLst>
                    <a:ext uri="{FF2B5EF4-FFF2-40B4-BE49-F238E27FC236}">
                      <a16:creationId xmlns:a16="http://schemas.microsoft.com/office/drawing/2014/main" id="{DA6FA0BA-F647-4D7D-8527-769CBF38E9C1}"/>
                    </a:ext>
                  </a:extLst>
                </p:cNvPr>
                <p:cNvSpPr>
                  <a:spLocks/>
                </p:cNvSpPr>
                <p:nvPr/>
              </p:nvSpPr>
              <p:spPr bwMode="auto">
                <a:xfrm>
                  <a:off x="909" y="1609"/>
                  <a:ext cx="201" cy="110"/>
                </a:xfrm>
                <a:custGeom>
                  <a:avLst/>
                  <a:gdLst>
                    <a:gd name="T0" fmla="*/ 174 w 201"/>
                    <a:gd name="T1" fmla="*/ 0 h 110"/>
                    <a:gd name="T2" fmla="*/ 200 w 201"/>
                    <a:gd name="T3" fmla="*/ 30 h 110"/>
                    <a:gd name="T4" fmla="*/ 174 w 201"/>
                    <a:gd name="T5" fmla="*/ 30 h 110"/>
                    <a:gd name="T6" fmla="*/ 141 w 201"/>
                    <a:gd name="T7" fmla="*/ 30 h 110"/>
                    <a:gd name="T8" fmla="*/ 116 w 201"/>
                    <a:gd name="T9" fmla="*/ 35 h 110"/>
                    <a:gd name="T10" fmla="*/ 94 w 201"/>
                    <a:gd name="T11" fmla="*/ 47 h 110"/>
                    <a:gd name="T12" fmla="*/ 57 w 201"/>
                    <a:gd name="T13" fmla="*/ 63 h 110"/>
                    <a:gd name="T14" fmla="*/ 42 w 201"/>
                    <a:gd name="T15" fmla="*/ 83 h 110"/>
                    <a:gd name="T16" fmla="*/ 26 w 201"/>
                    <a:gd name="T17" fmla="*/ 103 h 110"/>
                    <a:gd name="T18" fmla="*/ 0 w 201"/>
                    <a:gd name="T19"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10">
                      <a:moveTo>
                        <a:pt x="174" y="0"/>
                      </a:moveTo>
                      <a:lnTo>
                        <a:pt x="200" y="30"/>
                      </a:lnTo>
                      <a:lnTo>
                        <a:pt x="174" y="30"/>
                      </a:lnTo>
                      <a:lnTo>
                        <a:pt x="141" y="30"/>
                      </a:lnTo>
                      <a:lnTo>
                        <a:pt x="116" y="35"/>
                      </a:lnTo>
                      <a:lnTo>
                        <a:pt x="94" y="47"/>
                      </a:lnTo>
                      <a:lnTo>
                        <a:pt x="57" y="63"/>
                      </a:lnTo>
                      <a:lnTo>
                        <a:pt x="42" y="83"/>
                      </a:lnTo>
                      <a:lnTo>
                        <a:pt x="26" y="103"/>
                      </a:lnTo>
                      <a:lnTo>
                        <a:pt x="0" y="10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0" name="Freeform 647">
                  <a:extLst>
                    <a:ext uri="{FF2B5EF4-FFF2-40B4-BE49-F238E27FC236}">
                      <a16:creationId xmlns:a16="http://schemas.microsoft.com/office/drawing/2014/main" id="{D35CD9BE-95AD-4454-B652-5A77124C6F1F}"/>
                    </a:ext>
                  </a:extLst>
                </p:cNvPr>
                <p:cNvSpPr>
                  <a:spLocks/>
                </p:cNvSpPr>
                <p:nvPr/>
              </p:nvSpPr>
              <p:spPr bwMode="auto">
                <a:xfrm>
                  <a:off x="1157" y="1609"/>
                  <a:ext cx="191" cy="161"/>
                </a:xfrm>
                <a:custGeom>
                  <a:avLst/>
                  <a:gdLst>
                    <a:gd name="T0" fmla="*/ 0 w 191"/>
                    <a:gd name="T1" fmla="*/ 0 h 161"/>
                    <a:gd name="T2" fmla="*/ 16 w 191"/>
                    <a:gd name="T3" fmla="*/ 21 h 161"/>
                    <a:gd name="T4" fmla="*/ 42 w 191"/>
                    <a:gd name="T5" fmla="*/ 21 h 161"/>
                    <a:gd name="T6" fmla="*/ 65 w 191"/>
                    <a:gd name="T7" fmla="*/ 35 h 161"/>
                    <a:gd name="T8" fmla="*/ 81 w 191"/>
                    <a:gd name="T9" fmla="*/ 53 h 161"/>
                    <a:gd name="T10" fmla="*/ 107 w 191"/>
                    <a:gd name="T11" fmla="*/ 67 h 161"/>
                    <a:gd name="T12" fmla="*/ 122 w 191"/>
                    <a:gd name="T13" fmla="*/ 88 h 161"/>
                    <a:gd name="T14" fmla="*/ 138 w 191"/>
                    <a:gd name="T15" fmla="*/ 108 h 161"/>
                    <a:gd name="T16" fmla="*/ 164 w 191"/>
                    <a:gd name="T17" fmla="*/ 120 h 161"/>
                    <a:gd name="T18" fmla="*/ 185 w 191"/>
                    <a:gd name="T19" fmla="*/ 140 h 161"/>
                    <a:gd name="T20" fmla="*/ 190 w 191"/>
                    <a:gd name="T21"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1">
                      <a:moveTo>
                        <a:pt x="0" y="0"/>
                      </a:moveTo>
                      <a:lnTo>
                        <a:pt x="16" y="21"/>
                      </a:lnTo>
                      <a:lnTo>
                        <a:pt x="42" y="21"/>
                      </a:lnTo>
                      <a:lnTo>
                        <a:pt x="65" y="35"/>
                      </a:lnTo>
                      <a:lnTo>
                        <a:pt x="81" y="53"/>
                      </a:lnTo>
                      <a:lnTo>
                        <a:pt x="107" y="67"/>
                      </a:lnTo>
                      <a:lnTo>
                        <a:pt x="122" y="88"/>
                      </a:lnTo>
                      <a:lnTo>
                        <a:pt x="138" y="108"/>
                      </a:lnTo>
                      <a:lnTo>
                        <a:pt x="164" y="120"/>
                      </a:lnTo>
                      <a:lnTo>
                        <a:pt x="185" y="140"/>
                      </a:lnTo>
                      <a:lnTo>
                        <a:pt x="190" y="16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1" name="Freeform 648">
                  <a:extLst>
                    <a:ext uri="{FF2B5EF4-FFF2-40B4-BE49-F238E27FC236}">
                      <a16:creationId xmlns:a16="http://schemas.microsoft.com/office/drawing/2014/main" id="{81473342-0FC5-4D6F-808F-748364B38826}"/>
                    </a:ext>
                  </a:extLst>
                </p:cNvPr>
                <p:cNvSpPr>
                  <a:spLocks/>
                </p:cNvSpPr>
                <p:nvPr/>
              </p:nvSpPr>
              <p:spPr bwMode="auto">
                <a:xfrm>
                  <a:off x="1176" y="1656"/>
                  <a:ext cx="69" cy="144"/>
                </a:xfrm>
                <a:custGeom>
                  <a:avLst/>
                  <a:gdLst>
                    <a:gd name="T0" fmla="*/ 42 w 69"/>
                    <a:gd name="T1" fmla="*/ 0 h 144"/>
                    <a:gd name="T2" fmla="*/ 68 w 69"/>
                    <a:gd name="T3" fmla="*/ 0 h 144"/>
                    <a:gd name="T4" fmla="*/ 42 w 69"/>
                    <a:gd name="T5" fmla="*/ 21 h 144"/>
                    <a:gd name="T6" fmla="*/ 23 w 69"/>
                    <a:gd name="T7" fmla="*/ 41 h 144"/>
                    <a:gd name="T8" fmla="*/ 16 w 69"/>
                    <a:gd name="T9" fmla="*/ 61 h 144"/>
                    <a:gd name="T10" fmla="*/ 7 w 69"/>
                    <a:gd name="T11" fmla="*/ 82 h 144"/>
                    <a:gd name="T12" fmla="*/ 0 w 69"/>
                    <a:gd name="T13" fmla="*/ 103 h 144"/>
                    <a:gd name="T14" fmla="*/ 0 w 69"/>
                    <a:gd name="T15" fmla="*/ 122 h 144"/>
                    <a:gd name="T16" fmla="*/ 0 w 69"/>
                    <a:gd name="T17"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4">
                      <a:moveTo>
                        <a:pt x="42" y="0"/>
                      </a:moveTo>
                      <a:lnTo>
                        <a:pt x="68" y="0"/>
                      </a:lnTo>
                      <a:lnTo>
                        <a:pt x="42" y="21"/>
                      </a:lnTo>
                      <a:lnTo>
                        <a:pt x="23" y="41"/>
                      </a:lnTo>
                      <a:lnTo>
                        <a:pt x="16" y="61"/>
                      </a:lnTo>
                      <a:lnTo>
                        <a:pt x="7" y="82"/>
                      </a:lnTo>
                      <a:lnTo>
                        <a:pt x="0" y="103"/>
                      </a:lnTo>
                      <a:lnTo>
                        <a:pt x="0" y="122"/>
                      </a:lnTo>
                      <a:lnTo>
                        <a:pt x="0" y="14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2" name="Freeform 649">
                  <a:extLst>
                    <a:ext uri="{FF2B5EF4-FFF2-40B4-BE49-F238E27FC236}">
                      <a16:creationId xmlns:a16="http://schemas.microsoft.com/office/drawing/2014/main" id="{6E4E821C-634B-4197-88C1-44ABF49A4524}"/>
                    </a:ext>
                  </a:extLst>
                </p:cNvPr>
                <p:cNvSpPr>
                  <a:spLocks/>
                </p:cNvSpPr>
                <p:nvPr/>
              </p:nvSpPr>
              <p:spPr bwMode="auto">
                <a:xfrm>
                  <a:off x="1087" y="1656"/>
                  <a:ext cx="36" cy="130"/>
                </a:xfrm>
                <a:custGeom>
                  <a:avLst/>
                  <a:gdLst>
                    <a:gd name="T0" fmla="*/ 0 w 36"/>
                    <a:gd name="T1" fmla="*/ 0 h 130"/>
                    <a:gd name="T2" fmla="*/ 19 w 36"/>
                    <a:gd name="T3" fmla="*/ 21 h 130"/>
                    <a:gd name="T4" fmla="*/ 19 w 36"/>
                    <a:gd name="T5" fmla="*/ 42 h 130"/>
                    <a:gd name="T6" fmla="*/ 19 w 36"/>
                    <a:gd name="T7" fmla="*/ 65 h 130"/>
                    <a:gd name="T8" fmla="*/ 19 w 36"/>
                    <a:gd name="T9" fmla="*/ 85 h 130"/>
                    <a:gd name="T10" fmla="*/ 19 w 36"/>
                    <a:gd name="T11" fmla="*/ 108 h 130"/>
                    <a:gd name="T12" fmla="*/ 35 w 36"/>
                    <a:gd name="T13" fmla="*/ 129 h 130"/>
                  </a:gdLst>
                  <a:ahLst/>
                  <a:cxnLst>
                    <a:cxn ang="0">
                      <a:pos x="T0" y="T1"/>
                    </a:cxn>
                    <a:cxn ang="0">
                      <a:pos x="T2" y="T3"/>
                    </a:cxn>
                    <a:cxn ang="0">
                      <a:pos x="T4" y="T5"/>
                    </a:cxn>
                    <a:cxn ang="0">
                      <a:pos x="T6" y="T7"/>
                    </a:cxn>
                    <a:cxn ang="0">
                      <a:pos x="T8" y="T9"/>
                    </a:cxn>
                    <a:cxn ang="0">
                      <a:pos x="T10" y="T11"/>
                    </a:cxn>
                    <a:cxn ang="0">
                      <a:pos x="T12" y="T13"/>
                    </a:cxn>
                  </a:cxnLst>
                  <a:rect l="0" t="0" r="r" b="b"/>
                  <a:pathLst>
                    <a:path w="36" h="130">
                      <a:moveTo>
                        <a:pt x="0" y="0"/>
                      </a:moveTo>
                      <a:lnTo>
                        <a:pt x="19" y="21"/>
                      </a:lnTo>
                      <a:lnTo>
                        <a:pt x="19" y="42"/>
                      </a:lnTo>
                      <a:lnTo>
                        <a:pt x="19" y="65"/>
                      </a:lnTo>
                      <a:lnTo>
                        <a:pt x="19" y="85"/>
                      </a:lnTo>
                      <a:lnTo>
                        <a:pt x="19" y="108"/>
                      </a:lnTo>
                      <a:lnTo>
                        <a:pt x="35" y="1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3" name="Freeform 650">
                  <a:extLst>
                    <a:ext uri="{FF2B5EF4-FFF2-40B4-BE49-F238E27FC236}">
                      <a16:creationId xmlns:a16="http://schemas.microsoft.com/office/drawing/2014/main" id="{21A3E9A8-5E2E-4C57-8479-FEFCA9E85FD9}"/>
                    </a:ext>
                  </a:extLst>
                </p:cNvPr>
                <p:cNvSpPr>
                  <a:spLocks/>
                </p:cNvSpPr>
                <p:nvPr/>
              </p:nvSpPr>
              <p:spPr bwMode="auto">
                <a:xfrm>
                  <a:off x="1164" y="1859"/>
                  <a:ext cx="196" cy="243"/>
                </a:xfrm>
                <a:custGeom>
                  <a:avLst/>
                  <a:gdLst>
                    <a:gd name="T0" fmla="*/ 195 w 196"/>
                    <a:gd name="T1" fmla="*/ 21 h 243"/>
                    <a:gd name="T2" fmla="*/ 175 w 196"/>
                    <a:gd name="T3" fmla="*/ 0 h 243"/>
                    <a:gd name="T4" fmla="*/ 149 w 196"/>
                    <a:gd name="T5" fmla="*/ 9 h 243"/>
                    <a:gd name="T6" fmla="*/ 123 w 196"/>
                    <a:gd name="T7" fmla="*/ 26 h 243"/>
                    <a:gd name="T8" fmla="*/ 106 w 196"/>
                    <a:gd name="T9" fmla="*/ 47 h 243"/>
                    <a:gd name="T10" fmla="*/ 87 w 196"/>
                    <a:gd name="T11" fmla="*/ 68 h 243"/>
                    <a:gd name="T12" fmla="*/ 80 w 196"/>
                    <a:gd name="T13" fmla="*/ 85 h 243"/>
                    <a:gd name="T14" fmla="*/ 71 w 196"/>
                    <a:gd name="T15" fmla="*/ 105 h 243"/>
                    <a:gd name="T16" fmla="*/ 52 w 196"/>
                    <a:gd name="T17" fmla="*/ 122 h 243"/>
                    <a:gd name="T18" fmla="*/ 45 w 196"/>
                    <a:gd name="T19" fmla="*/ 143 h 243"/>
                    <a:gd name="T20" fmla="*/ 35 w 196"/>
                    <a:gd name="T21" fmla="*/ 164 h 243"/>
                    <a:gd name="T22" fmla="*/ 26 w 196"/>
                    <a:gd name="T23" fmla="*/ 181 h 243"/>
                    <a:gd name="T24" fmla="*/ 19 w 196"/>
                    <a:gd name="T25" fmla="*/ 204 h 243"/>
                    <a:gd name="T26" fmla="*/ 7 w 196"/>
                    <a:gd name="T27" fmla="*/ 221 h 243"/>
                    <a:gd name="T28" fmla="*/ 0 w 196"/>
                    <a:gd name="T29" fmla="*/ 24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243">
                      <a:moveTo>
                        <a:pt x="195" y="21"/>
                      </a:moveTo>
                      <a:lnTo>
                        <a:pt x="175" y="0"/>
                      </a:lnTo>
                      <a:lnTo>
                        <a:pt x="149" y="9"/>
                      </a:lnTo>
                      <a:lnTo>
                        <a:pt x="123" y="26"/>
                      </a:lnTo>
                      <a:lnTo>
                        <a:pt x="106" y="47"/>
                      </a:lnTo>
                      <a:lnTo>
                        <a:pt x="87" y="68"/>
                      </a:lnTo>
                      <a:lnTo>
                        <a:pt x="80" y="85"/>
                      </a:lnTo>
                      <a:lnTo>
                        <a:pt x="71" y="105"/>
                      </a:lnTo>
                      <a:lnTo>
                        <a:pt x="52" y="122"/>
                      </a:lnTo>
                      <a:lnTo>
                        <a:pt x="45" y="143"/>
                      </a:lnTo>
                      <a:lnTo>
                        <a:pt x="35" y="164"/>
                      </a:lnTo>
                      <a:lnTo>
                        <a:pt x="26" y="181"/>
                      </a:lnTo>
                      <a:lnTo>
                        <a:pt x="19" y="204"/>
                      </a:lnTo>
                      <a:lnTo>
                        <a:pt x="7" y="221"/>
                      </a:lnTo>
                      <a:lnTo>
                        <a:pt x="0" y="242"/>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1" name="Group 797">
                <a:extLst>
                  <a:ext uri="{FF2B5EF4-FFF2-40B4-BE49-F238E27FC236}">
                    <a16:creationId xmlns:a16="http://schemas.microsoft.com/office/drawing/2014/main" id="{DE43928C-10B6-4647-9121-81E7C8AF728A}"/>
                  </a:ext>
                </a:extLst>
              </p:cNvPr>
              <p:cNvGrpSpPr>
                <a:grpSpLocks/>
              </p:cNvGrpSpPr>
              <p:nvPr/>
            </p:nvGrpSpPr>
            <p:grpSpPr bwMode="auto">
              <a:xfrm>
                <a:off x="5337720" y="808714"/>
                <a:ext cx="155960" cy="1482592"/>
                <a:chOff x="456" y="340"/>
                <a:chExt cx="182" cy="1260"/>
              </a:xfrm>
              <a:grpFill/>
            </p:grpSpPr>
            <p:grpSp>
              <p:nvGrpSpPr>
                <p:cNvPr id="205" name="Group 798">
                  <a:extLst>
                    <a:ext uri="{FF2B5EF4-FFF2-40B4-BE49-F238E27FC236}">
                      <a16:creationId xmlns:a16="http://schemas.microsoft.com/office/drawing/2014/main" id="{6C4251E4-A4C2-465F-B1BD-EFA639762F2A}"/>
                    </a:ext>
                  </a:extLst>
                </p:cNvPr>
                <p:cNvGrpSpPr>
                  <a:grpSpLocks/>
                </p:cNvGrpSpPr>
                <p:nvPr/>
              </p:nvGrpSpPr>
              <p:grpSpPr bwMode="auto">
                <a:xfrm>
                  <a:off x="509" y="476"/>
                  <a:ext cx="57" cy="225"/>
                  <a:chOff x="509" y="476"/>
                  <a:chExt cx="57" cy="225"/>
                </a:xfrm>
                <a:grpFill/>
              </p:grpSpPr>
              <p:grpSp>
                <p:nvGrpSpPr>
                  <p:cNvPr id="217" name="Group 799">
                    <a:extLst>
                      <a:ext uri="{FF2B5EF4-FFF2-40B4-BE49-F238E27FC236}">
                        <a16:creationId xmlns:a16="http://schemas.microsoft.com/office/drawing/2014/main" id="{7974C92B-EC39-40F0-B9A8-166A1A8DF489}"/>
                      </a:ext>
                    </a:extLst>
                  </p:cNvPr>
                  <p:cNvGrpSpPr>
                    <a:grpSpLocks/>
                  </p:cNvGrpSpPr>
                  <p:nvPr/>
                </p:nvGrpSpPr>
                <p:grpSpPr bwMode="auto">
                  <a:xfrm>
                    <a:off x="509" y="508"/>
                    <a:ext cx="57" cy="28"/>
                    <a:chOff x="509" y="508"/>
                    <a:chExt cx="57" cy="28"/>
                  </a:xfrm>
                  <a:grpFill/>
                </p:grpSpPr>
                <p:sp>
                  <p:nvSpPr>
                    <p:cNvPr id="234" name="Oval 800">
                      <a:extLst>
                        <a:ext uri="{FF2B5EF4-FFF2-40B4-BE49-F238E27FC236}">
                          <a16:creationId xmlns:a16="http://schemas.microsoft.com/office/drawing/2014/main" id="{E2815ACF-4083-48FF-B404-365CE4894BD7}"/>
                        </a:ext>
                      </a:extLst>
                    </p:cNvPr>
                    <p:cNvSpPr>
                      <a:spLocks noChangeArrowheads="1"/>
                    </p:cNvSpPr>
                    <p:nvPr/>
                  </p:nvSpPr>
                  <p:spPr bwMode="auto">
                    <a:xfrm rot="2160000">
                      <a:off x="509" y="511"/>
                      <a:ext cx="30"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 name="Oval 801">
                      <a:extLst>
                        <a:ext uri="{FF2B5EF4-FFF2-40B4-BE49-F238E27FC236}">
                          <a16:creationId xmlns:a16="http://schemas.microsoft.com/office/drawing/2014/main" id="{E6EC1500-C6F3-452F-8259-3082FF4F1A33}"/>
                        </a:ext>
                      </a:extLst>
                    </p:cNvPr>
                    <p:cNvSpPr>
                      <a:spLocks noChangeArrowheads="1"/>
                    </p:cNvSpPr>
                    <p:nvPr/>
                  </p:nvSpPr>
                  <p:spPr bwMode="auto">
                    <a:xfrm rot="8280000">
                      <a:off x="539" y="508"/>
                      <a:ext cx="27"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18" name="Group 802">
                    <a:extLst>
                      <a:ext uri="{FF2B5EF4-FFF2-40B4-BE49-F238E27FC236}">
                        <a16:creationId xmlns:a16="http://schemas.microsoft.com/office/drawing/2014/main" id="{C8425AB8-9C9F-4D50-BE79-A77A958679F1}"/>
                      </a:ext>
                    </a:extLst>
                  </p:cNvPr>
                  <p:cNvGrpSpPr>
                    <a:grpSpLocks/>
                  </p:cNvGrpSpPr>
                  <p:nvPr/>
                </p:nvGrpSpPr>
                <p:grpSpPr bwMode="auto">
                  <a:xfrm>
                    <a:off x="509" y="542"/>
                    <a:ext cx="57" cy="26"/>
                    <a:chOff x="509" y="542"/>
                    <a:chExt cx="57" cy="26"/>
                  </a:xfrm>
                  <a:grpFill/>
                </p:grpSpPr>
                <p:sp>
                  <p:nvSpPr>
                    <p:cNvPr id="232" name="Oval 803">
                      <a:extLst>
                        <a:ext uri="{FF2B5EF4-FFF2-40B4-BE49-F238E27FC236}">
                          <a16:creationId xmlns:a16="http://schemas.microsoft.com/office/drawing/2014/main" id="{41E70B87-A830-4131-9835-77B346F7F926}"/>
                        </a:ext>
                      </a:extLst>
                    </p:cNvPr>
                    <p:cNvSpPr>
                      <a:spLocks noChangeArrowheads="1"/>
                    </p:cNvSpPr>
                    <p:nvPr/>
                  </p:nvSpPr>
                  <p:spPr bwMode="auto">
                    <a:xfrm rot="2160000">
                      <a:off x="509" y="544"/>
                      <a:ext cx="30"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3" name="Oval 804">
                      <a:extLst>
                        <a:ext uri="{FF2B5EF4-FFF2-40B4-BE49-F238E27FC236}">
                          <a16:creationId xmlns:a16="http://schemas.microsoft.com/office/drawing/2014/main" id="{8B67A3C2-9329-4038-97BE-0C4F7E36A121}"/>
                        </a:ext>
                      </a:extLst>
                    </p:cNvPr>
                    <p:cNvSpPr>
                      <a:spLocks noChangeArrowheads="1"/>
                    </p:cNvSpPr>
                    <p:nvPr/>
                  </p:nvSpPr>
                  <p:spPr bwMode="auto">
                    <a:xfrm rot="8280000">
                      <a:off x="539" y="542"/>
                      <a:ext cx="27"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19" name="Group 805">
                    <a:extLst>
                      <a:ext uri="{FF2B5EF4-FFF2-40B4-BE49-F238E27FC236}">
                        <a16:creationId xmlns:a16="http://schemas.microsoft.com/office/drawing/2014/main" id="{11874E2F-C755-445B-9A38-0AAC0601D053}"/>
                      </a:ext>
                    </a:extLst>
                  </p:cNvPr>
                  <p:cNvGrpSpPr>
                    <a:grpSpLocks/>
                  </p:cNvGrpSpPr>
                  <p:nvPr/>
                </p:nvGrpSpPr>
                <p:grpSpPr bwMode="auto">
                  <a:xfrm>
                    <a:off x="509" y="574"/>
                    <a:ext cx="57" cy="28"/>
                    <a:chOff x="509" y="574"/>
                    <a:chExt cx="57" cy="28"/>
                  </a:xfrm>
                  <a:grpFill/>
                </p:grpSpPr>
                <p:sp>
                  <p:nvSpPr>
                    <p:cNvPr id="230" name="Oval 806">
                      <a:extLst>
                        <a:ext uri="{FF2B5EF4-FFF2-40B4-BE49-F238E27FC236}">
                          <a16:creationId xmlns:a16="http://schemas.microsoft.com/office/drawing/2014/main" id="{9C85C87C-FA14-4200-9606-090F1AA05830}"/>
                        </a:ext>
                      </a:extLst>
                    </p:cNvPr>
                    <p:cNvSpPr>
                      <a:spLocks noChangeArrowheads="1"/>
                    </p:cNvSpPr>
                    <p:nvPr/>
                  </p:nvSpPr>
                  <p:spPr bwMode="auto">
                    <a:xfrm rot="2160000">
                      <a:off x="509" y="576"/>
                      <a:ext cx="30"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1" name="Oval 807">
                      <a:extLst>
                        <a:ext uri="{FF2B5EF4-FFF2-40B4-BE49-F238E27FC236}">
                          <a16:creationId xmlns:a16="http://schemas.microsoft.com/office/drawing/2014/main" id="{65103917-8B69-4508-A5AE-3603BD02E20D}"/>
                        </a:ext>
                      </a:extLst>
                    </p:cNvPr>
                    <p:cNvSpPr>
                      <a:spLocks noChangeArrowheads="1"/>
                    </p:cNvSpPr>
                    <p:nvPr/>
                  </p:nvSpPr>
                  <p:spPr bwMode="auto">
                    <a:xfrm rot="8280000">
                      <a:off x="539" y="574"/>
                      <a:ext cx="27"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20" name="Group 808">
                    <a:extLst>
                      <a:ext uri="{FF2B5EF4-FFF2-40B4-BE49-F238E27FC236}">
                        <a16:creationId xmlns:a16="http://schemas.microsoft.com/office/drawing/2014/main" id="{2CDE5AC6-A78E-47CF-A4DD-B639A39D152E}"/>
                      </a:ext>
                    </a:extLst>
                  </p:cNvPr>
                  <p:cNvGrpSpPr>
                    <a:grpSpLocks/>
                  </p:cNvGrpSpPr>
                  <p:nvPr/>
                </p:nvGrpSpPr>
                <p:grpSpPr bwMode="auto">
                  <a:xfrm>
                    <a:off x="509" y="608"/>
                    <a:ext cx="57" cy="28"/>
                    <a:chOff x="509" y="608"/>
                    <a:chExt cx="57" cy="28"/>
                  </a:xfrm>
                  <a:grpFill/>
                </p:grpSpPr>
                <p:sp>
                  <p:nvSpPr>
                    <p:cNvPr id="228" name="Oval 809">
                      <a:extLst>
                        <a:ext uri="{FF2B5EF4-FFF2-40B4-BE49-F238E27FC236}">
                          <a16:creationId xmlns:a16="http://schemas.microsoft.com/office/drawing/2014/main" id="{6C3892F5-51B0-4A5E-9E55-6D2E8B9966E2}"/>
                        </a:ext>
                      </a:extLst>
                    </p:cNvPr>
                    <p:cNvSpPr>
                      <a:spLocks noChangeArrowheads="1"/>
                    </p:cNvSpPr>
                    <p:nvPr/>
                  </p:nvSpPr>
                  <p:spPr bwMode="auto">
                    <a:xfrm rot="2160000">
                      <a:off x="509" y="610"/>
                      <a:ext cx="30"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9" name="Oval 810">
                      <a:extLst>
                        <a:ext uri="{FF2B5EF4-FFF2-40B4-BE49-F238E27FC236}">
                          <a16:creationId xmlns:a16="http://schemas.microsoft.com/office/drawing/2014/main" id="{51C1E06A-3160-4AE0-9BFD-E8490C87A0B5}"/>
                        </a:ext>
                      </a:extLst>
                    </p:cNvPr>
                    <p:cNvSpPr>
                      <a:spLocks noChangeArrowheads="1"/>
                    </p:cNvSpPr>
                    <p:nvPr/>
                  </p:nvSpPr>
                  <p:spPr bwMode="auto">
                    <a:xfrm rot="8280000">
                      <a:off x="539" y="608"/>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21" name="Group 811">
                    <a:extLst>
                      <a:ext uri="{FF2B5EF4-FFF2-40B4-BE49-F238E27FC236}">
                        <a16:creationId xmlns:a16="http://schemas.microsoft.com/office/drawing/2014/main" id="{03F48A94-636C-4C47-A965-EF14DFFF5D0F}"/>
                      </a:ext>
                    </a:extLst>
                  </p:cNvPr>
                  <p:cNvGrpSpPr>
                    <a:grpSpLocks/>
                  </p:cNvGrpSpPr>
                  <p:nvPr/>
                </p:nvGrpSpPr>
                <p:grpSpPr bwMode="auto">
                  <a:xfrm>
                    <a:off x="509" y="641"/>
                    <a:ext cx="57" cy="27"/>
                    <a:chOff x="509" y="641"/>
                    <a:chExt cx="57" cy="27"/>
                  </a:xfrm>
                  <a:grpFill/>
                </p:grpSpPr>
                <p:sp>
                  <p:nvSpPr>
                    <p:cNvPr id="226" name="Oval 812">
                      <a:extLst>
                        <a:ext uri="{FF2B5EF4-FFF2-40B4-BE49-F238E27FC236}">
                          <a16:creationId xmlns:a16="http://schemas.microsoft.com/office/drawing/2014/main" id="{DCB1FC3B-AB27-4541-9DF8-62BA3861E926}"/>
                        </a:ext>
                      </a:extLst>
                    </p:cNvPr>
                    <p:cNvSpPr>
                      <a:spLocks noChangeArrowheads="1"/>
                    </p:cNvSpPr>
                    <p:nvPr/>
                  </p:nvSpPr>
                  <p:spPr bwMode="auto">
                    <a:xfrm rot="2160000">
                      <a:off x="509" y="644"/>
                      <a:ext cx="30"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7" name="Oval 813">
                      <a:extLst>
                        <a:ext uri="{FF2B5EF4-FFF2-40B4-BE49-F238E27FC236}">
                          <a16:creationId xmlns:a16="http://schemas.microsoft.com/office/drawing/2014/main" id="{76AE16D7-F3E1-4A1D-AAEC-F73CCAA7B046}"/>
                        </a:ext>
                      </a:extLst>
                    </p:cNvPr>
                    <p:cNvSpPr>
                      <a:spLocks noChangeArrowheads="1"/>
                    </p:cNvSpPr>
                    <p:nvPr/>
                  </p:nvSpPr>
                  <p:spPr bwMode="auto">
                    <a:xfrm rot="8280000">
                      <a:off x="539" y="641"/>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22" name="Group 814">
                    <a:extLst>
                      <a:ext uri="{FF2B5EF4-FFF2-40B4-BE49-F238E27FC236}">
                        <a16:creationId xmlns:a16="http://schemas.microsoft.com/office/drawing/2014/main" id="{1B956348-0725-4151-AEB2-D1C601C6DA33}"/>
                      </a:ext>
                    </a:extLst>
                  </p:cNvPr>
                  <p:cNvGrpSpPr>
                    <a:grpSpLocks/>
                  </p:cNvGrpSpPr>
                  <p:nvPr/>
                </p:nvGrpSpPr>
                <p:grpSpPr bwMode="auto">
                  <a:xfrm>
                    <a:off x="509" y="674"/>
                    <a:ext cx="57" cy="27"/>
                    <a:chOff x="509" y="674"/>
                    <a:chExt cx="57" cy="27"/>
                  </a:xfrm>
                  <a:grpFill/>
                </p:grpSpPr>
                <p:sp>
                  <p:nvSpPr>
                    <p:cNvPr id="224" name="Oval 815">
                      <a:extLst>
                        <a:ext uri="{FF2B5EF4-FFF2-40B4-BE49-F238E27FC236}">
                          <a16:creationId xmlns:a16="http://schemas.microsoft.com/office/drawing/2014/main" id="{46D3892A-48B7-4876-95B7-5E3564F51167}"/>
                        </a:ext>
                      </a:extLst>
                    </p:cNvPr>
                    <p:cNvSpPr>
                      <a:spLocks noChangeArrowheads="1"/>
                    </p:cNvSpPr>
                    <p:nvPr/>
                  </p:nvSpPr>
                  <p:spPr bwMode="auto">
                    <a:xfrm rot="2160000">
                      <a:off x="509" y="676"/>
                      <a:ext cx="30"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 name="Oval 816">
                      <a:extLst>
                        <a:ext uri="{FF2B5EF4-FFF2-40B4-BE49-F238E27FC236}">
                          <a16:creationId xmlns:a16="http://schemas.microsoft.com/office/drawing/2014/main" id="{758A044E-FE6A-4327-8758-8F5839C268BD}"/>
                        </a:ext>
                      </a:extLst>
                    </p:cNvPr>
                    <p:cNvSpPr>
                      <a:spLocks noChangeArrowheads="1"/>
                    </p:cNvSpPr>
                    <p:nvPr/>
                  </p:nvSpPr>
                  <p:spPr bwMode="auto">
                    <a:xfrm rot="8280000">
                      <a:off x="539" y="674"/>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3" name="Oval 817">
                    <a:extLst>
                      <a:ext uri="{FF2B5EF4-FFF2-40B4-BE49-F238E27FC236}">
                        <a16:creationId xmlns:a16="http://schemas.microsoft.com/office/drawing/2014/main" id="{2B4CA41B-A213-432A-87C5-7F5A92F517F3}"/>
                      </a:ext>
                    </a:extLst>
                  </p:cNvPr>
                  <p:cNvSpPr>
                    <a:spLocks noChangeArrowheads="1"/>
                  </p:cNvSpPr>
                  <p:nvPr/>
                </p:nvSpPr>
                <p:spPr bwMode="auto">
                  <a:xfrm rot="5580000">
                    <a:off x="526" y="477"/>
                    <a:ext cx="28"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06" name="Line 818">
                  <a:extLst>
                    <a:ext uri="{FF2B5EF4-FFF2-40B4-BE49-F238E27FC236}">
                      <a16:creationId xmlns:a16="http://schemas.microsoft.com/office/drawing/2014/main" id="{45F859AE-D103-4CA5-A721-801741F307BF}"/>
                    </a:ext>
                  </a:extLst>
                </p:cNvPr>
                <p:cNvSpPr>
                  <a:spLocks noChangeShapeType="1"/>
                </p:cNvSpPr>
                <p:nvPr/>
              </p:nvSpPr>
              <p:spPr bwMode="auto">
                <a:xfrm>
                  <a:off x="543" y="713"/>
                  <a:ext cx="0" cy="887"/>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 name="Freeform 819">
                  <a:extLst>
                    <a:ext uri="{FF2B5EF4-FFF2-40B4-BE49-F238E27FC236}">
                      <a16:creationId xmlns:a16="http://schemas.microsoft.com/office/drawing/2014/main" id="{1782EB36-6B2B-4AE6-8E69-6B411208739C}"/>
                    </a:ext>
                  </a:extLst>
                </p:cNvPr>
                <p:cNvSpPr>
                  <a:spLocks/>
                </p:cNvSpPr>
                <p:nvPr/>
              </p:nvSpPr>
              <p:spPr bwMode="auto">
                <a:xfrm>
                  <a:off x="543" y="774"/>
                  <a:ext cx="95" cy="147"/>
                </a:xfrm>
                <a:custGeom>
                  <a:avLst/>
                  <a:gdLst>
                    <a:gd name="T0" fmla="*/ 1 w 95"/>
                    <a:gd name="T1" fmla="*/ 130 h 147"/>
                    <a:gd name="T2" fmla="*/ 6 w 95"/>
                    <a:gd name="T3" fmla="*/ 111 h 147"/>
                    <a:gd name="T4" fmla="*/ 9 w 95"/>
                    <a:gd name="T5" fmla="*/ 93 h 147"/>
                    <a:gd name="T6" fmla="*/ 15 w 95"/>
                    <a:gd name="T7" fmla="*/ 74 h 147"/>
                    <a:gd name="T8" fmla="*/ 21 w 95"/>
                    <a:gd name="T9" fmla="*/ 58 h 147"/>
                    <a:gd name="T10" fmla="*/ 28 w 95"/>
                    <a:gd name="T11" fmla="*/ 48 h 147"/>
                    <a:gd name="T12" fmla="*/ 34 w 95"/>
                    <a:gd name="T13" fmla="*/ 35 h 147"/>
                    <a:gd name="T14" fmla="*/ 40 w 95"/>
                    <a:gd name="T15" fmla="*/ 27 h 147"/>
                    <a:gd name="T16" fmla="*/ 48 w 95"/>
                    <a:gd name="T17" fmla="*/ 19 h 147"/>
                    <a:gd name="T18" fmla="*/ 56 w 95"/>
                    <a:gd name="T19" fmla="*/ 8 h 147"/>
                    <a:gd name="T20" fmla="*/ 65 w 95"/>
                    <a:gd name="T21" fmla="*/ 3 h 147"/>
                    <a:gd name="T22" fmla="*/ 73 w 95"/>
                    <a:gd name="T23" fmla="*/ 0 h 147"/>
                    <a:gd name="T24" fmla="*/ 81 w 95"/>
                    <a:gd name="T25" fmla="*/ 5 h 147"/>
                    <a:gd name="T26" fmla="*/ 87 w 95"/>
                    <a:gd name="T27" fmla="*/ 13 h 147"/>
                    <a:gd name="T28" fmla="*/ 93 w 95"/>
                    <a:gd name="T29" fmla="*/ 27 h 147"/>
                    <a:gd name="T30" fmla="*/ 94 w 95"/>
                    <a:gd name="T31" fmla="*/ 42 h 147"/>
                    <a:gd name="T32" fmla="*/ 94 w 95"/>
                    <a:gd name="T33" fmla="*/ 61 h 147"/>
                    <a:gd name="T34" fmla="*/ 94 w 95"/>
                    <a:gd name="T35" fmla="*/ 77 h 147"/>
                    <a:gd name="T36" fmla="*/ 91 w 95"/>
                    <a:gd name="T37" fmla="*/ 104 h 147"/>
                    <a:gd name="T38" fmla="*/ 90 w 95"/>
                    <a:gd name="T39" fmla="*/ 82 h 147"/>
                    <a:gd name="T40" fmla="*/ 82 w 95"/>
                    <a:gd name="T41" fmla="*/ 66 h 147"/>
                    <a:gd name="T42" fmla="*/ 75 w 95"/>
                    <a:gd name="T43" fmla="*/ 50 h 147"/>
                    <a:gd name="T44" fmla="*/ 68 w 95"/>
                    <a:gd name="T45" fmla="*/ 35 h 147"/>
                    <a:gd name="T46" fmla="*/ 63 w 95"/>
                    <a:gd name="T47" fmla="*/ 19 h 147"/>
                    <a:gd name="T48" fmla="*/ 55 w 95"/>
                    <a:gd name="T49" fmla="*/ 11 h 147"/>
                    <a:gd name="T50" fmla="*/ 48 w 95"/>
                    <a:gd name="T51" fmla="*/ 5 h 147"/>
                    <a:gd name="T52" fmla="*/ 40 w 95"/>
                    <a:gd name="T53" fmla="*/ 8 h 147"/>
                    <a:gd name="T54" fmla="*/ 34 w 95"/>
                    <a:gd name="T55" fmla="*/ 16 h 147"/>
                    <a:gd name="T56" fmla="*/ 27 w 95"/>
                    <a:gd name="T57" fmla="*/ 21 h 147"/>
                    <a:gd name="T58" fmla="*/ 20 w 95"/>
                    <a:gd name="T59" fmla="*/ 29 h 147"/>
                    <a:gd name="T60" fmla="*/ 15 w 95"/>
                    <a:gd name="T61" fmla="*/ 40 h 147"/>
                    <a:gd name="T62" fmla="*/ 9 w 95"/>
                    <a:gd name="T63" fmla="*/ 56 h 147"/>
                    <a:gd name="T64" fmla="*/ 7 w 95"/>
                    <a:gd name="T65" fmla="*/ 72 h 147"/>
                    <a:gd name="T66" fmla="*/ 3 w 95"/>
                    <a:gd name="T67" fmla="*/ 88 h 147"/>
                    <a:gd name="T68" fmla="*/ 0 w 95"/>
                    <a:gd name="T69"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147">
                      <a:moveTo>
                        <a:pt x="1" y="146"/>
                      </a:moveTo>
                      <a:lnTo>
                        <a:pt x="1" y="130"/>
                      </a:lnTo>
                      <a:lnTo>
                        <a:pt x="3" y="119"/>
                      </a:lnTo>
                      <a:lnTo>
                        <a:pt x="6" y="111"/>
                      </a:lnTo>
                      <a:lnTo>
                        <a:pt x="7" y="101"/>
                      </a:lnTo>
                      <a:lnTo>
                        <a:pt x="9" y="93"/>
                      </a:lnTo>
                      <a:lnTo>
                        <a:pt x="11" y="85"/>
                      </a:lnTo>
                      <a:lnTo>
                        <a:pt x="15" y="74"/>
                      </a:lnTo>
                      <a:lnTo>
                        <a:pt x="18" y="64"/>
                      </a:lnTo>
                      <a:lnTo>
                        <a:pt x="21" y="58"/>
                      </a:lnTo>
                      <a:lnTo>
                        <a:pt x="25" y="50"/>
                      </a:lnTo>
                      <a:lnTo>
                        <a:pt x="28" y="48"/>
                      </a:lnTo>
                      <a:lnTo>
                        <a:pt x="30" y="40"/>
                      </a:lnTo>
                      <a:lnTo>
                        <a:pt x="34" y="35"/>
                      </a:lnTo>
                      <a:lnTo>
                        <a:pt x="37" y="32"/>
                      </a:lnTo>
                      <a:lnTo>
                        <a:pt x="40" y="27"/>
                      </a:lnTo>
                      <a:lnTo>
                        <a:pt x="44" y="21"/>
                      </a:lnTo>
                      <a:lnTo>
                        <a:pt x="48" y="19"/>
                      </a:lnTo>
                      <a:lnTo>
                        <a:pt x="53" y="13"/>
                      </a:lnTo>
                      <a:lnTo>
                        <a:pt x="56" y="8"/>
                      </a:lnTo>
                      <a:lnTo>
                        <a:pt x="60" y="5"/>
                      </a:lnTo>
                      <a:lnTo>
                        <a:pt x="65" y="3"/>
                      </a:lnTo>
                      <a:lnTo>
                        <a:pt x="68" y="0"/>
                      </a:lnTo>
                      <a:lnTo>
                        <a:pt x="73" y="0"/>
                      </a:lnTo>
                      <a:lnTo>
                        <a:pt x="77" y="0"/>
                      </a:lnTo>
                      <a:lnTo>
                        <a:pt x="81" y="5"/>
                      </a:lnTo>
                      <a:lnTo>
                        <a:pt x="84" y="8"/>
                      </a:lnTo>
                      <a:lnTo>
                        <a:pt x="87" y="13"/>
                      </a:lnTo>
                      <a:lnTo>
                        <a:pt x="91" y="19"/>
                      </a:lnTo>
                      <a:lnTo>
                        <a:pt x="93" y="27"/>
                      </a:lnTo>
                      <a:lnTo>
                        <a:pt x="93" y="35"/>
                      </a:lnTo>
                      <a:lnTo>
                        <a:pt x="94" y="42"/>
                      </a:lnTo>
                      <a:lnTo>
                        <a:pt x="94" y="53"/>
                      </a:lnTo>
                      <a:lnTo>
                        <a:pt x="94" y="61"/>
                      </a:lnTo>
                      <a:lnTo>
                        <a:pt x="94" y="69"/>
                      </a:lnTo>
                      <a:lnTo>
                        <a:pt x="94" y="77"/>
                      </a:lnTo>
                      <a:lnTo>
                        <a:pt x="94" y="85"/>
                      </a:lnTo>
                      <a:lnTo>
                        <a:pt x="91" y="104"/>
                      </a:lnTo>
                      <a:lnTo>
                        <a:pt x="92" y="90"/>
                      </a:lnTo>
                      <a:lnTo>
                        <a:pt x="90" y="82"/>
                      </a:lnTo>
                      <a:lnTo>
                        <a:pt x="85" y="74"/>
                      </a:lnTo>
                      <a:lnTo>
                        <a:pt x="82" y="66"/>
                      </a:lnTo>
                      <a:lnTo>
                        <a:pt x="78" y="58"/>
                      </a:lnTo>
                      <a:lnTo>
                        <a:pt x="75" y="50"/>
                      </a:lnTo>
                      <a:lnTo>
                        <a:pt x="73" y="42"/>
                      </a:lnTo>
                      <a:lnTo>
                        <a:pt x="68" y="35"/>
                      </a:lnTo>
                      <a:lnTo>
                        <a:pt x="66" y="27"/>
                      </a:lnTo>
                      <a:lnTo>
                        <a:pt x="63" y="19"/>
                      </a:lnTo>
                      <a:lnTo>
                        <a:pt x="58" y="13"/>
                      </a:lnTo>
                      <a:lnTo>
                        <a:pt x="55" y="11"/>
                      </a:lnTo>
                      <a:lnTo>
                        <a:pt x="51" y="8"/>
                      </a:lnTo>
                      <a:lnTo>
                        <a:pt x="48" y="5"/>
                      </a:lnTo>
                      <a:lnTo>
                        <a:pt x="45" y="5"/>
                      </a:lnTo>
                      <a:lnTo>
                        <a:pt x="40" y="8"/>
                      </a:lnTo>
                      <a:lnTo>
                        <a:pt x="37" y="11"/>
                      </a:lnTo>
                      <a:lnTo>
                        <a:pt x="34" y="16"/>
                      </a:lnTo>
                      <a:lnTo>
                        <a:pt x="30" y="19"/>
                      </a:lnTo>
                      <a:lnTo>
                        <a:pt x="27" y="21"/>
                      </a:lnTo>
                      <a:lnTo>
                        <a:pt x="24" y="24"/>
                      </a:lnTo>
                      <a:lnTo>
                        <a:pt x="20" y="29"/>
                      </a:lnTo>
                      <a:lnTo>
                        <a:pt x="17" y="32"/>
                      </a:lnTo>
                      <a:lnTo>
                        <a:pt x="15" y="40"/>
                      </a:lnTo>
                      <a:lnTo>
                        <a:pt x="11" y="48"/>
                      </a:lnTo>
                      <a:lnTo>
                        <a:pt x="9" y="56"/>
                      </a:lnTo>
                      <a:lnTo>
                        <a:pt x="8" y="64"/>
                      </a:lnTo>
                      <a:lnTo>
                        <a:pt x="7" y="72"/>
                      </a:lnTo>
                      <a:lnTo>
                        <a:pt x="4" y="80"/>
                      </a:lnTo>
                      <a:lnTo>
                        <a:pt x="3" y="88"/>
                      </a:lnTo>
                      <a:lnTo>
                        <a:pt x="2" y="96"/>
                      </a:lnTo>
                      <a:lnTo>
                        <a:pt x="0" y="10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8" name="Freeform 820">
                  <a:extLst>
                    <a:ext uri="{FF2B5EF4-FFF2-40B4-BE49-F238E27FC236}">
                      <a16:creationId xmlns:a16="http://schemas.microsoft.com/office/drawing/2014/main" id="{DCD77AAD-BABA-4F81-923F-499C1C16E5A0}"/>
                    </a:ext>
                  </a:extLst>
                </p:cNvPr>
                <p:cNvSpPr>
                  <a:spLocks/>
                </p:cNvSpPr>
                <p:nvPr/>
              </p:nvSpPr>
              <p:spPr bwMode="auto">
                <a:xfrm>
                  <a:off x="456" y="853"/>
                  <a:ext cx="88" cy="285"/>
                </a:xfrm>
                <a:custGeom>
                  <a:avLst/>
                  <a:gdLst>
                    <a:gd name="T0" fmla="*/ 82 w 88"/>
                    <a:gd name="T1" fmla="*/ 208 h 285"/>
                    <a:gd name="T2" fmla="*/ 80 w 88"/>
                    <a:gd name="T3" fmla="*/ 189 h 285"/>
                    <a:gd name="T4" fmla="*/ 77 w 88"/>
                    <a:gd name="T5" fmla="*/ 151 h 285"/>
                    <a:gd name="T6" fmla="*/ 75 w 88"/>
                    <a:gd name="T7" fmla="*/ 133 h 285"/>
                    <a:gd name="T8" fmla="*/ 72 w 88"/>
                    <a:gd name="T9" fmla="*/ 111 h 285"/>
                    <a:gd name="T10" fmla="*/ 64 w 88"/>
                    <a:gd name="T11" fmla="*/ 89 h 285"/>
                    <a:gd name="T12" fmla="*/ 55 w 88"/>
                    <a:gd name="T13" fmla="*/ 70 h 285"/>
                    <a:gd name="T14" fmla="*/ 49 w 88"/>
                    <a:gd name="T15" fmla="*/ 54 h 285"/>
                    <a:gd name="T16" fmla="*/ 41 w 88"/>
                    <a:gd name="T17" fmla="*/ 41 h 285"/>
                    <a:gd name="T18" fmla="*/ 34 w 88"/>
                    <a:gd name="T19" fmla="*/ 30 h 285"/>
                    <a:gd name="T20" fmla="*/ 26 w 88"/>
                    <a:gd name="T21" fmla="*/ 16 h 285"/>
                    <a:gd name="T22" fmla="*/ 20 w 88"/>
                    <a:gd name="T23" fmla="*/ 8 h 285"/>
                    <a:gd name="T24" fmla="*/ 12 w 88"/>
                    <a:gd name="T25" fmla="*/ 3 h 285"/>
                    <a:gd name="T26" fmla="*/ 3 w 88"/>
                    <a:gd name="T27" fmla="*/ 0 h 285"/>
                    <a:gd name="T28" fmla="*/ 3 w 88"/>
                    <a:gd name="T29" fmla="*/ 5 h 285"/>
                    <a:gd name="T30" fmla="*/ 10 w 88"/>
                    <a:gd name="T31" fmla="*/ 16 h 285"/>
                    <a:gd name="T32" fmla="*/ 16 w 88"/>
                    <a:gd name="T33" fmla="*/ 30 h 285"/>
                    <a:gd name="T34" fmla="*/ 23 w 88"/>
                    <a:gd name="T35" fmla="*/ 38 h 285"/>
                    <a:gd name="T36" fmla="*/ 29 w 88"/>
                    <a:gd name="T37" fmla="*/ 46 h 285"/>
                    <a:gd name="T38" fmla="*/ 36 w 88"/>
                    <a:gd name="T39" fmla="*/ 57 h 285"/>
                    <a:gd name="T40" fmla="*/ 41 w 88"/>
                    <a:gd name="T41" fmla="*/ 70 h 285"/>
                    <a:gd name="T42" fmla="*/ 48 w 88"/>
                    <a:gd name="T43" fmla="*/ 81 h 285"/>
                    <a:gd name="T44" fmla="*/ 54 w 88"/>
                    <a:gd name="T45" fmla="*/ 97 h 285"/>
                    <a:gd name="T46" fmla="*/ 61 w 88"/>
                    <a:gd name="T47" fmla="*/ 114 h 285"/>
                    <a:gd name="T48" fmla="*/ 67 w 88"/>
                    <a:gd name="T49" fmla="*/ 133 h 285"/>
                    <a:gd name="T50" fmla="*/ 71 w 88"/>
                    <a:gd name="T51" fmla="*/ 149 h 285"/>
                    <a:gd name="T52" fmla="*/ 74 w 88"/>
                    <a:gd name="T53" fmla="*/ 165 h 285"/>
                    <a:gd name="T54" fmla="*/ 76 w 88"/>
                    <a:gd name="T55" fmla="*/ 181 h 285"/>
                    <a:gd name="T56" fmla="*/ 78 w 88"/>
                    <a:gd name="T57" fmla="*/ 203 h 285"/>
                    <a:gd name="T58" fmla="*/ 80 w 88"/>
                    <a:gd name="T59" fmla="*/ 222 h 285"/>
                    <a:gd name="T60" fmla="*/ 83 w 88"/>
                    <a:gd name="T61" fmla="*/ 241 h 285"/>
                    <a:gd name="T62" fmla="*/ 85 w 88"/>
                    <a:gd name="T63" fmla="*/ 257 h 285"/>
                    <a:gd name="T64" fmla="*/ 86 w 88"/>
                    <a:gd name="T65" fmla="*/ 273 h 285"/>
                    <a:gd name="T66" fmla="*/ 87 w 88"/>
                    <a:gd name="T67" fmla="*/ 28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285">
                      <a:moveTo>
                        <a:pt x="87" y="197"/>
                      </a:moveTo>
                      <a:lnTo>
                        <a:pt x="82" y="208"/>
                      </a:lnTo>
                      <a:lnTo>
                        <a:pt x="82" y="200"/>
                      </a:lnTo>
                      <a:lnTo>
                        <a:pt x="80" y="189"/>
                      </a:lnTo>
                      <a:lnTo>
                        <a:pt x="78" y="162"/>
                      </a:lnTo>
                      <a:lnTo>
                        <a:pt x="77" y="151"/>
                      </a:lnTo>
                      <a:lnTo>
                        <a:pt x="76" y="141"/>
                      </a:lnTo>
                      <a:lnTo>
                        <a:pt x="75" y="133"/>
                      </a:lnTo>
                      <a:lnTo>
                        <a:pt x="73" y="119"/>
                      </a:lnTo>
                      <a:lnTo>
                        <a:pt x="72" y="111"/>
                      </a:lnTo>
                      <a:lnTo>
                        <a:pt x="69" y="100"/>
                      </a:lnTo>
                      <a:lnTo>
                        <a:pt x="64" y="89"/>
                      </a:lnTo>
                      <a:lnTo>
                        <a:pt x="60" y="78"/>
                      </a:lnTo>
                      <a:lnTo>
                        <a:pt x="55" y="70"/>
                      </a:lnTo>
                      <a:lnTo>
                        <a:pt x="52" y="62"/>
                      </a:lnTo>
                      <a:lnTo>
                        <a:pt x="49" y="54"/>
                      </a:lnTo>
                      <a:lnTo>
                        <a:pt x="46" y="46"/>
                      </a:lnTo>
                      <a:lnTo>
                        <a:pt x="41" y="41"/>
                      </a:lnTo>
                      <a:lnTo>
                        <a:pt x="38" y="32"/>
                      </a:lnTo>
                      <a:lnTo>
                        <a:pt x="34" y="30"/>
                      </a:lnTo>
                      <a:lnTo>
                        <a:pt x="30" y="22"/>
                      </a:lnTo>
                      <a:lnTo>
                        <a:pt x="26" y="16"/>
                      </a:lnTo>
                      <a:lnTo>
                        <a:pt x="23" y="11"/>
                      </a:lnTo>
                      <a:lnTo>
                        <a:pt x="20" y="8"/>
                      </a:lnTo>
                      <a:lnTo>
                        <a:pt x="16" y="5"/>
                      </a:lnTo>
                      <a:lnTo>
                        <a:pt x="12" y="3"/>
                      </a:lnTo>
                      <a:lnTo>
                        <a:pt x="7" y="0"/>
                      </a:lnTo>
                      <a:lnTo>
                        <a:pt x="3" y="0"/>
                      </a:lnTo>
                      <a:lnTo>
                        <a:pt x="0" y="0"/>
                      </a:lnTo>
                      <a:lnTo>
                        <a:pt x="3" y="5"/>
                      </a:lnTo>
                      <a:lnTo>
                        <a:pt x="7" y="11"/>
                      </a:lnTo>
                      <a:lnTo>
                        <a:pt x="10" y="16"/>
                      </a:lnTo>
                      <a:lnTo>
                        <a:pt x="13" y="22"/>
                      </a:lnTo>
                      <a:lnTo>
                        <a:pt x="16" y="30"/>
                      </a:lnTo>
                      <a:lnTo>
                        <a:pt x="20" y="32"/>
                      </a:lnTo>
                      <a:lnTo>
                        <a:pt x="23" y="38"/>
                      </a:lnTo>
                      <a:lnTo>
                        <a:pt x="26" y="41"/>
                      </a:lnTo>
                      <a:lnTo>
                        <a:pt x="29" y="46"/>
                      </a:lnTo>
                      <a:lnTo>
                        <a:pt x="33" y="51"/>
                      </a:lnTo>
                      <a:lnTo>
                        <a:pt x="36" y="57"/>
                      </a:lnTo>
                      <a:lnTo>
                        <a:pt x="39" y="62"/>
                      </a:lnTo>
                      <a:lnTo>
                        <a:pt x="41" y="70"/>
                      </a:lnTo>
                      <a:lnTo>
                        <a:pt x="45" y="76"/>
                      </a:lnTo>
                      <a:lnTo>
                        <a:pt x="48" y="81"/>
                      </a:lnTo>
                      <a:lnTo>
                        <a:pt x="51" y="89"/>
                      </a:lnTo>
                      <a:lnTo>
                        <a:pt x="54" y="97"/>
                      </a:lnTo>
                      <a:lnTo>
                        <a:pt x="58" y="105"/>
                      </a:lnTo>
                      <a:lnTo>
                        <a:pt x="61" y="114"/>
                      </a:lnTo>
                      <a:lnTo>
                        <a:pt x="64" y="124"/>
                      </a:lnTo>
                      <a:lnTo>
                        <a:pt x="67" y="133"/>
                      </a:lnTo>
                      <a:lnTo>
                        <a:pt x="70" y="141"/>
                      </a:lnTo>
                      <a:lnTo>
                        <a:pt x="71" y="149"/>
                      </a:lnTo>
                      <a:lnTo>
                        <a:pt x="73" y="157"/>
                      </a:lnTo>
                      <a:lnTo>
                        <a:pt x="74" y="165"/>
                      </a:lnTo>
                      <a:lnTo>
                        <a:pt x="75" y="173"/>
                      </a:lnTo>
                      <a:lnTo>
                        <a:pt x="76" y="181"/>
                      </a:lnTo>
                      <a:lnTo>
                        <a:pt x="77" y="192"/>
                      </a:lnTo>
                      <a:lnTo>
                        <a:pt x="78" y="203"/>
                      </a:lnTo>
                      <a:lnTo>
                        <a:pt x="80" y="214"/>
                      </a:lnTo>
                      <a:lnTo>
                        <a:pt x="80" y="222"/>
                      </a:lnTo>
                      <a:lnTo>
                        <a:pt x="82" y="230"/>
                      </a:lnTo>
                      <a:lnTo>
                        <a:pt x="83" y="241"/>
                      </a:lnTo>
                      <a:lnTo>
                        <a:pt x="85" y="249"/>
                      </a:lnTo>
                      <a:lnTo>
                        <a:pt x="85" y="257"/>
                      </a:lnTo>
                      <a:lnTo>
                        <a:pt x="86" y="265"/>
                      </a:lnTo>
                      <a:lnTo>
                        <a:pt x="86" y="273"/>
                      </a:lnTo>
                      <a:lnTo>
                        <a:pt x="87" y="284"/>
                      </a:lnTo>
                      <a:lnTo>
                        <a:pt x="87" y="28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9" name="Freeform 821">
                  <a:extLst>
                    <a:ext uri="{FF2B5EF4-FFF2-40B4-BE49-F238E27FC236}">
                      <a16:creationId xmlns:a16="http://schemas.microsoft.com/office/drawing/2014/main" id="{B3AA075A-F2F8-49FF-9F8F-B48ABDFF4384}"/>
                    </a:ext>
                  </a:extLst>
                </p:cNvPr>
                <p:cNvSpPr>
                  <a:spLocks/>
                </p:cNvSpPr>
                <p:nvPr/>
              </p:nvSpPr>
              <p:spPr bwMode="auto">
                <a:xfrm>
                  <a:off x="543" y="1221"/>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0" name="Freeform 822">
                  <a:extLst>
                    <a:ext uri="{FF2B5EF4-FFF2-40B4-BE49-F238E27FC236}">
                      <a16:creationId xmlns:a16="http://schemas.microsoft.com/office/drawing/2014/main" id="{D1FE1A4F-92CA-4AC3-9169-3E6AB3AB8D4F}"/>
                    </a:ext>
                  </a:extLst>
                </p:cNvPr>
                <p:cNvSpPr>
                  <a:spLocks/>
                </p:cNvSpPr>
                <p:nvPr/>
              </p:nvSpPr>
              <p:spPr bwMode="auto">
                <a:xfrm>
                  <a:off x="537" y="973"/>
                  <a:ext cx="92" cy="216"/>
                </a:xfrm>
                <a:custGeom>
                  <a:avLst/>
                  <a:gdLst>
                    <a:gd name="T0" fmla="*/ 9 w 92"/>
                    <a:gd name="T1" fmla="*/ 188 h 216"/>
                    <a:gd name="T2" fmla="*/ 9 w 92"/>
                    <a:gd name="T3" fmla="*/ 172 h 216"/>
                    <a:gd name="T4" fmla="*/ 11 w 92"/>
                    <a:gd name="T5" fmla="*/ 156 h 216"/>
                    <a:gd name="T6" fmla="*/ 16 w 92"/>
                    <a:gd name="T7" fmla="*/ 134 h 216"/>
                    <a:gd name="T8" fmla="*/ 19 w 92"/>
                    <a:gd name="T9" fmla="*/ 116 h 216"/>
                    <a:gd name="T10" fmla="*/ 22 w 92"/>
                    <a:gd name="T11" fmla="*/ 94 h 216"/>
                    <a:gd name="T12" fmla="*/ 27 w 92"/>
                    <a:gd name="T13" fmla="*/ 73 h 216"/>
                    <a:gd name="T14" fmla="*/ 31 w 92"/>
                    <a:gd name="T15" fmla="*/ 56 h 216"/>
                    <a:gd name="T16" fmla="*/ 39 w 92"/>
                    <a:gd name="T17" fmla="*/ 38 h 216"/>
                    <a:gd name="T18" fmla="*/ 44 w 92"/>
                    <a:gd name="T19" fmla="*/ 24 h 216"/>
                    <a:gd name="T20" fmla="*/ 53 w 92"/>
                    <a:gd name="T21" fmla="*/ 11 h 216"/>
                    <a:gd name="T22" fmla="*/ 60 w 92"/>
                    <a:gd name="T23" fmla="*/ 5 h 216"/>
                    <a:gd name="T24" fmla="*/ 68 w 92"/>
                    <a:gd name="T25" fmla="*/ 0 h 216"/>
                    <a:gd name="T26" fmla="*/ 74 w 92"/>
                    <a:gd name="T27" fmla="*/ 0 h 216"/>
                    <a:gd name="T28" fmla="*/ 83 w 92"/>
                    <a:gd name="T29" fmla="*/ 3 h 216"/>
                    <a:gd name="T30" fmla="*/ 91 w 92"/>
                    <a:gd name="T31" fmla="*/ 11 h 216"/>
                    <a:gd name="T32" fmla="*/ 84 w 92"/>
                    <a:gd name="T33" fmla="*/ 13 h 216"/>
                    <a:gd name="T34" fmla="*/ 77 w 92"/>
                    <a:gd name="T35" fmla="*/ 13 h 216"/>
                    <a:gd name="T36" fmla="*/ 68 w 92"/>
                    <a:gd name="T37" fmla="*/ 13 h 216"/>
                    <a:gd name="T38" fmla="*/ 60 w 92"/>
                    <a:gd name="T39" fmla="*/ 24 h 216"/>
                    <a:gd name="T40" fmla="*/ 52 w 92"/>
                    <a:gd name="T41" fmla="*/ 43 h 216"/>
                    <a:gd name="T42" fmla="*/ 46 w 92"/>
                    <a:gd name="T43" fmla="*/ 56 h 216"/>
                    <a:gd name="T44" fmla="*/ 39 w 92"/>
                    <a:gd name="T45" fmla="*/ 70 h 216"/>
                    <a:gd name="T46" fmla="*/ 34 w 92"/>
                    <a:gd name="T47" fmla="*/ 86 h 216"/>
                    <a:gd name="T48" fmla="*/ 29 w 92"/>
                    <a:gd name="T49" fmla="*/ 99 h 216"/>
                    <a:gd name="T50" fmla="*/ 23 w 92"/>
                    <a:gd name="T51" fmla="*/ 118 h 216"/>
                    <a:gd name="T52" fmla="*/ 18 w 92"/>
                    <a:gd name="T53" fmla="*/ 137 h 216"/>
                    <a:gd name="T54" fmla="*/ 14 w 92"/>
                    <a:gd name="T55" fmla="*/ 153 h 216"/>
                    <a:gd name="T56" fmla="*/ 10 w 92"/>
                    <a:gd name="T57" fmla="*/ 169 h 216"/>
                    <a:gd name="T58" fmla="*/ 4 w 92"/>
                    <a:gd name="T59" fmla="*/ 188 h 216"/>
                    <a:gd name="T60" fmla="*/ 1 w 92"/>
                    <a:gd name="T61" fmla="*/ 207 h 216"/>
                    <a:gd name="T62" fmla="*/ 8 w 92"/>
                    <a:gd name="T63"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216">
                      <a:moveTo>
                        <a:pt x="8" y="210"/>
                      </a:moveTo>
                      <a:lnTo>
                        <a:pt x="9" y="188"/>
                      </a:lnTo>
                      <a:lnTo>
                        <a:pt x="9" y="180"/>
                      </a:lnTo>
                      <a:lnTo>
                        <a:pt x="9" y="172"/>
                      </a:lnTo>
                      <a:lnTo>
                        <a:pt x="10" y="164"/>
                      </a:lnTo>
                      <a:lnTo>
                        <a:pt x="11" y="156"/>
                      </a:lnTo>
                      <a:lnTo>
                        <a:pt x="12" y="148"/>
                      </a:lnTo>
                      <a:lnTo>
                        <a:pt x="16" y="134"/>
                      </a:lnTo>
                      <a:lnTo>
                        <a:pt x="18" y="124"/>
                      </a:lnTo>
                      <a:lnTo>
                        <a:pt x="19" y="116"/>
                      </a:lnTo>
                      <a:lnTo>
                        <a:pt x="20" y="105"/>
                      </a:lnTo>
                      <a:lnTo>
                        <a:pt x="22" y="94"/>
                      </a:lnTo>
                      <a:lnTo>
                        <a:pt x="24" y="83"/>
                      </a:lnTo>
                      <a:lnTo>
                        <a:pt x="27" y="73"/>
                      </a:lnTo>
                      <a:lnTo>
                        <a:pt x="29" y="65"/>
                      </a:lnTo>
                      <a:lnTo>
                        <a:pt x="31" y="56"/>
                      </a:lnTo>
                      <a:lnTo>
                        <a:pt x="33" y="48"/>
                      </a:lnTo>
                      <a:lnTo>
                        <a:pt x="39" y="38"/>
                      </a:lnTo>
                      <a:lnTo>
                        <a:pt x="41" y="30"/>
                      </a:lnTo>
                      <a:lnTo>
                        <a:pt x="44" y="24"/>
                      </a:lnTo>
                      <a:lnTo>
                        <a:pt x="49" y="16"/>
                      </a:lnTo>
                      <a:lnTo>
                        <a:pt x="53" y="11"/>
                      </a:lnTo>
                      <a:lnTo>
                        <a:pt x="57" y="8"/>
                      </a:lnTo>
                      <a:lnTo>
                        <a:pt x="60" y="5"/>
                      </a:lnTo>
                      <a:lnTo>
                        <a:pt x="64" y="3"/>
                      </a:lnTo>
                      <a:lnTo>
                        <a:pt x="68" y="0"/>
                      </a:lnTo>
                      <a:lnTo>
                        <a:pt x="71" y="0"/>
                      </a:lnTo>
                      <a:lnTo>
                        <a:pt x="74" y="0"/>
                      </a:lnTo>
                      <a:lnTo>
                        <a:pt x="79" y="0"/>
                      </a:lnTo>
                      <a:lnTo>
                        <a:pt x="83" y="3"/>
                      </a:lnTo>
                      <a:lnTo>
                        <a:pt x="88" y="5"/>
                      </a:lnTo>
                      <a:lnTo>
                        <a:pt x="91" y="11"/>
                      </a:lnTo>
                      <a:lnTo>
                        <a:pt x="88" y="13"/>
                      </a:lnTo>
                      <a:lnTo>
                        <a:pt x="84" y="13"/>
                      </a:lnTo>
                      <a:lnTo>
                        <a:pt x="80" y="13"/>
                      </a:lnTo>
                      <a:lnTo>
                        <a:pt x="77" y="13"/>
                      </a:lnTo>
                      <a:lnTo>
                        <a:pt x="71" y="13"/>
                      </a:lnTo>
                      <a:lnTo>
                        <a:pt x="68" y="13"/>
                      </a:lnTo>
                      <a:lnTo>
                        <a:pt x="63" y="16"/>
                      </a:lnTo>
                      <a:lnTo>
                        <a:pt x="60" y="24"/>
                      </a:lnTo>
                      <a:lnTo>
                        <a:pt x="57" y="32"/>
                      </a:lnTo>
                      <a:lnTo>
                        <a:pt x="52" y="43"/>
                      </a:lnTo>
                      <a:lnTo>
                        <a:pt x="49" y="51"/>
                      </a:lnTo>
                      <a:lnTo>
                        <a:pt x="46" y="56"/>
                      </a:lnTo>
                      <a:lnTo>
                        <a:pt x="42" y="65"/>
                      </a:lnTo>
                      <a:lnTo>
                        <a:pt x="39" y="70"/>
                      </a:lnTo>
                      <a:lnTo>
                        <a:pt x="37" y="78"/>
                      </a:lnTo>
                      <a:lnTo>
                        <a:pt x="34" y="86"/>
                      </a:lnTo>
                      <a:lnTo>
                        <a:pt x="31" y="91"/>
                      </a:lnTo>
                      <a:lnTo>
                        <a:pt x="29" y="99"/>
                      </a:lnTo>
                      <a:lnTo>
                        <a:pt x="26" y="110"/>
                      </a:lnTo>
                      <a:lnTo>
                        <a:pt x="23" y="118"/>
                      </a:lnTo>
                      <a:lnTo>
                        <a:pt x="21" y="129"/>
                      </a:lnTo>
                      <a:lnTo>
                        <a:pt x="18" y="137"/>
                      </a:lnTo>
                      <a:lnTo>
                        <a:pt x="16" y="145"/>
                      </a:lnTo>
                      <a:lnTo>
                        <a:pt x="14" y="153"/>
                      </a:lnTo>
                      <a:lnTo>
                        <a:pt x="12" y="161"/>
                      </a:lnTo>
                      <a:lnTo>
                        <a:pt x="10" y="169"/>
                      </a:lnTo>
                      <a:lnTo>
                        <a:pt x="7" y="180"/>
                      </a:lnTo>
                      <a:lnTo>
                        <a:pt x="4" y="188"/>
                      </a:lnTo>
                      <a:lnTo>
                        <a:pt x="3" y="196"/>
                      </a:lnTo>
                      <a:lnTo>
                        <a:pt x="1" y="207"/>
                      </a:lnTo>
                      <a:lnTo>
                        <a:pt x="0" y="215"/>
                      </a:lnTo>
                      <a:lnTo>
                        <a:pt x="8" y="21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1" name="Freeform 823">
                  <a:extLst>
                    <a:ext uri="{FF2B5EF4-FFF2-40B4-BE49-F238E27FC236}">
                      <a16:creationId xmlns:a16="http://schemas.microsoft.com/office/drawing/2014/main" id="{5B4CB3D1-737F-4570-A2E6-D1DC03ABF7EE}"/>
                    </a:ext>
                  </a:extLst>
                </p:cNvPr>
                <p:cNvSpPr>
                  <a:spLocks/>
                </p:cNvSpPr>
                <p:nvPr/>
              </p:nvSpPr>
              <p:spPr bwMode="auto">
                <a:xfrm>
                  <a:off x="490" y="1315"/>
                  <a:ext cx="54" cy="169"/>
                </a:xfrm>
                <a:custGeom>
                  <a:avLst/>
                  <a:gdLst>
                    <a:gd name="T0" fmla="*/ 1 w 54"/>
                    <a:gd name="T1" fmla="*/ 33 h 169"/>
                    <a:gd name="T2" fmla="*/ 11 w 54"/>
                    <a:gd name="T3" fmla="*/ 11 h 169"/>
                    <a:gd name="T4" fmla="*/ 16 w 54"/>
                    <a:gd name="T5" fmla="*/ 11 h 169"/>
                    <a:gd name="T6" fmla="*/ 20 w 54"/>
                    <a:gd name="T7" fmla="*/ 19 h 169"/>
                    <a:gd name="T8" fmla="*/ 24 w 54"/>
                    <a:gd name="T9" fmla="*/ 24 h 169"/>
                    <a:gd name="T10" fmla="*/ 29 w 54"/>
                    <a:gd name="T11" fmla="*/ 38 h 169"/>
                    <a:gd name="T12" fmla="*/ 33 w 54"/>
                    <a:gd name="T13" fmla="*/ 41 h 169"/>
                    <a:gd name="T14" fmla="*/ 35 w 54"/>
                    <a:gd name="T15" fmla="*/ 51 h 169"/>
                    <a:gd name="T16" fmla="*/ 38 w 54"/>
                    <a:gd name="T17" fmla="*/ 62 h 169"/>
                    <a:gd name="T18" fmla="*/ 41 w 54"/>
                    <a:gd name="T19" fmla="*/ 73 h 169"/>
                    <a:gd name="T20" fmla="*/ 42 w 54"/>
                    <a:gd name="T21" fmla="*/ 84 h 169"/>
                    <a:gd name="T22" fmla="*/ 44 w 54"/>
                    <a:gd name="T23" fmla="*/ 95 h 169"/>
                    <a:gd name="T24" fmla="*/ 46 w 54"/>
                    <a:gd name="T25" fmla="*/ 103 h 169"/>
                    <a:gd name="T26" fmla="*/ 47 w 54"/>
                    <a:gd name="T27" fmla="*/ 114 h 169"/>
                    <a:gd name="T28" fmla="*/ 50 w 54"/>
                    <a:gd name="T29" fmla="*/ 125 h 169"/>
                    <a:gd name="T30" fmla="*/ 51 w 54"/>
                    <a:gd name="T31" fmla="*/ 133 h 169"/>
                    <a:gd name="T32" fmla="*/ 52 w 54"/>
                    <a:gd name="T33" fmla="*/ 141 h 169"/>
                    <a:gd name="T34" fmla="*/ 52 w 54"/>
                    <a:gd name="T35" fmla="*/ 149 h 169"/>
                    <a:gd name="T36" fmla="*/ 53 w 54"/>
                    <a:gd name="T37" fmla="*/ 157 h 169"/>
                    <a:gd name="T38" fmla="*/ 53 w 54"/>
                    <a:gd name="T39" fmla="*/ 168 h 169"/>
                    <a:gd name="T40" fmla="*/ 53 w 54"/>
                    <a:gd name="T41" fmla="*/ 160 h 169"/>
                    <a:gd name="T42" fmla="*/ 51 w 54"/>
                    <a:gd name="T43" fmla="*/ 152 h 169"/>
                    <a:gd name="T44" fmla="*/ 47 w 54"/>
                    <a:gd name="T45" fmla="*/ 141 h 169"/>
                    <a:gd name="T46" fmla="*/ 46 w 54"/>
                    <a:gd name="T47" fmla="*/ 133 h 169"/>
                    <a:gd name="T48" fmla="*/ 45 w 54"/>
                    <a:gd name="T49" fmla="*/ 122 h 169"/>
                    <a:gd name="T50" fmla="*/ 43 w 54"/>
                    <a:gd name="T51" fmla="*/ 114 h 169"/>
                    <a:gd name="T52" fmla="*/ 41 w 54"/>
                    <a:gd name="T53" fmla="*/ 106 h 169"/>
                    <a:gd name="T54" fmla="*/ 39 w 54"/>
                    <a:gd name="T55" fmla="*/ 98 h 169"/>
                    <a:gd name="T56" fmla="*/ 38 w 54"/>
                    <a:gd name="T57" fmla="*/ 87 h 169"/>
                    <a:gd name="T58" fmla="*/ 36 w 54"/>
                    <a:gd name="T59" fmla="*/ 79 h 169"/>
                    <a:gd name="T60" fmla="*/ 35 w 54"/>
                    <a:gd name="T61" fmla="*/ 70 h 169"/>
                    <a:gd name="T62" fmla="*/ 34 w 54"/>
                    <a:gd name="T63" fmla="*/ 60 h 169"/>
                    <a:gd name="T64" fmla="*/ 33 w 54"/>
                    <a:gd name="T65" fmla="*/ 49 h 169"/>
                    <a:gd name="T66" fmla="*/ 30 w 54"/>
                    <a:gd name="T67" fmla="*/ 38 h 169"/>
                    <a:gd name="T68" fmla="*/ 28 w 54"/>
                    <a:gd name="T69" fmla="*/ 27 h 169"/>
                    <a:gd name="T70" fmla="*/ 26 w 54"/>
                    <a:gd name="T71" fmla="*/ 19 h 169"/>
                    <a:gd name="T72" fmla="*/ 23 w 54"/>
                    <a:gd name="T73" fmla="*/ 11 h 169"/>
                    <a:gd name="T74" fmla="*/ 18 w 54"/>
                    <a:gd name="T75" fmla="*/ 5 h 169"/>
                    <a:gd name="T76" fmla="*/ 14 w 54"/>
                    <a:gd name="T77" fmla="*/ 0 h 169"/>
                    <a:gd name="T78" fmla="*/ 10 w 54"/>
                    <a:gd name="T79" fmla="*/ 0 h 169"/>
                    <a:gd name="T80" fmla="*/ 7 w 54"/>
                    <a:gd name="T81" fmla="*/ 0 h 169"/>
                    <a:gd name="T82" fmla="*/ 3 w 54"/>
                    <a:gd name="T83" fmla="*/ 3 h 169"/>
                    <a:gd name="T84" fmla="*/ 3 w 54"/>
                    <a:gd name="T85" fmla="*/ 11 h 169"/>
                    <a:gd name="T86" fmla="*/ 2 w 54"/>
                    <a:gd name="T87" fmla="*/ 19 h 169"/>
                    <a:gd name="T88" fmla="*/ 2 w 54"/>
                    <a:gd name="T89" fmla="*/ 27 h 169"/>
                    <a:gd name="T90" fmla="*/ 0 w 54"/>
                    <a:gd name="T91" fmla="*/ 35 h 169"/>
                    <a:gd name="T92" fmla="*/ 1 w 54"/>
                    <a:gd name="T93" fmla="*/ 3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 h="169">
                      <a:moveTo>
                        <a:pt x="1" y="33"/>
                      </a:moveTo>
                      <a:lnTo>
                        <a:pt x="11" y="11"/>
                      </a:lnTo>
                      <a:lnTo>
                        <a:pt x="16" y="11"/>
                      </a:lnTo>
                      <a:lnTo>
                        <a:pt x="20" y="19"/>
                      </a:lnTo>
                      <a:lnTo>
                        <a:pt x="24" y="24"/>
                      </a:lnTo>
                      <a:lnTo>
                        <a:pt x="29" y="38"/>
                      </a:lnTo>
                      <a:lnTo>
                        <a:pt x="33" y="41"/>
                      </a:lnTo>
                      <a:lnTo>
                        <a:pt x="35" y="51"/>
                      </a:lnTo>
                      <a:lnTo>
                        <a:pt x="38" y="62"/>
                      </a:lnTo>
                      <a:lnTo>
                        <a:pt x="41" y="73"/>
                      </a:lnTo>
                      <a:lnTo>
                        <a:pt x="42" y="84"/>
                      </a:lnTo>
                      <a:lnTo>
                        <a:pt x="44" y="95"/>
                      </a:lnTo>
                      <a:lnTo>
                        <a:pt x="46" y="103"/>
                      </a:lnTo>
                      <a:lnTo>
                        <a:pt x="47" y="114"/>
                      </a:lnTo>
                      <a:lnTo>
                        <a:pt x="50" y="125"/>
                      </a:lnTo>
                      <a:lnTo>
                        <a:pt x="51" y="133"/>
                      </a:lnTo>
                      <a:lnTo>
                        <a:pt x="52" y="141"/>
                      </a:lnTo>
                      <a:lnTo>
                        <a:pt x="52" y="149"/>
                      </a:lnTo>
                      <a:lnTo>
                        <a:pt x="53" y="157"/>
                      </a:lnTo>
                      <a:lnTo>
                        <a:pt x="53" y="168"/>
                      </a:lnTo>
                      <a:lnTo>
                        <a:pt x="53" y="160"/>
                      </a:lnTo>
                      <a:lnTo>
                        <a:pt x="51" y="152"/>
                      </a:lnTo>
                      <a:lnTo>
                        <a:pt x="47" y="141"/>
                      </a:lnTo>
                      <a:lnTo>
                        <a:pt x="46" y="133"/>
                      </a:lnTo>
                      <a:lnTo>
                        <a:pt x="45" y="122"/>
                      </a:lnTo>
                      <a:lnTo>
                        <a:pt x="43" y="114"/>
                      </a:lnTo>
                      <a:lnTo>
                        <a:pt x="41" y="106"/>
                      </a:lnTo>
                      <a:lnTo>
                        <a:pt x="39" y="98"/>
                      </a:lnTo>
                      <a:lnTo>
                        <a:pt x="38" y="87"/>
                      </a:lnTo>
                      <a:lnTo>
                        <a:pt x="36" y="79"/>
                      </a:lnTo>
                      <a:lnTo>
                        <a:pt x="35" y="70"/>
                      </a:lnTo>
                      <a:lnTo>
                        <a:pt x="34" y="60"/>
                      </a:lnTo>
                      <a:lnTo>
                        <a:pt x="33" y="49"/>
                      </a:lnTo>
                      <a:lnTo>
                        <a:pt x="30" y="38"/>
                      </a:lnTo>
                      <a:lnTo>
                        <a:pt x="28" y="27"/>
                      </a:lnTo>
                      <a:lnTo>
                        <a:pt x="26" y="19"/>
                      </a:lnTo>
                      <a:lnTo>
                        <a:pt x="23" y="11"/>
                      </a:lnTo>
                      <a:lnTo>
                        <a:pt x="18" y="5"/>
                      </a:lnTo>
                      <a:lnTo>
                        <a:pt x="14" y="0"/>
                      </a:lnTo>
                      <a:lnTo>
                        <a:pt x="10" y="0"/>
                      </a:lnTo>
                      <a:lnTo>
                        <a:pt x="7" y="0"/>
                      </a:lnTo>
                      <a:lnTo>
                        <a:pt x="3" y="3"/>
                      </a:lnTo>
                      <a:lnTo>
                        <a:pt x="3" y="11"/>
                      </a:lnTo>
                      <a:lnTo>
                        <a:pt x="2" y="19"/>
                      </a:lnTo>
                      <a:lnTo>
                        <a:pt x="2" y="27"/>
                      </a:lnTo>
                      <a:lnTo>
                        <a:pt x="0" y="35"/>
                      </a:lnTo>
                      <a:lnTo>
                        <a:pt x="1" y="3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2" name="Freeform 824">
                  <a:extLst>
                    <a:ext uri="{FF2B5EF4-FFF2-40B4-BE49-F238E27FC236}">
                      <a16:creationId xmlns:a16="http://schemas.microsoft.com/office/drawing/2014/main" id="{57BFCFDB-3082-41B5-9DA7-2A01D6981937}"/>
                    </a:ext>
                  </a:extLst>
                </p:cNvPr>
                <p:cNvSpPr>
                  <a:spLocks/>
                </p:cNvSpPr>
                <p:nvPr/>
              </p:nvSpPr>
              <p:spPr bwMode="auto">
                <a:xfrm>
                  <a:off x="459" y="1098"/>
                  <a:ext cx="87" cy="190"/>
                </a:xfrm>
                <a:custGeom>
                  <a:avLst/>
                  <a:gdLst>
                    <a:gd name="T0" fmla="*/ 86 w 87"/>
                    <a:gd name="T1" fmla="*/ 100 h 190"/>
                    <a:gd name="T2" fmla="*/ 79 w 87"/>
                    <a:gd name="T3" fmla="*/ 100 h 190"/>
                    <a:gd name="T4" fmla="*/ 78 w 87"/>
                    <a:gd name="T5" fmla="*/ 92 h 190"/>
                    <a:gd name="T6" fmla="*/ 75 w 87"/>
                    <a:gd name="T7" fmla="*/ 84 h 190"/>
                    <a:gd name="T8" fmla="*/ 72 w 87"/>
                    <a:gd name="T9" fmla="*/ 77 h 190"/>
                    <a:gd name="T10" fmla="*/ 68 w 87"/>
                    <a:gd name="T11" fmla="*/ 69 h 190"/>
                    <a:gd name="T12" fmla="*/ 64 w 87"/>
                    <a:gd name="T13" fmla="*/ 61 h 190"/>
                    <a:gd name="T14" fmla="*/ 61 w 87"/>
                    <a:gd name="T15" fmla="*/ 51 h 190"/>
                    <a:gd name="T16" fmla="*/ 57 w 87"/>
                    <a:gd name="T17" fmla="*/ 43 h 190"/>
                    <a:gd name="T18" fmla="*/ 53 w 87"/>
                    <a:gd name="T19" fmla="*/ 36 h 190"/>
                    <a:gd name="T20" fmla="*/ 50 w 87"/>
                    <a:gd name="T21" fmla="*/ 28 h 190"/>
                    <a:gd name="T22" fmla="*/ 46 w 87"/>
                    <a:gd name="T23" fmla="*/ 20 h 190"/>
                    <a:gd name="T24" fmla="*/ 42 w 87"/>
                    <a:gd name="T25" fmla="*/ 18 h 190"/>
                    <a:gd name="T26" fmla="*/ 37 w 87"/>
                    <a:gd name="T27" fmla="*/ 15 h 190"/>
                    <a:gd name="T28" fmla="*/ 32 w 87"/>
                    <a:gd name="T29" fmla="*/ 10 h 190"/>
                    <a:gd name="T30" fmla="*/ 26 w 87"/>
                    <a:gd name="T31" fmla="*/ 8 h 190"/>
                    <a:gd name="T32" fmla="*/ 22 w 87"/>
                    <a:gd name="T33" fmla="*/ 5 h 190"/>
                    <a:gd name="T34" fmla="*/ 18 w 87"/>
                    <a:gd name="T35" fmla="*/ 0 h 190"/>
                    <a:gd name="T36" fmla="*/ 14 w 87"/>
                    <a:gd name="T37" fmla="*/ 0 h 190"/>
                    <a:gd name="T38" fmla="*/ 10 w 87"/>
                    <a:gd name="T39" fmla="*/ 0 h 190"/>
                    <a:gd name="T40" fmla="*/ 6 w 87"/>
                    <a:gd name="T41" fmla="*/ 0 h 190"/>
                    <a:gd name="T42" fmla="*/ 0 w 87"/>
                    <a:gd name="T43" fmla="*/ 0 h 190"/>
                    <a:gd name="T44" fmla="*/ 1 w 87"/>
                    <a:gd name="T45" fmla="*/ 8 h 190"/>
                    <a:gd name="T46" fmla="*/ 6 w 87"/>
                    <a:gd name="T47" fmla="*/ 10 h 190"/>
                    <a:gd name="T48" fmla="*/ 10 w 87"/>
                    <a:gd name="T49" fmla="*/ 15 h 190"/>
                    <a:gd name="T50" fmla="*/ 14 w 87"/>
                    <a:gd name="T51" fmla="*/ 18 h 190"/>
                    <a:gd name="T52" fmla="*/ 18 w 87"/>
                    <a:gd name="T53" fmla="*/ 20 h 190"/>
                    <a:gd name="T54" fmla="*/ 22 w 87"/>
                    <a:gd name="T55" fmla="*/ 23 h 190"/>
                    <a:gd name="T56" fmla="*/ 26 w 87"/>
                    <a:gd name="T57" fmla="*/ 28 h 190"/>
                    <a:gd name="T58" fmla="*/ 32 w 87"/>
                    <a:gd name="T59" fmla="*/ 36 h 190"/>
                    <a:gd name="T60" fmla="*/ 36 w 87"/>
                    <a:gd name="T61" fmla="*/ 41 h 190"/>
                    <a:gd name="T62" fmla="*/ 40 w 87"/>
                    <a:gd name="T63" fmla="*/ 46 h 190"/>
                    <a:gd name="T64" fmla="*/ 44 w 87"/>
                    <a:gd name="T65" fmla="*/ 49 h 190"/>
                    <a:gd name="T66" fmla="*/ 49 w 87"/>
                    <a:gd name="T67" fmla="*/ 54 h 190"/>
                    <a:gd name="T68" fmla="*/ 51 w 87"/>
                    <a:gd name="T69" fmla="*/ 61 h 190"/>
                    <a:gd name="T70" fmla="*/ 54 w 87"/>
                    <a:gd name="T71" fmla="*/ 69 h 190"/>
                    <a:gd name="T72" fmla="*/ 55 w 87"/>
                    <a:gd name="T73" fmla="*/ 79 h 190"/>
                    <a:gd name="T74" fmla="*/ 57 w 87"/>
                    <a:gd name="T75" fmla="*/ 87 h 190"/>
                    <a:gd name="T76" fmla="*/ 58 w 87"/>
                    <a:gd name="T77" fmla="*/ 95 h 190"/>
                    <a:gd name="T78" fmla="*/ 61 w 87"/>
                    <a:gd name="T79" fmla="*/ 102 h 190"/>
                    <a:gd name="T80" fmla="*/ 62 w 87"/>
                    <a:gd name="T81" fmla="*/ 110 h 190"/>
                    <a:gd name="T82" fmla="*/ 67 w 87"/>
                    <a:gd name="T83" fmla="*/ 117 h 190"/>
                    <a:gd name="T84" fmla="*/ 68 w 87"/>
                    <a:gd name="T85" fmla="*/ 125 h 190"/>
                    <a:gd name="T86" fmla="*/ 71 w 87"/>
                    <a:gd name="T87" fmla="*/ 133 h 190"/>
                    <a:gd name="T88" fmla="*/ 72 w 87"/>
                    <a:gd name="T89" fmla="*/ 140 h 190"/>
                    <a:gd name="T90" fmla="*/ 74 w 87"/>
                    <a:gd name="T91" fmla="*/ 151 h 190"/>
                    <a:gd name="T92" fmla="*/ 76 w 87"/>
                    <a:gd name="T93" fmla="*/ 158 h 190"/>
                    <a:gd name="T94" fmla="*/ 76 w 87"/>
                    <a:gd name="T95" fmla="*/ 166 h 190"/>
                    <a:gd name="T96" fmla="*/ 78 w 87"/>
                    <a:gd name="T97" fmla="*/ 174 h 190"/>
                    <a:gd name="T98" fmla="*/ 79 w 87"/>
                    <a:gd name="T99" fmla="*/ 181 h 190"/>
                    <a:gd name="T100" fmla="*/ 79 w 87"/>
                    <a:gd name="T101"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7" h="190">
                      <a:moveTo>
                        <a:pt x="86" y="100"/>
                      </a:moveTo>
                      <a:lnTo>
                        <a:pt x="79" y="100"/>
                      </a:lnTo>
                      <a:lnTo>
                        <a:pt x="78" y="92"/>
                      </a:lnTo>
                      <a:lnTo>
                        <a:pt x="75" y="84"/>
                      </a:lnTo>
                      <a:lnTo>
                        <a:pt x="72" y="77"/>
                      </a:lnTo>
                      <a:lnTo>
                        <a:pt x="68" y="69"/>
                      </a:lnTo>
                      <a:lnTo>
                        <a:pt x="64" y="61"/>
                      </a:lnTo>
                      <a:lnTo>
                        <a:pt x="61" y="51"/>
                      </a:lnTo>
                      <a:lnTo>
                        <a:pt x="57" y="43"/>
                      </a:lnTo>
                      <a:lnTo>
                        <a:pt x="53" y="36"/>
                      </a:lnTo>
                      <a:lnTo>
                        <a:pt x="50" y="28"/>
                      </a:lnTo>
                      <a:lnTo>
                        <a:pt x="46" y="20"/>
                      </a:lnTo>
                      <a:lnTo>
                        <a:pt x="42" y="18"/>
                      </a:lnTo>
                      <a:lnTo>
                        <a:pt x="37" y="15"/>
                      </a:lnTo>
                      <a:lnTo>
                        <a:pt x="32" y="10"/>
                      </a:lnTo>
                      <a:lnTo>
                        <a:pt x="26" y="8"/>
                      </a:lnTo>
                      <a:lnTo>
                        <a:pt x="22" y="5"/>
                      </a:lnTo>
                      <a:lnTo>
                        <a:pt x="18" y="0"/>
                      </a:lnTo>
                      <a:lnTo>
                        <a:pt x="14" y="0"/>
                      </a:lnTo>
                      <a:lnTo>
                        <a:pt x="10" y="0"/>
                      </a:lnTo>
                      <a:lnTo>
                        <a:pt x="6" y="0"/>
                      </a:lnTo>
                      <a:lnTo>
                        <a:pt x="0" y="0"/>
                      </a:lnTo>
                      <a:lnTo>
                        <a:pt x="1" y="8"/>
                      </a:lnTo>
                      <a:lnTo>
                        <a:pt x="6" y="10"/>
                      </a:lnTo>
                      <a:lnTo>
                        <a:pt x="10" y="15"/>
                      </a:lnTo>
                      <a:lnTo>
                        <a:pt x="14" y="18"/>
                      </a:lnTo>
                      <a:lnTo>
                        <a:pt x="18" y="20"/>
                      </a:lnTo>
                      <a:lnTo>
                        <a:pt x="22" y="23"/>
                      </a:lnTo>
                      <a:lnTo>
                        <a:pt x="26" y="28"/>
                      </a:lnTo>
                      <a:lnTo>
                        <a:pt x="32" y="36"/>
                      </a:lnTo>
                      <a:lnTo>
                        <a:pt x="36" y="41"/>
                      </a:lnTo>
                      <a:lnTo>
                        <a:pt x="40" y="46"/>
                      </a:lnTo>
                      <a:lnTo>
                        <a:pt x="44" y="49"/>
                      </a:lnTo>
                      <a:lnTo>
                        <a:pt x="49" y="54"/>
                      </a:lnTo>
                      <a:lnTo>
                        <a:pt x="51" y="61"/>
                      </a:lnTo>
                      <a:lnTo>
                        <a:pt x="54" y="69"/>
                      </a:lnTo>
                      <a:lnTo>
                        <a:pt x="55" y="79"/>
                      </a:lnTo>
                      <a:lnTo>
                        <a:pt x="57" y="87"/>
                      </a:lnTo>
                      <a:lnTo>
                        <a:pt x="58" y="95"/>
                      </a:lnTo>
                      <a:lnTo>
                        <a:pt x="61" y="102"/>
                      </a:lnTo>
                      <a:lnTo>
                        <a:pt x="62" y="110"/>
                      </a:lnTo>
                      <a:lnTo>
                        <a:pt x="67" y="117"/>
                      </a:lnTo>
                      <a:lnTo>
                        <a:pt x="68" y="125"/>
                      </a:lnTo>
                      <a:lnTo>
                        <a:pt x="71" y="133"/>
                      </a:lnTo>
                      <a:lnTo>
                        <a:pt x="72" y="140"/>
                      </a:lnTo>
                      <a:lnTo>
                        <a:pt x="74" y="151"/>
                      </a:lnTo>
                      <a:lnTo>
                        <a:pt x="76" y="158"/>
                      </a:lnTo>
                      <a:lnTo>
                        <a:pt x="76" y="166"/>
                      </a:lnTo>
                      <a:lnTo>
                        <a:pt x="78" y="174"/>
                      </a:lnTo>
                      <a:lnTo>
                        <a:pt x="79" y="181"/>
                      </a:lnTo>
                      <a:lnTo>
                        <a:pt x="79"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3" name="Freeform 825">
                  <a:extLst>
                    <a:ext uri="{FF2B5EF4-FFF2-40B4-BE49-F238E27FC236}">
                      <a16:creationId xmlns:a16="http://schemas.microsoft.com/office/drawing/2014/main" id="{D348BB93-69F4-456D-AA0A-CAB0528173BC}"/>
                    </a:ext>
                  </a:extLst>
                </p:cNvPr>
                <p:cNvSpPr>
                  <a:spLocks/>
                </p:cNvSpPr>
                <p:nvPr/>
              </p:nvSpPr>
              <p:spPr bwMode="auto">
                <a:xfrm>
                  <a:off x="543" y="1190"/>
                  <a:ext cx="76" cy="214"/>
                </a:xfrm>
                <a:custGeom>
                  <a:avLst/>
                  <a:gdLst>
                    <a:gd name="T0" fmla="*/ 4 w 76"/>
                    <a:gd name="T1" fmla="*/ 213 h 214"/>
                    <a:gd name="T2" fmla="*/ 6 w 76"/>
                    <a:gd name="T3" fmla="*/ 190 h 214"/>
                    <a:gd name="T4" fmla="*/ 7 w 76"/>
                    <a:gd name="T5" fmla="*/ 180 h 214"/>
                    <a:gd name="T6" fmla="*/ 8 w 76"/>
                    <a:gd name="T7" fmla="*/ 172 h 214"/>
                    <a:gd name="T8" fmla="*/ 8 w 76"/>
                    <a:gd name="T9" fmla="*/ 162 h 214"/>
                    <a:gd name="T10" fmla="*/ 10 w 76"/>
                    <a:gd name="T11" fmla="*/ 154 h 214"/>
                    <a:gd name="T12" fmla="*/ 13 w 76"/>
                    <a:gd name="T13" fmla="*/ 144 h 214"/>
                    <a:gd name="T14" fmla="*/ 14 w 76"/>
                    <a:gd name="T15" fmla="*/ 136 h 214"/>
                    <a:gd name="T16" fmla="*/ 16 w 76"/>
                    <a:gd name="T17" fmla="*/ 126 h 214"/>
                    <a:gd name="T18" fmla="*/ 17 w 76"/>
                    <a:gd name="T19" fmla="*/ 118 h 214"/>
                    <a:gd name="T20" fmla="*/ 18 w 76"/>
                    <a:gd name="T21" fmla="*/ 108 h 214"/>
                    <a:gd name="T22" fmla="*/ 21 w 76"/>
                    <a:gd name="T23" fmla="*/ 98 h 214"/>
                    <a:gd name="T24" fmla="*/ 25 w 76"/>
                    <a:gd name="T25" fmla="*/ 85 h 214"/>
                    <a:gd name="T26" fmla="*/ 28 w 76"/>
                    <a:gd name="T27" fmla="*/ 74 h 214"/>
                    <a:gd name="T28" fmla="*/ 31 w 76"/>
                    <a:gd name="T29" fmla="*/ 67 h 214"/>
                    <a:gd name="T30" fmla="*/ 34 w 76"/>
                    <a:gd name="T31" fmla="*/ 59 h 214"/>
                    <a:gd name="T32" fmla="*/ 35 w 76"/>
                    <a:gd name="T33" fmla="*/ 51 h 214"/>
                    <a:gd name="T34" fmla="*/ 37 w 76"/>
                    <a:gd name="T35" fmla="*/ 41 h 214"/>
                    <a:gd name="T36" fmla="*/ 41 w 76"/>
                    <a:gd name="T37" fmla="*/ 33 h 214"/>
                    <a:gd name="T38" fmla="*/ 42 w 76"/>
                    <a:gd name="T39" fmla="*/ 26 h 214"/>
                    <a:gd name="T40" fmla="*/ 47 w 76"/>
                    <a:gd name="T41" fmla="*/ 18 h 214"/>
                    <a:gd name="T42" fmla="*/ 50 w 76"/>
                    <a:gd name="T43" fmla="*/ 10 h 214"/>
                    <a:gd name="T44" fmla="*/ 54 w 76"/>
                    <a:gd name="T45" fmla="*/ 5 h 214"/>
                    <a:gd name="T46" fmla="*/ 58 w 76"/>
                    <a:gd name="T47" fmla="*/ 3 h 214"/>
                    <a:gd name="T48" fmla="*/ 62 w 76"/>
                    <a:gd name="T49" fmla="*/ 3 h 214"/>
                    <a:gd name="T50" fmla="*/ 67 w 76"/>
                    <a:gd name="T51" fmla="*/ 0 h 214"/>
                    <a:gd name="T52" fmla="*/ 71 w 76"/>
                    <a:gd name="T53" fmla="*/ 0 h 214"/>
                    <a:gd name="T54" fmla="*/ 75 w 76"/>
                    <a:gd name="T55" fmla="*/ 5 h 214"/>
                    <a:gd name="T56" fmla="*/ 75 w 76"/>
                    <a:gd name="T57" fmla="*/ 13 h 214"/>
                    <a:gd name="T58" fmla="*/ 71 w 76"/>
                    <a:gd name="T59" fmla="*/ 13 h 214"/>
                    <a:gd name="T60" fmla="*/ 67 w 76"/>
                    <a:gd name="T61" fmla="*/ 15 h 214"/>
                    <a:gd name="T62" fmla="*/ 61 w 76"/>
                    <a:gd name="T63" fmla="*/ 15 h 214"/>
                    <a:gd name="T64" fmla="*/ 57 w 76"/>
                    <a:gd name="T65" fmla="*/ 18 h 214"/>
                    <a:gd name="T66" fmla="*/ 52 w 76"/>
                    <a:gd name="T67" fmla="*/ 21 h 214"/>
                    <a:gd name="T68" fmla="*/ 48 w 76"/>
                    <a:gd name="T69" fmla="*/ 28 h 214"/>
                    <a:gd name="T70" fmla="*/ 44 w 76"/>
                    <a:gd name="T71" fmla="*/ 36 h 214"/>
                    <a:gd name="T72" fmla="*/ 42 w 76"/>
                    <a:gd name="T73" fmla="*/ 44 h 214"/>
                    <a:gd name="T74" fmla="*/ 38 w 76"/>
                    <a:gd name="T75" fmla="*/ 51 h 214"/>
                    <a:gd name="T76" fmla="*/ 37 w 76"/>
                    <a:gd name="T77" fmla="*/ 59 h 214"/>
                    <a:gd name="T78" fmla="*/ 34 w 76"/>
                    <a:gd name="T79" fmla="*/ 67 h 214"/>
                    <a:gd name="T80" fmla="*/ 33 w 76"/>
                    <a:gd name="T81" fmla="*/ 74 h 214"/>
                    <a:gd name="T82" fmla="*/ 30 w 76"/>
                    <a:gd name="T83" fmla="*/ 85 h 214"/>
                    <a:gd name="T84" fmla="*/ 25 w 76"/>
                    <a:gd name="T85" fmla="*/ 90 h 214"/>
                    <a:gd name="T86" fmla="*/ 24 w 76"/>
                    <a:gd name="T87" fmla="*/ 98 h 214"/>
                    <a:gd name="T88" fmla="*/ 21 w 76"/>
                    <a:gd name="T89" fmla="*/ 105 h 214"/>
                    <a:gd name="T90" fmla="*/ 18 w 76"/>
                    <a:gd name="T91" fmla="*/ 113 h 214"/>
                    <a:gd name="T92" fmla="*/ 16 w 76"/>
                    <a:gd name="T93" fmla="*/ 121 h 214"/>
                    <a:gd name="T94" fmla="*/ 14 w 76"/>
                    <a:gd name="T95" fmla="*/ 128 h 214"/>
                    <a:gd name="T96" fmla="*/ 11 w 76"/>
                    <a:gd name="T97" fmla="*/ 136 h 214"/>
                    <a:gd name="T98" fmla="*/ 8 w 76"/>
                    <a:gd name="T99" fmla="*/ 144 h 214"/>
                    <a:gd name="T100" fmla="*/ 4 w 76"/>
                    <a:gd name="T101" fmla="*/ 151 h 214"/>
                    <a:gd name="T102" fmla="*/ 3 w 76"/>
                    <a:gd name="T103" fmla="*/ 159 h 214"/>
                    <a:gd name="T104" fmla="*/ 0 w 76"/>
                    <a:gd name="T105" fmla="*/ 16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214">
                      <a:moveTo>
                        <a:pt x="4" y="213"/>
                      </a:moveTo>
                      <a:lnTo>
                        <a:pt x="6" y="190"/>
                      </a:lnTo>
                      <a:lnTo>
                        <a:pt x="7" y="180"/>
                      </a:lnTo>
                      <a:lnTo>
                        <a:pt x="8" y="172"/>
                      </a:lnTo>
                      <a:lnTo>
                        <a:pt x="8" y="162"/>
                      </a:lnTo>
                      <a:lnTo>
                        <a:pt x="10" y="154"/>
                      </a:lnTo>
                      <a:lnTo>
                        <a:pt x="13" y="144"/>
                      </a:lnTo>
                      <a:lnTo>
                        <a:pt x="14" y="136"/>
                      </a:lnTo>
                      <a:lnTo>
                        <a:pt x="16" y="126"/>
                      </a:lnTo>
                      <a:lnTo>
                        <a:pt x="17" y="118"/>
                      </a:lnTo>
                      <a:lnTo>
                        <a:pt x="18" y="108"/>
                      </a:lnTo>
                      <a:lnTo>
                        <a:pt x="21" y="98"/>
                      </a:lnTo>
                      <a:lnTo>
                        <a:pt x="25" y="85"/>
                      </a:lnTo>
                      <a:lnTo>
                        <a:pt x="28" y="74"/>
                      </a:lnTo>
                      <a:lnTo>
                        <a:pt x="31" y="67"/>
                      </a:lnTo>
                      <a:lnTo>
                        <a:pt x="34" y="59"/>
                      </a:lnTo>
                      <a:lnTo>
                        <a:pt x="35" y="51"/>
                      </a:lnTo>
                      <a:lnTo>
                        <a:pt x="37" y="41"/>
                      </a:lnTo>
                      <a:lnTo>
                        <a:pt x="41" y="33"/>
                      </a:lnTo>
                      <a:lnTo>
                        <a:pt x="42" y="26"/>
                      </a:lnTo>
                      <a:lnTo>
                        <a:pt x="47" y="18"/>
                      </a:lnTo>
                      <a:lnTo>
                        <a:pt x="50" y="10"/>
                      </a:lnTo>
                      <a:lnTo>
                        <a:pt x="54" y="5"/>
                      </a:lnTo>
                      <a:lnTo>
                        <a:pt x="58" y="3"/>
                      </a:lnTo>
                      <a:lnTo>
                        <a:pt x="62" y="3"/>
                      </a:lnTo>
                      <a:lnTo>
                        <a:pt x="67" y="0"/>
                      </a:lnTo>
                      <a:lnTo>
                        <a:pt x="71" y="0"/>
                      </a:lnTo>
                      <a:lnTo>
                        <a:pt x="75" y="5"/>
                      </a:lnTo>
                      <a:lnTo>
                        <a:pt x="75" y="13"/>
                      </a:lnTo>
                      <a:lnTo>
                        <a:pt x="71" y="13"/>
                      </a:lnTo>
                      <a:lnTo>
                        <a:pt x="67" y="15"/>
                      </a:lnTo>
                      <a:lnTo>
                        <a:pt x="61" y="15"/>
                      </a:lnTo>
                      <a:lnTo>
                        <a:pt x="57" y="18"/>
                      </a:lnTo>
                      <a:lnTo>
                        <a:pt x="52" y="21"/>
                      </a:lnTo>
                      <a:lnTo>
                        <a:pt x="48" y="28"/>
                      </a:lnTo>
                      <a:lnTo>
                        <a:pt x="44" y="36"/>
                      </a:lnTo>
                      <a:lnTo>
                        <a:pt x="42" y="44"/>
                      </a:lnTo>
                      <a:lnTo>
                        <a:pt x="38" y="51"/>
                      </a:lnTo>
                      <a:lnTo>
                        <a:pt x="37" y="59"/>
                      </a:lnTo>
                      <a:lnTo>
                        <a:pt x="34" y="67"/>
                      </a:lnTo>
                      <a:lnTo>
                        <a:pt x="33" y="74"/>
                      </a:lnTo>
                      <a:lnTo>
                        <a:pt x="30" y="85"/>
                      </a:lnTo>
                      <a:lnTo>
                        <a:pt x="25" y="90"/>
                      </a:lnTo>
                      <a:lnTo>
                        <a:pt x="24" y="98"/>
                      </a:lnTo>
                      <a:lnTo>
                        <a:pt x="21" y="105"/>
                      </a:lnTo>
                      <a:lnTo>
                        <a:pt x="18" y="113"/>
                      </a:lnTo>
                      <a:lnTo>
                        <a:pt x="16" y="121"/>
                      </a:lnTo>
                      <a:lnTo>
                        <a:pt x="14" y="128"/>
                      </a:lnTo>
                      <a:lnTo>
                        <a:pt x="11" y="136"/>
                      </a:lnTo>
                      <a:lnTo>
                        <a:pt x="8" y="144"/>
                      </a:lnTo>
                      <a:lnTo>
                        <a:pt x="4" y="151"/>
                      </a:lnTo>
                      <a:lnTo>
                        <a:pt x="3" y="159"/>
                      </a:lnTo>
                      <a:lnTo>
                        <a:pt x="0" y="167"/>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 name="Line 826">
                  <a:extLst>
                    <a:ext uri="{FF2B5EF4-FFF2-40B4-BE49-F238E27FC236}">
                      <a16:creationId xmlns:a16="http://schemas.microsoft.com/office/drawing/2014/main" id="{23C63033-7781-4585-8125-DC4D606F5E12}"/>
                    </a:ext>
                  </a:extLst>
                </p:cNvPr>
                <p:cNvSpPr>
                  <a:spLocks noChangeShapeType="1"/>
                </p:cNvSpPr>
                <p:nvPr/>
              </p:nvSpPr>
              <p:spPr bwMode="auto">
                <a:xfrm>
                  <a:off x="517" y="380"/>
                  <a:ext cx="0" cy="116"/>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 name="Line 827">
                  <a:extLst>
                    <a:ext uri="{FF2B5EF4-FFF2-40B4-BE49-F238E27FC236}">
                      <a16:creationId xmlns:a16="http://schemas.microsoft.com/office/drawing/2014/main" id="{46AC63B4-E89A-4DA0-BD14-F76A938D0C67}"/>
                    </a:ext>
                  </a:extLst>
                </p:cNvPr>
                <p:cNvSpPr>
                  <a:spLocks noChangeShapeType="1"/>
                </p:cNvSpPr>
                <p:nvPr/>
              </p:nvSpPr>
              <p:spPr bwMode="auto">
                <a:xfrm>
                  <a:off x="540" y="340"/>
                  <a:ext cx="0" cy="19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6" name="Line 828">
                  <a:extLst>
                    <a:ext uri="{FF2B5EF4-FFF2-40B4-BE49-F238E27FC236}">
                      <a16:creationId xmlns:a16="http://schemas.microsoft.com/office/drawing/2014/main" id="{BC336458-2B16-484D-99B6-D2003E679BD0}"/>
                    </a:ext>
                  </a:extLst>
                </p:cNvPr>
                <p:cNvSpPr>
                  <a:spLocks noChangeShapeType="1"/>
                </p:cNvSpPr>
                <p:nvPr/>
              </p:nvSpPr>
              <p:spPr bwMode="auto">
                <a:xfrm>
                  <a:off x="565" y="380"/>
                  <a:ext cx="0" cy="116"/>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2" name="Group 829">
                <a:extLst>
                  <a:ext uri="{FF2B5EF4-FFF2-40B4-BE49-F238E27FC236}">
                    <a16:creationId xmlns:a16="http://schemas.microsoft.com/office/drawing/2014/main" id="{8138C764-B4F6-4368-8389-69F114E030AD}"/>
                  </a:ext>
                </a:extLst>
              </p:cNvPr>
              <p:cNvGrpSpPr>
                <a:grpSpLocks/>
              </p:cNvGrpSpPr>
              <p:nvPr/>
            </p:nvGrpSpPr>
            <p:grpSpPr bwMode="auto">
              <a:xfrm>
                <a:off x="5427252" y="954620"/>
                <a:ext cx="176178" cy="1336686"/>
                <a:chOff x="560" y="464"/>
                <a:chExt cx="206" cy="1136"/>
              </a:xfrm>
              <a:grpFill/>
            </p:grpSpPr>
            <p:grpSp>
              <p:nvGrpSpPr>
                <p:cNvPr id="174" name="Group 830">
                  <a:extLst>
                    <a:ext uri="{FF2B5EF4-FFF2-40B4-BE49-F238E27FC236}">
                      <a16:creationId xmlns:a16="http://schemas.microsoft.com/office/drawing/2014/main" id="{90CC1283-B11A-47DE-98B7-4A9217ED4B01}"/>
                    </a:ext>
                  </a:extLst>
                </p:cNvPr>
                <p:cNvGrpSpPr>
                  <a:grpSpLocks/>
                </p:cNvGrpSpPr>
                <p:nvPr/>
              </p:nvGrpSpPr>
              <p:grpSpPr bwMode="auto">
                <a:xfrm>
                  <a:off x="624" y="584"/>
                  <a:ext cx="64" cy="205"/>
                  <a:chOff x="624" y="584"/>
                  <a:chExt cx="64" cy="205"/>
                </a:xfrm>
                <a:grpFill/>
              </p:grpSpPr>
              <p:grpSp>
                <p:nvGrpSpPr>
                  <p:cNvPr id="186" name="Group 831">
                    <a:extLst>
                      <a:ext uri="{FF2B5EF4-FFF2-40B4-BE49-F238E27FC236}">
                        <a16:creationId xmlns:a16="http://schemas.microsoft.com/office/drawing/2014/main" id="{4ACF0F60-4A1B-4ED5-B640-C88A28402A9A}"/>
                      </a:ext>
                    </a:extLst>
                  </p:cNvPr>
                  <p:cNvGrpSpPr>
                    <a:grpSpLocks/>
                  </p:cNvGrpSpPr>
                  <p:nvPr/>
                </p:nvGrpSpPr>
                <p:grpSpPr bwMode="auto">
                  <a:xfrm>
                    <a:off x="624" y="616"/>
                    <a:ext cx="64" cy="24"/>
                    <a:chOff x="624" y="616"/>
                    <a:chExt cx="64" cy="24"/>
                  </a:xfrm>
                  <a:grpFill/>
                </p:grpSpPr>
                <p:sp>
                  <p:nvSpPr>
                    <p:cNvPr id="203" name="Oval 832">
                      <a:extLst>
                        <a:ext uri="{FF2B5EF4-FFF2-40B4-BE49-F238E27FC236}">
                          <a16:creationId xmlns:a16="http://schemas.microsoft.com/office/drawing/2014/main" id="{8576E242-DDCB-4E88-841C-0532B98A11CE}"/>
                        </a:ext>
                      </a:extLst>
                    </p:cNvPr>
                    <p:cNvSpPr>
                      <a:spLocks noChangeArrowheads="1"/>
                    </p:cNvSpPr>
                    <p:nvPr/>
                  </p:nvSpPr>
                  <p:spPr bwMode="auto">
                    <a:xfrm rot="2160000">
                      <a:off x="624" y="618"/>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 name="Oval 833">
                      <a:extLst>
                        <a:ext uri="{FF2B5EF4-FFF2-40B4-BE49-F238E27FC236}">
                          <a16:creationId xmlns:a16="http://schemas.microsoft.com/office/drawing/2014/main" id="{1DE25BFF-28F8-470C-B20D-7049365DE501}"/>
                        </a:ext>
                      </a:extLst>
                    </p:cNvPr>
                    <p:cNvSpPr>
                      <a:spLocks noChangeArrowheads="1"/>
                    </p:cNvSpPr>
                    <p:nvPr/>
                  </p:nvSpPr>
                  <p:spPr bwMode="auto">
                    <a:xfrm rot="8280000">
                      <a:off x="655" y="616"/>
                      <a:ext cx="33"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87" name="Group 834">
                    <a:extLst>
                      <a:ext uri="{FF2B5EF4-FFF2-40B4-BE49-F238E27FC236}">
                        <a16:creationId xmlns:a16="http://schemas.microsoft.com/office/drawing/2014/main" id="{A4425EF7-98C3-4B5C-B2B4-F1545153E914}"/>
                      </a:ext>
                    </a:extLst>
                  </p:cNvPr>
                  <p:cNvGrpSpPr>
                    <a:grpSpLocks/>
                  </p:cNvGrpSpPr>
                  <p:nvPr/>
                </p:nvGrpSpPr>
                <p:grpSpPr bwMode="auto">
                  <a:xfrm>
                    <a:off x="624" y="646"/>
                    <a:ext cx="64" cy="23"/>
                    <a:chOff x="624" y="646"/>
                    <a:chExt cx="64" cy="23"/>
                  </a:xfrm>
                  <a:grpFill/>
                </p:grpSpPr>
                <p:sp>
                  <p:nvSpPr>
                    <p:cNvPr id="201" name="Oval 835">
                      <a:extLst>
                        <a:ext uri="{FF2B5EF4-FFF2-40B4-BE49-F238E27FC236}">
                          <a16:creationId xmlns:a16="http://schemas.microsoft.com/office/drawing/2014/main" id="{55055066-D1B0-4C47-9B2C-D3DFC47861E1}"/>
                        </a:ext>
                      </a:extLst>
                    </p:cNvPr>
                    <p:cNvSpPr>
                      <a:spLocks noChangeArrowheads="1"/>
                    </p:cNvSpPr>
                    <p:nvPr/>
                  </p:nvSpPr>
                  <p:spPr bwMode="auto">
                    <a:xfrm rot="2160000">
                      <a:off x="624" y="648"/>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2" name="Oval 836">
                      <a:extLst>
                        <a:ext uri="{FF2B5EF4-FFF2-40B4-BE49-F238E27FC236}">
                          <a16:creationId xmlns:a16="http://schemas.microsoft.com/office/drawing/2014/main" id="{E024350E-E7B3-4924-80C3-366564908A65}"/>
                        </a:ext>
                      </a:extLst>
                    </p:cNvPr>
                    <p:cNvSpPr>
                      <a:spLocks noChangeArrowheads="1"/>
                    </p:cNvSpPr>
                    <p:nvPr/>
                  </p:nvSpPr>
                  <p:spPr bwMode="auto">
                    <a:xfrm rot="8280000">
                      <a:off x="655" y="646"/>
                      <a:ext cx="33"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88" name="Group 837">
                    <a:extLst>
                      <a:ext uri="{FF2B5EF4-FFF2-40B4-BE49-F238E27FC236}">
                        <a16:creationId xmlns:a16="http://schemas.microsoft.com/office/drawing/2014/main" id="{B7BEFB3C-CC7B-494D-BB6E-00EE7E0C637D}"/>
                      </a:ext>
                    </a:extLst>
                  </p:cNvPr>
                  <p:cNvGrpSpPr>
                    <a:grpSpLocks/>
                  </p:cNvGrpSpPr>
                  <p:nvPr/>
                </p:nvGrpSpPr>
                <p:grpSpPr bwMode="auto">
                  <a:xfrm>
                    <a:off x="624" y="675"/>
                    <a:ext cx="64" cy="25"/>
                    <a:chOff x="624" y="675"/>
                    <a:chExt cx="64" cy="25"/>
                  </a:xfrm>
                  <a:grpFill/>
                </p:grpSpPr>
                <p:sp>
                  <p:nvSpPr>
                    <p:cNvPr id="199" name="Oval 838">
                      <a:extLst>
                        <a:ext uri="{FF2B5EF4-FFF2-40B4-BE49-F238E27FC236}">
                          <a16:creationId xmlns:a16="http://schemas.microsoft.com/office/drawing/2014/main" id="{CDCAB7BF-6AFA-4EAA-AE85-11A0E8F63C18}"/>
                        </a:ext>
                      </a:extLst>
                    </p:cNvPr>
                    <p:cNvSpPr>
                      <a:spLocks noChangeArrowheads="1"/>
                    </p:cNvSpPr>
                    <p:nvPr/>
                  </p:nvSpPr>
                  <p:spPr bwMode="auto">
                    <a:xfrm rot="2160000">
                      <a:off x="624" y="677"/>
                      <a:ext cx="30"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0" name="Oval 839">
                      <a:extLst>
                        <a:ext uri="{FF2B5EF4-FFF2-40B4-BE49-F238E27FC236}">
                          <a16:creationId xmlns:a16="http://schemas.microsoft.com/office/drawing/2014/main" id="{B88F2A4C-06CE-45F9-92EB-93990EA195DD}"/>
                        </a:ext>
                      </a:extLst>
                    </p:cNvPr>
                    <p:cNvSpPr>
                      <a:spLocks noChangeArrowheads="1"/>
                    </p:cNvSpPr>
                    <p:nvPr/>
                  </p:nvSpPr>
                  <p:spPr bwMode="auto">
                    <a:xfrm rot="8280000">
                      <a:off x="655" y="675"/>
                      <a:ext cx="33"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89" name="Group 840">
                    <a:extLst>
                      <a:ext uri="{FF2B5EF4-FFF2-40B4-BE49-F238E27FC236}">
                        <a16:creationId xmlns:a16="http://schemas.microsoft.com/office/drawing/2014/main" id="{39A2D8A1-8208-4845-B000-F0D768D10490}"/>
                      </a:ext>
                    </a:extLst>
                  </p:cNvPr>
                  <p:cNvGrpSpPr>
                    <a:grpSpLocks/>
                  </p:cNvGrpSpPr>
                  <p:nvPr/>
                </p:nvGrpSpPr>
                <p:grpSpPr bwMode="auto">
                  <a:xfrm>
                    <a:off x="624" y="706"/>
                    <a:ext cx="64" cy="24"/>
                    <a:chOff x="624" y="706"/>
                    <a:chExt cx="64" cy="24"/>
                  </a:xfrm>
                  <a:grpFill/>
                </p:grpSpPr>
                <p:sp>
                  <p:nvSpPr>
                    <p:cNvPr id="197" name="Oval 841">
                      <a:extLst>
                        <a:ext uri="{FF2B5EF4-FFF2-40B4-BE49-F238E27FC236}">
                          <a16:creationId xmlns:a16="http://schemas.microsoft.com/office/drawing/2014/main" id="{DA4104D9-47CE-4DB5-82D8-2585E81B6D52}"/>
                        </a:ext>
                      </a:extLst>
                    </p:cNvPr>
                    <p:cNvSpPr>
                      <a:spLocks noChangeArrowheads="1"/>
                    </p:cNvSpPr>
                    <p:nvPr/>
                  </p:nvSpPr>
                  <p:spPr bwMode="auto">
                    <a:xfrm rot="2160000">
                      <a:off x="624" y="708"/>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8" name="Oval 842">
                      <a:extLst>
                        <a:ext uri="{FF2B5EF4-FFF2-40B4-BE49-F238E27FC236}">
                          <a16:creationId xmlns:a16="http://schemas.microsoft.com/office/drawing/2014/main" id="{29D90978-62A2-45FA-903E-0A992A1AAC43}"/>
                        </a:ext>
                      </a:extLst>
                    </p:cNvPr>
                    <p:cNvSpPr>
                      <a:spLocks noChangeArrowheads="1"/>
                    </p:cNvSpPr>
                    <p:nvPr/>
                  </p:nvSpPr>
                  <p:spPr bwMode="auto">
                    <a:xfrm rot="8280000">
                      <a:off x="655" y="706"/>
                      <a:ext cx="33"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0" name="Group 843">
                    <a:extLst>
                      <a:ext uri="{FF2B5EF4-FFF2-40B4-BE49-F238E27FC236}">
                        <a16:creationId xmlns:a16="http://schemas.microsoft.com/office/drawing/2014/main" id="{6D18D3AC-CEAB-443A-AE8D-70CB0D9ACAED}"/>
                      </a:ext>
                    </a:extLst>
                  </p:cNvPr>
                  <p:cNvGrpSpPr>
                    <a:grpSpLocks/>
                  </p:cNvGrpSpPr>
                  <p:nvPr/>
                </p:nvGrpSpPr>
                <p:grpSpPr bwMode="auto">
                  <a:xfrm>
                    <a:off x="624" y="736"/>
                    <a:ext cx="64" cy="23"/>
                    <a:chOff x="624" y="736"/>
                    <a:chExt cx="64" cy="23"/>
                  </a:xfrm>
                  <a:grpFill/>
                </p:grpSpPr>
                <p:sp>
                  <p:nvSpPr>
                    <p:cNvPr id="195" name="Oval 844">
                      <a:extLst>
                        <a:ext uri="{FF2B5EF4-FFF2-40B4-BE49-F238E27FC236}">
                          <a16:creationId xmlns:a16="http://schemas.microsoft.com/office/drawing/2014/main" id="{FB4C4832-D2A4-40A5-BCD1-62C21013D364}"/>
                        </a:ext>
                      </a:extLst>
                    </p:cNvPr>
                    <p:cNvSpPr>
                      <a:spLocks noChangeArrowheads="1"/>
                    </p:cNvSpPr>
                    <p:nvPr/>
                  </p:nvSpPr>
                  <p:spPr bwMode="auto">
                    <a:xfrm rot="2160000">
                      <a:off x="624" y="738"/>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6" name="Oval 845">
                      <a:extLst>
                        <a:ext uri="{FF2B5EF4-FFF2-40B4-BE49-F238E27FC236}">
                          <a16:creationId xmlns:a16="http://schemas.microsoft.com/office/drawing/2014/main" id="{5B75BD34-7B85-4380-857D-E39F09B52170}"/>
                        </a:ext>
                      </a:extLst>
                    </p:cNvPr>
                    <p:cNvSpPr>
                      <a:spLocks noChangeArrowheads="1"/>
                    </p:cNvSpPr>
                    <p:nvPr/>
                  </p:nvSpPr>
                  <p:spPr bwMode="auto">
                    <a:xfrm rot="8280000">
                      <a:off x="655" y="736"/>
                      <a:ext cx="33"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91" name="Group 846">
                    <a:extLst>
                      <a:ext uri="{FF2B5EF4-FFF2-40B4-BE49-F238E27FC236}">
                        <a16:creationId xmlns:a16="http://schemas.microsoft.com/office/drawing/2014/main" id="{C013A882-511F-4276-8644-24651017CE87}"/>
                      </a:ext>
                    </a:extLst>
                  </p:cNvPr>
                  <p:cNvGrpSpPr>
                    <a:grpSpLocks/>
                  </p:cNvGrpSpPr>
                  <p:nvPr/>
                </p:nvGrpSpPr>
                <p:grpSpPr bwMode="auto">
                  <a:xfrm>
                    <a:off x="624" y="765"/>
                    <a:ext cx="64" cy="24"/>
                    <a:chOff x="624" y="765"/>
                    <a:chExt cx="64" cy="24"/>
                  </a:xfrm>
                  <a:grpFill/>
                </p:grpSpPr>
                <p:sp>
                  <p:nvSpPr>
                    <p:cNvPr id="193" name="Oval 847">
                      <a:extLst>
                        <a:ext uri="{FF2B5EF4-FFF2-40B4-BE49-F238E27FC236}">
                          <a16:creationId xmlns:a16="http://schemas.microsoft.com/office/drawing/2014/main" id="{2A3055C4-0DA7-432A-8F3D-B513707AE5E8}"/>
                        </a:ext>
                      </a:extLst>
                    </p:cNvPr>
                    <p:cNvSpPr>
                      <a:spLocks noChangeArrowheads="1"/>
                    </p:cNvSpPr>
                    <p:nvPr/>
                  </p:nvSpPr>
                  <p:spPr bwMode="auto">
                    <a:xfrm rot="2160000">
                      <a:off x="624" y="767"/>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 name="Oval 848">
                      <a:extLst>
                        <a:ext uri="{FF2B5EF4-FFF2-40B4-BE49-F238E27FC236}">
                          <a16:creationId xmlns:a16="http://schemas.microsoft.com/office/drawing/2014/main" id="{06BBEF9C-3CBF-4980-87DF-5920C1A1A3A4}"/>
                        </a:ext>
                      </a:extLst>
                    </p:cNvPr>
                    <p:cNvSpPr>
                      <a:spLocks noChangeArrowheads="1"/>
                    </p:cNvSpPr>
                    <p:nvPr/>
                  </p:nvSpPr>
                  <p:spPr bwMode="auto">
                    <a:xfrm rot="8280000">
                      <a:off x="655" y="765"/>
                      <a:ext cx="33"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92" name="Oval 849">
                    <a:extLst>
                      <a:ext uri="{FF2B5EF4-FFF2-40B4-BE49-F238E27FC236}">
                        <a16:creationId xmlns:a16="http://schemas.microsoft.com/office/drawing/2014/main" id="{8C19332A-77DE-4675-A012-179E078F8ED4}"/>
                      </a:ext>
                    </a:extLst>
                  </p:cNvPr>
                  <p:cNvSpPr>
                    <a:spLocks noChangeArrowheads="1"/>
                  </p:cNvSpPr>
                  <p:nvPr/>
                </p:nvSpPr>
                <p:spPr bwMode="auto">
                  <a:xfrm rot="5580000">
                    <a:off x="640" y="588"/>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75" name="Line 850">
                  <a:extLst>
                    <a:ext uri="{FF2B5EF4-FFF2-40B4-BE49-F238E27FC236}">
                      <a16:creationId xmlns:a16="http://schemas.microsoft.com/office/drawing/2014/main" id="{756AAF60-DFDA-4675-8C66-0E51394CE469}"/>
                    </a:ext>
                  </a:extLst>
                </p:cNvPr>
                <p:cNvSpPr>
                  <a:spLocks noChangeShapeType="1"/>
                </p:cNvSpPr>
                <p:nvPr/>
              </p:nvSpPr>
              <p:spPr bwMode="auto">
                <a:xfrm>
                  <a:off x="659" y="801"/>
                  <a:ext cx="1" cy="799"/>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6" name="Freeform 851">
                  <a:extLst>
                    <a:ext uri="{FF2B5EF4-FFF2-40B4-BE49-F238E27FC236}">
                      <a16:creationId xmlns:a16="http://schemas.microsoft.com/office/drawing/2014/main" id="{BA7C55BD-9579-4118-AE26-3AC7C62B1ED4}"/>
                    </a:ext>
                  </a:extLst>
                </p:cNvPr>
                <p:cNvSpPr>
                  <a:spLocks/>
                </p:cNvSpPr>
                <p:nvPr/>
              </p:nvSpPr>
              <p:spPr bwMode="auto">
                <a:xfrm>
                  <a:off x="660" y="855"/>
                  <a:ext cx="106" cy="133"/>
                </a:xfrm>
                <a:custGeom>
                  <a:avLst/>
                  <a:gdLst>
                    <a:gd name="T0" fmla="*/ 1 w 106"/>
                    <a:gd name="T1" fmla="*/ 118 h 133"/>
                    <a:gd name="T2" fmla="*/ 6 w 106"/>
                    <a:gd name="T3" fmla="*/ 101 h 133"/>
                    <a:gd name="T4" fmla="*/ 10 w 106"/>
                    <a:gd name="T5" fmla="*/ 84 h 133"/>
                    <a:gd name="T6" fmla="*/ 16 w 106"/>
                    <a:gd name="T7" fmla="*/ 67 h 133"/>
                    <a:gd name="T8" fmla="*/ 24 w 106"/>
                    <a:gd name="T9" fmla="*/ 53 h 133"/>
                    <a:gd name="T10" fmla="*/ 31 w 106"/>
                    <a:gd name="T11" fmla="*/ 43 h 133"/>
                    <a:gd name="T12" fmla="*/ 38 w 106"/>
                    <a:gd name="T13" fmla="*/ 31 h 133"/>
                    <a:gd name="T14" fmla="*/ 45 w 106"/>
                    <a:gd name="T15" fmla="*/ 24 h 133"/>
                    <a:gd name="T16" fmla="*/ 54 w 106"/>
                    <a:gd name="T17" fmla="*/ 17 h 133"/>
                    <a:gd name="T18" fmla="*/ 63 w 106"/>
                    <a:gd name="T19" fmla="*/ 7 h 133"/>
                    <a:gd name="T20" fmla="*/ 73 w 106"/>
                    <a:gd name="T21" fmla="*/ 2 h 133"/>
                    <a:gd name="T22" fmla="*/ 81 w 106"/>
                    <a:gd name="T23" fmla="*/ 0 h 133"/>
                    <a:gd name="T24" fmla="*/ 90 w 106"/>
                    <a:gd name="T25" fmla="*/ 5 h 133"/>
                    <a:gd name="T26" fmla="*/ 98 w 106"/>
                    <a:gd name="T27" fmla="*/ 12 h 133"/>
                    <a:gd name="T28" fmla="*/ 104 w 106"/>
                    <a:gd name="T29" fmla="*/ 24 h 133"/>
                    <a:gd name="T30" fmla="*/ 105 w 106"/>
                    <a:gd name="T31" fmla="*/ 38 h 133"/>
                    <a:gd name="T32" fmla="*/ 105 w 106"/>
                    <a:gd name="T33" fmla="*/ 55 h 133"/>
                    <a:gd name="T34" fmla="*/ 105 w 106"/>
                    <a:gd name="T35" fmla="*/ 70 h 133"/>
                    <a:gd name="T36" fmla="*/ 101 w 106"/>
                    <a:gd name="T37" fmla="*/ 94 h 133"/>
                    <a:gd name="T38" fmla="*/ 100 w 106"/>
                    <a:gd name="T39" fmla="*/ 74 h 133"/>
                    <a:gd name="T40" fmla="*/ 91 w 106"/>
                    <a:gd name="T41" fmla="*/ 60 h 133"/>
                    <a:gd name="T42" fmla="*/ 84 w 106"/>
                    <a:gd name="T43" fmla="*/ 46 h 133"/>
                    <a:gd name="T44" fmla="*/ 76 w 106"/>
                    <a:gd name="T45" fmla="*/ 31 h 133"/>
                    <a:gd name="T46" fmla="*/ 70 w 106"/>
                    <a:gd name="T47" fmla="*/ 17 h 133"/>
                    <a:gd name="T48" fmla="*/ 61 w 106"/>
                    <a:gd name="T49" fmla="*/ 10 h 133"/>
                    <a:gd name="T50" fmla="*/ 54 w 106"/>
                    <a:gd name="T51" fmla="*/ 5 h 133"/>
                    <a:gd name="T52" fmla="*/ 45 w 106"/>
                    <a:gd name="T53" fmla="*/ 7 h 133"/>
                    <a:gd name="T54" fmla="*/ 38 w 106"/>
                    <a:gd name="T55" fmla="*/ 14 h 133"/>
                    <a:gd name="T56" fmla="*/ 30 w 106"/>
                    <a:gd name="T57" fmla="*/ 19 h 133"/>
                    <a:gd name="T58" fmla="*/ 23 w 106"/>
                    <a:gd name="T59" fmla="*/ 26 h 133"/>
                    <a:gd name="T60" fmla="*/ 16 w 106"/>
                    <a:gd name="T61" fmla="*/ 36 h 133"/>
                    <a:gd name="T62" fmla="*/ 10 w 106"/>
                    <a:gd name="T63" fmla="*/ 50 h 133"/>
                    <a:gd name="T64" fmla="*/ 8 w 106"/>
                    <a:gd name="T65" fmla="*/ 65 h 133"/>
                    <a:gd name="T66" fmla="*/ 4 w 106"/>
                    <a:gd name="T67" fmla="*/ 79 h 133"/>
                    <a:gd name="T68" fmla="*/ 0 w 106"/>
                    <a:gd name="T69" fmla="*/ 9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33">
                      <a:moveTo>
                        <a:pt x="1" y="132"/>
                      </a:moveTo>
                      <a:lnTo>
                        <a:pt x="1" y="118"/>
                      </a:lnTo>
                      <a:lnTo>
                        <a:pt x="4" y="108"/>
                      </a:lnTo>
                      <a:lnTo>
                        <a:pt x="6" y="101"/>
                      </a:lnTo>
                      <a:lnTo>
                        <a:pt x="8" y="91"/>
                      </a:lnTo>
                      <a:lnTo>
                        <a:pt x="10" y="84"/>
                      </a:lnTo>
                      <a:lnTo>
                        <a:pt x="13" y="77"/>
                      </a:lnTo>
                      <a:lnTo>
                        <a:pt x="16" y="67"/>
                      </a:lnTo>
                      <a:lnTo>
                        <a:pt x="20" y="58"/>
                      </a:lnTo>
                      <a:lnTo>
                        <a:pt x="24" y="53"/>
                      </a:lnTo>
                      <a:lnTo>
                        <a:pt x="28" y="46"/>
                      </a:lnTo>
                      <a:lnTo>
                        <a:pt x="31" y="43"/>
                      </a:lnTo>
                      <a:lnTo>
                        <a:pt x="34" y="36"/>
                      </a:lnTo>
                      <a:lnTo>
                        <a:pt x="38" y="31"/>
                      </a:lnTo>
                      <a:lnTo>
                        <a:pt x="41" y="29"/>
                      </a:lnTo>
                      <a:lnTo>
                        <a:pt x="45" y="24"/>
                      </a:lnTo>
                      <a:lnTo>
                        <a:pt x="49" y="19"/>
                      </a:lnTo>
                      <a:lnTo>
                        <a:pt x="54" y="17"/>
                      </a:lnTo>
                      <a:lnTo>
                        <a:pt x="59" y="12"/>
                      </a:lnTo>
                      <a:lnTo>
                        <a:pt x="63" y="7"/>
                      </a:lnTo>
                      <a:lnTo>
                        <a:pt x="68" y="5"/>
                      </a:lnTo>
                      <a:lnTo>
                        <a:pt x="73" y="2"/>
                      </a:lnTo>
                      <a:lnTo>
                        <a:pt x="76" y="0"/>
                      </a:lnTo>
                      <a:lnTo>
                        <a:pt x="81" y="0"/>
                      </a:lnTo>
                      <a:lnTo>
                        <a:pt x="86" y="0"/>
                      </a:lnTo>
                      <a:lnTo>
                        <a:pt x="90" y="5"/>
                      </a:lnTo>
                      <a:lnTo>
                        <a:pt x="94" y="7"/>
                      </a:lnTo>
                      <a:lnTo>
                        <a:pt x="98" y="12"/>
                      </a:lnTo>
                      <a:lnTo>
                        <a:pt x="101" y="17"/>
                      </a:lnTo>
                      <a:lnTo>
                        <a:pt x="104" y="24"/>
                      </a:lnTo>
                      <a:lnTo>
                        <a:pt x="104" y="31"/>
                      </a:lnTo>
                      <a:lnTo>
                        <a:pt x="105" y="38"/>
                      </a:lnTo>
                      <a:lnTo>
                        <a:pt x="105" y="48"/>
                      </a:lnTo>
                      <a:lnTo>
                        <a:pt x="105" y="55"/>
                      </a:lnTo>
                      <a:lnTo>
                        <a:pt x="105" y="62"/>
                      </a:lnTo>
                      <a:lnTo>
                        <a:pt x="105" y="70"/>
                      </a:lnTo>
                      <a:lnTo>
                        <a:pt x="105" y="77"/>
                      </a:lnTo>
                      <a:lnTo>
                        <a:pt x="101" y="94"/>
                      </a:lnTo>
                      <a:lnTo>
                        <a:pt x="103" y="82"/>
                      </a:lnTo>
                      <a:lnTo>
                        <a:pt x="100" y="74"/>
                      </a:lnTo>
                      <a:lnTo>
                        <a:pt x="95" y="67"/>
                      </a:lnTo>
                      <a:lnTo>
                        <a:pt x="91" y="60"/>
                      </a:lnTo>
                      <a:lnTo>
                        <a:pt x="88" y="53"/>
                      </a:lnTo>
                      <a:lnTo>
                        <a:pt x="84" y="46"/>
                      </a:lnTo>
                      <a:lnTo>
                        <a:pt x="81" y="38"/>
                      </a:lnTo>
                      <a:lnTo>
                        <a:pt x="76" y="31"/>
                      </a:lnTo>
                      <a:lnTo>
                        <a:pt x="74" y="24"/>
                      </a:lnTo>
                      <a:lnTo>
                        <a:pt x="70" y="17"/>
                      </a:lnTo>
                      <a:lnTo>
                        <a:pt x="65" y="12"/>
                      </a:lnTo>
                      <a:lnTo>
                        <a:pt x="61" y="10"/>
                      </a:lnTo>
                      <a:lnTo>
                        <a:pt x="58" y="7"/>
                      </a:lnTo>
                      <a:lnTo>
                        <a:pt x="54" y="5"/>
                      </a:lnTo>
                      <a:lnTo>
                        <a:pt x="50" y="5"/>
                      </a:lnTo>
                      <a:lnTo>
                        <a:pt x="45" y="7"/>
                      </a:lnTo>
                      <a:lnTo>
                        <a:pt x="41" y="10"/>
                      </a:lnTo>
                      <a:lnTo>
                        <a:pt x="38" y="14"/>
                      </a:lnTo>
                      <a:lnTo>
                        <a:pt x="34" y="17"/>
                      </a:lnTo>
                      <a:lnTo>
                        <a:pt x="30" y="19"/>
                      </a:lnTo>
                      <a:lnTo>
                        <a:pt x="26" y="22"/>
                      </a:lnTo>
                      <a:lnTo>
                        <a:pt x="23" y="26"/>
                      </a:lnTo>
                      <a:lnTo>
                        <a:pt x="19" y="29"/>
                      </a:lnTo>
                      <a:lnTo>
                        <a:pt x="16" y="36"/>
                      </a:lnTo>
                      <a:lnTo>
                        <a:pt x="13" y="43"/>
                      </a:lnTo>
                      <a:lnTo>
                        <a:pt x="10" y="50"/>
                      </a:lnTo>
                      <a:lnTo>
                        <a:pt x="9" y="58"/>
                      </a:lnTo>
                      <a:lnTo>
                        <a:pt x="8" y="65"/>
                      </a:lnTo>
                      <a:lnTo>
                        <a:pt x="5" y="72"/>
                      </a:lnTo>
                      <a:lnTo>
                        <a:pt x="4" y="79"/>
                      </a:lnTo>
                      <a:lnTo>
                        <a:pt x="3" y="86"/>
                      </a:lnTo>
                      <a:lnTo>
                        <a:pt x="0" y="9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7" name="Freeform 852">
                  <a:extLst>
                    <a:ext uri="{FF2B5EF4-FFF2-40B4-BE49-F238E27FC236}">
                      <a16:creationId xmlns:a16="http://schemas.microsoft.com/office/drawing/2014/main" id="{D7768960-983D-4D60-870F-ECF2C6581B5E}"/>
                    </a:ext>
                  </a:extLst>
                </p:cNvPr>
                <p:cNvSpPr>
                  <a:spLocks/>
                </p:cNvSpPr>
                <p:nvPr/>
              </p:nvSpPr>
              <p:spPr bwMode="auto">
                <a:xfrm>
                  <a:off x="560" y="927"/>
                  <a:ext cx="101" cy="257"/>
                </a:xfrm>
                <a:custGeom>
                  <a:avLst/>
                  <a:gdLst>
                    <a:gd name="T0" fmla="*/ 94 w 101"/>
                    <a:gd name="T1" fmla="*/ 188 h 257"/>
                    <a:gd name="T2" fmla="*/ 93 w 101"/>
                    <a:gd name="T3" fmla="*/ 171 h 257"/>
                    <a:gd name="T4" fmla="*/ 89 w 101"/>
                    <a:gd name="T5" fmla="*/ 137 h 257"/>
                    <a:gd name="T6" fmla="*/ 86 w 101"/>
                    <a:gd name="T7" fmla="*/ 119 h 257"/>
                    <a:gd name="T8" fmla="*/ 83 w 101"/>
                    <a:gd name="T9" fmla="*/ 100 h 257"/>
                    <a:gd name="T10" fmla="*/ 74 w 101"/>
                    <a:gd name="T11" fmla="*/ 80 h 257"/>
                    <a:gd name="T12" fmla="*/ 64 w 101"/>
                    <a:gd name="T13" fmla="*/ 63 h 257"/>
                    <a:gd name="T14" fmla="*/ 56 w 101"/>
                    <a:gd name="T15" fmla="*/ 49 h 257"/>
                    <a:gd name="T16" fmla="*/ 48 w 101"/>
                    <a:gd name="T17" fmla="*/ 37 h 257"/>
                    <a:gd name="T18" fmla="*/ 39 w 101"/>
                    <a:gd name="T19" fmla="*/ 27 h 257"/>
                    <a:gd name="T20" fmla="*/ 30 w 101"/>
                    <a:gd name="T21" fmla="*/ 15 h 257"/>
                    <a:gd name="T22" fmla="*/ 23 w 101"/>
                    <a:gd name="T23" fmla="*/ 7 h 257"/>
                    <a:gd name="T24" fmla="*/ 14 w 101"/>
                    <a:gd name="T25" fmla="*/ 2 h 257"/>
                    <a:gd name="T26" fmla="*/ 4 w 101"/>
                    <a:gd name="T27" fmla="*/ 0 h 257"/>
                    <a:gd name="T28" fmla="*/ 4 w 101"/>
                    <a:gd name="T29" fmla="*/ 5 h 257"/>
                    <a:gd name="T30" fmla="*/ 11 w 101"/>
                    <a:gd name="T31" fmla="*/ 15 h 257"/>
                    <a:gd name="T32" fmla="*/ 19 w 101"/>
                    <a:gd name="T33" fmla="*/ 27 h 257"/>
                    <a:gd name="T34" fmla="*/ 26 w 101"/>
                    <a:gd name="T35" fmla="*/ 34 h 257"/>
                    <a:gd name="T36" fmla="*/ 34 w 101"/>
                    <a:gd name="T37" fmla="*/ 41 h 257"/>
                    <a:gd name="T38" fmla="*/ 41 w 101"/>
                    <a:gd name="T39" fmla="*/ 51 h 257"/>
                    <a:gd name="T40" fmla="*/ 48 w 101"/>
                    <a:gd name="T41" fmla="*/ 63 h 257"/>
                    <a:gd name="T42" fmla="*/ 55 w 101"/>
                    <a:gd name="T43" fmla="*/ 73 h 257"/>
                    <a:gd name="T44" fmla="*/ 63 w 101"/>
                    <a:gd name="T45" fmla="*/ 88 h 257"/>
                    <a:gd name="T46" fmla="*/ 70 w 101"/>
                    <a:gd name="T47" fmla="*/ 102 h 257"/>
                    <a:gd name="T48" fmla="*/ 78 w 101"/>
                    <a:gd name="T49" fmla="*/ 119 h 257"/>
                    <a:gd name="T50" fmla="*/ 81 w 101"/>
                    <a:gd name="T51" fmla="*/ 134 h 257"/>
                    <a:gd name="T52" fmla="*/ 85 w 101"/>
                    <a:gd name="T53" fmla="*/ 149 h 257"/>
                    <a:gd name="T54" fmla="*/ 88 w 101"/>
                    <a:gd name="T55" fmla="*/ 163 h 257"/>
                    <a:gd name="T56" fmla="*/ 90 w 101"/>
                    <a:gd name="T57" fmla="*/ 183 h 257"/>
                    <a:gd name="T58" fmla="*/ 93 w 101"/>
                    <a:gd name="T59" fmla="*/ 200 h 257"/>
                    <a:gd name="T60" fmla="*/ 95 w 101"/>
                    <a:gd name="T61" fmla="*/ 217 h 257"/>
                    <a:gd name="T62" fmla="*/ 98 w 101"/>
                    <a:gd name="T63" fmla="*/ 232 h 257"/>
                    <a:gd name="T64" fmla="*/ 99 w 101"/>
                    <a:gd name="T65" fmla="*/ 246 h 257"/>
                    <a:gd name="T66" fmla="*/ 100 w 101"/>
                    <a:gd name="T67" fmla="*/ 25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257">
                      <a:moveTo>
                        <a:pt x="100" y="178"/>
                      </a:moveTo>
                      <a:lnTo>
                        <a:pt x="94" y="188"/>
                      </a:lnTo>
                      <a:lnTo>
                        <a:pt x="94" y="180"/>
                      </a:lnTo>
                      <a:lnTo>
                        <a:pt x="93" y="171"/>
                      </a:lnTo>
                      <a:lnTo>
                        <a:pt x="90" y="146"/>
                      </a:lnTo>
                      <a:lnTo>
                        <a:pt x="89" y="137"/>
                      </a:lnTo>
                      <a:lnTo>
                        <a:pt x="88" y="127"/>
                      </a:lnTo>
                      <a:lnTo>
                        <a:pt x="86" y="119"/>
                      </a:lnTo>
                      <a:lnTo>
                        <a:pt x="84" y="107"/>
                      </a:lnTo>
                      <a:lnTo>
                        <a:pt x="83" y="100"/>
                      </a:lnTo>
                      <a:lnTo>
                        <a:pt x="79" y="90"/>
                      </a:lnTo>
                      <a:lnTo>
                        <a:pt x="74" y="80"/>
                      </a:lnTo>
                      <a:lnTo>
                        <a:pt x="69" y="71"/>
                      </a:lnTo>
                      <a:lnTo>
                        <a:pt x="64" y="63"/>
                      </a:lnTo>
                      <a:lnTo>
                        <a:pt x="60" y="56"/>
                      </a:lnTo>
                      <a:lnTo>
                        <a:pt x="56" y="49"/>
                      </a:lnTo>
                      <a:lnTo>
                        <a:pt x="53" y="41"/>
                      </a:lnTo>
                      <a:lnTo>
                        <a:pt x="48" y="37"/>
                      </a:lnTo>
                      <a:lnTo>
                        <a:pt x="44" y="29"/>
                      </a:lnTo>
                      <a:lnTo>
                        <a:pt x="39" y="27"/>
                      </a:lnTo>
                      <a:lnTo>
                        <a:pt x="35" y="20"/>
                      </a:lnTo>
                      <a:lnTo>
                        <a:pt x="30" y="15"/>
                      </a:lnTo>
                      <a:lnTo>
                        <a:pt x="26" y="10"/>
                      </a:lnTo>
                      <a:lnTo>
                        <a:pt x="23" y="7"/>
                      </a:lnTo>
                      <a:lnTo>
                        <a:pt x="19" y="5"/>
                      </a:lnTo>
                      <a:lnTo>
                        <a:pt x="14" y="2"/>
                      </a:lnTo>
                      <a:lnTo>
                        <a:pt x="8" y="0"/>
                      </a:lnTo>
                      <a:lnTo>
                        <a:pt x="4" y="0"/>
                      </a:lnTo>
                      <a:lnTo>
                        <a:pt x="0" y="0"/>
                      </a:lnTo>
                      <a:lnTo>
                        <a:pt x="4" y="5"/>
                      </a:lnTo>
                      <a:lnTo>
                        <a:pt x="8" y="10"/>
                      </a:lnTo>
                      <a:lnTo>
                        <a:pt x="11" y="15"/>
                      </a:lnTo>
                      <a:lnTo>
                        <a:pt x="15" y="20"/>
                      </a:lnTo>
                      <a:lnTo>
                        <a:pt x="19" y="27"/>
                      </a:lnTo>
                      <a:lnTo>
                        <a:pt x="23" y="29"/>
                      </a:lnTo>
                      <a:lnTo>
                        <a:pt x="26" y="34"/>
                      </a:lnTo>
                      <a:lnTo>
                        <a:pt x="30" y="37"/>
                      </a:lnTo>
                      <a:lnTo>
                        <a:pt x="34" y="41"/>
                      </a:lnTo>
                      <a:lnTo>
                        <a:pt x="38" y="46"/>
                      </a:lnTo>
                      <a:lnTo>
                        <a:pt x="41" y="51"/>
                      </a:lnTo>
                      <a:lnTo>
                        <a:pt x="45" y="56"/>
                      </a:lnTo>
                      <a:lnTo>
                        <a:pt x="48" y="63"/>
                      </a:lnTo>
                      <a:lnTo>
                        <a:pt x="51" y="68"/>
                      </a:lnTo>
                      <a:lnTo>
                        <a:pt x="55" y="73"/>
                      </a:lnTo>
                      <a:lnTo>
                        <a:pt x="59" y="80"/>
                      </a:lnTo>
                      <a:lnTo>
                        <a:pt x="63" y="88"/>
                      </a:lnTo>
                      <a:lnTo>
                        <a:pt x="66" y="95"/>
                      </a:lnTo>
                      <a:lnTo>
                        <a:pt x="70" y="102"/>
                      </a:lnTo>
                      <a:lnTo>
                        <a:pt x="74" y="112"/>
                      </a:lnTo>
                      <a:lnTo>
                        <a:pt x="78" y="119"/>
                      </a:lnTo>
                      <a:lnTo>
                        <a:pt x="80" y="127"/>
                      </a:lnTo>
                      <a:lnTo>
                        <a:pt x="81" y="134"/>
                      </a:lnTo>
                      <a:lnTo>
                        <a:pt x="84" y="141"/>
                      </a:lnTo>
                      <a:lnTo>
                        <a:pt x="85" y="149"/>
                      </a:lnTo>
                      <a:lnTo>
                        <a:pt x="86" y="156"/>
                      </a:lnTo>
                      <a:lnTo>
                        <a:pt x="88" y="163"/>
                      </a:lnTo>
                      <a:lnTo>
                        <a:pt x="89" y="173"/>
                      </a:lnTo>
                      <a:lnTo>
                        <a:pt x="90" y="183"/>
                      </a:lnTo>
                      <a:lnTo>
                        <a:pt x="93" y="193"/>
                      </a:lnTo>
                      <a:lnTo>
                        <a:pt x="93" y="200"/>
                      </a:lnTo>
                      <a:lnTo>
                        <a:pt x="94" y="207"/>
                      </a:lnTo>
                      <a:lnTo>
                        <a:pt x="95" y="217"/>
                      </a:lnTo>
                      <a:lnTo>
                        <a:pt x="98" y="224"/>
                      </a:lnTo>
                      <a:lnTo>
                        <a:pt x="98" y="232"/>
                      </a:lnTo>
                      <a:lnTo>
                        <a:pt x="99" y="239"/>
                      </a:lnTo>
                      <a:lnTo>
                        <a:pt x="99" y="246"/>
                      </a:lnTo>
                      <a:lnTo>
                        <a:pt x="100" y="256"/>
                      </a:lnTo>
                      <a:lnTo>
                        <a:pt x="100" y="2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 name="Freeform 853">
                  <a:extLst>
                    <a:ext uri="{FF2B5EF4-FFF2-40B4-BE49-F238E27FC236}">
                      <a16:creationId xmlns:a16="http://schemas.microsoft.com/office/drawing/2014/main" id="{D4AA1AC0-89CB-44C0-AAB1-D9E0F749557D}"/>
                    </a:ext>
                  </a:extLst>
                </p:cNvPr>
                <p:cNvSpPr>
                  <a:spLocks/>
                </p:cNvSpPr>
                <p:nvPr/>
              </p:nvSpPr>
              <p:spPr bwMode="auto">
                <a:xfrm>
                  <a:off x="660" y="1259"/>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Freeform 854">
                  <a:extLst>
                    <a:ext uri="{FF2B5EF4-FFF2-40B4-BE49-F238E27FC236}">
                      <a16:creationId xmlns:a16="http://schemas.microsoft.com/office/drawing/2014/main" id="{F4E84B84-8CC3-4B0C-84D9-DC3B924B3B21}"/>
                    </a:ext>
                  </a:extLst>
                </p:cNvPr>
                <p:cNvSpPr>
                  <a:spLocks/>
                </p:cNvSpPr>
                <p:nvPr/>
              </p:nvSpPr>
              <p:spPr bwMode="auto">
                <a:xfrm>
                  <a:off x="653" y="1035"/>
                  <a:ext cx="103" cy="195"/>
                </a:xfrm>
                <a:custGeom>
                  <a:avLst/>
                  <a:gdLst>
                    <a:gd name="T0" fmla="*/ 10 w 103"/>
                    <a:gd name="T1" fmla="*/ 170 h 195"/>
                    <a:gd name="T2" fmla="*/ 10 w 103"/>
                    <a:gd name="T3" fmla="*/ 155 h 195"/>
                    <a:gd name="T4" fmla="*/ 12 w 103"/>
                    <a:gd name="T5" fmla="*/ 141 h 195"/>
                    <a:gd name="T6" fmla="*/ 17 w 103"/>
                    <a:gd name="T7" fmla="*/ 121 h 195"/>
                    <a:gd name="T8" fmla="*/ 21 w 103"/>
                    <a:gd name="T9" fmla="*/ 104 h 195"/>
                    <a:gd name="T10" fmla="*/ 25 w 103"/>
                    <a:gd name="T11" fmla="*/ 85 h 195"/>
                    <a:gd name="T12" fmla="*/ 30 w 103"/>
                    <a:gd name="T13" fmla="*/ 65 h 195"/>
                    <a:gd name="T14" fmla="*/ 35 w 103"/>
                    <a:gd name="T15" fmla="*/ 51 h 195"/>
                    <a:gd name="T16" fmla="*/ 44 w 103"/>
                    <a:gd name="T17" fmla="*/ 34 h 195"/>
                    <a:gd name="T18" fmla="*/ 50 w 103"/>
                    <a:gd name="T19" fmla="*/ 22 h 195"/>
                    <a:gd name="T20" fmla="*/ 60 w 103"/>
                    <a:gd name="T21" fmla="*/ 10 h 195"/>
                    <a:gd name="T22" fmla="*/ 67 w 103"/>
                    <a:gd name="T23" fmla="*/ 5 h 195"/>
                    <a:gd name="T24" fmla="*/ 76 w 103"/>
                    <a:gd name="T25" fmla="*/ 0 h 195"/>
                    <a:gd name="T26" fmla="*/ 83 w 103"/>
                    <a:gd name="T27" fmla="*/ 0 h 195"/>
                    <a:gd name="T28" fmla="*/ 93 w 103"/>
                    <a:gd name="T29" fmla="*/ 2 h 195"/>
                    <a:gd name="T30" fmla="*/ 102 w 103"/>
                    <a:gd name="T31" fmla="*/ 10 h 195"/>
                    <a:gd name="T32" fmla="*/ 95 w 103"/>
                    <a:gd name="T33" fmla="*/ 12 h 195"/>
                    <a:gd name="T34" fmla="*/ 86 w 103"/>
                    <a:gd name="T35" fmla="*/ 12 h 195"/>
                    <a:gd name="T36" fmla="*/ 76 w 103"/>
                    <a:gd name="T37" fmla="*/ 12 h 195"/>
                    <a:gd name="T38" fmla="*/ 67 w 103"/>
                    <a:gd name="T39" fmla="*/ 22 h 195"/>
                    <a:gd name="T40" fmla="*/ 58 w 103"/>
                    <a:gd name="T41" fmla="*/ 39 h 195"/>
                    <a:gd name="T42" fmla="*/ 51 w 103"/>
                    <a:gd name="T43" fmla="*/ 51 h 195"/>
                    <a:gd name="T44" fmla="*/ 44 w 103"/>
                    <a:gd name="T45" fmla="*/ 63 h 195"/>
                    <a:gd name="T46" fmla="*/ 39 w 103"/>
                    <a:gd name="T47" fmla="*/ 78 h 195"/>
                    <a:gd name="T48" fmla="*/ 32 w 103"/>
                    <a:gd name="T49" fmla="*/ 90 h 195"/>
                    <a:gd name="T50" fmla="*/ 26 w 103"/>
                    <a:gd name="T51" fmla="*/ 107 h 195"/>
                    <a:gd name="T52" fmla="*/ 20 w 103"/>
                    <a:gd name="T53" fmla="*/ 124 h 195"/>
                    <a:gd name="T54" fmla="*/ 16 w 103"/>
                    <a:gd name="T55" fmla="*/ 138 h 195"/>
                    <a:gd name="T56" fmla="*/ 11 w 103"/>
                    <a:gd name="T57" fmla="*/ 153 h 195"/>
                    <a:gd name="T58" fmla="*/ 5 w 103"/>
                    <a:gd name="T59" fmla="*/ 170 h 195"/>
                    <a:gd name="T60" fmla="*/ 1 w 103"/>
                    <a:gd name="T61" fmla="*/ 187 h 195"/>
                    <a:gd name="T62" fmla="*/ 9 w 103"/>
                    <a:gd name="T63" fmla="*/ 1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95">
                      <a:moveTo>
                        <a:pt x="9" y="189"/>
                      </a:moveTo>
                      <a:lnTo>
                        <a:pt x="10" y="170"/>
                      </a:lnTo>
                      <a:lnTo>
                        <a:pt x="10" y="162"/>
                      </a:lnTo>
                      <a:lnTo>
                        <a:pt x="10" y="155"/>
                      </a:lnTo>
                      <a:lnTo>
                        <a:pt x="11" y="148"/>
                      </a:lnTo>
                      <a:lnTo>
                        <a:pt x="12" y="141"/>
                      </a:lnTo>
                      <a:lnTo>
                        <a:pt x="14" y="133"/>
                      </a:lnTo>
                      <a:lnTo>
                        <a:pt x="17" y="121"/>
                      </a:lnTo>
                      <a:lnTo>
                        <a:pt x="20" y="112"/>
                      </a:lnTo>
                      <a:lnTo>
                        <a:pt x="21" y="104"/>
                      </a:lnTo>
                      <a:lnTo>
                        <a:pt x="22" y="95"/>
                      </a:lnTo>
                      <a:lnTo>
                        <a:pt x="25" y="85"/>
                      </a:lnTo>
                      <a:lnTo>
                        <a:pt x="27" y="75"/>
                      </a:lnTo>
                      <a:lnTo>
                        <a:pt x="30" y="65"/>
                      </a:lnTo>
                      <a:lnTo>
                        <a:pt x="32" y="58"/>
                      </a:lnTo>
                      <a:lnTo>
                        <a:pt x="35" y="51"/>
                      </a:lnTo>
                      <a:lnTo>
                        <a:pt x="37" y="44"/>
                      </a:lnTo>
                      <a:lnTo>
                        <a:pt x="44" y="34"/>
                      </a:lnTo>
                      <a:lnTo>
                        <a:pt x="46" y="27"/>
                      </a:lnTo>
                      <a:lnTo>
                        <a:pt x="50" y="22"/>
                      </a:lnTo>
                      <a:lnTo>
                        <a:pt x="55" y="15"/>
                      </a:lnTo>
                      <a:lnTo>
                        <a:pt x="60" y="10"/>
                      </a:lnTo>
                      <a:lnTo>
                        <a:pt x="63" y="7"/>
                      </a:lnTo>
                      <a:lnTo>
                        <a:pt x="67" y="5"/>
                      </a:lnTo>
                      <a:lnTo>
                        <a:pt x="72" y="2"/>
                      </a:lnTo>
                      <a:lnTo>
                        <a:pt x="76" y="0"/>
                      </a:lnTo>
                      <a:lnTo>
                        <a:pt x="80" y="0"/>
                      </a:lnTo>
                      <a:lnTo>
                        <a:pt x="83" y="0"/>
                      </a:lnTo>
                      <a:lnTo>
                        <a:pt x="88" y="0"/>
                      </a:lnTo>
                      <a:lnTo>
                        <a:pt x="93" y="2"/>
                      </a:lnTo>
                      <a:lnTo>
                        <a:pt x="98" y="5"/>
                      </a:lnTo>
                      <a:lnTo>
                        <a:pt x="102" y="10"/>
                      </a:lnTo>
                      <a:lnTo>
                        <a:pt x="98" y="12"/>
                      </a:lnTo>
                      <a:lnTo>
                        <a:pt x="95" y="12"/>
                      </a:lnTo>
                      <a:lnTo>
                        <a:pt x="90" y="12"/>
                      </a:lnTo>
                      <a:lnTo>
                        <a:pt x="86" y="12"/>
                      </a:lnTo>
                      <a:lnTo>
                        <a:pt x="80" y="12"/>
                      </a:lnTo>
                      <a:lnTo>
                        <a:pt x="76" y="12"/>
                      </a:lnTo>
                      <a:lnTo>
                        <a:pt x="71" y="15"/>
                      </a:lnTo>
                      <a:lnTo>
                        <a:pt x="67" y="22"/>
                      </a:lnTo>
                      <a:lnTo>
                        <a:pt x="63" y="29"/>
                      </a:lnTo>
                      <a:lnTo>
                        <a:pt x="58" y="39"/>
                      </a:lnTo>
                      <a:lnTo>
                        <a:pt x="55" y="46"/>
                      </a:lnTo>
                      <a:lnTo>
                        <a:pt x="51" y="51"/>
                      </a:lnTo>
                      <a:lnTo>
                        <a:pt x="47" y="58"/>
                      </a:lnTo>
                      <a:lnTo>
                        <a:pt x="44" y="63"/>
                      </a:lnTo>
                      <a:lnTo>
                        <a:pt x="41" y="70"/>
                      </a:lnTo>
                      <a:lnTo>
                        <a:pt x="39" y="78"/>
                      </a:lnTo>
                      <a:lnTo>
                        <a:pt x="35" y="82"/>
                      </a:lnTo>
                      <a:lnTo>
                        <a:pt x="32" y="90"/>
                      </a:lnTo>
                      <a:lnTo>
                        <a:pt x="29" y="99"/>
                      </a:lnTo>
                      <a:lnTo>
                        <a:pt x="26" y="107"/>
                      </a:lnTo>
                      <a:lnTo>
                        <a:pt x="24" y="116"/>
                      </a:lnTo>
                      <a:lnTo>
                        <a:pt x="20" y="124"/>
                      </a:lnTo>
                      <a:lnTo>
                        <a:pt x="17" y="131"/>
                      </a:lnTo>
                      <a:lnTo>
                        <a:pt x="16" y="138"/>
                      </a:lnTo>
                      <a:lnTo>
                        <a:pt x="14" y="146"/>
                      </a:lnTo>
                      <a:lnTo>
                        <a:pt x="11" y="153"/>
                      </a:lnTo>
                      <a:lnTo>
                        <a:pt x="7" y="162"/>
                      </a:lnTo>
                      <a:lnTo>
                        <a:pt x="5" y="170"/>
                      </a:lnTo>
                      <a:lnTo>
                        <a:pt x="4" y="177"/>
                      </a:lnTo>
                      <a:lnTo>
                        <a:pt x="1" y="187"/>
                      </a:lnTo>
                      <a:lnTo>
                        <a:pt x="0" y="194"/>
                      </a:lnTo>
                      <a:lnTo>
                        <a:pt x="9"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Freeform 855">
                  <a:extLst>
                    <a:ext uri="{FF2B5EF4-FFF2-40B4-BE49-F238E27FC236}">
                      <a16:creationId xmlns:a16="http://schemas.microsoft.com/office/drawing/2014/main" id="{30294DBF-12D2-40EB-B50D-5A4FF2735567}"/>
                    </a:ext>
                  </a:extLst>
                </p:cNvPr>
                <p:cNvSpPr>
                  <a:spLocks/>
                </p:cNvSpPr>
                <p:nvPr/>
              </p:nvSpPr>
              <p:spPr bwMode="auto">
                <a:xfrm>
                  <a:off x="599" y="1344"/>
                  <a:ext cx="61" cy="152"/>
                </a:xfrm>
                <a:custGeom>
                  <a:avLst/>
                  <a:gdLst>
                    <a:gd name="T0" fmla="*/ 1 w 61"/>
                    <a:gd name="T1" fmla="*/ 29 h 152"/>
                    <a:gd name="T2" fmla="*/ 13 w 61"/>
                    <a:gd name="T3" fmla="*/ 10 h 152"/>
                    <a:gd name="T4" fmla="*/ 18 w 61"/>
                    <a:gd name="T5" fmla="*/ 10 h 152"/>
                    <a:gd name="T6" fmla="*/ 23 w 61"/>
                    <a:gd name="T7" fmla="*/ 17 h 152"/>
                    <a:gd name="T8" fmla="*/ 27 w 61"/>
                    <a:gd name="T9" fmla="*/ 22 h 152"/>
                    <a:gd name="T10" fmla="*/ 33 w 61"/>
                    <a:gd name="T11" fmla="*/ 34 h 152"/>
                    <a:gd name="T12" fmla="*/ 37 w 61"/>
                    <a:gd name="T13" fmla="*/ 37 h 152"/>
                    <a:gd name="T14" fmla="*/ 40 w 61"/>
                    <a:gd name="T15" fmla="*/ 46 h 152"/>
                    <a:gd name="T16" fmla="*/ 43 w 61"/>
                    <a:gd name="T17" fmla="*/ 56 h 152"/>
                    <a:gd name="T18" fmla="*/ 46 w 61"/>
                    <a:gd name="T19" fmla="*/ 66 h 152"/>
                    <a:gd name="T20" fmla="*/ 47 w 61"/>
                    <a:gd name="T21" fmla="*/ 76 h 152"/>
                    <a:gd name="T22" fmla="*/ 50 w 61"/>
                    <a:gd name="T23" fmla="*/ 85 h 152"/>
                    <a:gd name="T24" fmla="*/ 52 w 61"/>
                    <a:gd name="T25" fmla="*/ 93 h 152"/>
                    <a:gd name="T26" fmla="*/ 54 w 61"/>
                    <a:gd name="T27" fmla="*/ 102 h 152"/>
                    <a:gd name="T28" fmla="*/ 56 w 61"/>
                    <a:gd name="T29" fmla="*/ 112 h 152"/>
                    <a:gd name="T30" fmla="*/ 57 w 61"/>
                    <a:gd name="T31" fmla="*/ 119 h 152"/>
                    <a:gd name="T32" fmla="*/ 59 w 61"/>
                    <a:gd name="T33" fmla="*/ 127 h 152"/>
                    <a:gd name="T34" fmla="*/ 59 w 61"/>
                    <a:gd name="T35" fmla="*/ 134 h 152"/>
                    <a:gd name="T36" fmla="*/ 60 w 61"/>
                    <a:gd name="T37" fmla="*/ 141 h 152"/>
                    <a:gd name="T38" fmla="*/ 60 w 61"/>
                    <a:gd name="T39" fmla="*/ 151 h 152"/>
                    <a:gd name="T40" fmla="*/ 60 w 61"/>
                    <a:gd name="T41" fmla="*/ 144 h 152"/>
                    <a:gd name="T42" fmla="*/ 57 w 61"/>
                    <a:gd name="T43" fmla="*/ 136 h 152"/>
                    <a:gd name="T44" fmla="*/ 54 w 61"/>
                    <a:gd name="T45" fmla="*/ 127 h 152"/>
                    <a:gd name="T46" fmla="*/ 52 w 61"/>
                    <a:gd name="T47" fmla="*/ 119 h 152"/>
                    <a:gd name="T48" fmla="*/ 51 w 61"/>
                    <a:gd name="T49" fmla="*/ 110 h 152"/>
                    <a:gd name="T50" fmla="*/ 49 w 61"/>
                    <a:gd name="T51" fmla="*/ 102 h 152"/>
                    <a:gd name="T52" fmla="*/ 46 w 61"/>
                    <a:gd name="T53" fmla="*/ 95 h 152"/>
                    <a:gd name="T54" fmla="*/ 45 w 61"/>
                    <a:gd name="T55" fmla="*/ 88 h 152"/>
                    <a:gd name="T56" fmla="*/ 43 w 61"/>
                    <a:gd name="T57" fmla="*/ 78 h 152"/>
                    <a:gd name="T58" fmla="*/ 41 w 61"/>
                    <a:gd name="T59" fmla="*/ 71 h 152"/>
                    <a:gd name="T60" fmla="*/ 40 w 61"/>
                    <a:gd name="T61" fmla="*/ 63 h 152"/>
                    <a:gd name="T62" fmla="*/ 38 w 61"/>
                    <a:gd name="T63" fmla="*/ 54 h 152"/>
                    <a:gd name="T64" fmla="*/ 37 w 61"/>
                    <a:gd name="T65" fmla="*/ 44 h 152"/>
                    <a:gd name="T66" fmla="*/ 34 w 61"/>
                    <a:gd name="T67" fmla="*/ 34 h 152"/>
                    <a:gd name="T68" fmla="*/ 32 w 61"/>
                    <a:gd name="T69" fmla="*/ 24 h 152"/>
                    <a:gd name="T70" fmla="*/ 29 w 61"/>
                    <a:gd name="T71" fmla="*/ 17 h 152"/>
                    <a:gd name="T72" fmla="*/ 26 w 61"/>
                    <a:gd name="T73" fmla="*/ 10 h 152"/>
                    <a:gd name="T74" fmla="*/ 20 w 61"/>
                    <a:gd name="T75" fmla="*/ 5 h 152"/>
                    <a:gd name="T76" fmla="*/ 15 w 61"/>
                    <a:gd name="T77" fmla="*/ 0 h 152"/>
                    <a:gd name="T78" fmla="*/ 11 w 61"/>
                    <a:gd name="T79" fmla="*/ 0 h 152"/>
                    <a:gd name="T80" fmla="*/ 8 w 61"/>
                    <a:gd name="T81" fmla="*/ 0 h 152"/>
                    <a:gd name="T82" fmla="*/ 4 w 61"/>
                    <a:gd name="T83" fmla="*/ 2 h 152"/>
                    <a:gd name="T84" fmla="*/ 4 w 61"/>
                    <a:gd name="T85" fmla="*/ 10 h 152"/>
                    <a:gd name="T86" fmla="*/ 3 w 61"/>
                    <a:gd name="T87" fmla="*/ 17 h 152"/>
                    <a:gd name="T88" fmla="*/ 3 w 61"/>
                    <a:gd name="T89" fmla="*/ 24 h 152"/>
                    <a:gd name="T90" fmla="*/ 0 w 61"/>
                    <a:gd name="T91" fmla="*/ 32 h 152"/>
                    <a:gd name="T92" fmla="*/ 1 w 61"/>
                    <a:gd name="T93" fmla="*/ 2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152">
                      <a:moveTo>
                        <a:pt x="1" y="29"/>
                      </a:moveTo>
                      <a:lnTo>
                        <a:pt x="13" y="10"/>
                      </a:lnTo>
                      <a:lnTo>
                        <a:pt x="18" y="10"/>
                      </a:lnTo>
                      <a:lnTo>
                        <a:pt x="23" y="17"/>
                      </a:lnTo>
                      <a:lnTo>
                        <a:pt x="27" y="22"/>
                      </a:lnTo>
                      <a:lnTo>
                        <a:pt x="33" y="34"/>
                      </a:lnTo>
                      <a:lnTo>
                        <a:pt x="37" y="37"/>
                      </a:lnTo>
                      <a:lnTo>
                        <a:pt x="40" y="46"/>
                      </a:lnTo>
                      <a:lnTo>
                        <a:pt x="43" y="56"/>
                      </a:lnTo>
                      <a:lnTo>
                        <a:pt x="46" y="66"/>
                      </a:lnTo>
                      <a:lnTo>
                        <a:pt x="47" y="76"/>
                      </a:lnTo>
                      <a:lnTo>
                        <a:pt x="50" y="85"/>
                      </a:lnTo>
                      <a:lnTo>
                        <a:pt x="52" y="93"/>
                      </a:lnTo>
                      <a:lnTo>
                        <a:pt x="54" y="102"/>
                      </a:lnTo>
                      <a:lnTo>
                        <a:pt x="56" y="112"/>
                      </a:lnTo>
                      <a:lnTo>
                        <a:pt x="57" y="119"/>
                      </a:lnTo>
                      <a:lnTo>
                        <a:pt x="59" y="127"/>
                      </a:lnTo>
                      <a:lnTo>
                        <a:pt x="59" y="134"/>
                      </a:lnTo>
                      <a:lnTo>
                        <a:pt x="60" y="141"/>
                      </a:lnTo>
                      <a:lnTo>
                        <a:pt x="60" y="151"/>
                      </a:lnTo>
                      <a:lnTo>
                        <a:pt x="60" y="144"/>
                      </a:lnTo>
                      <a:lnTo>
                        <a:pt x="57" y="136"/>
                      </a:lnTo>
                      <a:lnTo>
                        <a:pt x="54" y="127"/>
                      </a:lnTo>
                      <a:lnTo>
                        <a:pt x="52" y="119"/>
                      </a:lnTo>
                      <a:lnTo>
                        <a:pt x="51" y="110"/>
                      </a:lnTo>
                      <a:lnTo>
                        <a:pt x="49" y="102"/>
                      </a:lnTo>
                      <a:lnTo>
                        <a:pt x="46" y="95"/>
                      </a:lnTo>
                      <a:lnTo>
                        <a:pt x="45" y="88"/>
                      </a:lnTo>
                      <a:lnTo>
                        <a:pt x="43" y="78"/>
                      </a:lnTo>
                      <a:lnTo>
                        <a:pt x="41" y="71"/>
                      </a:lnTo>
                      <a:lnTo>
                        <a:pt x="40" y="63"/>
                      </a:lnTo>
                      <a:lnTo>
                        <a:pt x="38" y="54"/>
                      </a:lnTo>
                      <a:lnTo>
                        <a:pt x="37" y="44"/>
                      </a:lnTo>
                      <a:lnTo>
                        <a:pt x="34" y="34"/>
                      </a:lnTo>
                      <a:lnTo>
                        <a:pt x="32" y="24"/>
                      </a:lnTo>
                      <a:lnTo>
                        <a:pt x="29" y="17"/>
                      </a:lnTo>
                      <a:lnTo>
                        <a:pt x="26" y="10"/>
                      </a:lnTo>
                      <a:lnTo>
                        <a:pt x="20" y="5"/>
                      </a:lnTo>
                      <a:lnTo>
                        <a:pt x="15" y="0"/>
                      </a:lnTo>
                      <a:lnTo>
                        <a:pt x="11" y="0"/>
                      </a:lnTo>
                      <a:lnTo>
                        <a:pt x="8" y="0"/>
                      </a:lnTo>
                      <a:lnTo>
                        <a:pt x="4" y="2"/>
                      </a:lnTo>
                      <a:lnTo>
                        <a:pt x="4" y="10"/>
                      </a:lnTo>
                      <a:lnTo>
                        <a:pt x="3" y="17"/>
                      </a:lnTo>
                      <a:lnTo>
                        <a:pt x="3" y="24"/>
                      </a:lnTo>
                      <a:lnTo>
                        <a:pt x="0" y="32"/>
                      </a:lnTo>
                      <a:lnTo>
                        <a:pt x="1" y="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1" name="Freeform 856">
                  <a:extLst>
                    <a:ext uri="{FF2B5EF4-FFF2-40B4-BE49-F238E27FC236}">
                      <a16:creationId xmlns:a16="http://schemas.microsoft.com/office/drawing/2014/main" id="{5F9B3B01-5AC1-47B2-9389-F4D9FCDEE65C}"/>
                    </a:ext>
                  </a:extLst>
                </p:cNvPr>
                <p:cNvSpPr>
                  <a:spLocks/>
                </p:cNvSpPr>
                <p:nvPr/>
              </p:nvSpPr>
              <p:spPr bwMode="auto">
                <a:xfrm>
                  <a:off x="564" y="1148"/>
                  <a:ext cx="100" cy="171"/>
                </a:xfrm>
                <a:custGeom>
                  <a:avLst/>
                  <a:gdLst>
                    <a:gd name="T0" fmla="*/ 99 w 100"/>
                    <a:gd name="T1" fmla="*/ 90 h 171"/>
                    <a:gd name="T2" fmla="*/ 91 w 100"/>
                    <a:gd name="T3" fmla="*/ 90 h 171"/>
                    <a:gd name="T4" fmla="*/ 89 w 100"/>
                    <a:gd name="T5" fmla="*/ 83 h 171"/>
                    <a:gd name="T6" fmla="*/ 86 w 100"/>
                    <a:gd name="T7" fmla="*/ 76 h 171"/>
                    <a:gd name="T8" fmla="*/ 83 w 100"/>
                    <a:gd name="T9" fmla="*/ 69 h 171"/>
                    <a:gd name="T10" fmla="*/ 78 w 100"/>
                    <a:gd name="T11" fmla="*/ 62 h 171"/>
                    <a:gd name="T12" fmla="*/ 73 w 100"/>
                    <a:gd name="T13" fmla="*/ 55 h 171"/>
                    <a:gd name="T14" fmla="*/ 70 w 100"/>
                    <a:gd name="T15" fmla="*/ 46 h 171"/>
                    <a:gd name="T16" fmla="*/ 65 w 100"/>
                    <a:gd name="T17" fmla="*/ 39 h 171"/>
                    <a:gd name="T18" fmla="*/ 61 w 100"/>
                    <a:gd name="T19" fmla="*/ 32 h 171"/>
                    <a:gd name="T20" fmla="*/ 57 w 100"/>
                    <a:gd name="T21" fmla="*/ 25 h 171"/>
                    <a:gd name="T22" fmla="*/ 53 w 100"/>
                    <a:gd name="T23" fmla="*/ 18 h 171"/>
                    <a:gd name="T24" fmla="*/ 48 w 100"/>
                    <a:gd name="T25" fmla="*/ 16 h 171"/>
                    <a:gd name="T26" fmla="*/ 43 w 100"/>
                    <a:gd name="T27" fmla="*/ 14 h 171"/>
                    <a:gd name="T28" fmla="*/ 37 w 100"/>
                    <a:gd name="T29" fmla="*/ 9 h 171"/>
                    <a:gd name="T30" fmla="*/ 30 w 100"/>
                    <a:gd name="T31" fmla="*/ 7 h 171"/>
                    <a:gd name="T32" fmla="*/ 26 w 100"/>
                    <a:gd name="T33" fmla="*/ 5 h 171"/>
                    <a:gd name="T34" fmla="*/ 21 w 100"/>
                    <a:gd name="T35" fmla="*/ 0 h 171"/>
                    <a:gd name="T36" fmla="*/ 16 w 100"/>
                    <a:gd name="T37" fmla="*/ 0 h 171"/>
                    <a:gd name="T38" fmla="*/ 11 w 100"/>
                    <a:gd name="T39" fmla="*/ 0 h 171"/>
                    <a:gd name="T40" fmla="*/ 6 w 100"/>
                    <a:gd name="T41" fmla="*/ 0 h 171"/>
                    <a:gd name="T42" fmla="*/ 0 w 100"/>
                    <a:gd name="T43" fmla="*/ 0 h 171"/>
                    <a:gd name="T44" fmla="*/ 2 w 100"/>
                    <a:gd name="T45" fmla="*/ 7 h 171"/>
                    <a:gd name="T46" fmla="*/ 6 w 100"/>
                    <a:gd name="T47" fmla="*/ 9 h 171"/>
                    <a:gd name="T48" fmla="*/ 11 w 100"/>
                    <a:gd name="T49" fmla="*/ 14 h 171"/>
                    <a:gd name="T50" fmla="*/ 16 w 100"/>
                    <a:gd name="T51" fmla="*/ 16 h 171"/>
                    <a:gd name="T52" fmla="*/ 21 w 100"/>
                    <a:gd name="T53" fmla="*/ 18 h 171"/>
                    <a:gd name="T54" fmla="*/ 26 w 100"/>
                    <a:gd name="T55" fmla="*/ 21 h 171"/>
                    <a:gd name="T56" fmla="*/ 30 w 100"/>
                    <a:gd name="T57" fmla="*/ 25 h 171"/>
                    <a:gd name="T58" fmla="*/ 37 w 100"/>
                    <a:gd name="T59" fmla="*/ 32 h 171"/>
                    <a:gd name="T60" fmla="*/ 42 w 100"/>
                    <a:gd name="T61" fmla="*/ 37 h 171"/>
                    <a:gd name="T62" fmla="*/ 46 w 100"/>
                    <a:gd name="T63" fmla="*/ 41 h 171"/>
                    <a:gd name="T64" fmla="*/ 51 w 100"/>
                    <a:gd name="T65" fmla="*/ 44 h 171"/>
                    <a:gd name="T66" fmla="*/ 56 w 100"/>
                    <a:gd name="T67" fmla="*/ 48 h 171"/>
                    <a:gd name="T68" fmla="*/ 59 w 100"/>
                    <a:gd name="T69" fmla="*/ 55 h 171"/>
                    <a:gd name="T70" fmla="*/ 62 w 100"/>
                    <a:gd name="T71" fmla="*/ 62 h 171"/>
                    <a:gd name="T72" fmla="*/ 64 w 100"/>
                    <a:gd name="T73" fmla="*/ 71 h 171"/>
                    <a:gd name="T74" fmla="*/ 65 w 100"/>
                    <a:gd name="T75" fmla="*/ 78 h 171"/>
                    <a:gd name="T76" fmla="*/ 67 w 100"/>
                    <a:gd name="T77" fmla="*/ 85 h 171"/>
                    <a:gd name="T78" fmla="*/ 70 w 100"/>
                    <a:gd name="T79" fmla="*/ 92 h 171"/>
                    <a:gd name="T80" fmla="*/ 72 w 100"/>
                    <a:gd name="T81" fmla="*/ 99 h 171"/>
                    <a:gd name="T82" fmla="*/ 77 w 100"/>
                    <a:gd name="T83" fmla="*/ 106 h 171"/>
                    <a:gd name="T84" fmla="*/ 78 w 100"/>
                    <a:gd name="T85" fmla="*/ 113 h 171"/>
                    <a:gd name="T86" fmla="*/ 81 w 100"/>
                    <a:gd name="T87" fmla="*/ 119 h 171"/>
                    <a:gd name="T88" fmla="*/ 83 w 100"/>
                    <a:gd name="T89" fmla="*/ 126 h 171"/>
                    <a:gd name="T90" fmla="*/ 85 w 100"/>
                    <a:gd name="T91" fmla="*/ 136 h 171"/>
                    <a:gd name="T92" fmla="*/ 88 w 100"/>
                    <a:gd name="T93" fmla="*/ 142 h 171"/>
                    <a:gd name="T94" fmla="*/ 88 w 100"/>
                    <a:gd name="T95" fmla="*/ 149 h 171"/>
                    <a:gd name="T96" fmla="*/ 89 w 100"/>
                    <a:gd name="T97" fmla="*/ 156 h 171"/>
                    <a:gd name="T98" fmla="*/ 91 w 100"/>
                    <a:gd name="T99" fmla="*/ 163 h 171"/>
                    <a:gd name="T100" fmla="*/ 91 w 100"/>
                    <a:gd name="T101"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171">
                      <a:moveTo>
                        <a:pt x="99" y="90"/>
                      </a:moveTo>
                      <a:lnTo>
                        <a:pt x="91" y="90"/>
                      </a:lnTo>
                      <a:lnTo>
                        <a:pt x="89" y="83"/>
                      </a:lnTo>
                      <a:lnTo>
                        <a:pt x="86" y="76"/>
                      </a:lnTo>
                      <a:lnTo>
                        <a:pt x="83" y="69"/>
                      </a:lnTo>
                      <a:lnTo>
                        <a:pt x="78" y="62"/>
                      </a:lnTo>
                      <a:lnTo>
                        <a:pt x="73" y="55"/>
                      </a:lnTo>
                      <a:lnTo>
                        <a:pt x="70" y="46"/>
                      </a:lnTo>
                      <a:lnTo>
                        <a:pt x="65" y="39"/>
                      </a:lnTo>
                      <a:lnTo>
                        <a:pt x="61" y="32"/>
                      </a:lnTo>
                      <a:lnTo>
                        <a:pt x="57" y="25"/>
                      </a:lnTo>
                      <a:lnTo>
                        <a:pt x="53" y="18"/>
                      </a:lnTo>
                      <a:lnTo>
                        <a:pt x="48" y="16"/>
                      </a:lnTo>
                      <a:lnTo>
                        <a:pt x="43" y="14"/>
                      </a:lnTo>
                      <a:lnTo>
                        <a:pt x="37" y="9"/>
                      </a:lnTo>
                      <a:lnTo>
                        <a:pt x="30" y="7"/>
                      </a:lnTo>
                      <a:lnTo>
                        <a:pt x="26" y="5"/>
                      </a:lnTo>
                      <a:lnTo>
                        <a:pt x="21" y="0"/>
                      </a:lnTo>
                      <a:lnTo>
                        <a:pt x="16" y="0"/>
                      </a:lnTo>
                      <a:lnTo>
                        <a:pt x="11" y="0"/>
                      </a:lnTo>
                      <a:lnTo>
                        <a:pt x="6" y="0"/>
                      </a:lnTo>
                      <a:lnTo>
                        <a:pt x="0" y="0"/>
                      </a:lnTo>
                      <a:lnTo>
                        <a:pt x="2" y="7"/>
                      </a:lnTo>
                      <a:lnTo>
                        <a:pt x="6" y="9"/>
                      </a:lnTo>
                      <a:lnTo>
                        <a:pt x="11" y="14"/>
                      </a:lnTo>
                      <a:lnTo>
                        <a:pt x="16" y="16"/>
                      </a:lnTo>
                      <a:lnTo>
                        <a:pt x="21" y="18"/>
                      </a:lnTo>
                      <a:lnTo>
                        <a:pt x="26" y="21"/>
                      </a:lnTo>
                      <a:lnTo>
                        <a:pt x="30" y="25"/>
                      </a:lnTo>
                      <a:lnTo>
                        <a:pt x="37" y="32"/>
                      </a:lnTo>
                      <a:lnTo>
                        <a:pt x="42" y="37"/>
                      </a:lnTo>
                      <a:lnTo>
                        <a:pt x="46" y="41"/>
                      </a:lnTo>
                      <a:lnTo>
                        <a:pt x="51" y="44"/>
                      </a:lnTo>
                      <a:lnTo>
                        <a:pt x="56" y="48"/>
                      </a:lnTo>
                      <a:lnTo>
                        <a:pt x="59" y="55"/>
                      </a:lnTo>
                      <a:lnTo>
                        <a:pt x="62" y="62"/>
                      </a:lnTo>
                      <a:lnTo>
                        <a:pt x="64" y="71"/>
                      </a:lnTo>
                      <a:lnTo>
                        <a:pt x="65" y="78"/>
                      </a:lnTo>
                      <a:lnTo>
                        <a:pt x="67" y="85"/>
                      </a:lnTo>
                      <a:lnTo>
                        <a:pt x="70" y="92"/>
                      </a:lnTo>
                      <a:lnTo>
                        <a:pt x="72" y="99"/>
                      </a:lnTo>
                      <a:lnTo>
                        <a:pt x="77" y="106"/>
                      </a:lnTo>
                      <a:lnTo>
                        <a:pt x="78" y="113"/>
                      </a:lnTo>
                      <a:lnTo>
                        <a:pt x="81" y="119"/>
                      </a:lnTo>
                      <a:lnTo>
                        <a:pt x="83" y="126"/>
                      </a:lnTo>
                      <a:lnTo>
                        <a:pt x="85" y="136"/>
                      </a:lnTo>
                      <a:lnTo>
                        <a:pt x="88" y="142"/>
                      </a:lnTo>
                      <a:lnTo>
                        <a:pt x="88" y="149"/>
                      </a:lnTo>
                      <a:lnTo>
                        <a:pt x="89" y="156"/>
                      </a:lnTo>
                      <a:lnTo>
                        <a:pt x="91" y="163"/>
                      </a:lnTo>
                      <a:lnTo>
                        <a:pt x="91" y="17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Freeform 857">
                  <a:extLst>
                    <a:ext uri="{FF2B5EF4-FFF2-40B4-BE49-F238E27FC236}">
                      <a16:creationId xmlns:a16="http://schemas.microsoft.com/office/drawing/2014/main" id="{9D71CF3B-05FC-475C-842E-8483D311EDE7}"/>
                    </a:ext>
                  </a:extLst>
                </p:cNvPr>
                <p:cNvSpPr>
                  <a:spLocks/>
                </p:cNvSpPr>
                <p:nvPr/>
              </p:nvSpPr>
              <p:spPr bwMode="auto">
                <a:xfrm>
                  <a:off x="659" y="1231"/>
                  <a:ext cx="85" cy="193"/>
                </a:xfrm>
                <a:custGeom>
                  <a:avLst/>
                  <a:gdLst>
                    <a:gd name="T0" fmla="*/ 5 w 85"/>
                    <a:gd name="T1" fmla="*/ 192 h 193"/>
                    <a:gd name="T2" fmla="*/ 6 w 85"/>
                    <a:gd name="T3" fmla="*/ 171 h 193"/>
                    <a:gd name="T4" fmla="*/ 8 w 85"/>
                    <a:gd name="T5" fmla="*/ 162 h 193"/>
                    <a:gd name="T6" fmla="*/ 10 w 85"/>
                    <a:gd name="T7" fmla="*/ 155 h 193"/>
                    <a:gd name="T8" fmla="*/ 10 w 85"/>
                    <a:gd name="T9" fmla="*/ 146 h 193"/>
                    <a:gd name="T10" fmla="*/ 11 w 85"/>
                    <a:gd name="T11" fmla="*/ 139 h 193"/>
                    <a:gd name="T12" fmla="*/ 14 w 85"/>
                    <a:gd name="T13" fmla="*/ 130 h 193"/>
                    <a:gd name="T14" fmla="*/ 16 w 85"/>
                    <a:gd name="T15" fmla="*/ 123 h 193"/>
                    <a:gd name="T16" fmla="*/ 17 w 85"/>
                    <a:gd name="T17" fmla="*/ 113 h 193"/>
                    <a:gd name="T18" fmla="*/ 19 w 85"/>
                    <a:gd name="T19" fmla="*/ 106 h 193"/>
                    <a:gd name="T20" fmla="*/ 21 w 85"/>
                    <a:gd name="T21" fmla="*/ 97 h 193"/>
                    <a:gd name="T22" fmla="*/ 24 w 85"/>
                    <a:gd name="T23" fmla="*/ 88 h 193"/>
                    <a:gd name="T24" fmla="*/ 29 w 85"/>
                    <a:gd name="T25" fmla="*/ 76 h 193"/>
                    <a:gd name="T26" fmla="*/ 32 w 85"/>
                    <a:gd name="T27" fmla="*/ 67 h 193"/>
                    <a:gd name="T28" fmla="*/ 35 w 85"/>
                    <a:gd name="T29" fmla="*/ 60 h 193"/>
                    <a:gd name="T30" fmla="*/ 38 w 85"/>
                    <a:gd name="T31" fmla="*/ 53 h 193"/>
                    <a:gd name="T32" fmla="*/ 40 w 85"/>
                    <a:gd name="T33" fmla="*/ 46 h 193"/>
                    <a:gd name="T34" fmla="*/ 41 w 85"/>
                    <a:gd name="T35" fmla="*/ 37 h 193"/>
                    <a:gd name="T36" fmla="*/ 46 w 85"/>
                    <a:gd name="T37" fmla="*/ 30 h 193"/>
                    <a:gd name="T38" fmla="*/ 48 w 85"/>
                    <a:gd name="T39" fmla="*/ 23 h 193"/>
                    <a:gd name="T40" fmla="*/ 52 w 85"/>
                    <a:gd name="T41" fmla="*/ 16 h 193"/>
                    <a:gd name="T42" fmla="*/ 55 w 85"/>
                    <a:gd name="T43" fmla="*/ 9 h 193"/>
                    <a:gd name="T44" fmla="*/ 60 w 85"/>
                    <a:gd name="T45" fmla="*/ 5 h 193"/>
                    <a:gd name="T46" fmla="*/ 65 w 85"/>
                    <a:gd name="T47" fmla="*/ 2 h 193"/>
                    <a:gd name="T48" fmla="*/ 70 w 85"/>
                    <a:gd name="T49" fmla="*/ 2 h 193"/>
                    <a:gd name="T50" fmla="*/ 74 w 85"/>
                    <a:gd name="T51" fmla="*/ 0 h 193"/>
                    <a:gd name="T52" fmla="*/ 79 w 85"/>
                    <a:gd name="T53" fmla="*/ 0 h 193"/>
                    <a:gd name="T54" fmla="*/ 84 w 85"/>
                    <a:gd name="T55" fmla="*/ 5 h 193"/>
                    <a:gd name="T56" fmla="*/ 84 w 85"/>
                    <a:gd name="T57" fmla="*/ 12 h 193"/>
                    <a:gd name="T58" fmla="*/ 79 w 85"/>
                    <a:gd name="T59" fmla="*/ 12 h 193"/>
                    <a:gd name="T60" fmla="*/ 74 w 85"/>
                    <a:gd name="T61" fmla="*/ 14 h 193"/>
                    <a:gd name="T62" fmla="*/ 68 w 85"/>
                    <a:gd name="T63" fmla="*/ 14 h 193"/>
                    <a:gd name="T64" fmla="*/ 63 w 85"/>
                    <a:gd name="T65" fmla="*/ 16 h 193"/>
                    <a:gd name="T66" fmla="*/ 59 w 85"/>
                    <a:gd name="T67" fmla="*/ 19 h 193"/>
                    <a:gd name="T68" fmla="*/ 54 w 85"/>
                    <a:gd name="T69" fmla="*/ 25 h 193"/>
                    <a:gd name="T70" fmla="*/ 49 w 85"/>
                    <a:gd name="T71" fmla="*/ 32 h 193"/>
                    <a:gd name="T72" fmla="*/ 48 w 85"/>
                    <a:gd name="T73" fmla="*/ 39 h 193"/>
                    <a:gd name="T74" fmla="*/ 43 w 85"/>
                    <a:gd name="T75" fmla="*/ 46 h 193"/>
                    <a:gd name="T76" fmla="*/ 41 w 85"/>
                    <a:gd name="T77" fmla="*/ 53 h 193"/>
                    <a:gd name="T78" fmla="*/ 38 w 85"/>
                    <a:gd name="T79" fmla="*/ 60 h 193"/>
                    <a:gd name="T80" fmla="*/ 36 w 85"/>
                    <a:gd name="T81" fmla="*/ 67 h 193"/>
                    <a:gd name="T82" fmla="*/ 33 w 85"/>
                    <a:gd name="T83" fmla="*/ 76 h 193"/>
                    <a:gd name="T84" fmla="*/ 29 w 85"/>
                    <a:gd name="T85" fmla="*/ 81 h 193"/>
                    <a:gd name="T86" fmla="*/ 27 w 85"/>
                    <a:gd name="T87" fmla="*/ 88 h 193"/>
                    <a:gd name="T88" fmla="*/ 24 w 85"/>
                    <a:gd name="T89" fmla="*/ 95 h 193"/>
                    <a:gd name="T90" fmla="*/ 21 w 85"/>
                    <a:gd name="T91" fmla="*/ 102 h 193"/>
                    <a:gd name="T92" fmla="*/ 17 w 85"/>
                    <a:gd name="T93" fmla="*/ 109 h 193"/>
                    <a:gd name="T94" fmla="*/ 16 w 85"/>
                    <a:gd name="T95" fmla="*/ 116 h 193"/>
                    <a:gd name="T96" fmla="*/ 13 w 85"/>
                    <a:gd name="T97" fmla="*/ 123 h 193"/>
                    <a:gd name="T98" fmla="*/ 10 w 85"/>
                    <a:gd name="T99" fmla="*/ 130 h 193"/>
                    <a:gd name="T100" fmla="*/ 5 w 85"/>
                    <a:gd name="T101" fmla="*/ 136 h 193"/>
                    <a:gd name="T102" fmla="*/ 3 w 85"/>
                    <a:gd name="T103" fmla="*/ 143 h 193"/>
                    <a:gd name="T104" fmla="*/ 0 w 85"/>
                    <a:gd name="T105"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93">
                      <a:moveTo>
                        <a:pt x="5" y="192"/>
                      </a:moveTo>
                      <a:lnTo>
                        <a:pt x="6" y="171"/>
                      </a:lnTo>
                      <a:lnTo>
                        <a:pt x="8" y="162"/>
                      </a:lnTo>
                      <a:lnTo>
                        <a:pt x="10" y="155"/>
                      </a:lnTo>
                      <a:lnTo>
                        <a:pt x="10" y="146"/>
                      </a:lnTo>
                      <a:lnTo>
                        <a:pt x="11" y="139"/>
                      </a:lnTo>
                      <a:lnTo>
                        <a:pt x="14" y="130"/>
                      </a:lnTo>
                      <a:lnTo>
                        <a:pt x="16" y="123"/>
                      </a:lnTo>
                      <a:lnTo>
                        <a:pt x="17" y="113"/>
                      </a:lnTo>
                      <a:lnTo>
                        <a:pt x="19" y="106"/>
                      </a:lnTo>
                      <a:lnTo>
                        <a:pt x="21" y="97"/>
                      </a:lnTo>
                      <a:lnTo>
                        <a:pt x="24" y="88"/>
                      </a:lnTo>
                      <a:lnTo>
                        <a:pt x="29" y="76"/>
                      </a:lnTo>
                      <a:lnTo>
                        <a:pt x="32" y="67"/>
                      </a:lnTo>
                      <a:lnTo>
                        <a:pt x="35" y="60"/>
                      </a:lnTo>
                      <a:lnTo>
                        <a:pt x="38" y="53"/>
                      </a:lnTo>
                      <a:lnTo>
                        <a:pt x="40" y="46"/>
                      </a:lnTo>
                      <a:lnTo>
                        <a:pt x="41" y="37"/>
                      </a:lnTo>
                      <a:lnTo>
                        <a:pt x="46" y="30"/>
                      </a:lnTo>
                      <a:lnTo>
                        <a:pt x="48" y="23"/>
                      </a:lnTo>
                      <a:lnTo>
                        <a:pt x="52" y="16"/>
                      </a:lnTo>
                      <a:lnTo>
                        <a:pt x="55" y="9"/>
                      </a:lnTo>
                      <a:lnTo>
                        <a:pt x="60" y="5"/>
                      </a:lnTo>
                      <a:lnTo>
                        <a:pt x="65" y="2"/>
                      </a:lnTo>
                      <a:lnTo>
                        <a:pt x="70" y="2"/>
                      </a:lnTo>
                      <a:lnTo>
                        <a:pt x="74" y="0"/>
                      </a:lnTo>
                      <a:lnTo>
                        <a:pt x="79" y="0"/>
                      </a:lnTo>
                      <a:lnTo>
                        <a:pt x="84" y="5"/>
                      </a:lnTo>
                      <a:lnTo>
                        <a:pt x="84" y="12"/>
                      </a:lnTo>
                      <a:lnTo>
                        <a:pt x="79" y="12"/>
                      </a:lnTo>
                      <a:lnTo>
                        <a:pt x="74" y="14"/>
                      </a:lnTo>
                      <a:lnTo>
                        <a:pt x="68" y="14"/>
                      </a:lnTo>
                      <a:lnTo>
                        <a:pt x="63" y="16"/>
                      </a:lnTo>
                      <a:lnTo>
                        <a:pt x="59" y="19"/>
                      </a:lnTo>
                      <a:lnTo>
                        <a:pt x="54" y="25"/>
                      </a:lnTo>
                      <a:lnTo>
                        <a:pt x="49" y="32"/>
                      </a:lnTo>
                      <a:lnTo>
                        <a:pt x="48" y="39"/>
                      </a:lnTo>
                      <a:lnTo>
                        <a:pt x="43" y="46"/>
                      </a:lnTo>
                      <a:lnTo>
                        <a:pt x="41" y="53"/>
                      </a:lnTo>
                      <a:lnTo>
                        <a:pt x="38" y="60"/>
                      </a:lnTo>
                      <a:lnTo>
                        <a:pt x="36" y="67"/>
                      </a:lnTo>
                      <a:lnTo>
                        <a:pt x="33" y="76"/>
                      </a:lnTo>
                      <a:lnTo>
                        <a:pt x="29" y="81"/>
                      </a:lnTo>
                      <a:lnTo>
                        <a:pt x="27" y="88"/>
                      </a:lnTo>
                      <a:lnTo>
                        <a:pt x="24" y="95"/>
                      </a:lnTo>
                      <a:lnTo>
                        <a:pt x="21" y="102"/>
                      </a:lnTo>
                      <a:lnTo>
                        <a:pt x="17" y="109"/>
                      </a:lnTo>
                      <a:lnTo>
                        <a:pt x="16" y="116"/>
                      </a:lnTo>
                      <a:lnTo>
                        <a:pt x="13" y="123"/>
                      </a:lnTo>
                      <a:lnTo>
                        <a:pt x="10" y="130"/>
                      </a:lnTo>
                      <a:lnTo>
                        <a:pt x="5" y="136"/>
                      </a:lnTo>
                      <a:lnTo>
                        <a:pt x="3" y="143"/>
                      </a:lnTo>
                      <a:lnTo>
                        <a:pt x="0" y="15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Line 858">
                  <a:extLst>
                    <a:ext uri="{FF2B5EF4-FFF2-40B4-BE49-F238E27FC236}">
                      <a16:creationId xmlns:a16="http://schemas.microsoft.com/office/drawing/2014/main" id="{99A140B3-479C-4563-BD23-076786D6CD35}"/>
                    </a:ext>
                  </a:extLst>
                </p:cNvPr>
                <p:cNvSpPr>
                  <a:spLocks noChangeShapeType="1"/>
                </p:cNvSpPr>
                <p:nvPr/>
              </p:nvSpPr>
              <p:spPr bwMode="auto">
                <a:xfrm>
                  <a:off x="627"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4" name="Line 859">
                  <a:extLst>
                    <a:ext uri="{FF2B5EF4-FFF2-40B4-BE49-F238E27FC236}">
                      <a16:creationId xmlns:a16="http://schemas.microsoft.com/office/drawing/2014/main" id="{2078E4FD-6174-4B74-A354-1CD07AE5D2CD}"/>
                    </a:ext>
                  </a:extLst>
                </p:cNvPr>
                <p:cNvSpPr>
                  <a:spLocks noChangeShapeType="1"/>
                </p:cNvSpPr>
                <p:nvPr/>
              </p:nvSpPr>
              <p:spPr bwMode="auto">
                <a:xfrm>
                  <a:off x="657" y="464"/>
                  <a:ext cx="0" cy="17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5" name="Line 860">
                  <a:extLst>
                    <a:ext uri="{FF2B5EF4-FFF2-40B4-BE49-F238E27FC236}">
                      <a16:creationId xmlns:a16="http://schemas.microsoft.com/office/drawing/2014/main" id="{C95F4E85-90A9-46DA-BDE3-323AAF993EE7}"/>
                    </a:ext>
                  </a:extLst>
                </p:cNvPr>
                <p:cNvSpPr>
                  <a:spLocks noChangeShapeType="1"/>
                </p:cNvSpPr>
                <p:nvPr/>
              </p:nvSpPr>
              <p:spPr bwMode="auto">
                <a:xfrm>
                  <a:off x="684"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3" name="Group 861">
                <a:extLst>
                  <a:ext uri="{FF2B5EF4-FFF2-40B4-BE49-F238E27FC236}">
                    <a16:creationId xmlns:a16="http://schemas.microsoft.com/office/drawing/2014/main" id="{FF4C3428-17B3-4A44-A5E5-42D327E39C94}"/>
                  </a:ext>
                </a:extLst>
              </p:cNvPr>
              <p:cNvGrpSpPr>
                <a:grpSpLocks/>
              </p:cNvGrpSpPr>
              <p:nvPr/>
            </p:nvGrpSpPr>
            <p:grpSpPr bwMode="auto">
              <a:xfrm>
                <a:off x="5537002" y="954620"/>
                <a:ext cx="176178" cy="1336686"/>
                <a:chOff x="689" y="464"/>
                <a:chExt cx="205" cy="1136"/>
              </a:xfrm>
              <a:grpFill/>
            </p:grpSpPr>
            <p:grpSp>
              <p:nvGrpSpPr>
                <p:cNvPr id="143" name="Group 862">
                  <a:extLst>
                    <a:ext uri="{FF2B5EF4-FFF2-40B4-BE49-F238E27FC236}">
                      <a16:creationId xmlns:a16="http://schemas.microsoft.com/office/drawing/2014/main" id="{CD6E746E-0B4E-4E55-B4C7-D44208B8DCEC}"/>
                    </a:ext>
                  </a:extLst>
                </p:cNvPr>
                <p:cNvGrpSpPr>
                  <a:grpSpLocks/>
                </p:cNvGrpSpPr>
                <p:nvPr/>
              </p:nvGrpSpPr>
              <p:grpSpPr bwMode="auto">
                <a:xfrm>
                  <a:off x="751" y="585"/>
                  <a:ext cx="64" cy="204"/>
                  <a:chOff x="751" y="585"/>
                  <a:chExt cx="64" cy="204"/>
                </a:xfrm>
                <a:grpFill/>
              </p:grpSpPr>
              <p:grpSp>
                <p:nvGrpSpPr>
                  <p:cNvPr id="155" name="Group 863">
                    <a:extLst>
                      <a:ext uri="{FF2B5EF4-FFF2-40B4-BE49-F238E27FC236}">
                        <a16:creationId xmlns:a16="http://schemas.microsoft.com/office/drawing/2014/main" id="{8A567E6F-65C8-4B83-8071-E5BA8CE35F64}"/>
                      </a:ext>
                    </a:extLst>
                  </p:cNvPr>
                  <p:cNvGrpSpPr>
                    <a:grpSpLocks/>
                  </p:cNvGrpSpPr>
                  <p:nvPr/>
                </p:nvGrpSpPr>
                <p:grpSpPr bwMode="auto">
                  <a:xfrm>
                    <a:off x="751" y="616"/>
                    <a:ext cx="64" cy="24"/>
                    <a:chOff x="751" y="616"/>
                    <a:chExt cx="64" cy="24"/>
                  </a:xfrm>
                  <a:grpFill/>
                </p:grpSpPr>
                <p:sp>
                  <p:nvSpPr>
                    <p:cNvPr id="172" name="Oval 864">
                      <a:extLst>
                        <a:ext uri="{FF2B5EF4-FFF2-40B4-BE49-F238E27FC236}">
                          <a16:creationId xmlns:a16="http://schemas.microsoft.com/office/drawing/2014/main" id="{91906190-06A8-41DB-ADE8-3FE266EC8693}"/>
                        </a:ext>
                      </a:extLst>
                    </p:cNvPr>
                    <p:cNvSpPr>
                      <a:spLocks noChangeArrowheads="1"/>
                    </p:cNvSpPr>
                    <p:nvPr/>
                  </p:nvSpPr>
                  <p:spPr bwMode="auto">
                    <a:xfrm rot="2160000">
                      <a:off x="751" y="618"/>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3" name="Oval 865">
                      <a:extLst>
                        <a:ext uri="{FF2B5EF4-FFF2-40B4-BE49-F238E27FC236}">
                          <a16:creationId xmlns:a16="http://schemas.microsoft.com/office/drawing/2014/main" id="{6AF3241D-F522-4760-8E8B-DB8C252C80D9}"/>
                        </a:ext>
                      </a:extLst>
                    </p:cNvPr>
                    <p:cNvSpPr>
                      <a:spLocks noChangeArrowheads="1"/>
                    </p:cNvSpPr>
                    <p:nvPr/>
                  </p:nvSpPr>
                  <p:spPr bwMode="auto">
                    <a:xfrm rot="8280000">
                      <a:off x="783" y="616"/>
                      <a:ext cx="32"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6" name="Group 866">
                    <a:extLst>
                      <a:ext uri="{FF2B5EF4-FFF2-40B4-BE49-F238E27FC236}">
                        <a16:creationId xmlns:a16="http://schemas.microsoft.com/office/drawing/2014/main" id="{FCDF0A9B-929D-4AC9-9519-16505B19023E}"/>
                      </a:ext>
                    </a:extLst>
                  </p:cNvPr>
                  <p:cNvGrpSpPr>
                    <a:grpSpLocks/>
                  </p:cNvGrpSpPr>
                  <p:nvPr/>
                </p:nvGrpSpPr>
                <p:grpSpPr bwMode="auto">
                  <a:xfrm>
                    <a:off x="751" y="646"/>
                    <a:ext cx="64" cy="23"/>
                    <a:chOff x="751" y="646"/>
                    <a:chExt cx="64" cy="23"/>
                  </a:xfrm>
                  <a:grpFill/>
                </p:grpSpPr>
                <p:sp>
                  <p:nvSpPr>
                    <p:cNvPr id="170" name="Oval 867">
                      <a:extLst>
                        <a:ext uri="{FF2B5EF4-FFF2-40B4-BE49-F238E27FC236}">
                          <a16:creationId xmlns:a16="http://schemas.microsoft.com/office/drawing/2014/main" id="{865CB385-7763-4D2C-BEDB-537BD103B57A}"/>
                        </a:ext>
                      </a:extLst>
                    </p:cNvPr>
                    <p:cNvSpPr>
                      <a:spLocks noChangeArrowheads="1"/>
                    </p:cNvSpPr>
                    <p:nvPr/>
                  </p:nvSpPr>
                  <p:spPr bwMode="auto">
                    <a:xfrm rot="2160000">
                      <a:off x="751" y="648"/>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1" name="Oval 868">
                      <a:extLst>
                        <a:ext uri="{FF2B5EF4-FFF2-40B4-BE49-F238E27FC236}">
                          <a16:creationId xmlns:a16="http://schemas.microsoft.com/office/drawing/2014/main" id="{75FDC5B6-617B-4A82-8002-FFE85A1D961F}"/>
                        </a:ext>
                      </a:extLst>
                    </p:cNvPr>
                    <p:cNvSpPr>
                      <a:spLocks noChangeArrowheads="1"/>
                    </p:cNvSpPr>
                    <p:nvPr/>
                  </p:nvSpPr>
                  <p:spPr bwMode="auto">
                    <a:xfrm rot="8280000">
                      <a:off x="783" y="646"/>
                      <a:ext cx="32"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7" name="Group 869">
                    <a:extLst>
                      <a:ext uri="{FF2B5EF4-FFF2-40B4-BE49-F238E27FC236}">
                        <a16:creationId xmlns:a16="http://schemas.microsoft.com/office/drawing/2014/main" id="{791078D3-94BA-4F37-A898-FC513A9ED2E8}"/>
                      </a:ext>
                    </a:extLst>
                  </p:cNvPr>
                  <p:cNvGrpSpPr>
                    <a:grpSpLocks/>
                  </p:cNvGrpSpPr>
                  <p:nvPr/>
                </p:nvGrpSpPr>
                <p:grpSpPr bwMode="auto">
                  <a:xfrm>
                    <a:off x="751" y="675"/>
                    <a:ext cx="64" cy="25"/>
                    <a:chOff x="751" y="675"/>
                    <a:chExt cx="64" cy="25"/>
                  </a:xfrm>
                  <a:grpFill/>
                </p:grpSpPr>
                <p:sp>
                  <p:nvSpPr>
                    <p:cNvPr id="168" name="Oval 870">
                      <a:extLst>
                        <a:ext uri="{FF2B5EF4-FFF2-40B4-BE49-F238E27FC236}">
                          <a16:creationId xmlns:a16="http://schemas.microsoft.com/office/drawing/2014/main" id="{A5E5CD79-AE8D-40F4-BF1C-C697F37816EF}"/>
                        </a:ext>
                      </a:extLst>
                    </p:cNvPr>
                    <p:cNvSpPr>
                      <a:spLocks noChangeArrowheads="1"/>
                    </p:cNvSpPr>
                    <p:nvPr/>
                  </p:nvSpPr>
                  <p:spPr bwMode="auto">
                    <a:xfrm rot="2160000">
                      <a:off x="751" y="677"/>
                      <a:ext cx="30"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9" name="Oval 871">
                      <a:extLst>
                        <a:ext uri="{FF2B5EF4-FFF2-40B4-BE49-F238E27FC236}">
                          <a16:creationId xmlns:a16="http://schemas.microsoft.com/office/drawing/2014/main" id="{70F86812-6E1F-45F2-A948-FEE28AF6CB52}"/>
                        </a:ext>
                      </a:extLst>
                    </p:cNvPr>
                    <p:cNvSpPr>
                      <a:spLocks noChangeArrowheads="1"/>
                    </p:cNvSpPr>
                    <p:nvPr/>
                  </p:nvSpPr>
                  <p:spPr bwMode="auto">
                    <a:xfrm rot="8280000">
                      <a:off x="783" y="675"/>
                      <a:ext cx="32"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8" name="Group 872">
                    <a:extLst>
                      <a:ext uri="{FF2B5EF4-FFF2-40B4-BE49-F238E27FC236}">
                        <a16:creationId xmlns:a16="http://schemas.microsoft.com/office/drawing/2014/main" id="{0B64BA95-8248-4DBF-B185-A16B992F369C}"/>
                      </a:ext>
                    </a:extLst>
                  </p:cNvPr>
                  <p:cNvGrpSpPr>
                    <a:grpSpLocks/>
                  </p:cNvGrpSpPr>
                  <p:nvPr/>
                </p:nvGrpSpPr>
                <p:grpSpPr bwMode="auto">
                  <a:xfrm>
                    <a:off x="751" y="706"/>
                    <a:ext cx="64" cy="24"/>
                    <a:chOff x="751" y="706"/>
                    <a:chExt cx="64" cy="24"/>
                  </a:xfrm>
                  <a:grpFill/>
                </p:grpSpPr>
                <p:sp>
                  <p:nvSpPr>
                    <p:cNvPr id="166" name="Oval 873">
                      <a:extLst>
                        <a:ext uri="{FF2B5EF4-FFF2-40B4-BE49-F238E27FC236}">
                          <a16:creationId xmlns:a16="http://schemas.microsoft.com/office/drawing/2014/main" id="{B2E9C4C9-E838-408A-875D-E855F2FC25EA}"/>
                        </a:ext>
                      </a:extLst>
                    </p:cNvPr>
                    <p:cNvSpPr>
                      <a:spLocks noChangeArrowheads="1"/>
                    </p:cNvSpPr>
                    <p:nvPr/>
                  </p:nvSpPr>
                  <p:spPr bwMode="auto">
                    <a:xfrm rot="2160000">
                      <a:off x="751" y="708"/>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7" name="Oval 874">
                      <a:extLst>
                        <a:ext uri="{FF2B5EF4-FFF2-40B4-BE49-F238E27FC236}">
                          <a16:creationId xmlns:a16="http://schemas.microsoft.com/office/drawing/2014/main" id="{C1661C79-06D7-4634-A9B7-5C48FB288435}"/>
                        </a:ext>
                      </a:extLst>
                    </p:cNvPr>
                    <p:cNvSpPr>
                      <a:spLocks noChangeArrowheads="1"/>
                    </p:cNvSpPr>
                    <p:nvPr/>
                  </p:nvSpPr>
                  <p:spPr bwMode="auto">
                    <a:xfrm rot="8280000">
                      <a:off x="783" y="706"/>
                      <a:ext cx="32"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9" name="Group 875">
                    <a:extLst>
                      <a:ext uri="{FF2B5EF4-FFF2-40B4-BE49-F238E27FC236}">
                        <a16:creationId xmlns:a16="http://schemas.microsoft.com/office/drawing/2014/main" id="{018379F4-19F0-46AC-A0F8-FE0C6EB28141}"/>
                      </a:ext>
                    </a:extLst>
                  </p:cNvPr>
                  <p:cNvGrpSpPr>
                    <a:grpSpLocks/>
                  </p:cNvGrpSpPr>
                  <p:nvPr/>
                </p:nvGrpSpPr>
                <p:grpSpPr bwMode="auto">
                  <a:xfrm>
                    <a:off x="751" y="736"/>
                    <a:ext cx="64" cy="23"/>
                    <a:chOff x="751" y="736"/>
                    <a:chExt cx="64" cy="23"/>
                  </a:xfrm>
                  <a:grpFill/>
                </p:grpSpPr>
                <p:sp>
                  <p:nvSpPr>
                    <p:cNvPr id="164" name="Oval 876">
                      <a:extLst>
                        <a:ext uri="{FF2B5EF4-FFF2-40B4-BE49-F238E27FC236}">
                          <a16:creationId xmlns:a16="http://schemas.microsoft.com/office/drawing/2014/main" id="{E201880E-3E1A-47BA-82F6-3AE9C70F7F21}"/>
                        </a:ext>
                      </a:extLst>
                    </p:cNvPr>
                    <p:cNvSpPr>
                      <a:spLocks noChangeArrowheads="1"/>
                    </p:cNvSpPr>
                    <p:nvPr/>
                  </p:nvSpPr>
                  <p:spPr bwMode="auto">
                    <a:xfrm rot="2160000">
                      <a:off x="751" y="738"/>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5" name="Oval 877">
                      <a:extLst>
                        <a:ext uri="{FF2B5EF4-FFF2-40B4-BE49-F238E27FC236}">
                          <a16:creationId xmlns:a16="http://schemas.microsoft.com/office/drawing/2014/main" id="{709555D9-1C30-4137-8D00-448A8C571740}"/>
                        </a:ext>
                      </a:extLst>
                    </p:cNvPr>
                    <p:cNvSpPr>
                      <a:spLocks noChangeArrowheads="1"/>
                    </p:cNvSpPr>
                    <p:nvPr/>
                  </p:nvSpPr>
                  <p:spPr bwMode="auto">
                    <a:xfrm rot="8280000">
                      <a:off x="783" y="736"/>
                      <a:ext cx="32"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0" name="Group 878">
                    <a:extLst>
                      <a:ext uri="{FF2B5EF4-FFF2-40B4-BE49-F238E27FC236}">
                        <a16:creationId xmlns:a16="http://schemas.microsoft.com/office/drawing/2014/main" id="{880EF050-5AFC-4A4D-AC3E-7DE1C614EC48}"/>
                      </a:ext>
                    </a:extLst>
                  </p:cNvPr>
                  <p:cNvGrpSpPr>
                    <a:grpSpLocks/>
                  </p:cNvGrpSpPr>
                  <p:nvPr/>
                </p:nvGrpSpPr>
                <p:grpSpPr bwMode="auto">
                  <a:xfrm>
                    <a:off x="751" y="765"/>
                    <a:ext cx="64" cy="24"/>
                    <a:chOff x="751" y="765"/>
                    <a:chExt cx="64" cy="24"/>
                  </a:xfrm>
                  <a:grpFill/>
                </p:grpSpPr>
                <p:sp>
                  <p:nvSpPr>
                    <p:cNvPr id="162" name="Oval 879">
                      <a:extLst>
                        <a:ext uri="{FF2B5EF4-FFF2-40B4-BE49-F238E27FC236}">
                          <a16:creationId xmlns:a16="http://schemas.microsoft.com/office/drawing/2014/main" id="{F41F5EB6-A556-4A88-A1A9-94447BE373E6}"/>
                        </a:ext>
                      </a:extLst>
                    </p:cNvPr>
                    <p:cNvSpPr>
                      <a:spLocks noChangeArrowheads="1"/>
                    </p:cNvSpPr>
                    <p:nvPr/>
                  </p:nvSpPr>
                  <p:spPr bwMode="auto">
                    <a:xfrm rot="2160000">
                      <a:off x="751" y="767"/>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 name="Oval 880">
                      <a:extLst>
                        <a:ext uri="{FF2B5EF4-FFF2-40B4-BE49-F238E27FC236}">
                          <a16:creationId xmlns:a16="http://schemas.microsoft.com/office/drawing/2014/main" id="{00857DA6-B2F8-4B88-AF67-CD93B7059242}"/>
                        </a:ext>
                      </a:extLst>
                    </p:cNvPr>
                    <p:cNvSpPr>
                      <a:spLocks noChangeArrowheads="1"/>
                    </p:cNvSpPr>
                    <p:nvPr/>
                  </p:nvSpPr>
                  <p:spPr bwMode="auto">
                    <a:xfrm rot="8280000">
                      <a:off x="783" y="765"/>
                      <a:ext cx="32"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61" name="Oval 881">
                    <a:extLst>
                      <a:ext uri="{FF2B5EF4-FFF2-40B4-BE49-F238E27FC236}">
                        <a16:creationId xmlns:a16="http://schemas.microsoft.com/office/drawing/2014/main" id="{A8ACDAF5-41A0-4013-B59E-3BE4CCBE69A7}"/>
                      </a:ext>
                    </a:extLst>
                  </p:cNvPr>
                  <p:cNvSpPr>
                    <a:spLocks noChangeArrowheads="1"/>
                  </p:cNvSpPr>
                  <p:nvPr/>
                </p:nvSpPr>
                <p:spPr bwMode="auto">
                  <a:xfrm rot="5580000">
                    <a:off x="769" y="588"/>
                    <a:ext cx="28"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44" name="Line 882">
                  <a:extLst>
                    <a:ext uri="{FF2B5EF4-FFF2-40B4-BE49-F238E27FC236}">
                      <a16:creationId xmlns:a16="http://schemas.microsoft.com/office/drawing/2014/main" id="{E6E31D3E-6E42-4D05-9A03-8C134ECBA752}"/>
                    </a:ext>
                  </a:extLst>
                </p:cNvPr>
                <p:cNvSpPr>
                  <a:spLocks noChangeShapeType="1"/>
                </p:cNvSpPr>
                <p:nvPr/>
              </p:nvSpPr>
              <p:spPr bwMode="auto">
                <a:xfrm>
                  <a:off x="786" y="801"/>
                  <a:ext cx="4" cy="799"/>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5" name="Freeform 883">
                  <a:extLst>
                    <a:ext uri="{FF2B5EF4-FFF2-40B4-BE49-F238E27FC236}">
                      <a16:creationId xmlns:a16="http://schemas.microsoft.com/office/drawing/2014/main" id="{B527DB59-7ACD-40D7-8CBF-51C311150F49}"/>
                    </a:ext>
                  </a:extLst>
                </p:cNvPr>
                <p:cNvSpPr>
                  <a:spLocks/>
                </p:cNvSpPr>
                <p:nvPr/>
              </p:nvSpPr>
              <p:spPr bwMode="auto">
                <a:xfrm>
                  <a:off x="789" y="855"/>
                  <a:ext cx="105" cy="133"/>
                </a:xfrm>
                <a:custGeom>
                  <a:avLst/>
                  <a:gdLst>
                    <a:gd name="T0" fmla="*/ 1 w 105"/>
                    <a:gd name="T1" fmla="*/ 118 h 133"/>
                    <a:gd name="T2" fmla="*/ 6 w 105"/>
                    <a:gd name="T3" fmla="*/ 101 h 133"/>
                    <a:gd name="T4" fmla="*/ 10 w 105"/>
                    <a:gd name="T5" fmla="*/ 84 h 133"/>
                    <a:gd name="T6" fmla="*/ 16 w 105"/>
                    <a:gd name="T7" fmla="*/ 67 h 133"/>
                    <a:gd name="T8" fmla="*/ 24 w 105"/>
                    <a:gd name="T9" fmla="*/ 53 h 133"/>
                    <a:gd name="T10" fmla="*/ 31 w 105"/>
                    <a:gd name="T11" fmla="*/ 43 h 133"/>
                    <a:gd name="T12" fmla="*/ 37 w 105"/>
                    <a:gd name="T13" fmla="*/ 31 h 133"/>
                    <a:gd name="T14" fmla="*/ 45 w 105"/>
                    <a:gd name="T15" fmla="*/ 24 h 133"/>
                    <a:gd name="T16" fmla="*/ 53 w 105"/>
                    <a:gd name="T17" fmla="*/ 17 h 133"/>
                    <a:gd name="T18" fmla="*/ 62 w 105"/>
                    <a:gd name="T19" fmla="*/ 7 h 133"/>
                    <a:gd name="T20" fmla="*/ 72 w 105"/>
                    <a:gd name="T21" fmla="*/ 2 h 133"/>
                    <a:gd name="T22" fmla="*/ 80 w 105"/>
                    <a:gd name="T23" fmla="*/ 0 h 133"/>
                    <a:gd name="T24" fmla="*/ 89 w 105"/>
                    <a:gd name="T25" fmla="*/ 5 h 133"/>
                    <a:gd name="T26" fmla="*/ 97 w 105"/>
                    <a:gd name="T27" fmla="*/ 12 h 133"/>
                    <a:gd name="T28" fmla="*/ 103 w 105"/>
                    <a:gd name="T29" fmla="*/ 24 h 133"/>
                    <a:gd name="T30" fmla="*/ 104 w 105"/>
                    <a:gd name="T31" fmla="*/ 38 h 133"/>
                    <a:gd name="T32" fmla="*/ 104 w 105"/>
                    <a:gd name="T33" fmla="*/ 55 h 133"/>
                    <a:gd name="T34" fmla="*/ 104 w 105"/>
                    <a:gd name="T35" fmla="*/ 70 h 133"/>
                    <a:gd name="T36" fmla="*/ 100 w 105"/>
                    <a:gd name="T37" fmla="*/ 94 h 133"/>
                    <a:gd name="T38" fmla="*/ 99 w 105"/>
                    <a:gd name="T39" fmla="*/ 74 h 133"/>
                    <a:gd name="T40" fmla="*/ 90 w 105"/>
                    <a:gd name="T41" fmla="*/ 60 h 133"/>
                    <a:gd name="T42" fmla="*/ 83 w 105"/>
                    <a:gd name="T43" fmla="*/ 46 h 133"/>
                    <a:gd name="T44" fmla="*/ 76 w 105"/>
                    <a:gd name="T45" fmla="*/ 31 h 133"/>
                    <a:gd name="T46" fmla="*/ 69 w 105"/>
                    <a:gd name="T47" fmla="*/ 17 h 133"/>
                    <a:gd name="T48" fmla="*/ 61 w 105"/>
                    <a:gd name="T49" fmla="*/ 10 h 133"/>
                    <a:gd name="T50" fmla="*/ 53 w 105"/>
                    <a:gd name="T51" fmla="*/ 5 h 133"/>
                    <a:gd name="T52" fmla="*/ 45 w 105"/>
                    <a:gd name="T53" fmla="*/ 7 h 133"/>
                    <a:gd name="T54" fmla="*/ 37 w 105"/>
                    <a:gd name="T55" fmla="*/ 14 h 133"/>
                    <a:gd name="T56" fmla="*/ 30 w 105"/>
                    <a:gd name="T57" fmla="*/ 19 h 133"/>
                    <a:gd name="T58" fmla="*/ 22 w 105"/>
                    <a:gd name="T59" fmla="*/ 26 h 133"/>
                    <a:gd name="T60" fmla="*/ 16 w 105"/>
                    <a:gd name="T61" fmla="*/ 36 h 133"/>
                    <a:gd name="T62" fmla="*/ 10 w 105"/>
                    <a:gd name="T63" fmla="*/ 50 h 133"/>
                    <a:gd name="T64" fmla="*/ 7 w 105"/>
                    <a:gd name="T65" fmla="*/ 65 h 133"/>
                    <a:gd name="T66" fmla="*/ 4 w 105"/>
                    <a:gd name="T67" fmla="*/ 79 h 133"/>
                    <a:gd name="T68" fmla="*/ 0 w 105"/>
                    <a:gd name="T69" fmla="*/ 9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33">
                      <a:moveTo>
                        <a:pt x="1" y="132"/>
                      </a:moveTo>
                      <a:lnTo>
                        <a:pt x="1" y="118"/>
                      </a:lnTo>
                      <a:lnTo>
                        <a:pt x="4" y="108"/>
                      </a:lnTo>
                      <a:lnTo>
                        <a:pt x="6" y="101"/>
                      </a:lnTo>
                      <a:lnTo>
                        <a:pt x="7" y="91"/>
                      </a:lnTo>
                      <a:lnTo>
                        <a:pt x="10" y="84"/>
                      </a:lnTo>
                      <a:lnTo>
                        <a:pt x="12" y="77"/>
                      </a:lnTo>
                      <a:lnTo>
                        <a:pt x="16" y="67"/>
                      </a:lnTo>
                      <a:lnTo>
                        <a:pt x="20" y="58"/>
                      </a:lnTo>
                      <a:lnTo>
                        <a:pt x="24" y="53"/>
                      </a:lnTo>
                      <a:lnTo>
                        <a:pt x="27" y="46"/>
                      </a:lnTo>
                      <a:lnTo>
                        <a:pt x="31" y="43"/>
                      </a:lnTo>
                      <a:lnTo>
                        <a:pt x="33" y="36"/>
                      </a:lnTo>
                      <a:lnTo>
                        <a:pt x="37" y="31"/>
                      </a:lnTo>
                      <a:lnTo>
                        <a:pt x="41" y="29"/>
                      </a:lnTo>
                      <a:lnTo>
                        <a:pt x="45" y="24"/>
                      </a:lnTo>
                      <a:lnTo>
                        <a:pt x="48" y="19"/>
                      </a:lnTo>
                      <a:lnTo>
                        <a:pt x="53" y="17"/>
                      </a:lnTo>
                      <a:lnTo>
                        <a:pt x="58" y="12"/>
                      </a:lnTo>
                      <a:lnTo>
                        <a:pt x="62" y="7"/>
                      </a:lnTo>
                      <a:lnTo>
                        <a:pt x="67" y="5"/>
                      </a:lnTo>
                      <a:lnTo>
                        <a:pt x="72" y="2"/>
                      </a:lnTo>
                      <a:lnTo>
                        <a:pt x="76" y="0"/>
                      </a:lnTo>
                      <a:lnTo>
                        <a:pt x="80" y="0"/>
                      </a:lnTo>
                      <a:lnTo>
                        <a:pt x="85" y="0"/>
                      </a:lnTo>
                      <a:lnTo>
                        <a:pt x="89" y="5"/>
                      </a:lnTo>
                      <a:lnTo>
                        <a:pt x="93" y="7"/>
                      </a:lnTo>
                      <a:lnTo>
                        <a:pt x="97" y="12"/>
                      </a:lnTo>
                      <a:lnTo>
                        <a:pt x="100" y="17"/>
                      </a:lnTo>
                      <a:lnTo>
                        <a:pt x="103" y="24"/>
                      </a:lnTo>
                      <a:lnTo>
                        <a:pt x="103" y="31"/>
                      </a:lnTo>
                      <a:lnTo>
                        <a:pt x="104" y="38"/>
                      </a:lnTo>
                      <a:lnTo>
                        <a:pt x="104" y="48"/>
                      </a:lnTo>
                      <a:lnTo>
                        <a:pt x="104" y="55"/>
                      </a:lnTo>
                      <a:lnTo>
                        <a:pt x="104" y="62"/>
                      </a:lnTo>
                      <a:lnTo>
                        <a:pt x="104" y="70"/>
                      </a:lnTo>
                      <a:lnTo>
                        <a:pt x="104" y="77"/>
                      </a:lnTo>
                      <a:lnTo>
                        <a:pt x="100" y="94"/>
                      </a:lnTo>
                      <a:lnTo>
                        <a:pt x="102" y="82"/>
                      </a:lnTo>
                      <a:lnTo>
                        <a:pt x="99" y="74"/>
                      </a:lnTo>
                      <a:lnTo>
                        <a:pt x="94" y="67"/>
                      </a:lnTo>
                      <a:lnTo>
                        <a:pt x="90" y="60"/>
                      </a:lnTo>
                      <a:lnTo>
                        <a:pt x="87" y="53"/>
                      </a:lnTo>
                      <a:lnTo>
                        <a:pt x="83" y="46"/>
                      </a:lnTo>
                      <a:lnTo>
                        <a:pt x="80" y="38"/>
                      </a:lnTo>
                      <a:lnTo>
                        <a:pt x="76" y="31"/>
                      </a:lnTo>
                      <a:lnTo>
                        <a:pt x="73" y="24"/>
                      </a:lnTo>
                      <a:lnTo>
                        <a:pt x="69" y="17"/>
                      </a:lnTo>
                      <a:lnTo>
                        <a:pt x="64" y="12"/>
                      </a:lnTo>
                      <a:lnTo>
                        <a:pt x="61" y="10"/>
                      </a:lnTo>
                      <a:lnTo>
                        <a:pt x="57" y="7"/>
                      </a:lnTo>
                      <a:lnTo>
                        <a:pt x="53" y="5"/>
                      </a:lnTo>
                      <a:lnTo>
                        <a:pt x="50" y="5"/>
                      </a:lnTo>
                      <a:lnTo>
                        <a:pt x="45" y="7"/>
                      </a:lnTo>
                      <a:lnTo>
                        <a:pt x="41" y="10"/>
                      </a:lnTo>
                      <a:lnTo>
                        <a:pt x="37" y="14"/>
                      </a:lnTo>
                      <a:lnTo>
                        <a:pt x="33" y="17"/>
                      </a:lnTo>
                      <a:lnTo>
                        <a:pt x="30" y="19"/>
                      </a:lnTo>
                      <a:lnTo>
                        <a:pt x="26" y="22"/>
                      </a:lnTo>
                      <a:lnTo>
                        <a:pt x="22" y="26"/>
                      </a:lnTo>
                      <a:lnTo>
                        <a:pt x="19" y="29"/>
                      </a:lnTo>
                      <a:lnTo>
                        <a:pt x="16" y="36"/>
                      </a:lnTo>
                      <a:lnTo>
                        <a:pt x="12" y="43"/>
                      </a:lnTo>
                      <a:lnTo>
                        <a:pt x="10" y="50"/>
                      </a:lnTo>
                      <a:lnTo>
                        <a:pt x="9" y="58"/>
                      </a:lnTo>
                      <a:lnTo>
                        <a:pt x="7" y="65"/>
                      </a:lnTo>
                      <a:lnTo>
                        <a:pt x="5" y="72"/>
                      </a:lnTo>
                      <a:lnTo>
                        <a:pt x="4" y="79"/>
                      </a:lnTo>
                      <a:lnTo>
                        <a:pt x="2" y="86"/>
                      </a:lnTo>
                      <a:lnTo>
                        <a:pt x="0" y="9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 name="Freeform 884">
                  <a:extLst>
                    <a:ext uri="{FF2B5EF4-FFF2-40B4-BE49-F238E27FC236}">
                      <a16:creationId xmlns:a16="http://schemas.microsoft.com/office/drawing/2014/main" id="{0DF15E42-5993-40E5-B8CE-19CD2A84365C}"/>
                    </a:ext>
                  </a:extLst>
                </p:cNvPr>
                <p:cNvSpPr>
                  <a:spLocks/>
                </p:cNvSpPr>
                <p:nvPr/>
              </p:nvSpPr>
              <p:spPr bwMode="auto">
                <a:xfrm>
                  <a:off x="689" y="927"/>
                  <a:ext cx="102" cy="257"/>
                </a:xfrm>
                <a:custGeom>
                  <a:avLst/>
                  <a:gdLst>
                    <a:gd name="T0" fmla="*/ 95 w 102"/>
                    <a:gd name="T1" fmla="*/ 188 h 257"/>
                    <a:gd name="T2" fmla="*/ 93 w 102"/>
                    <a:gd name="T3" fmla="*/ 171 h 257"/>
                    <a:gd name="T4" fmla="*/ 90 w 102"/>
                    <a:gd name="T5" fmla="*/ 137 h 257"/>
                    <a:gd name="T6" fmla="*/ 87 w 102"/>
                    <a:gd name="T7" fmla="*/ 119 h 257"/>
                    <a:gd name="T8" fmla="*/ 83 w 102"/>
                    <a:gd name="T9" fmla="*/ 100 h 257"/>
                    <a:gd name="T10" fmla="*/ 74 w 102"/>
                    <a:gd name="T11" fmla="*/ 80 h 257"/>
                    <a:gd name="T12" fmla="*/ 64 w 102"/>
                    <a:gd name="T13" fmla="*/ 63 h 257"/>
                    <a:gd name="T14" fmla="*/ 57 w 102"/>
                    <a:gd name="T15" fmla="*/ 49 h 257"/>
                    <a:gd name="T16" fmla="*/ 48 w 102"/>
                    <a:gd name="T17" fmla="*/ 37 h 257"/>
                    <a:gd name="T18" fmla="*/ 39 w 102"/>
                    <a:gd name="T19" fmla="*/ 27 h 257"/>
                    <a:gd name="T20" fmla="*/ 30 w 102"/>
                    <a:gd name="T21" fmla="*/ 15 h 257"/>
                    <a:gd name="T22" fmla="*/ 23 w 102"/>
                    <a:gd name="T23" fmla="*/ 7 h 257"/>
                    <a:gd name="T24" fmla="*/ 14 w 102"/>
                    <a:gd name="T25" fmla="*/ 2 h 257"/>
                    <a:gd name="T26" fmla="*/ 4 w 102"/>
                    <a:gd name="T27" fmla="*/ 0 h 257"/>
                    <a:gd name="T28" fmla="*/ 4 w 102"/>
                    <a:gd name="T29" fmla="*/ 5 h 257"/>
                    <a:gd name="T30" fmla="*/ 11 w 102"/>
                    <a:gd name="T31" fmla="*/ 15 h 257"/>
                    <a:gd name="T32" fmla="*/ 19 w 102"/>
                    <a:gd name="T33" fmla="*/ 27 h 257"/>
                    <a:gd name="T34" fmla="*/ 27 w 102"/>
                    <a:gd name="T35" fmla="*/ 34 h 257"/>
                    <a:gd name="T36" fmla="*/ 34 w 102"/>
                    <a:gd name="T37" fmla="*/ 41 h 257"/>
                    <a:gd name="T38" fmla="*/ 42 w 102"/>
                    <a:gd name="T39" fmla="*/ 51 h 257"/>
                    <a:gd name="T40" fmla="*/ 48 w 102"/>
                    <a:gd name="T41" fmla="*/ 63 h 257"/>
                    <a:gd name="T42" fmla="*/ 56 w 102"/>
                    <a:gd name="T43" fmla="*/ 73 h 257"/>
                    <a:gd name="T44" fmla="*/ 63 w 102"/>
                    <a:gd name="T45" fmla="*/ 88 h 257"/>
                    <a:gd name="T46" fmla="*/ 71 w 102"/>
                    <a:gd name="T47" fmla="*/ 102 h 257"/>
                    <a:gd name="T48" fmla="*/ 78 w 102"/>
                    <a:gd name="T49" fmla="*/ 119 h 257"/>
                    <a:gd name="T50" fmla="*/ 82 w 102"/>
                    <a:gd name="T51" fmla="*/ 134 h 257"/>
                    <a:gd name="T52" fmla="*/ 86 w 102"/>
                    <a:gd name="T53" fmla="*/ 149 h 257"/>
                    <a:gd name="T54" fmla="*/ 88 w 102"/>
                    <a:gd name="T55" fmla="*/ 163 h 257"/>
                    <a:gd name="T56" fmla="*/ 91 w 102"/>
                    <a:gd name="T57" fmla="*/ 183 h 257"/>
                    <a:gd name="T58" fmla="*/ 93 w 102"/>
                    <a:gd name="T59" fmla="*/ 200 h 257"/>
                    <a:gd name="T60" fmla="*/ 96 w 102"/>
                    <a:gd name="T61" fmla="*/ 217 h 257"/>
                    <a:gd name="T62" fmla="*/ 98 w 102"/>
                    <a:gd name="T63" fmla="*/ 232 h 257"/>
                    <a:gd name="T64" fmla="*/ 100 w 102"/>
                    <a:gd name="T65" fmla="*/ 246 h 257"/>
                    <a:gd name="T66" fmla="*/ 101 w 102"/>
                    <a:gd name="T67" fmla="*/ 25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257">
                      <a:moveTo>
                        <a:pt x="101" y="178"/>
                      </a:moveTo>
                      <a:lnTo>
                        <a:pt x="95" y="188"/>
                      </a:lnTo>
                      <a:lnTo>
                        <a:pt x="95" y="180"/>
                      </a:lnTo>
                      <a:lnTo>
                        <a:pt x="93" y="171"/>
                      </a:lnTo>
                      <a:lnTo>
                        <a:pt x="91" y="146"/>
                      </a:lnTo>
                      <a:lnTo>
                        <a:pt x="90" y="137"/>
                      </a:lnTo>
                      <a:lnTo>
                        <a:pt x="88" y="127"/>
                      </a:lnTo>
                      <a:lnTo>
                        <a:pt x="87" y="119"/>
                      </a:lnTo>
                      <a:lnTo>
                        <a:pt x="85" y="107"/>
                      </a:lnTo>
                      <a:lnTo>
                        <a:pt x="83" y="100"/>
                      </a:lnTo>
                      <a:lnTo>
                        <a:pt x="80" y="90"/>
                      </a:lnTo>
                      <a:lnTo>
                        <a:pt x="74" y="80"/>
                      </a:lnTo>
                      <a:lnTo>
                        <a:pt x="69" y="71"/>
                      </a:lnTo>
                      <a:lnTo>
                        <a:pt x="64" y="63"/>
                      </a:lnTo>
                      <a:lnTo>
                        <a:pt x="61" y="56"/>
                      </a:lnTo>
                      <a:lnTo>
                        <a:pt x="57" y="49"/>
                      </a:lnTo>
                      <a:lnTo>
                        <a:pt x="53" y="41"/>
                      </a:lnTo>
                      <a:lnTo>
                        <a:pt x="48" y="37"/>
                      </a:lnTo>
                      <a:lnTo>
                        <a:pt x="44" y="29"/>
                      </a:lnTo>
                      <a:lnTo>
                        <a:pt x="39" y="27"/>
                      </a:lnTo>
                      <a:lnTo>
                        <a:pt x="35" y="20"/>
                      </a:lnTo>
                      <a:lnTo>
                        <a:pt x="30" y="15"/>
                      </a:lnTo>
                      <a:lnTo>
                        <a:pt x="27" y="10"/>
                      </a:lnTo>
                      <a:lnTo>
                        <a:pt x="23" y="7"/>
                      </a:lnTo>
                      <a:lnTo>
                        <a:pt x="19" y="5"/>
                      </a:lnTo>
                      <a:lnTo>
                        <a:pt x="14" y="2"/>
                      </a:lnTo>
                      <a:lnTo>
                        <a:pt x="8" y="0"/>
                      </a:lnTo>
                      <a:lnTo>
                        <a:pt x="4" y="0"/>
                      </a:lnTo>
                      <a:lnTo>
                        <a:pt x="0" y="0"/>
                      </a:lnTo>
                      <a:lnTo>
                        <a:pt x="4" y="5"/>
                      </a:lnTo>
                      <a:lnTo>
                        <a:pt x="8" y="10"/>
                      </a:lnTo>
                      <a:lnTo>
                        <a:pt x="11" y="15"/>
                      </a:lnTo>
                      <a:lnTo>
                        <a:pt x="15" y="20"/>
                      </a:lnTo>
                      <a:lnTo>
                        <a:pt x="19" y="27"/>
                      </a:lnTo>
                      <a:lnTo>
                        <a:pt x="23" y="29"/>
                      </a:lnTo>
                      <a:lnTo>
                        <a:pt x="27" y="34"/>
                      </a:lnTo>
                      <a:lnTo>
                        <a:pt x="30" y="37"/>
                      </a:lnTo>
                      <a:lnTo>
                        <a:pt x="34" y="41"/>
                      </a:lnTo>
                      <a:lnTo>
                        <a:pt x="38" y="46"/>
                      </a:lnTo>
                      <a:lnTo>
                        <a:pt x="42" y="51"/>
                      </a:lnTo>
                      <a:lnTo>
                        <a:pt x="45" y="56"/>
                      </a:lnTo>
                      <a:lnTo>
                        <a:pt x="48" y="63"/>
                      </a:lnTo>
                      <a:lnTo>
                        <a:pt x="52" y="68"/>
                      </a:lnTo>
                      <a:lnTo>
                        <a:pt x="56" y="73"/>
                      </a:lnTo>
                      <a:lnTo>
                        <a:pt x="59" y="80"/>
                      </a:lnTo>
                      <a:lnTo>
                        <a:pt x="63" y="88"/>
                      </a:lnTo>
                      <a:lnTo>
                        <a:pt x="67" y="95"/>
                      </a:lnTo>
                      <a:lnTo>
                        <a:pt x="71" y="102"/>
                      </a:lnTo>
                      <a:lnTo>
                        <a:pt x="74" y="112"/>
                      </a:lnTo>
                      <a:lnTo>
                        <a:pt x="78" y="119"/>
                      </a:lnTo>
                      <a:lnTo>
                        <a:pt x="81" y="127"/>
                      </a:lnTo>
                      <a:lnTo>
                        <a:pt x="82" y="134"/>
                      </a:lnTo>
                      <a:lnTo>
                        <a:pt x="85" y="141"/>
                      </a:lnTo>
                      <a:lnTo>
                        <a:pt x="86" y="149"/>
                      </a:lnTo>
                      <a:lnTo>
                        <a:pt x="87" y="156"/>
                      </a:lnTo>
                      <a:lnTo>
                        <a:pt x="88" y="163"/>
                      </a:lnTo>
                      <a:lnTo>
                        <a:pt x="90" y="173"/>
                      </a:lnTo>
                      <a:lnTo>
                        <a:pt x="91" y="183"/>
                      </a:lnTo>
                      <a:lnTo>
                        <a:pt x="93" y="193"/>
                      </a:lnTo>
                      <a:lnTo>
                        <a:pt x="93" y="200"/>
                      </a:lnTo>
                      <a:lnTo>
                        <a:pt x="95" y="207"/>
                      </a:lnTo>
                      <a:lnTo>
                        <a:pt x="96" y="217"/>
                      </a:lnTo>
                      <a:lnTo>
                        <a:pt x="98" y="224"/>
                      </a:lnTo>
                      <a:lnTo>
                        <a:pt x="98" y="232"/>
                      </a:lnTo>
                      <a:lnTo>
                        <a:pt x="100" y="239"/>
                      </a:lnTo>
                      <a:lnTo>
                        <a:pt x="100" y="246"/>
                      </a:lnTo>
                      <a:lnTo>
                        <a:pt x="101" y="256"/>
                      </a:lnTo>
                      <a:lnTo>
                        <a:pt x="101" y="2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7" name="Freeform 885">
                  <a:extLst>
                    <a:ext uri="{FF2B5EF4-FFF2-40B4-BE49-F238E27FC236}">
                      <a16:creationId xmlns:a16="http://schemas.microsoft.com/office/drawing/2014/main" id="{8A7B0565-5C19-4C16-AAE7-DC374C764E34}"/>
                    </a:ext>
                  </a:extLst>
                </p:cNvPr>
                <p:cNvSpPr>
                  <a:spLocks/>
                </p:cNvSpPr>
                <p:nvPr/>
              </p:nvSpPr>
              <p:spPr bwMode="auto">
                <a:xfrm>
                  <a:off x="790" y="1259"/>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 name="Freeform 886">
                  <a:extLst>
                    <a:ext uri="{FF2B5EF4-FFF2-40B4-BE49-F238E27FC236}">
                      <a16:creationId xmlns:a16="http://schemas.microsoft.com/office/drawing/2014/main" id="{56260A8F-7D5D-415F-861A-6786909F7D9D}"/>
                    </a:ext>
                  </a:extLst>
                </p:cNvPr>
                <p:cNvSpPr>
                  <a:spLocks/>
                </p:cNvSpPr>
                <p:nvPr/>
              </p:nvSpPr>
              <p:spPr bwMode="auto">
                <a:xfrm>
                  <a:off x="780" y="1035"/>
                  <a:ext cx="104" cy="195"/>
                </a:xfrm>
                <a:custGeom>
                  <a:avLst/>
                  <a:gdLst>
                    <a:gd name="T0" fmla="*/ 10 w 104"/>
                    <a:gd name="T1" fmla="*/ 170 h 195"/>
                    <a:gd name="T2" fmla="*/ 10 w 104"/>
                    <a:gd name="T3" fmla="*/ 155 h 195"/>
                    <a:gd name="T4" fmla="*/ 13 w 104"/>
                    <a:gd name="T5" fmla="*/ 141 h 195"/>
                    <a:gd name="T6" fmla="*/ 18 w 104"/>
                    <a:gd name="T7" fmla="*/ 121 h 195"/>
                    <a:gd name="T8" fmla="*/ 21 w 104"/>
                    <a:gd name="T9" fmla="*/ 104 h 195"/>
                    <a:gd name="T10" fmla="*/ 25 w 104"/>
                    <a:gd name="T11" fmla="*/ 85 h 195"/>
                    <a:gd name="T12" fmla="*/ 30 w 104"/>
                    <a:gd name="T13" fmla="*/ 65 h 195"/>
                    <a:gd name="T14" fmla="*/ 35 w 104"/>
                    <a:gd name="T15" fmla="*/ 51 h 195"/>
                    <a:gd name="T16" fmla="*/ 44 w 104"/>
                    <a:gd name="T17" fmla="*/ 34 h 195"/>
                    <a:gd name="T18" fmla="*/ 50 w 104"/>
                    <a:gd name="T19" fmla="*/ 22 h 195"/>
                    <a:gd name="T20" fmla="*/ 60 w 104"/>
                    <a:gd name="T21" fmla="*/ 10 h 195"/>
                    <a:gd name="T22" fmla="*/ 68 w 104"/>
                    <a:gd name="T23" fmla="*/ 5 h 195"/>
                    <a:gd name="T24" fmla="*/ 77 w 104"/>
                    <a:gd name="T25" fmla="*/ 0 h 195"/>
                    <a:gd name="T26" fmla="*/ 84 w 104"/>
                    <a:gd name="T27" fmla="*/ 0 h 195"/>
                    <a:gd name="T28" fmla="*/ 94 w 104"/>
                    <a:gd name="T29" fmla="*/ 2 h 195"/>
                    <a:gd name="T30" fmla="*/ 103 w 104"/>
                    <a:gd name="T31" fmla="*/ 10 h 195"/>
                    <a:gd name="T32" fmla="*/ 95 w 104"/>
                    <a:gd name="T33" fmla="*/ 12 h 195"/>
                    <a:gd name="T34" fmla="*/ 87 w 104"/>
                    <a:gd name="T35" fmla="*/ 12 h 195"/>
                    <a:gd name="T36" fmla="*/ 77 w 104"/>
                    <a:gd name="T37" fmla="*/ 12 h 195"/>
                    <a:gd name="T38" fmla="*/ 68 w 104"/>
                    <a:gd name="T39" fmla="*/ 22 h 195"/>
                    <a:gd name="T40" fmla="*/ 59 w 104"/>
                    <a:gd name="T41" fmla="*/ 39 h 195"/>
                    <a:gd name="T42" fmla="*/ 52 w 104"/>
                    <a:gd name="T43" fmla="*/ 51 h 195"/>
                    <a:gd name="T44" fmla="*/ 44 w 104"/>
                    <a:gd name="T45" fmla="*/ 63 h 195"/>
                    <a:gd name="T46" fmla="*/ 39 w 104"/>
                    <a:gd name="T47" fmla="*/ 78 h 195"/>
                    <a:gd name="T48" fmla="*/ 33 w 104"/>
                    <a:gd name="T49" fmla="*/ 90 h 195"/>
                    <a:gd name="T50" fmla="*/ 26 w 104"/>
                    <a:gd name="T51" fmla="*/ 107 h 195"/>
                    <a:gd name="T52" fmla="*/ 20 w 104"/>
                    <a:gd name="T53" fmla="*/ 124 h 195"/>
                    <a:gd name="T54" fmla="*/ 16 w 104"/>
                    <a:gd name="T55" fmla="*/ 138 h 195"/>
                    <a:gd name="T56" fmla="*/ 11 w 104"/>
                    <a:gd name="T57" fmla="*/ 153 h 195"/>
                    <a:gd name="T58" fmla="*/ 5 w 104"/>
                    <a:gd name="T59" fmla="*/ 170 h 195"/>
                    <a:gd name="T60" fmla="*/ 1 w 104"/>
                    <a:gd name="T61" fmla="*/ 187 h 195"/>
                    <a:gd name="T62" fmla="*/ 9 w 104"/>
                    <a:gd name="T63" fmla="*/ 1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95">
                      <a:moveTo>
                        <a:pt x="9" y="189"/>
                      </a:moveTo>
                      <a:lnTo>
                        <a:pt x="10" y="170"/>
                      </a:lnTo>
                      <a:lnTo>
                        <a:pt x="10" y="162"/>
                      </a:lnTo>
                      <a:lnTo>
                        <a:pt x="10" y="155"/>
                      </a:lnTo>
                      <a:lnTo>
                        <a:pt x="11" y="148"/>
                      </a:lnTo>
                      <a:lnTo>
                        <a:pt x="13" y="141"/>
                      </a:lnTo>
                      <a:lnTo>
                        <a:pt x="14" y="133"/>
                      </a:lnTo>
                      <a:lnTo>
                        <a:pt x="18" y="121"/>
                      </a:lnTo>
                      <a:lnTo>
                        <a:pt x="20" y="112"/>
                      </a:lnTo>
                      <a:lnTo>
                        <a:pt x="21" y="104"/>
                      </a:lnTo>
                      <a:lnTo>
                        <a:pt x="23" y="95"/>
                      </a:lnTo>
                      <a:lnTo>
                        <a:pt x="25" y="85"/>
                      </a:lnTo>
                      <a:lnTo>
                        <a:pt x="28" y="75"/>
                      </a:lnTo>
                      <a:lnTo>
                        <a:pt x="30" y="65"/>
                      </a:lnTo>
                      <a:lnTo>
                        <a:pt x="33" y="58"/>
                      </a:lnTo>
                      <a:lnTo>
                        <a:pt x="35" y="51"/>
                      </a:lnTo>
                      <a:lnTo>
                        <a:pt x="38" y="44"/>
                      </a:lnTo>
                      <a:lnTo>
                        <a:pt x="44" y="34"/>
                      </a:lnTo>
                      <a:lnTo>
                        <a:pt x="46" y="27"/>
                      </a:lnTo>
                      <a:lnTo>
                        <a:pt x="50" y="22"/>
                      </a:lnTo>
                      <a:lnTo>
                        <a:pt x="55" y="15"/>
                      </a:lnTo>
                      <a:lnTo>
                        <a:pt x="60" y="10"/>
                      </a:lnTo>
                      <a:lnTo>
                        <a:pt x="64" y="7"/>
                      </a:lnTo>
                      <a:lnTo>
                        <a:pt x="68" y="5"/>
                      </a:lnTo>
                      <a:lnTo>
                        <a:pt x="73" y="2"/>
                      </a:lnTo>
                      <a:lnTo>
                        <a:pt x="77" y="0"/>
                      </a:lnTo>
                      <a:lnTo>
                        <a:pt x="80" y="0"/>
                      </a:lnTo>
                      <a:lnTo>
                        <a:pt x="84" y="0"/>
                      </a:lnTo>
                      <a:lnTo>
                        <a:pt x="89" y="0"/>
                      </a:lnTo>
                      <a:lnTo>
                        <a:pt x="94" y="2"/>
                      </a:lnTo>
                      <a:lnTo>
                        <a:pt x="99" y="5"/>
                      </a:lnTo>
                      <a:lnTo>
                        <a:pt x="103" y="10"/>
                      </a:lnTo>
                      <a:lnTo>
                        <a:pt x="99" y="12"/>
                      </a:lnTo>
                      <a:lnTo>
                        <a:pt x="95" y="12"/>
                      </a:lnTo>
                      <a:lnTo>
                        <a:pt x="90" y="12"/>
                      </a:lnTo>
                      <a:lnTo>
                        <a:pt x="87" y="12"/>
                      </a:lnTo>
                      <a:lnTo>
                        <a:pt x="80" y="12"/>
                      </a:lnTo>
                      <a:lnTo>
                        <a:pt x="77" y="12"/>
                      </a:lnTo>
                      <a:lnTo>
                        <a:pt x="72" y="15"/>
                      </a:lnTo>
                      <a:lnTo>
                        <a:pt x="68" y="22"/>
                      </a:lnTo>
                      <a:lnTo>
                        <a:pt x="64" y="29"/>
                      </a:lnTo>
                      <a:lnTo>
                        <a:pt x="59" y="39"/>
                      </a:lnTo>
                      <a:lnTo>
                        <a:pt x="55" y="46"/>
                      </a:lnTo>
                      <a:lnTo>
                        <a:pt x="52" y="51"/>
                      </a:lnTo>
                      <a:lnTo>
                        <a:pt x="48" y="58"/>
                      </a:lnTo>
                      <a:lnTo>
                        <a:pt x="44" y="63"/>
                      </a:lnTo>
                      <a:lnTo>
                        <a:pt x="41" y="70"/>
                      </a:lnTo>
                      <a:lnTo>
                        <a:pt x="39" y="78"/>
                      </a:lnTo>
                      <a:lnTo>
                        <a:pt x="35" y="82"/>
                      </a:lnTo>
                      <a:lnTo>
                        <a:pt x="33" y="90"/>
                      </a:lnTo>
                      <a:lnTo>
                        <a:pt x="29" y="99"/>
                      </a:lnTo>
                      <a:lnTo>
                        <a:pt x="26" y="107"/>
                      </a:lnTo>
                      <a:lnTo>
                        <a:pt x="24" y="116"/>
                      </a:lnTo>
                      <a:lnTo>
                        <a:pt x="20" y="124"/>
                      </a:lnTo>
                      <a:lnTo>
                        <a:pt x="18" y="131"/>
                      </a:lnTo>
                      <a:lnTo>
                        <a:pt x="16" y="138"/>
                      </a:lnTo>
                      <a:lnTo>
                        <a:pt x="14" y="146"/>
                      </a:lnTo>
                      <a:lnTo>
                        <a:pt x="11" y="153"/>
                      </a:lnTo>
                      <a:lnTo>
                        <a:pt x="8" y="162"/>
                      </a:lnTo>
                      <a:lnTo>
                        <a:pt x="5" y="170"/>
                      </a:lnTo>
                      <a:lnTo>
                        <a:pt x="4" y="177"/>
                      </a:lnTo>
                      <a:lnTo>
                        <a:pt x="1" y="187"/>
                      </a:lnTo>
                      <a:lnTo>
                        <a:pt x="0" y="194"/>
                      </a:lnTo>
                      <a:lnTo>
                        <a:pt x="9"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9" name="Freeform 887">
                  <a:extLst>
                    <a:ext uri="{FF2B5EF4-FFF2-40B4-BE49-F238E27FC236}">
                      <a16:creationId xmlns:a16="http://schemas.microsoft.com/office/drawing/2014/main" id="{A419E3BF-A351-45DF-BC11-8E86163ECB4C}"/>
                    </a:ext>
                  </a:extLst>
                </p:cNvPr>
                <p:cNvSpPr>
                  <a:spLocks/>
                </p:cNvSpPr>
                <p:nvPr/>
              </p:nvSpPr>
              <p:spPr bwMode="auto">
                <a:xfrm>
                  <a:off x="729" y="1344"/>
                  <a:ext cx="58" cy="152"/>
                </a:xfrm>
                <a:custGeom>
                  <a:avLst/>
                  <a:gdLst>
                    <a:gd name="T0" fmla="*/ 1 w 58"/>
                    <a:gd name="T1" fmla="*/ 29 h 152"/>
                    <a:gd name="T2" fmla="*/ 12 w 58"/>
                    <a:gd name="T3" fmla="*/ 10 h 152"/>
                    <a:gd name="T4" fmla="*/ 17 w 58"/>
                    <a:gd name="T5" fmla="*/ 10 h 152"/>
                    <a:gd name="T6" fmla="*/ 22 w 58"/>
                    <a:gd name="T7" fmla="*/ 17 h 152"/>
                    <a:gd name="T8" fmla="*/ 25 w 58"/>
                    <a:gd name="T9" fmla="*/ 22 h 152"/>
                    <a:gd name="T10" fmla="*/ 32 w 58"/>
                    <a:gd name="T11" fmla="*/ 34 h 152"/>
                    <a:gd name="T12" fmla="*/ 35 w 58"/>
                    <a:gd name="T13" fmla="*/ 37 h 152"/>
                    <a:gd name="T14" fmla="*/ 38 w 58"/>
                    <a:gd name="T15" fmla="*/ 46 h 152"/>
                    <a:gd name="T16" fmla="*/ 41 w 58"/>
                    <a:gd name="T17" fmla="*/ 56 h 152"/>
                    <a:gd name="T18" fmla="*/ 44 w 58"/>
                    <a:gd name="T19" fmla="*/ 66 h 152"/>
                    <a:gd name="T20" fmla="*/ 45 w 58"/>
                    <a:gd name="T21" fmla="*/ 76 h 152"/>
                    <a:gd name="T22" fmla="*/ 47 w 58"/>
                    <a:gd name="T23" fmla="*/ 85 h 152"/>
                    <a:gd name="T24" fmla="*/ 50 w 58"/>
                    <a:gd name="T25" fmla="*/ 93 h 152"/>
                    <a:gd name="T26" fmla="*/ 51 w 58"/>
                    <a:gd name="T27" fmla="*/ 102 h 152"/>
                    <a:gd name="T28" fmla="*/ 53 w 58"/>
                    <a:gd name="T29" fmla="*/ 112 h 152"/>
                    <a:gd name="T30" fmla="*/ 55 w 58"/>
                    <a:gd name="T31" fmla="*/ 119 h 152"/>
                    <a:gd name="T32" fmla="*/ 56 w 58"/>
                    <a:gd name="T33" fmla="*/ 127 h 152"/>
                    <a:gd name="T34" fmla="*/ 56 w 58"/>
                    <a:gd name="T35" fmla="*/ 134 h 152"/>
                    <a:gd name="T36" fmla="*/ 57 w 58"/>
                    <a:gd name="T37" fmla="*/ 141 h 152"/>
                    <a:gd name="T38" fmla="*/ 57 w 58"/>
                    <a:gd name="T39" fmla="*/ 151 h 152"/>
                    <a:gd name="T40" fmla="*/ 57 w 58"/>
                    <a:gd name="T41" fmla="*/ 144 h 152"/>
                    <a:gd name="T42" fmla="*/ 55 w 58"/>
                    <a:gd name="T43" fmla="*/ 136 h 152"/>
                    <a:gd name="T44" fmla="*/ 51 w 58"/>
                    <a:gd name="T45" fmla="*/ 127 h 152"/>
                    <a:gd name="T46" fmla="*/ 50 w 58"/>
                    <a:gd name="T47" fmla="*/ 119 h 152"/>
                    <a:gd name="T48" fmla="*/ 49 w 58"/>
                    <a:gd name="T49" fmla="*/ 110 h 152"/>
                    <a:gd name="T50" fmla="*/ 46 w 58"/>
                    <a:gd name="T51" fmla="*/ 102 h 152"/>
                    <a:gd name="T52" fmla="*/ 44 w 58"/>
                    <a:gd name="T53" fmla="*/ 95 h 152"/>
                    <a:gd name="T54" fmla="*/ 42 w 58"/>
                    <a:gd name="T55" fmla="*/ 88 h 152"/>
                    <a:gd name="T56" fmla="*/ 41 w 58"/>
                    <a:gd name="T57" fmla="*/ 78 h 152"/>
                    <a:gd name="T58" fmla="*/ 39 w 58"/>
                    <a:gd name="T59" fmla="*/ 71 h 152"/>
                    <a:gd name="T60" fmla="*/ 38 w 58"/>
                    <a:gd name="T61" fmla="*/ 63 h 152"/>
                    <a:gd name="T62" fmla="*/ 36 w 58"/>
                    <a:gd name="T63" fmla="*/ 54 h 152"/>
                    <a:gd name="T64" fmla="*/ 35 w 58"/>
                    <a:gd name="T65" fmla="*/ 44 h 152"/>
                    <a:gd name="T66" fmla="*/ 33 w 58"/>
                    <a:gd name="T67" fmla="*/ 34 h 152"/>
                    <a:gd name="T68" fmla="*/ 30 w 58"/>
                    <a:gd name="T69" fmla="*/ 24 h 152"/>
                    <a:gd name="T70" fmla="*/ 28 w 58"/>
                    <a:gd name="T71" fmla="*/ 17 h 152"/>
                    <a:gd name="T72" fmla="*/ 24 w 58"/>
                    <a:gd name="T73" fmla="*/ 10 h 152"/>
                    <a:gd name="T74" fmla="*/ 19 w 58"/>
                    <a:gd name="T75" fmla="*/ 5 h 152"/>
                    <a:gd name="T76" fmla="*/ 15 w 58"/>
                    <a:gd name="T77" fmla="*/ 0 h 152"/>
                    <a:gd name="T78" fmla="*/ 11 w 58"/>
                    <a:gd name="T79" fmla="*/ 0 h 152"/>
                    <a:gd name="T80" fmla="*/ 7 w 58"/>
                    <a:gd name="T81" fmla="*/ 0 h 152"/>
                    <a:gd name="T82" fmla="*/ 4 w 58"/>
                    <a:gd name="T83" fmla="*/ 2 h 152"/>
                    <a:gd name="T84" fmla="*/ 4 w 58"/>
                    <a:gd name="T85" fmla="*/ 10 h 152"/>
                    <a:gd name="T86" fmla="*/ 2 w 58"/>
                    <a:gd name="T87" fmla="*/ 17 h 152"/>
                    <a:gd name="T88" fmla="*/ 2 w 58"/>
                    <a:gd name="T89" fmla="*/ 24 h 152"/>
                    <a:gd name="T90" fmla="*/ 0 w 58"/>
                    <a:gd name="T91" fmla="*/ 32 h 152"/>
                    <a:gd name="T92" fmla="*/ 1 w 58"/>
                    <a:gd name="T93" fmla="*/ 2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152">
                      <a:moveTo>
                        <a:pt x="1" y="29"/>
                      </a:moveTo>
                      <a:lnTo>
                        <a:pt x="12" y="10"/>
                      </a:lnTo>
                      <a:lnTo>
                        <a:pt x="17" y="10"/>
                      </a:lnTo>
                      <a:lnTo>
                        <a:pt x="22" y="17"/>
                      </a:lnTo>
                      <a:lnTo>
                        <a:pt x="25" y="22"/>
                      </a:lnTo>
                      <a:lnTo>
                        <a:pt x="32" y="34"/>
                      </a:lnTo>
                      <a:lnTo>
                        <a:pt x="35" y="37"/>
                      </a:lnTo>
                      <a:lnTo>
                        <a:pt x="38" y="46"/>
                      </a:lnTo>
                      <a:lnTo>
                        <a:pt x="41" y="56"/>
                      </a:lnTo>
                      <a:lnTo>
                        <a:pt x="44" y="66"/>
                      </a:lnTo>
                      <a:lnTo>
                        <a:pt x="45" y="76"/>
                      </a:lnTo>
                      <a:lnTo>
                        <a:pt x="47" y="85"/>
                      </a:lnTo>
                      <a:lnTo>
                        <a:pt x="50" y="93"/>
                      </a:lnTo>
                      <a:lnTo>
                        <a:pt x="51" y="102"/>
                      </a:lnTo>
                      <a:lnTo>
                        <a:pt x="53" y="112"/>
                      </a:lnTo>
                      <a:lnTo>
                        <a:pt x="55" y="119"/>
                      </a:lnTo>
                      <a:lnTo>
                        <a:pt x="56" y="127"/>
                      </a:lnTo>
                      <a:lnTo>
                        <a:pt x="56" y="134"/>
                      </a:lnTo>
                      <a:lnTo>
                        <a:pt x="57" y="141"/>
                      </a:lnTo>
                      <a:lnTo>
                        <a:pt x="57" y="151"/>
                      </a:lnTo>
                      <a:lnTo>
                        <a:pt x="57" y="144"/>
                      </a:lnTo>
                      <a:lnTo>
                        <a:pt x="55" y="136"/>
                      </a:lnTo>
                      <a:lnTo>
                        <a:pt x="51" y="127"/>
                      </a:lnTo>
                      <a:lnTo>
                        <a:pt x="50" y="119"/>
                      </a:lnTo>
                      <a:lnTo>
                        <a:pt x="49" y="110"/>
                      </a:lnTo>
                      <a:lnTo>
                        <a:pt x="46" y="102"/>
                      </a:lnTo>
                      <a:lnTo>
                        <a:pt x="44" y="95"/>
                      </a:lnTo>
                      <a:lnTo>
                        <a:pt x="42" y="88"/>
                      </a:lnTo>
                      <a:lnTo>
                        <a:pt x="41" y="78"/>
                      </a:lnTo>
                      <a:lnTo>
                        <a:pt x="39" y="71"/>
                      </a:lnTo>
                      <a:lnTo>
                        <a:pt x="38" y="63"/>
                      </a:lnTo>
                      <a:lnTo>
                        <a:pt x="36" y="54"/>
                      </a:lnTo>
                      <a:lnTo>
                        <a:pt x="35" y="44"/>
                      </a:lnTo>
                      <a:lnTo>
                        <a:pt x="33" y="34"/>
                      </a:lnTo>
                      <a:lnTo>
                        <a:pt x="30" y="24"/>
                      </a:lnTo>
                      <a:lnTo>
                        <a:pt x="28" y="17"/>
                      </a:lnTo>
                      <a:lnTo>
                        <a:pt x="24" y="10"/>
                      </a:lnTo>
                      <a:lnTo>
                        <a:pt x="19" y="5"/>
                      </a:lnTo>
                      <a:lnTo>
                        <a:pt x="15" y="0"/>
                      </a:lnTo>
                      <a:lnTo>
                        <a:pt x="11" y="0"/>
                      </a:lnTo>
                      <a:lnTo>
                        <a:pt x="7" y="0"/>
                      </a:lnTo>
                      <a:lnTo>
                        <a:pt x="4" y="2"/>
                      </a:lnTo>
                      <a:lnTo>
                        <a:pt x="4" y="10"/>
                      </a:lnTo>
                      <a:lnTo>
                        <a:pt x="2" y="17"/>
                      </a:lnTo>
                      <a:lnTo>
                        <a:pt x="2" y="24"/>
                      </a:lnTo>
                      <a:lnTo>
                        <a:pt x="0" y="32"/>
                      </a:lnTo>
                      <a:lnTo>
                        <a:pt x="1" y="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 name="Freeform 888">
                  <a:extLst>
                    <a:ext uri="{FF2B5EF4-FFF2-40B4-BE49-F238E27FC236}">
                      <a16:creationId xmlns:a16="http://schemas.microsoft.com/office/drawing/2014/main" id="{D8748088-2C6F-4324-9156-E09F3274409B}"/>
                    </a:ext>
                  </a:extLst>
                </p:cNvPr>
                <p:cNvSpPr>
                  <a:spLocks/>
                </p:cNvSpPr>
                <p:nvPr/>
              </p:nvSpPr>
              <p:spPr bwMode="auto">
                <a:xfrm>
                  <a:off x="693" y="1148"/>
                  <a:ext cx="99" cy="171"/>
                </a:xfrm>
                <a:custGeom>
                  <a:avLst/>
                  <a:gdLst>
                    <a:gd name="T0" fmla="*/ 98 w 99"/>
                    <a:gd name="T1" fmla="*/ 90 h 171"/>
                    <a:gd name="T2" fmla="*/ 90 w 99"/>
                    <a:gd name="T3" fmla="*/ 90 h 171"/>
                    <a:gd name="T4" fmla="*/ 89 w 99"/>
                    <a:gd name="T5" fmla="*/ 83 h 171"/>
                    <a:gd name="T6" fmla="*/ 85 w 99"/>
                    <a:gd name="T7" fmla="*/ 76 h 171"/>
                    <a:gd name="T8" fmla="*/ 82 w 99"/>
                    <a:gd name="T9" fmla="*/ 69 h 171"/>
                    <a:gd name="T10" fmla="*/ 77 w 99"/>
                    <a:gd name="T11" fmla="*/ 62 h 171"/>
                    <a:gd name="T12" fmla="*/ 73 w 99"/>
                    <a:gd name="T13" fmla="*/ 55 h 171"/>
                    <a:gd name="T14" fmla="*/ 70 w 99"/>
                    <a:gd name="T15" fmla="*/ 46 h 171"/>
                    <a:gd name="T16" fmla="*/ 65 w 99"/>
                    <a:gd name="T17" fmla="*/ 39 h 171"/>
                    <a:gd name="T18" fmla="*/ 60 w 99"/>
                    <a:gd name="T19" fmla="*/ 32 h 171"/>
                    <a:gd name="T20" fmla="*/ 57 w 99"/>
                    <a:gd name="T21" fmla="*/ 25 h 171"/>
                    <a:gd name="T22" fmla="*/ 52 w 99"/>
                    <a:gd name="T23" fmla="*/ 18 h 171"/>
                    <a:gd name="T24" fmla="*/ 47 w 99"/>
                    <a:gd name="T25" fmla="*/ 16 h 171"/>
                    <a:gd name="T26" fmla="*/ 43 w 99"/>
                    <a:gd name="T27" fmla="*/ 14 h 171"/>
                    <a:gd name="T28" fmla="*/ 36 w 99"/>
                    <a:gd name="T29" fmla="*/ 9 h 171"/>
                    <a:gd name="T30" fmla="*/ 30 w 99"/>
                    <a:gd name="T31" fmla="*/ 7 h 171"/>
                    <a:gd name="T32" fmla="*/ 25 w 99"/>
                    <a:gd name="T33" fmla="*/ 5 h 171"/>
                    <a:gd name="T34" fmla="*/ 21 w 99"/>
                    <a:gd name="T35" fmla="*/ 0 h 171"/>
                    <a:gd name="T36" fmla="*/ 16 w 99"/>
                    <a:gd name="T37" fmla="*/ 0 h 171"/>
                    <a:gd name="T38" fmla="*/ 11 w 99"/>
                    <a:gd name="T39" fmla="*/ 0 h 171"/>
                    <a:gd name="T40" fmla="*/ 6 w 99"/>
                    <a:gd name="T41" fmla="*/ 0 h 171"/>
                    <a:gd name="T42" fmla="*/ 0 w 99"/>
                    <a:gd name="T43" fmla="*/ 0 h 171"/>
                    <a:gd name="T44" fmla="*/ 2 w 99"/>
                    <a:gd name="T45" fmla="*/ 7 h 171"/>
                    <a:gd name="T46" fmla="*/ 6 w 99"/>
                    <a:gd name="T47" fmla="*/ 9 h 171"/>
                    <a:gd name="T48" fmla="*/ 11 w 99"/>
                    <a:gd name="T49" fmla="*/ 14 h 171"/>
                    <a:gd name="T50" fmla="*/ 16 w 99"/>
                    <a:gd name="T51" fmla="*/ 16 h 171"/>
                    <a:gd name="T52" fmla="*/ 21 w 99"/>
                    <a:gd name="T53" fmla="*/ 18 h 171"/>
                    <a:gd name="T54" fmla="*/ 25 w 99"/>
                    <a:gd name="T55" fmla="*/ 21 h 171"/>
                    <a:gd name="T56" fmla="*/ 30 w 99"/>
                    <a:gd name="T57" fmla="*/ 25 h 171"/>
                    <a:gd name="T58" fmla="*/ 36 w 99"/>
                    <a:gd name="T59" fmla="*/ 32 h 171"/>
                    <a:gd name="T60" fmla="*/ 41 w 99"/>
                    <a:gd name="T61" fmla="*/ 37 h 171"/>
                    <a:gd name="T62" fmla="*/ 46 w 99"/>
                    <a:gd name="T63" fmla="*/ 41 h 171"/>
                    <a:gd name="T64" fmla="*/ 51 w 99"/>
                    <a:gd name="T65" fmla="*/ 44 h 171"/>
                    <a:gd name="T66" fmla="*/ 55 w 99"/>
                    <a:gd name="T67" fmla="*/ 48 h 171"/>
                    <a:gd name="T68" fmla="*/ 58 w 99"/>
                    <a:gd name="T69" fmla="*/ 55 h 171"/>
                    <a:gd name="T70" fmla="*/ 62 w 99"/>
                    <a:gd name="T71" fmla="*/ 62 h 171"/>
                    <a:gd name="T72" fmla="*/ 63 w 99"/>
                    <a:gd name="T73" fmla="*/ 71 h 171"/>
                    <a:gd name="T74" fmla="*/ 65 w 99"/>
                    <a:gd name="T75" fmla="*/ 78 h 171"/>
                    <a:gd name="T76" fmla="*/ 66 w 99"/>
                    <a:gd name="T77" fmla="*/ 85 h 171"/>
                    <a:gd name="T78" fmla="*/ 70 w 99"/>
                    <a:gd name="T79" fmla="*/ 92 h 171"/>
                    <a:gd name="T80" fmla="*/ 71 w 99"/>
                    <a:gd name="T81" fmla="*/ 99 h 171"/>
                    <a:gd name="T82" fmla="*/ 76 w 99"/>
                    <a:gd name="T83" fmla="*/ 106 h 171"/>
                    <a:gd name="T84" fmla="*/ 77 w 99"/>
                    <a:gd name="T85" fmla="*/ 113 h 171"/>
                    <a:gd name="T86" fmla="*/ 81 w 99"/>
                    <a:gd name="T87" fmla="*/ 119 h 171"/>
                    <a:gd name="T88" fmla="*/ 82 w 99"/>
                    <a:gd name="T89" fmla="*/ 126 h 171"/>
                    <a:gd name="T90" fmla="*/ 84 w 99"/>
                    <a:gd name="T91" fmla="*/ 136 h 171"/>
                    <a:gd name="T92" fmla="*/ 87 w 99"/>
                    <a:gd name="T93" fmla="*/ 142 h 171"/>
                    <a:gd name="T94" fmla="*/ 87 w 99"/>
                    <a:gd name="T95" fmla="*/ 149 h 171"/>
                    <a:gd name="T96" fmla="*/ 89 w 99"/>
                    <a:gd name="T97" fmla="*/ 156 h 171"/>
                    <a:gd name="T98" fmla="*/ 90 w 99"/>
                    <a:gd name="T99" fmla="*/ 163 h 171"/>
                    <a:gd name="T100" fmla="*/ 90 w 99"/>
                    <a:gd name="T101"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 h="171">
                      <a:moveTo>
                        <a:pt x="98" y="90"/>
                      </a:moveTo>
                      <a:lnTo>
                        <a:pt x="90" y="90"/>
                      </a:lnTo>
                      <a:lnTo>
                        <a:pt x="89" y="83"/>
                      </a:lnTo>
                      <a:lnTo>
                        <a:pt x="85" y="76"/>
                      </a:lnTo>
                      <a:lnTo>
                        <a:pt x="82" y="69"/>
                      </a:lnTo>
                      <a:lnTo>
                        <a:pt x="77" y="62"/>
                      </a:lnTo>
                      <a:lnTo>
                        <a:pt x="73" y="55"/>
                      </a:lnTo>
                      <a:lnTo>
                        <a:pt x="70" y="46"/>
                      </a:lnTo>
                      <a:lnTo>
                        <a:pt x="65" y="39"/>
                      </a:lnTo>
                      <a:lnTo>
                        <a:pt x="60" y="32"/>
                      </a:lnTo>
                      <a:lnTo>
                        <a:pt x="57" y="25"/>
                      </a:lnTo>
                      <a:lnTo>
                        <a:pt x="52" y="18"/>
                      </a:lnTo>
                      <a:lnTo>
                        <a:pt x="47" y="16"/>
                      </a:lnTo>
                      <a:lnTo>
                        <a:pt x="43" y="14"/>
                      </a:lnTo>
                      <a:lnTo>
                        <a:pt x="36" y="9"/>
                      </a:lnTo>
                      <a:lnTo>
                        <a:pt x="30" y="7"/>
                      </a:lnTo>
                      <a:lnTo>
                        <a:pt x="25" y="5"/>
                      </a:lnTo>
                      <a:lnTo>
                        <a:pt x="21" y="0"/>
                      </a:lnTo>
                      <a:lnTo>
                        <a:pt x="16" y="0"/>
                      </a:lnTo>
                      <a:lnTo>
                        <a:pt x="11" y="0"/>
                      </a:lnTo>
                      <a:lnTo>
                        <a:pt x="6" y="0"/>
                      </a:lnTo>
                      <a:lnTo>
                        <a:pt x="0" y="0"/>
                      </a:lnTo>
                      <a:lnTo>
                        <a:pt x="2" y="7"/>
                      </a:lnTo>
                      <a:lnTo>
                        <a:pt x="6" y="9"/>
                      </a:lnTo>
                      <a:lnTo>
                        <a:pt x="11" y="14"/>
                      </a:lnTo>
                      <a:lnTo>
                        <a:pt x="16" y="16"/>
                      </a:lnTo>
                      <a:lnTo>
                        <a:pt x="21" y="18"/>
                      </a:lnTo>
                      <a:lnTo>
                        <a:pt x="25" y="21"/>
                      </a:lnTo>
                      <a:lnTo>
                        <a:pt x="30" y="25"/>
                      </a:lnTo>
                      <a:lnTo>
                        <a:pt x="36" y="32"/>
                      </a:lnTo>
                      <a:lnTo>
                        <a:pt x="41" y="37"/>
                      </a:lnTo>
                      <a:lnTo>
                        <a:pt x="46" y="41"/>
                      </a:lnTo>
                      <a:lnTo>
                        <a:pt x="51" y="44"/>
                      </a:lnTo>
                      <a:lnTo>
                        <a:pt x="55" y="48"/>
                      </a:lnTo>
                      <a:lnTo>
                        <a:pt x="58" y="55"/>
                      </a:lnTo>
                      <a:lnTo>
                        <a:pt x="62" y="62"/>
                      </a:lnTo>
                      <a:lnTo>
                        <a:pt x="63" y="71"/>
                      </a:lnTo>
                      <a:lnTo>
                        <a:pt x="65" y="78"/>
                      </a:lnTo>
                      <a:lnTo>
                        <a:pt x="66" y="85"/>
                      </a:lnTo>
                      <a:lnTo>
                        <a:pt x="70" y="92"/>
                      </a:lnTo>
                      <a:lnTo>
                        <a:pt x="71" y="99"/>
                      </a:lnTo>
                      <a:lnTo>
                        <a:pt x="76" y="106"/>
                      </a:lnTo>
                      <a:lnTo>
                        <a:pt x="77" y="113"/>
                      </a:lnTo>
                      <a:lnTo>
                        <a:pt x="81" y="119"/>
                      </a:lnTo>
                      <a:lnTo>
                        <a:pt x="82" y="126"/>
                      </a:lnTo>
                      <a:lnTo>
                        <a:pt x="84" y="136"/>
                      </a:lnTo>
                      <a:lnTo>
                        <a:pt x="87" y="142"/>
                      </a:lnTo>
                      <a:lnTo>
                        <a:pt x="87" y="149"/>
                      </a:lnTo>
                      <a:lnTo>
                        <a:pt x="89" y="156"/>
                      </a:lnTo>
                      <a:lnTo>
                        <a:pt x="90" y="163"/>
                      </a:lnTo>
                      <a:lnTo>
                        <a:pt x="90" y="17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 name="Freeform 889">
                  <a:extLst>
                    <a:ext uri="{FF2B5EF4-FFF2-40B4-BE49-F238E27FC236}">
                      <a16:creationId xmlns:a16="http://schemas.microsoft.com/office/drawing/2014/main" id="{BF17D6A2-0785-42B5-85E6-759B3EDA28E1}"/>
                    </a:ext>
                  </a:extLst>
                </p:cNvPr>
                <p:cNvSpPr>
                  <a:spLocks/>
                </p:cNvSpPr>
                <p:nvPr/>
              </p:nvSpPr>
              <p:spPr bwMode="auto">
                <a:xfrm>
                  <a:off x="785" y="1231"/>
                  <a:ext cx="88" cy="193"/>
                </a:xfrm>
                <a:custGeom>
                  <a:avLst/>
                  <a:gdLst>
                    <a:gd name="T0" fmla="*/ 5 w 88"/>
                    <a:gd name="T1" fmla="*/ 192 h 193"/>
                    <a:gd name="T2" fmla="*/ 7 w 88"/>
                    <a:gd name="T3" fmla="*/ 171 h 193"/>
                    <a:gd name="T4" fmla="*/ 8 w 88"/>
                    <a:gd name="T5" fmla="*/ 162 h 193"/>
                    <a:gd name="T6" fmla="*/ 10 w 88"/>
                    <a:gd name="T7" fmla="*/ 155 h 193"/>
                    <a:gd name="T8" fmla="*/ 10 w 88"/>
                    <a:gd name="T9" fmla="*/ 146 h 193"/>
                    <a:gd name="T10" fmla="*/ 11 w 88"/>
                    <a:gd name="T11" fmla="*/ 139 h 193"/>
                    <a:gd name="T12" fmla="*/ 15 w 88"/>
                    <a:gd name="T13" fmla="*/ 130 h 193"/>
                    <a:gd name="T14" fmla="*/ 16 w 88"/>
                    <a:gd name="T15" fmla="*/ 123 h 193"/>
                    <a:gd name="T16" fmla="*/ 18 w 88"/>
                    <a:gd name="T17" fmla="*/ 113 h 193"/>
                    <a:gd name="T18" fmla="*/ 20 w 88"/>
                    <a:gd name="T19" fmla="*/ 106 h 193"/>
                    <a:gd name="T20" fmla="*/ 21 w 88"/>
                    <a:gd name="T21" fmla="*/ 97 h 193"/>
                    <a:gd name="T22" fmla="*/ 25 w 88"/>
                    <a:gd name="T23" fmla="*/ 88 h 193"/>
                    <a:gd name="T24" fmla="*/ 30 w 88"/>
                    <a:gd name="T25" fmla="*/ 76 h 193"/>
                    <a:gd name="T26" fmla="*/ 33 w 88"/>
                    <a:gd name="T27" fmla="*/ 67 h 193"/>
                    <a:gd name="T28" fmla="*/ 36 w 88"/>
                    <a:gd name="T29" fmla="*/ 60 h 193"/>
                    <a:gd name="T30" fmla="*/ 39 w 88"/>
                    <a:gd name="T31" fmla="*/ 53 h 193"/>
                    <a:gd name="T32" fmla="*/ 41 w 88"/>
                    <a:gd name="T33" fmla="*/ 46 h 193"/>
                    <a:gd name="T34" fmla="*/ 43 w 88"/>
                    <a:gd name="T35" fmla="*/ 37 h 193"/>
                    <a:gd name="T36" fmla="*/ 48 w 88"/>
                    <a:gd name="T37" fmla="*/ 30 h 193"/>
                    <a:gd name="T38" fmla="*/ 49 w 88"/>
                    <a:gd name="T39" fmla="*/ 23 h 193"/>
                    <a:gd name="T40" fmla="*/ 54 w 88"/>
                    <a:gd name="T41" fmla="*/ 16 h 193"/>
                    <a:gd name="T42" fmla="*/ 57 w 88"/>
                    <a:gd name="T43" fmla="*/ 9 h 193"/>
                    <a:gd name="T44" fmla="*/ 62 w 88"/>
                    <a:gd name="T45" fmla="*/ 5 h 193"/>
                    <a:gd name="T46" fmla="*/ 67 w 88"/>
                    <a:gd name="T47" fmla="*/ 2 h 193"/>
                    <a:gd name="T48" fmla="*/ 72 w 88"/>
                    <a:gd name="T49" fmla="*/ 2 h 193"/>
                    <a:gd name="T50" fmla="*/ 77 w 88"/>
                    <a:gd name="T51" fmla="*/ 0 h 193"/>
                    <a:gd name="T52" fmla="*/ 82 w 88"/>
                    <a:gd name="T53" fmla="*/ 0 h 193"/>
                    <a:gd name="T54" fmla="*/ 87 w 88"/>
                    <a:gd name="T55" fmla="*/ 5 h 193"/>
                    <a:gd name="T56" fmla="*/ 87 w 88"/>
                    <a:gd name="T57" fmla="*/ 12 h 193"/>
                    <a:gd name="T58" fmla="*/ 82 w 88"/>
                    <a:gd name="T59" fmla="*/ 12 h 193"/>
                    <a:gd name="T60" fmla="*/ 77 w 88"/>
                    <a:gd name="T61" fmla="*/ 14 h 193"/>
                    <a:gd name="T62" fmla="*/ 71 w 88"/>
                    <a:gd name="T63" fmla="*/ 14 h 193"/>
                    <a:gd name="T64" fmla="*/ 66 w 88"/>
                    <a:gd name="T65" fmla="*/ 16 h 193"/>
                    <a:gd name="T66" fmla="*/ 61 w 88"/>
                    <a:gd name="T67" fmla="*/ 19 h 193"/>
                    <a:gd name="T68" fmla="*/ 56 w 88"/>
                    <a:gd name="T69" fmla="*/ 25 h 193"/>
                    <a:gd name="T70" fmla="*/ 51 w 88"/>
                    <a:gd name="T71" fmla="*/ 32 h 193"/>
                    <a:gd name="T72" fmla="*/ 49 w 88"/>
                    <a:gd name="T73" fmla="*/ 39 h 193"/>
                    <a:gd name="T74" fmla="*/ 44 w 88"/>
                    <a:gd name="T75" fmla="*/ 46 h 193"/>
                    <a:gd name="T76" fmla="*/ 43 w 88"/>
                    <a:gd name="T77" fmla="*/ 53 h 193"/>
                    <a:gd name="T78" fmla="*/ 39 w 88"/>
                    <a:gd name="T79" fmla="*/ 60 h 193"/>
                    <a:gd name="T80" fmla="*/ 38 w 88"/>
                    <a:gd name="T81" fmla="*/ 67 h 193"/>
                    <a:gd name="T82" fmla="*/ 34 w 88"/>
                    <a:gd name="T83" fmla="*/ 76 h 193"/>
                    <a:gd name="T84" fmla="*/ 30 w 88"/>
                    <a:gd name="T85" fmla="*/ 81 h 193"/>
                    <a:gd name="T86" fmla="*/ 28 w 88"/>
                    <a:gd name="T87" fmla="*/ 88 h 193"/>
                    <a:gd name="T88" fmla="*/ 25 w 88"/>
                    <a:gd name="T89" fmla="*/ 95 h 193"/>
                    <a:gd name="T90" fmla="*/ 21 w 88"/>
                    <a:gd name="T91" fmla="*/ 102 h 193"/>
                    <a:gd name="T92" fmla="*/ 18 w 88"/>
                    <a:gd name="T93" fmla="*/ 109 h 193"/>
                    <a:gd name="T94" fmla="*/ 16 w 88"/>
                    <a:gd name="T95" fmla="*/ 116 h 193"/>
                    <a:gd name="T96" fmla="*/ 13 w 88"/>
                    <a:gd name="T97" fmla="*/ 123 h 193"/>
                    <a:gd name="T98" fmla="*/ 10 w 88"/>
                    <a:gd name="T99" fmla="*/ 130 h 193"/>
                    <a:gd name="T100" fmla="*/ 5 w 88"/>
                    <a:gd name="T101" fmla="*/ 136 h 193"/>
                    <a:gd name="T102" fmla="*/ 3 w 88"/>
                    <a:gd name="T103" fmla="*/ 143 h 193"/>
                    <a:gd name="T104" fmla="*/ 0 w 88"/>
                    <a:gd name="T105"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193">
                      <a:moveTo>
                        <a:pt x="5" y="192"/>
                      </a:moveTo>
                      <a:lnTo>
                        <a:pt x="7" y="171"/>
                      </a:lnTo>
                      <a:lnTo>
                        <a:pt x="8" y="162"/>
                      </a:lnTo>
                      <a:lnTo>
                        <a:pt x="10" y="155"/>
                      </a:lnTo>
                      <a:lnTo>
                        <a:pt x="10" y="146"/>
                      </a:lnTo>
                      <a:lnTo>
                        <a:pt x="11" y="139"/>
                      </a:lnTo>
                      <a:lnTo>
                        <a:pt x="15" y="130"/>
                      </a:lnTo>
                      <a:lnTo>
                        <a:pt x="16" y="123"/>
                      </a:lnTo>
                      <a:lnTo>
                        <a:pt x="18" y="113"/>
                      </a:lnTo>
                      <a:lnTo>
                        <a:pt x="20" y="106"/>
                      </a:lnTo>
                      <a:lnTo>
                        <a:pt x="21" y="97"/>
                      </a:lnTo>
                      <a:lnTo>
                        <a:pt x="25" y="88"/>
                      </a:lnTo>
                      <a:lnTo>
                        <a:pt x="30" y="76"/>
                      </a:lnTo>
                      <a:lnTo>
                        <a:pt x="33" y="67"/>
                      </a:lnTo>
                      <a:lnTo>
                        <a:pt x="36" y="60"/>
                      </a:lnTo>
                      <a:lnTo>
                        <a:pt x="39" y="53"/>
                      </a:lnTo>
                      <a:lnTo>
                        <a:pt x="41" y="46"/>
                      </a:lnTo>
                      <a:lnTo>
                        <a:pt x="43" y="37"/>
                      </a:lnTo>
                      <a:lnTo>
                        <a:pt x="48" y="30"/>
                      </a:lnTo>
                      <a:lnTo>
                        <a:pt x="49" y="23"/>
                      </a:lnTo>
                      <a:lnTo>
                        <a:pt x="54" y="16"/>
                      </a:lnTo>
                      <a:lnTo>
                        <a:pt x="57" y="9"/>
                      </a:lnTo>
                      <a:lnTo>
                        <a:pt x="62" y="5"/>
                      </a:lnTo>
                      <a:lnTo>
                        <a:pt x="67" y="2"/>
                      </a:lnTo>
                      <a:lnTo>
                        <a:pt x="72" y="2"/>
                      </a:lnTo>
                      <a:lnTo>
                        <a:pt x="77" y="0"/>
                      </a:lnTo>
                      <a:lnTo>
                        <a:pt x="82" y="0"/>
                      </a:lnTo>
                      <a:lnTo>
                        <a:pt x="87" y="5"/>
                      </a:lnTo>
                      <a:lnTo>
                        <a:pt x="87" y="12"/>
                      </a:lnTo>
                      <a:lnTo>
                        <a:pt x="82" y="12"/>
                      </a:lnTo>
                      <a:lnTo>
                        <a:pt x="77" y="14"/>
                      </a:lnTo>
                      <a:lnTo>
                        <a:pt x="71" y="14"/>
                      </a:lnTo>
                      <a:lnTo>
                        <a:pt x="66" y="16"/>
                      </a:lnTo>
                      <a:lnTo>
                        <a:pt x="61" y="19"/>
                      </a:lnTo>
                      <a:lnTo>
                        <a:pt x="56" y="25"/>
                      </a:lnTo>
                      <a:lnTo>
                        <a:pt x="51" y="32"/>
                      </a:lnTo>
                      <a:lnTo>
                        <a:pt x="49" y="39"/>
                      </a:lnTo>
                      <a:lnTo>
                        <a:pt x="44" y="46"/>
                      </a:lnTo>
                      <a:lnTo>
                        <a:pt x="43" y="53"/>
                      </a:lnTo>
                      <a:lnTo>
                        <a:pt x="39" y="60"/>
                      </a:lnTo>
                      <a:lnTo>
                        <a:pt x="38" y="67"/>
                      </a:lnTo>
                      <a:lnTo>
                        <a:pt x="34" y="76"/>
                      </a:lnTo>
                      <a:lnTo>
                        <a:pt x="30" y="81"/>
                      </a:lnTo>
                      <a:lnTo>
                        <a:pt x="28" y="88"/>
                      </a:lnTo>
                      <a:lnTo>
                        <a:pt x="25" y="95"/>
                      </a:lnTo>
                      <a:lnTo>
                        <a:pt x="21" y="102"/>
                      </a:lnTo>
                      <a:lnTo>
                        <a:pt x="18" y="109"/>
                      </a:lnTo>
                      <a:lnTo>
                        <a:pt x="16" y="116"/>
                      </a:lnTo>
                      <a:lnTo>
                        <a:pt x="13" y="123"/>
                      </a:lnTo>
                      <a:lnTo>
                        <a:pt x="10" y="130"/>
                      </a:lnTo>
                      <a:lnTo>
                        <a:pt x="5" y="136"/>
                      </a:lnTo>
                      <a:lnTo>
                        <a:pt x="3" y="143"/>
                      </a:lnTo>
                      <a:lnTo>
                        <a:pt x="0" y="15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2" name="Line 890">
                  <a:extLst>
                    <a:ext uri="{FF2B5EF4-FFF2-40B4-BE49-F238E27FC236}">
                      <a16:creationId xmlns:a16="http://schemas.microsoft.com/office/drawing/2014/main" id="{5D41F29E-8901-4F87-BB96-188B1DDC7BF3}"/>
                    </a:ext>
                  </a:extLst>
                </p:cNvPr>
                <p:cNvSpPr>
                  <a:spLocks noChangeShapeType="1"/>
                </p:cNvSpPr>
                <p:nvPr/>
              </p:nvSpPr>
              <p:spPr bwMode="auto">
                <a:xfrm>
                  <a:off x="757"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 name="Line 891">
                  <a:extLst>
                    <a:ext uri="{FF2B5EF4-FFF2-40B4-BE49-F238E27FC236}">
                      <a16:creationId xmlns:a16="http://schemas.microsoft.com/office/drawing/2014/main" id="{B1217C7D-3958-4977-A50C-5A07C3F06663}"/>
                    </a:ext>
                  </a:extLst>
                </p:cNvPr>
                <p:cNvSpPr>
                  <a:spLocks noChangeShapeType="1"/>
                </p:cNvSpPr>
                <p:nvPr/>
              </p:nvSpPr>
              <p:spPr bwMode="auto">
                <a:xfrm>
                  <a:off x="783" y="464"/>
                  <a:ext cx="0" cy="17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 name="Line 892">
                  <a:extLst>
                    <a:ext uri="{FF2B5EF4-FFF2-40B4-BE49-F238E27FC236}">
                      <a16:creationId xmlns:a16="http://schemas.microsoft.com/office/drawing/2014/main" id="{6E909BD2-9D8C-4247-9ECC-6974CB50BC44}"/>
                    </a:ext>
                  </a:extLst>
                </p:cNvPr>
                <p:cNvSpPr>
                  <a:spLocks noChangeShapeType="1"/>
                </p:cNvSpPr>
                <p:nvPr/>
              </p:nvSpPr>
              <p:spPr bwMode="auto">
                <a:xfrm>
                  <a:off x="812"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4" name="Group 893">
                <a:extLst>
                  <a:ext uri="{FF2B5EF4-FFF2-40B4-BE49-F238E27FC236}">
                    <a16:creationId xmlns:a16="http://schemas.microsoft.com/office/drawing/2014/main" id="{782601FB-293A-4EA3-994B-AD4DDCB9DFDD}"/>
                  </a:ext>
                </a:extLst>
              </p:cNvPr>
              <p:cNvGrpSpPr>
                <a:grpSpLocks/>
              </p:cNvGrpSpPr>
              <p:nvPr/>
            </p:nvGrpSpPr>
            <p:grpSpPr bwMode="auto">
              <a:xfrm>
                <a:off x="5881655" y="808714"/>
                <a:ext cx="155960" cy="1482592"/>
                <a:chOff x="1091" y="340"/>
                <a:chExt cx="182" cy="1260"/>
              </a:xfrm>
              <a:grpFill/>
            </p:grpSpPr>
            <p:grpSp>
              <p:nvGrpSpPr>
                <p:cNvPr id="112" name="Group 894">
                  <a:extLst>
                    <a:ext uri="{FF2B5EF4-FFF2-40B4-BE49-F238E27FC236}">
                      <a16:creationId xmlns:a16="http://schemas.microsoft.com/office/drawing/2014/main" id="{B870E5A8-F82B-4738-83E0-55E71C2902B4}"/>
                    </a:ext>
                  </a:extLst>
                </p:cNvPr>
                <p:cNvGrpSpPr>
                  <a:grpSpLocks/>
                </p:cNvGrpSpPr>
                <p:nvPr/>
              </p:nvGrpSpPr>
              <p:grpSpPr bwMode="auto">
                <a:xfrm>
                  <a:off x="1148" y="477"/>
                  <a:ext cx="56" cy="224"/>
                  <a:chOff x="1148" y="477"/>
                  <a:chExt cx="56" cy="224"/>
                </a:xfrm>
                <a:grpFill/>
              </p:grpSpPr>
              <p:grpSp>
                <p:nvGrpSpPr>
                  <p:cNvPr id="124" name="Group 895">
                    <a:extLst>
                      <a:ext uri="{FF2B5EF4-FFF2-40B4-BE49-F238E27FC236}">
                        <a16:creationId xmlns:a16="http://schemas.microsoft.com/office/drawing/2014/main" id="{07B4545B-0FCF-457A-99D5-CC18442B7A46}"/>
                      </a:ext>
                    </a:extLst>
                  </p:cNvPr>
                  <p:cNvGrpSpPr>
                    <a:grpSpLocks/>
                  </p:cNvGrpSpPr>
                  <p:nvPr/>
                </p:nvGrpSpPr>
                <p:grpSpPr bwMode="auto">
                  <a:xfrm>
                    <a:off x="1148" y="508"/>
                    <a:ext cx="56" cy="28"/>
                    <a:chOff x="1148" y="508"/>
                    <a:chExt cx="56" cy="28"/>
                  </a:xfrm>
                  <a:grpFill/>
                </p:grpSpPr>
                <p:sp>
                  <p:nvSpPr>
                    <p:cNvPr id="141" name="Oval 896">
                      <a:extLst>
                        <a:ext uri="{FF2B5EF4-FFF2-40B4-BE49-F238E27FC236}">
                          <a16:creationId xmlns:a16="http://schemas.microsoft.com/office/drawing/2014/main" id="{90B1B4DD-8FDE-4C89-872F-AF8110C9C159}"/>
                        </a:ext>
                      </a:extLst>
                    </p:cNvPr>
                    <p:cNvSpPr>
                      <a:spLocks noChangeArrowheads="1"/>
                    </p:cNvSpPr>
                    <p:nvPr/>
                  </p:nvSpPr>
                  <p:spPr bwMode="auto">
                    <a:xfrm rot="2160000">
                      <a:off x="1148" y="511"/>
                      <a:ext cx="25"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Oval 897">
                      <a:extLst>
                        <a:ext uri="{FF2B5EF4-FFF2-40B4-BE49-F238E27FC236}">
                          <a16:creationId xmlns:a16="http://schemas.microsoft.com/office/drawing/2014/main" id="{D037295C-D018-4687-A242-9BF8A6EFDF1E}"/>
                        </a:ext>
                      </a:extLst>
                    </p:cNvPr>
                    <p:cNvSpPr>
                      <a:spLocks noChangeArrowheads="1"/>
                    </p:cNvSpPr>
                    <p:nvPr/>
                  </p:nvSpPr>
                  <p:spPr bwMode="auto">
                    <a:xfrm rot="8280000">
                      <a:off x="1177" y="508"/>
                      <a:ext cx="27"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 name="Group 898">
                    <a:extLst>
                      <a:ext uri="{FF2B5EF4-FFF2-40B4-BE49-F238E27FC236}">
                        <a16:creationId xmlns:a16="http://schemas.microsoft.com/office/drawing/2014/main" id="{E4A81973-A4D9-4677-B147-2798A9D1ACB5}"/>
                      </a:ext>
                    </a:extLst>
                  </p:cNvPr>
                  <p:cNvGrpSpPr>
                    <a:grpSpLocks/>
                  </p:cNvGrpSpPr>
                  <p:nvPr/>
                </p:nvGrpSpPr>
                <p:grpSpPr bwMode="auto">
                  <a:xfrm>
                    <a:off x="1148" y="542"/>
                    <a:ext cx="56" cy="26"/>
                    <a:chOff x="1148" y="542"/>
                    <a:chExt cx="56" cy="26"/>
                  </a:xfrm>
                  <a:grpFill/>
                </p:grpSpPr>
                <p:sp>
                  <p:nvSpPr>
                    <p:cNvPr id="139" name="Oval 899">
                      <a:extLst>
                        <a:ext uri="{FF2B5EF4-FFF2-40B4-BE49-F238E27FC236}">
                          <a16:creationId xmlns:a16="http://schemas.microsoft.com/office/drawing/2014/main" id="{F49CFA87-2693-4067-845F-F5A40F747009}"/>
                        </a:ext>
                      </a:extLst>
                    </p:cNvPr>
                    <p:cNvSpPr>
                      <a:spLocks noChangeArrowheads="1"/>
                    </p:cNvSpPr>
                    <p:nvPr/>
                  </p:nvSpPr>
                  <p:spPr bwMode="auto">
                    <a:xfrm rot="2160000">
                      <a:off x="1148" y="544"/>
                      <a:ext cx="25"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Oval 900">
                      <a:extLst>
                        <a:ext uri="{FF2B5EF4-FFF2-40B4-BE49-F238E27FC236}">
                          <a16:creationId xmlns:a16="http://schemas.microsoft.com/office/drawing/2014/main" id="{6CE09D35-C81F-4A53-8BCA-CC85DD9EDD1D}"/>
                        </a:ext>
                      </a:extLst>
                    </p:cNvPr>
                    <p:cNvSpPr>
                      <a:spLocks noChangeArrowheads="1"/>
                    </p:cNvSpPr>
                    <p:nvPr/>
                  </p:nvSpPr>
                  <p:spPr bwMode="auto">
                    <a:xfrm rot="8280000">
                      <a:off x="1177" y="542"/>
                      <a:ext cx="27"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6" name="Group 901">
                    <a:extLst>
                      <a:ext uri="{FF2B5EF4-FFF2-40B4-BE49-F238E27FC236}">
                        <a16:creationId xmlns:a16="http://schemas.microsoft.com/office/drawing/2014/main" id="{ADA0237B-8A9F-4DD7-B6ED-5ADA6D73C84A}"/>
                      </a:ext>
                    </a:extLst>
                  </p:cNvPr>
                  <p:cNvGrpSpPr>
                    <a:grpSpLocks/>
                  </p:cNvGrpSpPr>
                  <p:nvPr/>
                </p:nvGrpSpPr>
                <p:grpSpPr bwMode="auto">
                  <a:xfrm>
                    <a:off x="1148" y="574"/>
                    <a:ext cx="56" cy="28"/>
                    <a:chOff x="1148" y="574"/>
                    <a:chExt cx="56" cy="28"/>
                  </a:xfrm>
                  <a:grpFill/>
                </p:grpSpPr>
                <p:sp>
                  <p:nvSpPr>
                    <p:cNvPr id="137" name="Oval 902">
                      <a:extLst>
                        <a:ext uri="{FF2B5EF4-FFF2-40B4-BE49-F238E27FC236}">
                          <a16:creationId xmlns:a16="http://schemas.microsoft.com/office/drawing/2014/main" id="{6B2D8686-BF5D-4F76-BE71-45BF3FAE1EB4}"/>
                        </a:ext>
                      </a:extLst>
                    </p:cNvPr>
                    <p:cNvSpPr>
                      <a:spLocks noChangeArrowheads="1"/>
                    </p:cNvSpPr>
                    <p:nvPr/>
                  </p:nvSpPr>
                  <p:spPr bwMode="auto">
                    <a:xfrm rot="2160000">
                      <a:off x="1148" y="576"/>
                      <a:ext cx="25"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Oval 903">
                      <a:extLst>
                        <a:ext uri="{FF2B5EF4-FFF2-40B4-BE49-F238E27FC236}">
                          <a16:creationId xmlns:a16="http://schemas.microsoft.com/office/drawing/2014/main" id="{FC10EE88-C81C-480E-A59C-E2B83CBBB83E}"/>
                        </a:ext>
                      </a:extLst>
                    </p:cNvPr>
                    <p:cNvSpPr>
                      <a:spLocks noChangeArrowheads="1"/>
                    </p:cNvSpPr>
                    <p:nvPr/>
                  </p:nvSpPr>
                  <p:spPr bwMode="auto">
                    <a:xfrm rot="8280000">
                      <a:off x="1177" y="574"/>
                      <a:ext cx="27"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7" name="Group 904">
                    <a:extLst>
                      <a:ext uri="{FF2B5EF4-FFF2-40B4-BE49-F238E27FC236}">
                        <a16:creationId xmlns:a16="http://schemas.microsoft.com/office/drawing/2014/main" id="{75098040-9FF9-4494-9911-1B72FA3EE5EB}"/>
                      </a:ext>
                    </a:extLst>
                  </p:cNvPr>
                  <p:cNvGrpSpPr>
                    <a:grpSpLocks/>
                  </p:cNvGrpSpPr>
                  <p:nvPr/>
                </p:nvGrpSpPr>
                <p:grpSpPr bwMode="auto">
                  <a:xfrm>
                    <a:off x="1148" y="608"/>
                    <a:ext cx="56" cy="28"/>
                    <a:chOff x="1148" y="608"/>
                    <a:chExt cx="56" cy="28"/>
                  </a:xfrm>
                  <a:grpFill/>
                </p:grpSpPr>
                <p:sp>
                  <p:nvSpPr>
                    <p:cNvPr id="135" name="Oval 905">
                      <a:extLst>
                        <a:ext uri="{FF2B5EF4-FFF2-40B4-BE49-F238E27FC236}">
                          <a16:creationId xmlns:a16="http://schemas.microsoft.com/office/drawing/2014/main" id="{0FA8DC88-23A5-4075-9330-7FB25A001EEE}"/>
                        </a:ext>
                      </a:extLst>
                    </p:cNvPr>
                    <p:cNvSpPr>
                      <a:spLocks noChangeArrowheads="1"/>
                    </p:cNvSpPr>
                    <p:nvPr/>
                  </p:nvSpPr>
                  <p:spPr bwMode="auto">
                    <a:xfrm rot="2160000">
                      <a:off x="1148" y="610"/>
                      <a:ext cx="25"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Oval 906">
                      <a:extLst>
                        <a:ext uri="{FF2B5EF4-FFF2-40B4-BE49-F238E27FC236}">
                          <a16:creationId xmlns:a16="http://schemas.microsoft.com/office/drawing/2014/main" id="{3286306C-3CA0-4750-80E1-F2EAE198714F}"/>
                        </a:ext>
                      </a:extLst>
                    </p:cNvPr>
                    <p:cNvSpPr>
                      <a:spLocks noChangeArrowheads="1"/>
                    </p:cNvSpPr>
                    <p:nvPr/>
                  </p:nvSpPr>
                  <p:spPr bwMode="auto">
                    <a:xfrm rot="8280000">
                      <a:off x="1177" y="608"/>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8" name="Group 907">
                    <a:extLst>
                      <a:ext uri="{FF2B5EF4-FFF2-40B4-BE49-F238E27FC236}">
                        <a16:creationId xmlns:a16="http://schemas.microsoft.com/office/drawing/2014/main" id="{9A8360CB-AAD0-459C-A8D7-B3EF4B433200}"/>
                      </a:ext>
                    </a:extLst>
                  </p:cNvPr>
                  <p:cNvGrpSpPr>
                    <a:grpSpLocks/>
                  </p:cNvGrpSpPr>
                  <p:nvPr/>
                </p:nvGrpSpPr>
                <p:grpSpPr bwMode="auto">
                  <a:xfrm>
                    <a:off x="1148" y="641"/>
                    <a:ext cx="56" cy="27"/>
                    <a:chOff x="1148" y="641"/>
                    <a:chExt cx="56" cy="27"/>
                  </a:xfrm>
                  <a:grpFill/>
                </p:grpSpPr>
                <p:sp>
                  <p:nvSpPr>
                    <p:cNvPr id="133" name="Oval 908">
                      <a:extLst>
                        <a:ext uri="{FF2B5EF4-FFF2-40B4-BE49-F238E27FC236}">
                          <a16:creationId xmlns:a16="http://schemas.microsoft.com/office/drawing/2014/main" id="{91FD47B6-EAA0-4CF4-8C4F-FC36E06DE594}"/>
                        </a:ext>
                      </a:extLst>
                    </p:cNvPr>
                    <p:cNvSpPr>
                      <a:spLocks noChangeArrowheads="1"/>
                    </p:cNvSpPr>
                    <p:nvPr/>
                  </p:nvSpPr>
                  <p:spPr bwMode="auto">
                    <a:xfrm rot="2160000">
                      <a:off x="1148" y="644"/>
                      <a:ext cx="25" cy="24"/>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Oval 909">
                      <a:extLst>
                        <a:ext uri="{FF2B5EF4-FFF2-40B4-BE49-F238E27FC236}">
                          <a16:creationId xmlns:a16="http://schemas.microsoft.com/office/drawing/2014/main" id="{0B9E42D7-133B-4362-A9B9-D5923387151F}"/>
                        </a:ext>
                      </a:extLst>
                    </p:cNvPr>
                    <p:cNvSpPr>
                      <a:spLocks noChangeArrowheads="1"/>
                    </p:cNvSpPr>
                    <p:nvPr/>
                  </p:nvSpPr>
                  <p:spPr bwMode="auto">
                    <a:xfrm rot="8280000">
                      <a:off x="1177" y="641"/>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 name="Group 910">
                    <a:extLst>
                      <a:ext uri="{FF2B5EF4-FFF2-40B4-BE49-F238E27FC236}">
                        <a16:creationId xmlns:a16="http://schemas.microsoft.com/office/drawing/2014/main" id="{231E1167-2CBE-44E2-B3BE-7C974288E457}"/>
                      </a:ext>
                    </a:extLst>
                  </p:cNvPr>
                  <p:cNvGrpSpPr>
                    <a:grpSpLocks/>
                  </p:cNvGrpSpPr>
                  <p:nvPr/>
                </p:nvGrpSpPr>
                <p:grpSpPr bwMode="auto">
                  <a:xfrm>
                    <a:off x="1148" y="674"/>
                    <a:ext cx="56" cy="27"/>
                    <a:chOff x="1148" y="674"/>
                    <a:chExt cx="56" cy="27"/>
                  </a:xfrm>
                  <a:grpFill/>
                </p:grpSpPr>
                <p:sp>
                  <p:nvSpPr>
                    <p:cNvPr id="131" name="Oval 911">
                      <a:extLst>
                        <a:ext uri="{FF2B5EF4-FFF2-40B4-BE49-F238E27FC236}">
                          <a16:creationId xmlns:a16="http://schemas.microsoft.com/office/drawing/2014/main" id="{CC6B3E53-791D-459E-8BB9-030F0AE29989}"/>
                        </a:ext>
                      </a:extLst>
                    </p:cNvPr>
                    <p:cNvSpPr>
                      <a:spLocks noChangeArrowheads="1"/>
                    </p:cNvSpPr>
                    <p:nvPr/>
                  </p:nvSpPr>
                  <p:spPr bwMode="auto">
                    <a:xfrm rot="2160000">
                      <a:off x="1148" y="676"/>
                      <a:ext cx="25"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 name="Oval 912">
                      <a:extLst>
                        <a:ext uri="{FF2B5EF4-FFF2-40B4-BE49-F238E27FC236}">
                          <a16:creationId xmlns:a16="http://schemas.microsoft.com/office/drawing/2014/main" id="{74A33483-ADB9-4083-AA12-3BBE82C0285F}"/>
                        </a:ext>
                      </a:extLst>
                    </p:cNvPr>
                    <p:cNvSpPr>
                      <a:spLocks noChangeArrowheads="1"/>
                    </p:cNvSpPr>
                    <p:nvPr/>
                  </p:nvSpPr>
                  <p:spPr bwMode="auto">
                    <a:xfrm rot="8280000">
                      <a:off x="1177" y="674"/>
                      <a:ext cx="27" cy="25"/>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30" name="Oval 913">
                    <a:extLst>
                      <a:ext uri="{FF2B5EF4-FFF2-40B4-BE49-F238E27FC236}">
                        <a16:creationId xmlns:a16="http://schemas.microsoft.com/office/drawing/2014/main" id="{4F55D613-69AE-4F95-85EC-448DD8F1AB38}"/>
                      </a:ext>
                    </a:extLst>
                  </p:cNvPr>
                  <p:cNvSpPr>
                    <a:spLocks noChangeArrowheads="1"/>
                  </p:cNvSpPr>
                  <p:nvPr/>
                </p:nvSpPr>
                <p:spPr bwMode="auto">
                  <a:xfrm rot="5580000">
                    <a:off x="1163" y="477"/>
                    <a:ext cx="26" cy="26"/>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3" name="Line 914">
                  <a:extLst>
                    <a:ext uri="{FF2B5EF4-FFF2-40B4-BE49-F238E27FC236}">
                      <a16:creationId xmlns:a16="http://schemas.microsoft.com/office/drawing/2014/main" id="{78A9DDE2-7CDD-4388-B068-CBD01DAD3B39}"/>
                    </a:ext>
                  </a:extLst>
                </p:cNvPr>
                <p:cNvSpPr>
                  <a:spLocks noChangeShapeType="1"/>
                </p:cNvSpPr>
                <p:nvPr/>
              </p:nvSpPr>
              <p:spPr bwMode="auto">
                <a:xfrm>
                  <a:off x="1178" y="713"/>
                  <a:ext cx="0" cy="887"/>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4" name="Freeform 915">
                  <a:extLst>
                    <a:ext uri="{FF2B5EF4-FFF2-40B4-BE49-F238E27FC236}">
                      <a16:creationId xmlns:a16="http://schemas.microsoft.com/office/drawing/2014/main" id="{9BFD4EC6-39B9-4D0A-B061-8DB6810E6226}"/>
                    </a:ext>
                  </a:extLst>
                </p:cNvPr>
                <p:cNvSpPr>
                  <a:spLocks/>
                </p:cNvSpPr>
                <p:nvPr/>
              </p:nvSpPr>
              <p:spPr bwMode="auto">
                <a:xfrm>
                  <a:off x="1178" y="774"/>
                  <a:ext cx="95" cy="147"/>
                </a:xfrm>
                <a:custGeom>
                  <a:avLst/>
                  <a:gdLst>
                    <a:gd name="T0" fmla="*/ 1 w 95"/>
                    <a:gd name="T1" fmla="*/ 130 h 147"/>
                    <a:gd name="T2" fmla="*/ 6 w 95"/>
                    <a:gd name="T3" fmla="*/ 111 h 147"/>
                    <a:gd name="T4" fmla="*/ 9 w 95"/>
                    <a:gd name="T5" fmla="*/ 93 h 147"/>
                    <a:gd name="T6" fmla="*/ 15 w 95"/>
                    <a:gd name="T7" fmla="*/ 74 h 147"/>
                    <a:gd name="T8" fmla="*/ 21 w 95"/>
                    <a:gd name="T9" fmla="*/ 58 h 147"/>
                    <a:gd name="T10" fmla="*/ 28 w 95"/>
                    <a:gd name="T11" fmla="*/ 48 h 147"/>
                    <a:gd name="T12" fmla="*/ 34 w 95"/>
                    <a:gd name="T13" fmla="*/ 35 h 147"/>
                    <a:gd name="T14" fmla="*/ 40 w 95"/>
                    <a:gd name="T15" fmla="*/ 27 h 147"/>
                    <a:gd name="T16" fmla="*/ 48 w 95"/>
                    <a:gd name="T17" fmla="*/ 19 h 147"/>
                    <a:gd name="T18" fmla="*/ 56 w 95"/>
                    <a:gd name="T19" fmla="*/ 8 h 147"/>
                    <a:gd name="T20" fmla="*/ 65 w 95"/>
                    <a:gd name="T21" fmla="*/ 3 h 147"/>
                    <a:gd name="T22" fmla="*/ 73 w 95"/>
                    <a:gd name="T23" fmla="*/ 0 h 147"/>
                    <a:gd name="T24" fmla="*/ 81 w 95"/>
                    <a:gd name="T25" fmla="*/ 5 h 147"/>
                    <a:gd name="T26" fmla="*/ 87 w 95"/>
                    <a:gd name="T27" fmla="*/ 13 h 147"/>
                    <a:gd name="T28" fmla="*/ 93 w 95"/>
                    <a:gd name="T29" fmla="*/ 27 h 147"/>
                    <a:gd name="T30" fmla="*/ 94 w 95"/>
                    <a:gd name="T31" fmla="*/ 42 h 147"/>
                    <a:gd name="T32" fmla="*/ 94 w 95"/>
                    <a:gd name="T33" fmla="*/ 61 h 147"/>
                    <a:gd name="T34" fmla="*/ 94 w 95"/>
                    <a:gd name="T35" fmla="*/ 77 h 147"/>
                    <a:gd name="T36" fmla="*/ 91 w 95"/>
                    <a:gd name="T37" fmla="*/ 104 h 147"/>
                    <a:gd name="T38" fmla="*/ 90 w 95"/>
                    <a:gd name="T39" fmla="*/ 82 h 147"/>
                    <a:gd name="T40" fmla="*/ 82 w 95"/>
                    <a:gd name="T41" fmla="*/ 66 h 147"/>
                    <a:gd name="T42" fmla="*/ 75 w 95"/>
                    <a:gd name="T43" fmla="*/ 50 h 147"/>
                    <a:gd name="T44" fmla="*/ 68 w 95"/>
                    <a:gd name="T45" fmla="*/ 35 h 147"/>
                    <a:gd name="T46" fmla="*/ 63 w 95"/>
                    <a:gd name="T47" fmla="*/ 19 h 147"/>
                    <a:gd name="T48" fmla="*/ 55 w 95"/>
                    <a:gd name="T49" fmla="*/ 11 h 147"/>
                    <a:gd name="T50" fmla="*/ 48 w 95"/>
                    <a:gd name="T51" fmla="*/ 5 h 147"/>
                    <a:gd name="T52" fmla="*/ 40 w 95"/>
                    <a:gd name="T53" fmla="*/ 8 h 147"/>
                    <a:gd name="T54" fmla="*/ 34 w 95"/>
                    <a:gd name="T55" fmla="*/ 16 h 147"/>
                    <a:gd name="T56" fmla="*/ 27 w 95"/>
                    <a:gd name="T57" fmla="*/ 21 h 147"/>
                    <a:gd name="T58" fmla="*/ 20 w 95"/>
                    <a:gd name="T59" fmla="*/ 29 h 147"/>
                    <a:gd name="T60" fmla="*/ 15 w 95"/>
                    <a:gd name="T61" fmla="*/ 40 h 147"/>
                    <a:gd name="T62" fmla="*/ 9 w 95"/>
                    <a:gd name="T63" fmla="*/ 56 h 147"/>
                    <a:gd name="T64" fmla="*/ 7 w 95"/>
                    <a:gd name="T65" fmla="*/ 72 h 147"/>
                    <a:gd name="T66" fmla="*/ 3 w 95"/>
                    <a:gd name="T67" fmla="*/ 88 h 147"/>
                    <a:gd name="T68" fmla="*/ 0 w 95"/>
                    <a:gd name="T69" fmla="*/ 10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147">
                      <a:moveTo>
                        <a:pt x="1" y="146"/>
                      </a:moveTo>
                      <a:lnTo>
                        <a:pt x="1" y="130"/>
                      </a:lnTo>
                      <a:lnTo>
                        <a:pt x="3" y="119"/>
                      </a:lnTo>
                      <a:lnTo>
                        <a:pt x="6" y="111"/>
                      </a:lnTo>
                      <a:lnTo>
                        <a:pt x="7" y="101"/>
                      </a:lnTo>
                      <a:lnTo>
                        <a:pt x="9" y="93"/>
                      </a:lnTo>
                      <a:lnTo>
                        <a:pt x="11" y="85"/>
                      </a:lnTo>
                      <a:lnTo>
                        <a:pt x="15" y="74"/>
                      </a:lnTo>
                      <a:lnTo>
                        <a:pt x="18" y="64"/>
                      </a:lnTo>
                      <a:lnTo>
                        <a:pt x="21" y="58"/>
                      </a:lnTo>
                      <a:lnTo>
                        <a:pt x="25" y="50"/>
                      </a:lnTo>
                      <a:lnTo>
                        <a:pt x="28" y="48"/>
                      </a:lnTo>
                      <a:lnTo>
                        <a:pt x="30" y="40"/>
                      </a:lnTo>
                      <a:lnTo>
                        <a:pt x="34" y="35"/>
                      </a:lnTo>
                      <a:lnTo>
                        <a:pt x="37" y="32"/>
                      </a:lnTo>
                      <a:lnTo>
                        <a:pt x="40" y="27"/>
                      </a:lnTo>
                      <a:lnTo>
                        <a:pt x="44" y="21"/>
                      </a:lnTo>
                      <a:lnTo>
                        <a:pt x="48" y="19"/>
                      </a:lnTo>
                      <a:lnTo>
                        <a:pt x="53" y="13"/>
                      </a:lnTo>
                      <a:lnTo>
                        <a:pt x="56" y="8"/>
                      </a:lnTo>
                      <a:lnTo>
                        <a:pt x="60" y="5"/>
                      </a:lnTo>
                      <a:lnTo>
                        <a:pt x="65" y="3"/>
                      </a:lnTo>
                      <a:lnTo>
                        <a:pt x="68" y="0"/>
                      </a:lnTo>
                      <a:lnTo>
                        <a:pt x="73" y="0"/>
                      </a:lnTo>
                      <a:lnTo>
                        <a:pt x="77" y="0"/>
                      </a:lnTo>
                      <a:lnTo>
                        <a:pt x="81" y="5"/>
                      </a:lnTo>
                      <a:lnTo>
                        <a:pt x="84" y="8"/>
                      </a:lnTo>
                      <a:lnTo>
                        <a:pt x="87" y="13"/>
                      </a:lnTo>
                      <a:lnTo>
                        <a:pt x="91" y="19"/>
                      </a:lnTo>
                      <a:lnTo>
                        <a:pt x="93" y="27"/>
                      </a:lnTo>
                      <a:lnTo>
                        <a:pt x="93" y="35"/>
                      </a:lnTo>
                      <a:lnTo>
                        <a:pt x="94" y="42"/>
                      </a:lnTo>
                      <a:lnTo>
                        <a:pt x="94" y="53"/>
                      </a:lnTo>
                      <a:lnTo>
                        <a:pt x="94" y="61"/>
                      </a:lnTo>
                      <a:lnTo>
                        <a:pt x="94" y="69"/>
                      </a:lnTo>
                      <a:lnTo>
                        <a:pt x="94" y="77"/>
                      </a:lnTo>
                      <a:lnTo>
                        <a:pt x="94" y="85"/>
                      </a:lnTo>
                      <a:lnTo>
                        <a:pt x="91" y="104"/>
                      </a:lnTo>
                      <a:lnTo>
                        <a:pt x="92" y="90"/>
                      </a:lnTo>
                      <a:lnTo>
                        <a:pt x="90" y="82"/>
                      </a:lnTo>
                      <a:lnTo>
                        <a:pt x="85" y="74"/>
                      </a:lnTo>
                      <a:lnTo>
                        <a:pt x="82" y="66"/>
                      </a:lnTo>
                      <a:lnTo>
                        <a:pt x="78" y="58"/>
                      </a:lnTo>
                      <a:lnTo>
                        <a:pt x="75" y="50"/>
                      </a:lnTo>
                      <a:lnTo>
                        <a:pt x="73" y="42"/>
                      </a:lnTo>
                      <a:lnTo>
                        <a:pt x="68" y="35"/>
                      </a:lnTo>
                      <a:lnTo>
                        <a:pt x="66" y="27"/>
                      </a:lnTo>
                      <a:lnTo>
                        <a:pt x="63" y="19"/>
                      </a:lnTo>
                      <a:lnTo>
                        <a:pt x="58" y="13"/>
                      </a:lnTo>
                      <a:lnTo>
                        <a:pt x="55" y="11"/>
                      </a:lnTo>
                      <a:lnTo>
                        <a:pt x="51" y="8"/>
                      </a:lnTo>
                      <a:lnTo>
                        <a:pt x="48" y="5"/>
                      </a:lnTo>
                      <a:lnTo>
                        <a:pt x="45" y="5"/>
                      </a:lnTo>
                      <a:lnTo>
                        <a:pt x="40" y="8"/>
                      </a:lnTo>
                      <a:lnTo>
                        <a:pt x="37" y="11"/>
                      </a:lnTo>
                      <a:lnTo>
                        <a:pt x="34" y="16"/>
                      </a:lnTo>
                      <a:lnTo>
                        <a:pt x="30" y="19"/>
                      </a:lnTo>
                      <a:lnTo>
                        <a:pt x="27" y="21"/>
                      </a:lnTo>
                      <a:lnTo>
                        <a:pt x="24" y="24"/>
                      </a:lnTo>
                      <a:lnTo>
                        <a:pt x="20" y="29"/>
                      </a:lnTo>
                      <a:lnTo>
                        <a:pt x="17" y="32"/>
                      </a:lnTo>
                      <a:lnTo>
                        <a:pt x="15" y="40"/>
                      </a:lnTo>
                      <a:lnTo>
                        <a:pt x="11" y="48"/>
                      </a:lnTo>
                      <a:lnTo>
                        <a:pt x="9" y="56"/>
                      </a:lnTo>
                      <a:lnTo>
                        <a:pt x="8" y="64"/>
                      </a:lnTo>
                      <a:lnTo>
                        <a:pt x="7" y="72"/>
                      </a:lnTo>
                      <a:lnTo>
                        <a:pt x="4" y="80"/>
                      </a:lnTo>
                      <a:lnTo>
                        <a:pt x="3" y="88"/>
                      </a:lnTo>
                      <a:lnTo>
                        <a:pt x="2" y="96"/>
                      </a:lnTo>
                      <a:lnTo>
                        <a:pt x="0" y="10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 name="Freeform 916">
                  <a:extLst>
                    <a:ext uri="{FF2B5EF4-FFF2-40B4-BE49-F238E27FC236}">
                      <a16:creationId xmlns:a16="http://schemas.microsoft.com/office/drawing/2014/main" id="{99ACAC20-1C7E-4474-8074-70AD39E3987F}"/>
                    </a:ext>
                  </a:extLst>
                </p:cNvPr>
                <p:cNvSpPr>
                  <a:spLocks/>
                </p:cNvSpPr>
                <p:nvPr/>
              </p:nvSpPr>
              <p:spPr bwMode="auto">
                <a:xfrm>
                  <a:off x="1091" y="853"/>
                  <a:ext cx="88" cy="285"/>
                </a:xfrm>
                <a:custGeom>
                  <a:avLst/>
                  <a:gdLst>
                    <a:gd name="T0" fmla="*/ 82 w 88"/>
                    <a:gd name="T1" fmla="*/ 208 h 285"/>
                    <a:gd name="T2" fmla="*/ 80 w 88"/>
                    <a:gd name="T3" fmla="*/ 189 h 285"/>
                    <a:gd name="T4" fmla="*/ 77 w 88"/>
                    <a:gd name="T5" fmla="*/ 151 h 285"/>
                    <a:gd name="T6" fmla="*/ 75 w 88"/>
                    <a:gd name="T7" fmla="*/ 133 h 285"/>
                    <a:gd name="T8" fmla="*/ 72 w 88"/>
                    <a:gd name="T9" fmla="*/ 111 h 285"/>
                    <a:gd name="T10" fmla="*/ 64 w 88"/>
                    <a:gd name="T11" fmla="*/ 89 h 285"/>
                    <a:gd name="T12" fmla="*/ 55 w 88"/>
                    <a:gd name="T13" fmla="*/ 70 h 285"/>
                    <a:gd name="T14" fmla="*/ 49 w 88"/>
                    <a:gd name="T15" fmla="*/ 54 h 285"/>
                    <a:gd name="T16" fmla="*/ 41 w 88"/>
                    <a:gd name="T17" fmla="*/ 41 h 285"/>
                    <a:gd name="T18" fmla="*/ 34 w 88"/>
                    <a:gd name="T19" fmla="*/ 30 h 285"/>
                    <a:gd name="T20" fmla="*/ 26 w 88"/>
                    <a:gd name="T21" fmla="*/ 16 h 285"/>
                    <a:gd name="T22" fmla="*/ 20 w 88"/>
                    <a:gd name="T23" fmla="*/ 8 h 285"/>
                    <a:gd name="T24" fmla="*/ 12 w 88"/>
                    <a:gd name="T25" fmla="*/ 3 h 285"/>
                    <a:gd name="T26" fmla="*/ 3 w 88"/>
                    <a:gd name="T27" fmla="*/ 0 h 285"/>
                    <a:gd name="T28" fmla="*/ 3 w 88"/>
                    <a:gd name="T29" fmla="*/ 5 h 285"/>
                    <a:gd name="T30" fmla="*/ 10 w 88"/>
                    <a:gd name="T31" fmla="*/ 16 h 285"/>
                    <a:gd name="T32" fmla="*/ 16 w 88"/>
                    <a:gd name="T33" fmla="*/ 30 h 285"/>
                    <a:gd name="T34" fmla="*/ 23 w 88"/>
                    <a:gd name="T35" fmla="*/ 38 h 285"/>
                    <a:gd name="T36" fmla="*/ 29 w 88"/>
                    <a:gd name="T37" fmla="*/ 46 h 285"/>
                    <a:gd name="T38" fmla="*/ 36 w 88"/>
                    <a:gd name="T39" fmla="*/ 57 h 285"/>
                    <a:gd name="T40" fmla="*/ 41 w 88"/>
                    <a:gd name="T41" fmla="*/ 70 h 285"/>
                    <a:gd name="T42" fmla="*/ 48 w 88"/>
                    <a:gd name="T43" fmla="*/ 81 h 285"/>
                    <a:gd name="T44" fmla="*/ 54 w 88"/>
                    <a:gd name="T45" fmla="*/ 97 h 285"/>
                    <a:gd name="T46" fmla="*/ 61 w 88"/>
                    <a:gd name="T47" fmla="*/ 114 h 285"/>
                    <a:gd name="T48" fmla="*/ 67 w 88"/>
                    <a:gd name="T49" fmla="*/ 133 h 285"/>
                    <a:gd name="T50" fmla="*/ 71 w 88"/>
                    <a:gd name="T51" fmla="*/ 149 h 285"/>
                    <a:gd name="T52" fmla="*/ 74 w 88"/>
                    <a:gd name="T53" fmla="*/ 165 h 285"/>
                    <a:gd name="T54" fmla="*/ 76 w 88"/>
                    <a:gd name="T55" fmla="*/ 181 h 285"/>
                    <a:gd name="T56" fmla="*/ 78 w 88"/>
                    <a:gd name="T57" fmla="*/ 203 h 285"/>
                    <a:gd name="T58" fmla="*/ 80 w 88"/>
                    <a:gd name="T59" fmla="*/ 222 h 285"/>
                    <a:gd name="T60" fmla="*/ 83 w 88"/>
                    <a:gd name="T61" fmla="*/ 241 h 285"/>
                    <a:gd name="T62" fmla="*/ 85 w 88"/>
                    <a:gd name="T63" fmla="*/ 257 h 285"/>
                    <a:gd name="T64" fmla="*/ 86 w 88"/>
                    <a:gd name="T65" fmla="*/ 273 h 285"/>
                    <a:gd name="T66" fmla="*/ 87 w 88"/>
                    <a:gd name="T67" fmla="*/ 28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285">
                      <a:moveTo>
                        <a:pt x="87" y="197"/>
                      </a:moveTo>
                      <a:lnTo>
                        <a:pt x="82" y="208"/>
                      </a:lnTo>
                      <a:lnTo>
                        <a:pt x="82" y="200"/>
                      </a:lnTo>
                      <a:lnTo>
                        <a:pt x="80" y="189"/>
                      </a:lnTo>
                      <a:lnTo>
                        <a:pt x="78" y="162"/>
                      </a:lnTo>
                      <a:lnTo>
                        <a:pt x="77" y="151"/>
                      </a:lnTo>
                      <a:lnTo>
                        <a:pt x="76" y="141"/>
                      </a:lnTo>
                      <a:lnTo>
                        <a:pt x="75" y="133"/>
                      </a:lnTo>
                      <a:lnTo>
                        <a:pt x="73" y="119"/>
                      </a:lnTo>
                      <a:lnTo>
                        <a:pt x="72" y="111"/>
                      </a:lnTo>
                      <a:lnTo>
                        <a:pt x="69" y="100"/>
                      </a:lnTo>
                      <a:lnTo>
                        <a:pt x="64" y="89"/>
                      </a:lnTo>
                      <a:lnTo>
                        <a:pt x="60" y="78"/>
                      </a:lnTo>
                      <a:lnTo>
                        <a:pt x="55" y="70"/>
                      </a:lnTo>
                      <a:lnTo>
                        <a:pt x="52" y="62"/>
                      </a:lnTo>
                      <a:lnTo>
                        <a:pt x="49" y="54"/>
                      </a:lnTo>
                      <a:lnTo>
                        <a:pt x="46" y="46"/>
                      </a:lnTo>
                      <a:lnTo>
                        <a:pt x="41" y="41"/>
                      </a:lnTo>
                      <a:lnTo>
                        <a:pt x="38" y="32"/>
                      </a:lnTo>
                      <a:lnTo>
                        <a:pt x="34" y="30"/>
                      </a:lnTo>
                      <a:lnTo>
                        <a:pt x="30" y="22"/>
                      </a:lnTo>
                      <a:lnTo>
                        <a:pt x="26" y="16"/>
                      </a:lnTo>
                      <a:lnTo>
                        <a:pt x="23" y="11"/>
                      </a:lnTo>
                      <a:lnTo>
                        <a:pt x="20" y="8"/>
                      </a:lnTo>
                      <a:lnTo>
                        <a:pt x="16" y="5"/>
                      </a:lnTo>
                      <a:lnTo>
                        <a:pt x="12" y="3"/>
                      </a:lnTo>
                      <a:lnTo>
                        <a:pt x="7" y="0"/>
                      </a:lnTo>
                      <a:lnTo>
                        <a:pt x="3" y="0"/>
                      </a:lnTo>
                      <a:lnTo>
                        <a:pt x="0" y="0"/>
                      </a:lnTo>
                      <a:lnTo>
                        <a:pt x="3" y="5"/>
                      </a:lnTo>
                      <a:lnTo>
                        <a:pt x="7" y="11"/>
                      </a:lnTo>
                      <a:lnTo>
                        <a:pt x="10" y="16"/>
                      </a:lnTo>
                      <a:lnTo>
                        <a:pt x="13" y="22"/>
                      </a:lnTo>
                      <a:lnTo>
                        <a:pt x="16" y="30"/>
                      </a:lnTo>
                      <a:lnTo>
                        <a:pt x="20" y="32"/>
                      </a:lnTo>
                      <a:lnTo>
                        <a:pt x="23" y="38"/>
                      </a:lnTo>
                      <a:lnTo>
                        <a:pt x="26" y="41"/>
                      </a:lnTo>
                      <a:lnTo>
                        <a:pt x="29" y="46"/>
                      </a:lnTo>
                      <a:lnTo>
                        <a:pt x="33" y="51"/>
                      </a:lnTo>
                      <a:lnTo>
                        <a:pt x="36" y="57"/>
                      </a:lnTo>
                      <a:lnTo>
                        <a:pt x="39" y="62"/>
                      </a:lnTo>
                      <a:lnTo>
                        <a:pt x="41" y="70"/>
                      </a:lnTo>
                      <a:lnTo>
                        <a:pt x="45" y="76"/>
                      </a:lnTo>
                      <a:lnTo>
                        <a:pt x="48" y="81"/>
                      </a:lnTo>
                      <a:lnTo>
                        <a:pt x="51" y="89"/>
                      </a:lnTo>
                      <a:lnTo>
                        <a:pt x="54" y="97"/>
                      </a:lnTo>
                      <a:lnTo>
                        <a:pt x="58" y="105"/>
                      </a:lnTo>
                      <a:lnTo>
                        <a:pt x="61" y="114"/>
                      </a:lnTo>
                      <a:lnTo>
                        <a:pt x="64" y="124"/>
                      </a:lnTo>
                      <a:lnTo>
                        <a:pt x="67" y="133"/>
                      </a:lnTo>
                      <a:lnTo>
                        <a:pt x="70" y="141"/>
                      </a:lnTo>
                      <a:lnTo>
                        <a:pt x="71" y="149"/>
                      </a:lnTo>
                      <a:lnTo>
                        <a:pt x="73" y="157"/>
                      </a:lnTo>
                      <a:lnTo>
                        <a:pt x="74" y="165"/>
                      </a:lnTo>
                      <a:lnTo>
                        <a:pt x="75" y="173"/>
                      </a:lnTo>
                      <a:lnTo>
                        <a:pt x="76" y="181"/>
                      </a:lnTo>
                      <a:lnTo>
                        <a:pt x="77" y="192"/>
                      </a:lnTo>
                      <a:lnTo>
                        <a:pt x="78" y="203"/>
                      </a:lnTo>
                      <a:lnTo>
                        <a:pt x="80" y="214"/>
                      </a:lnTo>
                      <a:lnTo>
                        <a:pt x="80" y="222"/>
                      </a:lnTo>
                      <a:lnTo>
                        <a:pt x="82" y="230"/>
                      </a:lnTo>
                      <a:lnTo>
                        <a:pt x="83" y="241"/>
                      </a:lnTo>
                      <a:lnTo>
                        <a:pt x="85" y="249"/>
                      </a:lnTo>
                      <a:lnTo>
                        <a:pt x="85" y="257"/>
                      </a:lnTo>
                      <a:lnTo>
                        <a:pt x="86" y="265"/>
                      </a:lnTo>
                      <a:lnTo>
                        <a:pt x="86" y="273"/>
                      </a:lnTo>
                      <a:lnTo>
                        <a:pt x="87" y="284"/>
                      </a:lnTo>
                      <a:lnTo>
                        <a:pt x="87" y="28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 name="Freeform 917">
                  <a:extLst>
                    <a:ext uri="{FF2B5EF4-FFF2-40B4-BE49-F238E27FC236}">
                      <a16:creationId xmlns:a16="http://schemas.microsoft.com/office/drawing/2014/main" id="{0E9915E5-43CB-4A98-BE32-19BEE6C44C36}"/>
                    </a:ext>
                  </a:extLst>
                </p:cNvPr>
                <p:cNvSpPr>
                  <a:spLocks/>
                </p:cNvSpPr>
                <p:nvPr/>
              </p:nvSpPr>
              <p:spPr bwMode="auto">
                <a:xfrm>
                  <a:off x="1178" y="1221"/>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7" name="Freeform 918">
                  <a:extLst>
                    <a:ext uri="{FF2B5EF4-FFF2-40B4-BE49-F238E27FC236}">
                      <a16:creationId xmlns:a16="http://schemas.microsoft.com/office/drawing/2014/main" id="{92C34C7B-CC70-4FC8-816D-30FEA88CEC4B}"/>
                    </a:ext>
                  </a:extLst>
                </p:cNvPr>
                <p:cNvSpPr>
                  <a:spLocks/>
                </p:cNvSpPr>
                <p:nvPr/>
              </p:nvSpPr>
              <p:spPr bwMode="auto">
                <a:xfrm>
                  <a:off x="1174" y="973"/>
                  <a:ext cx="91" cy="216"/>
                </a:xfrm>
                <a:custGeom>
                  <a:avLst/>
                  <a:gdLst>
                    <a:gd name="T0" fmla="*/ 9 w 91"/>
                    <a:gd name="T1" fmla="*/ 188 h 216"/>
                    <a:gd name="T2" fmla="*/ 9 w 91"/>
                    <a:gd name="T3" fmla="*/ 172 h 216"/>
                    <a:gd name="T4" fmla="*/ 11 w 91"/>
                    <a:gd name="T5" fmla="*/ 156 h 216"/>
                    <a:gd name="T6" fmla="*/ 15 w 91"/>
                    <a:gd name="T7" fmla="*/ 134 h 216"/>
                    <a:gd name="T8" fmla="*/ 19 w 91"/>
                    <a:gd name="T9" fmla="*/ 116 h 216"/>
                    <a:gd name="T10" fmla="*/ 22 w 91"/>
                    <a:gd name="T11" fmla="*/ 94 h 216"/>
                    <a:gd name="T12" fmla="*/ 26 w 91"/>
                    <a:gd name="T13" fmla="*/ 73 h 216"/>
                    <a:gd name="T14" fmla="*/ 31 w 91"/>
                    <a:gd name="T15" fmla="*/ 56 h 216"/>
                    <a:gd name="T16" fmla="*/ 38 w 91"/>
                    <a:gd name="T17" fmla="*/ 38 h 216"/>
                    <a:gd name="T18" fmla="*/ 44 w 91"/>
                    <a:gd name="T19" fmla="*/ 24 h 216"/>
                    <a:gd name="T20" fmla="*/ 53 w 91"/>
                    <a:gd name="T21" fmla="*/ 11 h 216"/>
                    <a:gd name="T22" fmla="*/ 59 w 91"/>
                    <a:gd name="T23" fmla="*/ 5 h 216"/>
                    <a:gd name="T24" fmla="*/ 67 w 91"/>
                    <a:gd name="T25" fmla="*/ 0 h 216"/>
                    <a:gd name="T26" fmla="*/ 74 w 91"/>
                    <a:gd name="T27" fmla="*/ 0 h 216"/>
                    <a:gd name="T28" fmla="*/ 82 w 91"/>
                    <a:gd name="T29" fmla="*/ 3 h 216"/>
                    <a:gd name="T30" fmla="*/ 90 w 91"/>
                    <a:gd name="T31" fmla="*/ 11 h 216"/>
                    <a:gd name="T32" fmla="*/ 83 w 91"/>
                    <a:gd name="T33" fmla="*/ 13 h 216"/>
                    <a:gd name="T34" fmla="*/ 76 w 91"/>
                    <a:gd name="T35" fmla="*/ 13 h 216"/>
                    <a:gd name="T36" fmla="*/ 67 w 91"/>
                    <a:gd name="T37" fmla="*/ 13 h 216"/>
                    <a:gd name="T38" fmla="*/ 59 w 91"/>
                    <a:gd name="T39" fmla="*/ 24 h 216"/>
                    <a:gd name="T40" fmla="*/ 52 w 91"/>
                    <a:gd name="T41" fmla="*/ 43 h 216"/>
                    <a:gd name="T42" fmla="*/ 45 w 91"/>
                    <a:gd name="T43" fmla="*/ 56 h 216"/>
                    <a:gd name="T44" fmla="*/ 38 w 91"/>
                    <a:gd name="T45" fmla="*/ 70 h 216"/>
                    <a:gd name="T46" fmla="*/ 34 w 91"/>
                    <a:gd name="T47" fmla="*/ 86 h 216"/>
                    <a:gd name="T48" fmla="*/ 29 w 91"/>
                    <a:gd name="T49" fmla="*/ 99 h 216"/>
                    <a:gd name="T50" fmla="*/ 23 w 91"/>
                    <a:gd name="T51" fmla="*/ 118 h 216"/>
                    <a:gd name="T52" fmla="*/ 18 w 91"/>
                    <a:gd name="T53" fmla="*/ 137 h 216"/>
                    <a:gd name="T54" fmla="*/ 14 w 91"/>
                    <a:gd name="T55" fmla="*/ 153 h 216"/>
                    <a:gd name="T56" fmla="*/ 10 w 91"/>
                    <a:gd name="T57" fmla="*/ 169 h 216"/>
                    <a:gd name="T58" fmla="*/ 4 w 91"/>
                    <a:gd name="T59" fmla="*/ 188 h 216"/>
                    <a:gd name="T60" fmla="*/ 1 w 91"/>
                    <a:gd name="T61" fmla="*/ 207 h 216"/>
                    <a:gd name="T62" fmla="*/ 8 w 91"/>
                    <a:gd name="T63" fmla="*/ 21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216">
                      <a:moveTo>
                        <a:pt x="8" y="210"/>
                      </a:moveTo>
                      <a:lnTo>
                        <a:pt x="9" y="188"/>
                      </a:lnTo>
                      <a:lnTo>
                        <a:pt x="9" y="180"/>
                      </a:lnTo>
                      <a:lnTo>
                        <a:pt x="9" y="172"/>
                      </a:lnTo>
                      <a:lnTo>
                        <a:pt x="10" y="164"/>
                      </a:lnTo>
                      <a:lnTo>
                        <a:pt x="11" y="156"/>
                      </a:lnTo>
                      <a:lnTo>
                        <a:pt x="12" y="148"/>
                      </a:lnTo>
                      <a:lnTo>
                        <a:pt x="15" y="134"/>
                      </a:lnTo>
                      <a:lnTo>
                        <a:pt x="18" y="124"/>
                      </a:lnTo>
                      <a:lnTo>
                        <a:pt x="19" y="116"/>
                      </a:lnTo>
                      <a:lnTo>
                        <a:pt x="20" y="105"/>
                      </a:lnTo>
                      <a:lnTo>
                        <a:pt x="22" y="94"/>
                      </a:lnTo>
                      <a:lnTo>
                        <a:pt x="24" y="83"/>
                      </a:lnTo>
                      <a:lnTo>
                        <a:pt x="26" y="73"/>
                      </a:lnTo>
                      <a:lnTo>
                        <a:pt x="29" y="65"/>
                      </a:lnTo>
                      <a:lnTo>
                        <a:pt x="31" y="56"/>
                      </a:lnTo>
                      <a:lnTo>
                        <a:pt x="33" y="48"/>
                      </a:lnTo>
                      <a:lnTo>
                        <a:pt x="38" y="38"/>
                      </a:lnTo>
                      <a:lnTo>
                        <a:pt x="41" y="30"/>
                      </a:lnTo>
                      <a:lnTo>
                        <a:pt x="44" y="24"/>
                      </a:lnTo>
                      <a:lnTo>
                        <a:pt x="48" y="16"/>
                      </a:lnTo>
                      <a:lnTo>
                        <a:pt x="53" y="11"/>
                      </a:lnTo>
                      <a:lnTo>
                        <a:pt x="56" y="8"/>
                      </a:lnTo>
                      <a:lnTo>
                        <a:pt x="59" y="5"/>
                      </a:lnTo>
                      <a:lnTo>
                        <a:pt x="64" y="3"/>
                      </a:lnTo>
                      <a:lnTo>
                        <a:pt x="67" y="0"/>
                      </a:lnTo>
                      <a:lnTo>
                        <a:pt x="70" y="0"/>
                      </a:lnTo>
                      <a:lnTo>
                        <a:pt x="74" y="0"/>
                      </a:lnTo>
                      <a:lnTo>
                        <a:pt x="78" y="0"/>
                      </a:lnTo>
                      <a:lnTo>
                        <a:pt x="82" y="3"/>
                      </a:lnTo>
                      <a:lnTo>
                        <a:pt x="87" y="5"/>
                      </a:lnTo>
                      <a:lnTo>
                        <a:pt x="90" y="11"/>
                      </a:lnTo>
                      <a:lnTo>
                        <a:pt x="87" y="13"/>
                      </a:lnTo>
                      <a:lnTo>
                        <a:pt x="83" y="13"/>
                      </a:lnTo>
                      <a:lnTo>
                        <a:pt x="79" y="13"/>
                      </a:lnTo>
                      <a:lnTo>
                        <a:pt x="76" y="13"/>
                      </a:lnTo>
                      <a:lnTo>
                        <a:pt x="70" y="13"/>
                      </a:lnTo>
                      <a:lnTo>
                        <a:pt x="67" y="13"/>
                      </a:lnTo>
                      <a:lnTo>
                        <a:pt x="63" y="16"/>
                      </a:lnTo>
                      <a:lnTo>
                        <a:pt x="59" y="24"/>
                      </a:lnTo>
                      <a:lnTo>
                        <a:pt x="56" y="32"/>
                      </a:lnTo>
                      <a:lnTo>
                        <a:pt x="52" y="43"/>
                      </a:lnTo>
                      <a:lnTo>
                        <a:pt x="48" y="51"/>
                      </a:lnTo>
                      <a:lnTo>
                        <a:pt x="45" y="56"/>
                      </a:lnTo>
                      <a:lnTo>
                        <a:pt x="42" y="65"/>
                      </a:lnTo>
                      <a:lnTo>
                        <a:pt x="38" y="70"/>
                      </a:lnTo>
                      <a:lnTo>
                        <a:pt x="36" y="78"/>
                      </a:lnTo>
                      <a:lnTo>
                        <a:pt x="34" y="86"/>
                      </a:lnTo>
                      <a:lnTo>
                        <a:pt x="31" y="91"/>
                      </a:lnTo>
                      <a:lnTo>
                        <a:pt x="29" y="99"/>
                      </a:lnTo>
                      <a:lnTo>
                        <a:pt x="25" y="110"/>
                      </a:lnTo>
                      <a:lnTo>
                        <a:pt x="23" y="118"/>
                      </a:lnTo>
                      <a:lnTo>
                        <a:pt x="21" y="129"/>
                      </a:lnTo>
                      <a:lnTo>
                        <a:pt x="18" y="137"/>
                      </a:lnTo>
                      <a:lnTo>
                        <a:pt x="15" y="145"/>
                      </a:lnTo>
                      <a:lnTo>
                        <a:pt x="14" y="153"/>
                      </a:lnTo>
                      <a:lnTo>
                        <a:pt x="12" y="161"/>
                      </a:lnTo>
                      <a:lnTo>
                        <a:pt x="10" y="169"/>
                      </a:lnTo>
                      <a:lnTo>
                        <a:pt x="7" y="180"/>
                      </a:lnTo>
                      <a:lnTo>
                        <a:pt x="4" y="188"/>
                      </a:lnTo>
                      <a:lnTo>
                        <a:pt x="3" y="196"/>
                      </a:lnTo>
                      <a:lnTo>
                        <a:pt x="1" y="207"/>
                      </a:lnTo>
                      <a:lnTo>
                        <a:pt x="0" y="215"/>
                      </a:lnTo>
                      <a:lnTo>
                        <a:pt x="8" y="21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8" name="Freeform 919">
                  <a:extLst>
                    <a:ext uri="{FF2B5EF4-FFF2-40B4-BE49-F238E27FC236}">
                      <a16:creationId xmlns:a16="http://schemas.microsoft.com/office/drawing/2014/main" id="{F6AF576F-CF73-42F1-A135-73A802FB13B7}"/>
                    </a:ext>
                  </a:extLst>
                </p:cNvPr>
                <p:cNvSpPr>
                  <a:spLocks/>
                </p:cNvSpPr>
                <p:nvPr/>
              </p:nvSpPr>
              <p:spPr bwMode="auto">
                <a:xfrm>
                  <a:off x="1126" y="1315"/>
                  <a:ext cx="53" cy="169"/>
                </a:xfrm>
                <a:custGeom>
                  <a:avLst/>
                  <a:gdLst>
                    <a:gd name="T0" fmla="*/ 1 w 53"/>
                    <a:gd name="T1" fmla="*/ 33 h 169"/>
                    <a:gd name="T2" fmla="*/ 11 w 53"/>
                    <a:gd name="T3" fmla="*/ 11 h 169"/>
                    <a:gd name="T4" fmla="*/ 15 w 53"/>
                    <a:gd name="T5" fmla="*/ 11 h 169"/>
                    <a:gd name="T6" fmla="*/ 20 w 53"/>
                    <a:gd name="T7" fmla="*/ 19 h 169"/>
                    <a:gd name="T8" fmla="*/ 23 w 53"/>
                    <a:gd name="T9" fmla="*/ 24 h 169"/>
                    <a:gd name="T10" fmla="*/ 29 w 53"/>
                    <a:gd name="T11" fmla="*/ 38 h 169"/>
                    <a:gd name="T12" fmla="*/ 32 w 53"/>
                    <a:gd name="T13" fmla="*/ 41 h 169"/>
                    <a:gd name="T14" fmla="*/ 34 w 53"/>
                    <a:gd name="T15" fmla="*/ 51 h 169"/>
                    <a:gd name="T16" fmla="*/ 38 w 53"/>
                    <a:gd name="T17" fmla="*/ 62 h 169"/>
                    <a:gd name="T18" fmla="*/ 40 w 53"/>
                    <a:gd name="T19" fmla="*/ 73 h 169"/>
                    <a:gd name="T20" fmla="*/ 41 w 53"/>
                    <a:gd name="T21" fmla="*/ 84 h 169"/>
                    <a:gd name="T22" fmla="*/ 43 w 53"/>
                    <a:gd name="T23" fmla="*/ 95 h 169"/>
                    <a:gd name="T24" fmla="*/ 45 w 53"/>
                    <a:gd name="T25" fmla="*/ 103 h 169"/>
                    <a:gd name="T26" fmla="*/ 46 w 53"/>
                    <a:gd name="T27" fmla="*/ 114 h 169"/>
                    <a:gd name="T28" fmla="*/ 49 w 53"/>
                    <a:gd name="T29" fmla="*/ 125 h 169"/>
                    <a:gd name="T30" fmla="*/ 50 w 53"/>
                    <a:gd name="T31" fmla="*/ 133 h 169"/>
                    <a:gd name="T32" fmla="*/ 51 w 53"/>
                    <a:gd name="T33" fmla="*/ 141 h 169"/>
                    <a:gd name="T34" fmla="*/ 51 w 53"/>
                    <a:gd name="T35" fmla="*/ 149 h 169"/>
                    <a:gd name="T36" fmla="*/ 52 w 53"/>
                    <a:gd name="T37" fmla="*/ 157 h 169"/>
                    <a:gd name="T38" fmla="*/ 52 w 53"/>
                    <a:gd name="T39" fmla="*/ 168 h 169"/>
                    <a:gd name="T40" fmla="*/ 52 w 53"/>
                    <a:gd name="T41" fmla="*/ 160 h 169"/>
                    <a:gd name="T42" fmla="*/ 50 w 53"/>
                    <a:gd name="T43" fmla="*/ 152 h 169"/>
                    <a:gd name="T44" fmla="*/ 46 w 53"/>
                    <a:gd name="T45" fmla="*/ 141 h 169"/>
                    <a:gd name="T46" fmla="*/ 45 w 53"/>
                    <a:gd name="T47" fmla="*/ 133 h 169"/>
                    <a:gd name="T48" fmla="*/ 44 w 53"/>
                    <a:gd name="T49" fmla="*/ 122 h 169"/>
                    <a:gd name="T50" fmla="*/ 42 w 53"/>
                    <a:gd name="T51" fmla="*/ 114 h 169"/>
                    <a:gd name="T52" fmla="*/ 40 w 53"/>
                    <a:gd name="T53" fmla="*/ 106 h 169"/>
                    <a:gd name="T54" fmla="*/ 39 w 53"/>
                    <a:gd name="T55" fmla="*/ 98 h 169"/>
                    <a:gd name="T56" fmla="*/ 38 w 53"/>
                    <a:gd name="T57" fmla="*/ 87 h 169"/>
                    <a:gd name="T58" fmla="*/ 35 w 53"/>
                    <a:gd name="T59" fmla="*/ 79 h 169"/>
                    <a:gd name="T60" fmla="*/ 34 w 53"/>
                    <a:gd name="T61" fmla="*/ 70 h 169"/>
                    <a:gd name="T62" fmla="*/ 33 w 53"/>
                    <a:gd name="T63" fmla="*/ 60 h 169"/>
                    <a:gd name="T64" fmla="*/ 32 w 53"/>
                    <a:gd name="T65" fmla="*/ 49 h 169"/>
                    <a:gd name="T66" fmla="*/ 30 w 53"/>
                    <a:gd name="T67" fmla="*/ 38 h 169"/>
                    <a:gd name="T68" fmla="*/ 28 w 53"/>
                    <a:gd name="T69" fmla="*/ 27 h 169"/>
                    <a:gd name="T70" fmla="*/ 25 w 53"/>
                    <a:gd name="T71" fmla="*/ 19 h 169"/>
                    <a:gd name="T72" fmla="*/ 22 w 53"/>
                    <a:gd name="T73" fmla="*/ 11 h 169"/>
                    <a:gd name="T74" fmla="*/ 18 w 53"/>
                    <a:gd name="T75" fmla="*/ 5 h 169"/>
                    <a:gd name="T76" fmla="*/ 13 w 53"/>
                    <a:gd name="T77" fmla="*/ 0 h 169"/>
                    <a:gd name="T78" fmla="*/ 10 w 53"/>
                    <a:gd name="T79" fmla="*/ 0 h 169"/>
                    <a:gd name="T80" fmla="*/ 7 w 53"/>
                    <a:gd name="T81" fmla="*/ 0 h 169"/>
                    <a:gd name="T82" fmla="*/ 3 w 53"/>
                    <a:gd name="T83" fmla="*/ 3 h 169"/>
                    <a:gd name="T84" fmla="*/ 3 w 53"/>
                    <a:gd name="T85" fmla="*/ 11 h 169"/>
                    <a:gd name="T86" fmla="*/ 2 w 53"/>
                    <a:gd name="T87" fmla="*/ 19 h 169"/>
                    <a:gd name="T88" fmla="*/ 2 w 53"/>
                    <a:gd name="T89" fmla="*/ 27 h 169"/>
                    <a:gd name="T90" fmla="*/ 0 w 53"/>
                    <a:gd name="T91" fmla="*/ 35 h 169"/>
                    <a:gd name="T92" fmla="*/ 1 w 53"/>
                    <a:gd name="T93" fmla="*/ 3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169">
                      <a:moveTo>
                        <a:pt x="1" y="33"/>
                      </a:moveTo>
                      <a:lnTo>
                        <a:pt x="11" y="11"/>
                      </a:lnTo>
                      <a:lnTo>
                        <a:pt x="15" y="11"/>
                      </a:lnTo>
                      <a:lnTo>
                        <a:pt x="20" y="19"/>
                      </a:lnTo>
                      <a:lnTo>
                        <a:pt x="23" y="24"/>
                      </a:lnTo>
                      <a:lnTo>
                        <a:pt x="29" y="38"/>
                      </a:lnTo>
                      <a:lnTo>
                        <a:pt x="32" y="41"/>
                      </a:lnTo>
                      <a:lnTo>
                        <a:pt x="34" y="51"/>
                      </a:lnTo>
                      <a:lnTo>
                        <a:pt x="38" y="62"/>
                      </a:lnTo>
                      <a:lnTo>
                        <a:pt x="40" y="73"/>
                      </a:lnTo>
                      <a:lnTo>
                        <a:pt x="41" y="84"/>
                      </a:lnTo>
                      <a:lnTo>
                        <a:pt x="43" y="95"/>
                      </a:lnTo>
                      <a:lnTo>
                        <a:pt x="45" y="103"/>
                      </a:lnTo>
                      <a:lnTo>
                        <a:pt x="46" y="114"/>
                      </a:lnTo>
                      <a:lnTo>
                        <a:pt x="49" y="125"/>
                      </a:lnTo>
                      <a:lnTo>
                        <a:pt x="50" y="133"/>
                      </a:lnTo>
                      <a:lnTo>
                        <a:pt x="51" y="141"/>
                      </a:lnTo>
                      <a:lnTo>
                        <a:pt x="51" y="149"/>
                      </a:lnTo>
                      <a:lnTo>
                        <a:pt x="52" y="157"/>
                      </a:lnTo>
                      <a:lnTo>
                        <a:pt x="52" y="168"/>
                      </a:lnTo>
                      <a:lnTo>
                        <a:pt x="52" y="160"/>
                      </a:lnTo>
                      <a:lnTo>
                        <a:pt x="50" y="152"/>
                      </a:lnTo>
                      <a:lnTo>
                        <a:pt x="46" y="141"/>
                      </a:lnTo>
                      <a:lnTo>
                        <a:pt x="45" y="133"/>
                      </a:lnTo>
                      <a:lnTo>
                        <a:pt x="44" y="122"/>
                      </a:lnTo>
                      <a:lnTo>
                        <a:pt x="42" y="114"/>
                      </a:lnTo>
                      <a:lnTo>
                        <a:pt x="40" y="106"/>
                      </a:lnTo>
                      <a:lnTo>
                        <a:pt x="39" y="98"/>
                      </a:lnTo>
                      <a:lnTo>
                        <a:pt x="38" y="87"/>
                      </a:lnTo>
                      <a:lnTo>
                        <a:pt x="35" y="79"/>
                      </a:lnTo>
                      <a:lnTo>
                        <a:pt x="34" y="70"/>
                      </a:lnTo>
                      <a:lnTo>
                        <a:pt x="33" y="60"/>
                      </a:lnTo>
                      <a:lnTo>
                        <a:pt x="32" y="49"/>
                      </a:lnTo>
                      <a:lnTo>
                        <a:pt x="30" y="38"/>
                      </a:lnTo>
                      <a:lnTo>
                        <a:pt x="28" y="27"/>
                      </a:lnTo>
                      <a:lnTo>
                        <a:pt x="25" y="19"/>
                      </a:lnTo>
                      <a:lnTo>
                        <a:pt x="22" y="11"/>
                      </a:lnTo>
                      <a:lnTo>
                        <a:pt x="18" y="5"/>
                      </a:lnTo>
                      <a:lnTo>
                        <a:pt x="13" y="0"/>
                      </a:lnTo>
                      <a:lnTo>
                        <a:pt x="10" y="0"/>
                      </a:lnTo>
                      <a:lnTo>
                        <a:pt x="7" y="0"/>
                      </a:lnTo>
                      <a:lnTo>
                        <a:pt x="3" y="3"/>
                      </a:lnTo>
                      <a:lnTo>
                        <a:pt x="3" y="11"/>
                      </a:lnTo>
                      <a:lnTo>
                        <a:pt x="2" y="19"/>
                      </a:lnTo>
                      <a:lnTo>
                        <a:pt x="2" y="27"/>
                      </a:lnTo>
                      <a:lnTo>
                        <a:pt x="0" y="35"/>
                      </a:lnTo>
                      <a:lnTo>
                        <a:pt x="1" y="3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 name="Freeform 920">
                  <a:extLst>
                    <a:ext uri="{FF2B5EF4-FFF2-40B4-BE49-F238E27FC236}">
                      <a16:creationId xmlns:a16="http://schemas.microsoft.com/office/drawing/2014/main" id="{B17E312C-DB65-4777-A3CD-9C856DA8C5DC}"/>
                    </a:ext>
                  </a:extLst>
                </p:cNvPr>
                <p:cNvSpPr>
                  <a:spLocks/>
                </p:cNvSpPr>
                <p:nvPr/>
              </p:nvSpPr>
              <p:spPr bwMode="auto">
                <a:xfrm>
                  <a:off x="1095" y="1098"/>
                  <a:ext cx="89" cy="190"/>
                </a:xfrm>
                <a:custGeom>
                  <a:avLst/>
                  <a:gdLst>
                    <a:gd name="T0" fmla="*/ 88 w 89"/>
                    <a:gd name="T1" fmla="*/ 100 h 190"/>
                    <a:gd name="T2" fmla="*/ 81 w 89"/>
                    <a:gd name="T3" fmla="*/ 100 h 190"/>
                    <a:gd name="T4" fmla="*/ 79 w 89"/>
                    <a:gd name="T5" fmla="*/ 92 h 190"/>
                    <a:gd name="T6" fmla="*/ 77 w 89"/>
                    <a:gd name="T7" fmla="*/ 84 h 190"/>
                    <a:gd name="T8" fmla="*/ 74 w 89"/>
                    <a:gd name="T9" fmla="*/ 77 h 190"/>
                    <a:gd name="T10" fmla="*/ 70 w 89"/>
                    <a:gd name="T11" fmla="*/ 69 h 190"/>
                    <a:gd name="T12" fmla="*/ 65 w 89"/>
                    <a:gd name="T13" fmla="*/ 61 h 190"/>
                    <a:gd name="T14" fmla="*/ 62 w 89"/>
                    <a:gd name="T15" fmla="*/ 51 h 190"/>
                    <a:gd name="T16" fmla="*/ 58 w 89"/>
                    <a:gd name="T17" fmla="*/ 43 h 190"/>
                    <a:gd name="T18" fmla="*/ 54 w 89"/>
                    <a:gd name="T19" fmla="*/ 36 h 190"/>
                    <a:gd name="T20" fmla="*/ 51 w 89"/>
                    <a:gd name="T21" fmla="*/ 28 h 190"/>
                    <a:gd name="T22" fmla="*/ 47 w 89"/>
                    <a:gd name="T23" fmla="*/ 20 h 190"/>
                    <a:gd name="T24" fmla="*/ 43 w 89"/>
                    <a:gd name="T25" fmla="*/ 18 h 190"/>
                    <a:gd name="T26" fmla="*/ 38 w 89"/>
                    <a:gd name="T27" fmla="*/ 15 h 190"/>
                    <a:gd name="T28" fmla="*/ 33 w 89"/>
                    <a:gd name="T29" fmla="*/ 10 h 190"/>
                    <a:gd name="T30" fmla="*/ 27 w 89"/>
                    <a:gd name="T31" fmla="*/ 8 h 190"/>
                    <a:gd name="T32" fmla="*/ 23 w 89"/>
                    <a:gd name="T33" fmla="*/ 5 h 190"/>
                    <a:gd name="T34" fmla="*/ 18 w 89"/>
                    <a:gd name="T35" fmla="*/ 0 h 190"/>
                    <a:gd name="T36" fmla="*/ 14 w 89"/>
                    <a:gd name="T37" fmla="*/ 0 h 190"/>
                    <a:gd name="T38" fmla="*/ 10 w 89"/>
                    <a:gd name="T39" fmla="*/ 0 h 190"/>
                    <a:gd name="T40" fmla="*/ 6 w 89"/>
                    <a:gd name="T41" fmla="*/ 0 h 190"/>
                    <a:gd name="T42" fmla="*/ 0 w 89"/>
                    <a:gd name="T43" fmla="*/ 0 h 190"/>
                    <a:gd name="T44" fmla="*/ 1 w 89"/>
                    <a:gd name="T45" fmla="*/ 8 h 190"/>
                    <a:gd name="T46" fmla="*/ 6 w 89"/>
                    <a:gd name="T47" fmla="*/ 10 h 190"/>
                    <a:gd name="T48" fmla="*/ 10 w 89"/>
                    <a:gd name="T49" fmla="*/ 15 h 190"/>
                    <a:gd name="T50" fmla="*/ 14 w 89"/>
                    <a:gd name="T51" fmla="*/ 18 h 190"/>
                    <a:gd name="T52" fmla="*/ 18 w 89"/>
                    <a:gd name="T53" fmla="*/ 20 h 190"/>
                    <a:gd name="T54" fmla="*/ 23 w 89"/>
                    <a:gd name="T55" fmla="*/ 23 h 190"/>
                    <a:gd name="T56" fmla="*/ 27 w 89"/>
                    <a:gd name="T57" fmla="*/ 28 h 190"/>
                    <a:gd name="T58" fmla="*/ 33 w 89"/>
                    <a:gd name="T59" fmla="*/ 36 h 190"/>
                    <a:gd name="T60" fmla="*/ 37 w 89"/>
                    <a:gd name="T61" fmla="*/ 41 h 190"/>
                    <a:gd name="T62" fmla="*/ 41 w 89"/>
                    <a:gd name="T63" fmla="*/ 46 h 190"/>
                    <a:gd name="T64" fmla="*/ 45 w 89"/>
                    <a:gd name="T65" fmla="*/ 49 h 190"/>
                    <a:gd name="T66" fmla="*/ 50 w 89"/>
                    <a:gd name="T67" fmla="*/ 54 h 190"/>
                    <a:gd name="T68" fmla="*/ 53 w 89"/>
                    <a:gd name="T69" fmla="*/ 61 h 190"/>
                    <a:gd name="T70" fmla="*/ 55 w 89"/>
                    <a:gd name="T71" fmla="*/ 69 h 190"/>
                    <a:gd name="T72" fmla="*/ 57 w 89"/>
                    <a:gd name="T73" fmla="*/ 79 h 190"/>
                    <a:gd name="T74" fmla="*/ 58 w 89"/>
                    <a:gd name="T75" fmla="*/ 87 h 190"/>
                    <a:gd name="T76" fmla="*/ 60 w 89"/>
                    <a:gd name="T77" fmla="*/ 95 h 190"/>
                    <a:gd name="T78" fmla="*/ 62 w 89"/>
                    <a:gd name="T79" fmla="*/ 102 h 190"/>
                    <a:gd name="T80" fmla="*/ 64 w 89"/>
                    <a:gd name="T81" fmla="*/ 110 h 190"/>
                    <a:gd name="T82" fmla="*/ 68 w 89"/>
                    <a:gd name="T83" fmla="*/ 117 h 190"/>
                    <a:gd name="T84" fmla="*/ 70 w 89"/>
                    <a:gd name="T85" fmla="*/ 125 h 190"/>
                    <a:gd name="T86" fmla="*/ 72 w 89"/>
                    <a:gd name="T87" fmla="*/ 133 h 190"/>
                    <a:gd name="T88" fmla="*/ 74 w 89"/>
                    <a:gd name="T89" fmla="*/ 140 h 190"/>
                    <a:gd name="T90" fmla="*/ 75 w 89"/>
                    <a:gd name="T91" fmla="*/ 151 h 190"/>
                    <a:gd name="T92" fmla="*/ 78 w 89"/>
                    <a:gd name="T93" fmla="*/ 158 h 190"/>
                    <a:gd name="T94" fmla="*/ 78 w 89"/>
                    <a:gd name="T95" fmla="*/ 166 h 190"/>
                    <a:gd name="T96" fmla="*/ 79 w 89"/>
                    <a:gd name="T97" fmla="*/ 174 h 190"/>
                    <a:gd name="T98" fmla="*/ 81 w 89"/>
                    <a:gd name="T99" fmla="*/ 181 h 190"/>
                    <a:gd name="T100" fmla="*/ 81 w 89"/>
                    <a:gd name="T101"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90">
                      <a:moveTo>
                        <a:pt x="88" y="100"/>
                      </a:moveTo>
                      <a:lnTo>
                        <a:pt x="81" y="100"/>
                      </a:lnTo>
                      <a:lnTo>
                        <a:pt x="79" y="92"/>
                      </a:lnTo>
                      <a:lnTo>
                        <a:pt x="77" y="84"/>
                      </a:lnTo>
                      <a:lnTo>
                        <a:pt x="74" y="77"/>
                      </a:lnTo>
                      <a:lnTo>
                        <a:pt x="70" y="69"/>
                      </a:lnTo>
                      <a:lnTo>
                        <a:pt x="65" y="61"/>
                      </a:lnTo>
                      <a:lnTo>
                        <a:pt x="62" y="51"/>
                      </a:lnTo>
                      <a:lnTo>
                        <a:pt x="58" y="43"/>
                      </a:lnTo>
                      <a:lnTo>
                        <a:pt x="54" y="36"/>
                      </a:lnTo>
                      <a:lnTo>
                        <a:pt x="51" y="28"/>
                      </a:lnTo>
                      <a:lnTo>
                        <a:pt x="47" y="20"/>
                      </a:lnTo>
                      <a:lnTo>
                        <a:pt x="43" y="18"/>
                      </a:lnTo>
                      <a:lnTo>
                        <a:pt x="38" y="15"/>
                      </a:lnTo>
                      <a:lnTo>
                        <a:pt x="33" y="10"/>
                      </a:lnTo>
                      <a:lnTo>
                        <a:pt x="27" y="8"/>
                      </a:lnTo>
                      <a:lnTo>
                        <a:pt x="23" y="5"/>
                      </a:lnTo>
                      <a:lnTo>
                        <a:pt x="18" y="0"/>
                      </a:lnTo>
                      <a:lnTo>
                        <a:pt x="14" y="0"/>
                      </a:lnTo>
                      <a:lnTo>
                        <a:pt x="10" y="0"/>
                      </a:lnTo>
                      <a:lnTo>
                        <a:pt x="6" y="0"/>
                      </a:lnTo>
                      <a:lnTo>
                        <a:pt x="0" y="0"/>
                      </a:lnTo>
                      <a:lnTo>
                        <a:pt x="1" y="8"/>
                      </a:lnTo>
                      <a:lnTo>
                        <a:pt x="6" y="10"/>
                      </a:lnTo>
                      <a:lnTo>
                        <a:pt x="10" y="15"/>
                      </a:lnTo>
                      <a:lnTo>
                        <a:pt x="14" y="18"/>
                      </a:lnTo>
                      <a:lnTo>
                        <a:pt x="18" y="20"/>
                      </a:lnTo>
                      <a:lnTo>
                        <a:pt x="23" y="23"/>
                      </a:lnTo>
                      <a:lnTo>
                        <a:pt x="27" y="28"/>
                      </a:lnTo>
                      <a:lnTo>
                        <a:pt x="33" y="36"/>
                      </a:lnTo>
                      <a:lnTo>
                        <a:pt x="37" y="41"/>
                      </a:lnTo>
                      <a:lnTo>
                        <a:pt x="41" y="46"/>
                      </a:lnTo>
                      <a:lnTo>
                        <a:pt x="45" y="49"/>
                      </a:lnTo>
                      <a:lnTo>
                        <a:pt x="50" y="54"/>
                      </a:lnTo>
                      <a:lnTo>
                        <a:pt x="53" y="61"/>
                      </a:lnTo>
                      <a:lnTo>
                        <a:pt x="55" y="69"/>
                      </a:lnTo>
                      <a:lnTo>
                        <a:pt x="57" y="79"/>
                      </a:lnTo>
                      <a:lnTo>
                        <a:pt x="58" y="87"/>
                      </a:lnTo>
                      <a:lnTo>
                        <a:pt x="60" y="95"/>
                      </a:lnTo>
                      <a:lnTo>
                        <a:pt x="62" y="102"/>
                      </a:lnTo>
                      <a:lnTo>
                        <a:pt x="64" y="110"/>
                      </a:lnTo>
                      <a:lnTo>
                        <a:pt x="68" y="117"/>
                      </a:lnTo>
                      <a:lnTo>
                        <a:pt x="70" y="125"/>
                      </a:lnTo>
                      <a:lnTo>
                        <a:pt x="72" y="133"/>
                      </a:lnTo>
                      <a:lnTo>
                        <a:pt x="74" y="140"/>
                      </a:lnTo>
                      <a:lnTo>
                        <a:pt x="75" y="151"/>
                      </a:lnTo>
                      <a:lnTo>
                        <a:pt x="78" y="158"/>
                      </a:lnTo>
                      <a:lnTo>
                        <a:pt x="78" y="166"/>
                      </a:lnTo>
                      <a:lnTo>
                        <a:pt x="79" y="174"/>
                      </a:lnTo>
                      <a:lnTo>
                        <a:pt x="81" y="181"/>
                      </a:lnTo>
                      <a:lnTo>
                        <a:pt x="81"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0" name="Freeform 921">
                  <a:extLst>
                    <a:ext uri="{FF2B5EF4-FFF2-40B4-BE49-F238E27FC236}">
                      <a16:creationId xmlns:a16="http://schemas.microsoft.com/office/drawing/2014/main" id="{E25EE1D8-E8CC-4E0F-9824-5FBEA7431CFF}"/>
                    </a:ext>
                  </a:extLst>
                </p:cNvPr>
                <p:cNvSpPr>
                  <a:spLocks/>
                </p:cNvSpPr>
                <p:nvPr/>
              </p:nvSpPr>
              <p:spPr bwMode="auto">
                <a:xfrm>
                  <a:off x="1177" y="1190"/>
                  <a:ext cx="77" cy="214"/>
                </a:xfrm>
                <a:custGeom>
                  <a:avLst/>
                  <a:gdLst>
                    <a:gd name="T0" fmla="*/ 4 w 77"/>
                    <a:gd name="T1" fmla="*/ 213 h 214"/>
                    <a:gd name="T2" fmla="*/ 6 w 77"/>
                    <a:gd name="T3" fmla="*/ 190 h 214"/>
                    <a:gd name="T4" fmla="*/ 7 w 77"/>
                    <a:gd name="T5" fmla="*/ 180 h 214"/>
                    <a:gd name="T6" fmla="*/ 9 w 77"/>
                    <a:gd name="T7" fmla="*/ 172 h 214"/>
                    <a:gd name="T8" fmla="*/ 9 w 77"/>
                    <a:gd name="T9" fmla="*/ 162 h 214"/>
                    <a:gd name="T10" fmla="*/ 10 w 77"/>
                    <a:gd name="T11" fmla="*/ 154 h 214"/>
                    <a:gd name="T12" fmla="*/ 13 w 77"/>
                    <a:gd name="T13" fmla="*/ 144 h 214"/>
                    <a:gd name="T14" fmla="*/ 14 w 77"/>
                    <a:gd name="T15" fmla="*/ 136 h 214"/>
                    <a:gd name="T16" fmla="*/ 16 w 77"/>
                    <a:gd name="T17" fmla="*/ 126 h 214"/>
                    <a:gd name="T18" fmla="*/ 17 w 77"/>
                    <a:gd name="T19" fmla="*/ 118 h 214"/>
                    <a:gd name="T20" fmla="*/ 19 w 77"/>
                    <a:gd name="T21" fmla="*/ 108 h 214"/>
                    <a:gd name="T22" fmla="*/ 22 w 77"/>
                    <a:gd name="T23" fmla="*/ 98 h 214"/>
                    <a:gd name="T24" fmla="*/ 26 w 77"/>
                    <a:gd name="T25" fmla="*/ 85 h 214"/>
                    <a:gd name="T26" fmla="*/ 29 w 77"/>
                    <a:gd name="T27" fmla="*/ 74 h 214"/>
                    <a:gd name="T28" fmla="*/ 32 w 77"/>
                    <a:gd name="T29" fmla="*/ 67 h 214"/>
                    <a:gd name="T30" fmla="*/ 34 w 77"/>
                    <a:gd name="T31" fmla="*/ 59 h 214"/>
                    <a:gd name="T32" fmla="*/ 36 w 77"/>
                    <a:gd name="T33" fmla="*/ 51 h 214"/>
                    <a:gd name="T34" fmla="*/ 37 w 77"/>
                    <a:gd name="T35" fmla="*/ 41 h 214"/>
                    <a:gd name="T36" fmla="*/ 42 w 77"/>
                    <a:gd name="T37" fmla="*/ 33 h 214"/>
                    <a:gd name="T38" fmla="*/ 43 w 77"/>
                    <a:gd name="T39" fmla="*/ 26 h 214"/>
                    <a:gd name="T40" fmla="*/ 47 w 77"/>
                    <a:gd name="T41" fmla="*/ 18 h 214"/>
                    <a:gd name="T42" fmla="*/ 50 w 77"/>
                    <a:gd name="T43" fmla="*/ 10 h 214"/>
                    <a:gd name="T44" fmla="*/ 54 w 77"/>
                    <a:gd name="T45" fmla="*/ 5 h 214"/>
                    <a:gd name="T46" fmla="*/ 59 w 77"/>
                    <a:gd name="T47" fmla="*/ 3 h 214"/>
                    <a:gd name="T48" fmla="*/ 63 w 77"/>
                    <a:gd name="T49" fmla="*/ 3 h 214"/>
                    <a:gd name="T50" fmla="*/ 67 w 77"/>
                    <a:gd name="T51" fmla="*/ 0 h 214"/>
                    <a:gd name="T52" fmla="*/ 72 w 77"/>
                    <a:gd name="T53" fmla="*/ 0 h 214"/>
                    <a:gd name="T54" fmla="*/ 76 w 77"/>
                    <a:gd name="T55" fmla="*/ 5 h 214"/>
                    <a:gd name="T56" fmla="*/ 76 w 77"/>
                    <a:gd name="T57" fmla="*/ 13 h 214"/>
                    <a:gd name="T58" fmla="*/ 72 w 77"/>
                    <a:gd name="T59" fmla="*/ 13 h 214"/>
                    <a:gd name="T60" fmla="*/ 67 w 77"/>
                    <a:gd name="T61" fmla="*/ 15 h 214"/>
                    <a:gd name="T62" fmla="*/ 62 w 77"/>
                    <a:gd name="T63" fmla="*/ 15 h 214"/>
                    <a:gd name="T64" fmla="*/ 57 w 77"/>
                    <a:gd name="T65" fmla="*/ 18 h 214"/>
                    <a:gd name="T66" fmla="*/ 53 w 77"/>
                    <a:gd name="T67" fmla="*/ 21 h 214"/>
                    <a:gd name="T68" fmla="*/ 49 w 77"/>
                    <a:gd name="T69" fmla="*/ 28 h 214"/>
                    <a:gd name="T70" fmla="*/ 44 w 77"/>
                    <a:gd name="T71" fmla="*/ 36 h 214"/>
                    <a:gd name="T72" fmla="*/ 43 w 77"/>
                    <a:gd name="T73" fmla="*/ 44 h 214"/>
                    <a:gd name="T74" fmla="*/ 39 w 77"/>
                    <a:gd name="T75" fmla="*/ 51 h 214"/>
                    <a:gd name="T76" fmla="*/ 37 w 77"/>
                    <a:gd name="T77" fmla="*/ 59 h 214"/>
                    <a:gd name="T78" fmla="*/ 34 w 77"/>
                    <a:gd name="T79" fmla="*/ 67 h 214"/>
                    <a:gd name="T80" fmla="*/ 33 w 77"/>
                    <a:gd name="T81" fmla="*/ 74 h 214"/>
                    <a:gd name="T82" fmla="*/ 30 w 77"/>
                    <a:gd name="T83" fmla="*/ 85 h 214"/>
                    <a:gd name="T84" fmla="*/ 26 w 77"/>
                    <a:gd name="T85" fmla="*/ 90 h 214"/>
                    <a:gd name="T86" fmla="*/ 24 w 77"/>
                    <a:gd name="T87" fmla="*/ 98 h 214"/>
                    <a:gd name="T88" fmla="*/ 22 w 77"/>
                    <a:gd name="T89" fmla="*/ 105 h 214"/>
                    <a:gd name="T90" fmla="*/ 19 w 77"/>
                    <a:gd name="T91" fmla="*/ 113 h 214"/>
                    <a:gd name="T92" fmla="*/ 16 w 77"/>
                    <a:gd name="T93" fmla="*/ 121 h 214"/>
                    <a:gd name="T94" fmla="*/ 14 w 77"/>
                    <a:gd name="T95" fmla="*/ 128 h 214"/>
                    <a:gd name="T96" fmla="*/ 11 w 77"/>
                    <a:gd name="T97" fmla="*/ 136 h 214"/>
                    <a:gd name="T98" fmla="*/ 9 w 77"/>
                    <a:gd name="T99" fmla="*/ 144 h 214"/>
                    <a:gd name="T100" fmla="*/ 4 w 77"/>
                    <a:gd name="T101" fmla="*/ 151 h 214"/>
                    <a:gd name="T102" fmla="*/ 3 w 77"/>
                    <a:gd name="T103" fmla="*/ 159 h 214"/>
                    <a:gd name="T104" fmla="*/ 0 w 77"/>
                    <a:gd name="T105" fmla="*/ 16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214">
                      <a:moveTo>
                        <a:pt x="4" y="213"/>
                      </a:moveTo>
                      <a:lnTo>
                        <a:pt x="6" y="190"/>
                      </a:lnTo>
                      <a:lnTo>
                        <a:pt x="7" y="180"/>
                      </a:lnTo>
                      <a:lnTo>
                        <a:pt x="9" y="172"/>
                      </a:lnTo>
                      <a:lnTo>
                        <a:pt x="9" y="162"/>
                      </a:lnTo>
                      <a:lnTo>
                        <a:pt x="10" y="154"/>
                      </a:lnTo>
                      <a:lnTo>
                        <a:pt x="13" y="144"/>
                      </a:lnTo>
                      <a:lnTo>
                        <a:pt x="14" y="136"/>
                      </a:lnTo>
                      <a:lnTo>
                        <a:pt x="16" y="126"/>
                      </a:lnTo>
                      <a:lnTo>
                        <a:pt x="17" y="118"/>
                      </a:lnTo>
                      <a:lnTo>
                        <a:pt x="19" y="108"/>
                      </a:lnTo>
                      <a:lnTo>
                        <a:pt x="22" y="98"/>
                      </a:lnTo>
                      <a:lnTo>
                        <a:pt x="26" y="85"/>
                      </a:lnTo>
                      <a:lnTo>
                        <a:pt x="29" y="74"/>
                      </a:lnTo>
                      <a:lnTo>
                        <a:pt x="32" y="67"/>
                      </a:lnTo>
                      <a:lnTo>
                        <a:pt x="34" y="59"/>
                      </a:lnTo>
                      <a:lnTo>
                        <a:pt x="36" y="51"/>
                      </a:lnTo>
                      <a:lnTo>
                        <a:pt x="37" y="41"/>
                      </a:lnTo>
                      <a:lnTo>
                        <a:pt x="42" y="33"/>
                      </a:lnTo>
                      <a:lnTo>
                        <a:pt x="43" y="26"/>
                      </a:lnTo>
                      <a:lnTo>
                        <a:pt x="47" y="18"/>
                      </a:lnTo>
                      <a:lnTo>
                        <a:pt x="50" y="10"/>
                      </a:lnTo>
                      <a:lnTo>
                        <a:pt x="54" y="5"/>
                      </a:lnTo>
                      <a:lnTo>
                        <a:pt x="59" y="3"/>
                      </a:lnTo>
                      <a:lnTo>
                        <a:pt x="63" y="3"/>
                      </a:lnTo>
                      <a:lnTo>
                        <a:pt x="67" y="0"/>
                      </a:lnTo>
                      <a:lnTo>
                        <a:pt x="72" y="0"/>
                      </a:lnTo>
                      <a:lnTo>
                        <a:pt x="76" y="5"/>
                      </a:lnTo>
                      <a:lnTo>
                        <a:pt x="76" y="13"/>
                      </a:lnTo>
                      <a:lnTo>
                        <a:pt x="72" y="13"/>
                      </a:lnTo>
                      <a:lnTo>
                        <a:pt x="67" y="15"/>
                      </a:lnTo>
                      <a:lnTo>
                        <a:pt x="62" y="15"/>
                      </a:lnTo>
                      <a:lnTo>
                        <a:pt x="57" y="18"/>
                      </a:lnTo>
                      <a:lnTo>
                        <a:pt x="53" y="21"/>
                      </a:lnTo>
                      <a:lnTo>
                        <a:pt x="49" y="28"/>
                      </a:lnTo>
                      <a:lnTo>
                        <a:pt x="44" y="36"/>
                      </a:lnTo>
                      <a:lnTo>
                        <a:pt x="43" y="44"/>
                      </a:lnTo>
                      <a:lnTo>
                        <a:pt x="39" y="51"/>
                      </a:lnTo>
                      <a:lnTo>
                        <a:pt x="37" y="59"/>
                      </a:lnTo>
                      <a:lnTo>
                        <a:pt x="34" y="67"/>
                      </a:lnTo>
                      <a:lnTo>
                        <a:pt x="33" y="74"/>
                      </a:lnTo>
                      <a:lnTo>
                        <a:pt x="30" y="85"/>
                      </a:lnTo>
                      <a:lnTo>
                        <a:pt x="26" y="90"/>
                      </a:lnTo>
                      <a:lnTo>
                        <a:pt x="24" y="98"/>
                      </a:lnTo>
                      <a:lnTo>
                        <a:pt x="22" y="105"/>
                      </a:lnTo>
                      <a:lnTo>
                        <a:pt x="19" y="113"/>
                      </a:lnTo>
                      <a:lnTo>
                        <a:pt x="16" y="121"/>
                      </a:lnTo>
                      <a:lnTo>
                        <a:pt x="14" y="128"/>
                      </a:lnTo>
                      <a:lnTo>
                        <a:pt x="11" y="136"/>
                      </a:lnTo>
                      <a:lnTo>
                        <a:pt x="9" y="144"/>
                      </a:lnTo>
                      <a:lnTo>
                        <a:pt x="4" y="151"/>
                      </a:lnTo>
                      <a:lnTo>
                        <a:pt x="3" y="159"/>
                      </a:lnTo>
                      <a:lnTo>
                        <a:pt x="0" y="167"/>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 name="Line 922">
                  <a:extLst>
                    <a:ext uri="{FF2B5EF4-FFF2-40B4-BE49-F238E27FC236}">
                      <a16:creationId xmlns:a16="http://schemas.microsoft.com/office/drawing/2014/main" id="{43D14DC0-8DB2-4EEF-914A-A1CF84742DC8}"/>
                    </a:ext>
                  </a:extLst>
                </p:cNvPr>
                <p:cNvSpPr>
                  <a:spLocks noChangeShapeType="1"/>
                </p:cNvSpPr>
                <p:nvPr/>
              </p:nvSpPr>
              <p:spPr bwMode="auto">
                <a:xfrm>
                  <a:off x="1153" y="380"/>
                  <a:ext cx="0" cy="116"/>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 name="Line 923">
                  <a:extLst>
                    <a:ext uri="{FF2B5EF4-FFF2-40B4-BE49-F238E27FC236}">
                      <a16:creationId xmlns:a16="http://schemas.microsoft.com/office/drawing/2014/main" id="{DC4644BA-FF81-4083-A6D8-732C8F9CEC9F}"/>
                    </a:ext>
                  </a:extLst>
                </p:cNvPr>
                <p:cNvSpPr>
                  <a:spLocks noChangeShapeType="1"/>
                </p:cNvSpPr>
                <p:nvPr/>
              </p:nvSpPr>
              <p:spPr bwMode="auto">
                <a:xfrm>
                  <a:off x="1177" y="340"/>
                  <a:ext cx="0" cy="19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 name="Line 924">
                  <a:extLst>
                    <a:ext uri="{FF2B5EF4-FFF2-40B4-BE49-F238E27FC236}">
                      <a16:creationId xmlns:a16="http://schemas.microsoft.com/office/drawing/2014/main" id="{E9B0D6ED-A62D-49B8-81A2-2FC494347CE9}"/>
                    </a:ext>
                  </a:extLst>
                </p:cNvPr>
                <p:cNvSpPr>
                  <a:spLocks noChangeShapeType="1"/>
                </p:cNvSpPr>
                <p:nvPr/>
              </p:nvSpPr>
              <p:spPr bwMode="auto">
                <a:xfrm>
                  <a:off x="1201" y="380"/>
                  <a:ext cx="0" cy="116"/>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5" name="Group 925">
                <a:extLst>
                  <a:ext uri="{FF2B5EF4-FFF2-40B4-BE49-F238E27FC236}">
                    <a16:creationId xmlns:a16="http://schemas.microsoft.com/office/drawing/2014/main" id="{14D0372E-5C69-4AD5-8584-47D2A5551983}"/>
                  </a:ext>
                </a:extLst>
              </p:cNvPr>
              <p:cNvGrpSpPr>
                <a:grpSpLocks/>
              </p:cNvGrpSpPr>
              <p:nvPr/>
            </p:nvGrpSpPr>
            <p:grpSpPr bwMode="auto">
              <a:xfrm>
                <a:off x="5755539" y="954620"/>
                <a:ext cx="178102" cy="1336686"/>
                <a:chOff x="944" y="464"/>
                <a:chExt cx="208" cy="1136"/>
              </a:xfrm>
              <a:grpFill/>
            </p:grpSpPr>
            <p:grpSp>
              <p:nvGrpSpPr>
                <p:cNvPr id="81" name="Group 926">
                  <a:extLst>
                    <a:ext uri="{FF2B5EF4-FFF2-40B4-BE49-F238E27FC236}">
                      <a16:creationId xmlns:a16="http://schemas.microsoft.com/office/drawing/2014/main" id="{EF77BBA5-29C4-44AE-A4F9-657E632504A6}"/>
                    </a:ext>
                  </a:extLst>
                </p:cNvPr>
                <p:cNvGrpSpPr>
                  <a:grpSpLocks/>
                </p:cNvGrpSpPr>
                <p:nvPr/>
              </p:nvGrpSpPr>
              <p:grpSpPr bwMode="auto">
                <a:xfrm>
                  <a:off x="1005" y="582"/>
                  <a:ext cx="65" cy="207"/>
                  <a:chOff x="1005" y="582"/>
                  <a:chExt cx="65" cy="207"/>
                </a:xfrm>
                <a:grpFill/>
              </p:grpSpPr>
              <p:grpSp>
                <p:nvGrpSpPr>
                  <p:cNvPr id="93" name="Group 927">
                    <a:extLst>
                      <a:ext uri="{FF2B5EF4-FFF2-40B4-BE49-F238E27FC236}">
                        <a16:creationId xmlns:a16="http://schemas.microsoft.com/office/drawing/2014/main" id="{7C23BEDC-8AD6-4629-8138-5AA8383E9A18}"/>
                      </a:ext>
                    </a:extLst>
                  </p:cNvPr>
                  <p:cNvGrpSpPr>
                    <a:grpSpLocks/>
                  </p:cNvGrpSpPr>
                  <p:nvPr/>
                </p:nvGrpSpPr>
                <p:grpSpPr bwMode="auto">
                  <a:xfrm>
                    <a:off x="1005" y="616"/>
                    <a:ext cx="65" cy="24"/>
                    <a:chOff x="1005" y="616"/>
                    <a:chExt cx="65" cy="24"/>
                  </a:xfrm>
                  <a:grpFill/>
                </p:grpSpPr>
                <p:sp>
                  <p:nvSpPr>
                    <p:cNvPr id="110" name="Oval 928">
                      <a:extLst>
                        <a:ext uri="{FF2B5EF4-FFF2-40B4-BE49-F238E27FC236}">
                          <a16:creationId xmlns:a16="http://schemas.microsoft.com/office/drawing/2014/main" id="{8C5934AA-3EE3-44E7-8E3E-947E0FAB8B5E}"/>
                        </a:ext>
                      </a:extLst>
                    </p:cNvPr>
                    <p:cNvSpPr>
                      <a:spLocks noChangeArrowheads="1"/>
                    </p:cNvSpPr>
                    <p:nvPr/>
                  </p:nvSpPr>
                  <p:spPr bwMode="auto">
                    <a:xfrm rot="2160000">
                      <a:off x="1005" y="618"/>
                      <a:ext cx="34"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1" name="Oval 929">
                      <a:extLst>
                        <a:ext uri="{FF2B5EF4-FFF2-40B4-BE49-F238E27FC236}">
                          <a16:creationId xmlns:a16="http://schemas.microsoft.com/office/drawing/2014/main" id="{3C242A62-ED4B-4BB5-95DE-7351322E58AD}"/>
                        </a:ext>
                      </a:extLst>
                    </p:cNvPr>
                    <p:cNvSpPr>
                      <a:spLocks noChangeArrowheads="1"/>
                    </p:cNvSpPr>
                    <p:nvPr/>
                  </p:nvSpPr>
                  <p:spPr bwMode="auto">
                    <a:xfrm rot="8280000">
                      <a:off x="1039" y="616"/>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94" name="Group 930">
                    <a:extLst>
                      <a:ext uri="{FF2B5EF4-FFF2-40B4-BE49-F238E27FC236}">
                        <a16:creationId xmlns:a16="http://schemas.microsoft.com/office/drawing/2014/main" id="{7E7CBF02-CC17-46E6-93BE-EB527D7FF47E}"/>
                      </a:ext>
                    </a:extLst>
                  </p:cNvPr>
                  <p:cNvGrpSpPr>
                    <a:grpSpLocks/>
                  </p:cNvGrpSpPr>
                  <p:nvPr/>
                </p:nvGrpSpPr>
                <p:grpSpPr bwMode="auto">
                  <a:xfrm>
                    <a:off x="1005" y="646"/>
                    <a:ext cx="65" cy="23"/>
                    <a:chOff x="1005" y="646"/>
                    <a:chExt cx="65" cy="23"/>
                  </a:xfrm>
                  <a:grpFill/>
                </p:grpSpPr>
                <p:sp>
                  <p:nvSpPr>
                    <p:cNvPr id="108" name="Oval 931">
                      <a:extLst>
                        <a:ext uri="{FF2B5EF4-FFF2-40B4-BE49-F238E27FC236}">
                          <a16:creationId xmlns:a16="http://schemas.microsoft.com/office/drawing/2014/main" id="{6694D89C-B702-40DA-A4CF-592193376C1C}"/>
                        </a:ext>
                      </a:extLst>
                    </p:cNvPr>
                    <p:cNvSpPr>
                      <a:spLocks noChangeArrowheads="1"/>
                    </p:cNvSpPr>
                    <p:nvPr/>
                  </p:nvSpPr>
                  <p:spPr bwMode="auto">
                    <a:xfrm rot="2160000">
                      <a:off x="1005" y="648"/>
                      <a:ext cx="34"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Oval 932">
                      <a:extLst>
                        <a:ext uri="{FF2B5EF4-FFF2-40B4-BE49-F238E27FC236}">
                          <a16:creationId xmlns:a16="http://schemas.microsoft.com/office/drawing/2014/main" id="{F2F4CEEE-E6B1-4EF2-91E3-4B8D96D6197A}"/>
                        </a:ext>
                      </a:extLst>
                    </p:cNvPr>
                    <p:cNvSpPr>
                      <a:spLocks noChangeArrowheads="1"/>
                    </p:cNvSpPr>
                    <p:nvPr/>
                  </p:nvSpPr>
                  <p:spPr bwMode="auto">
                    <a:xfrm rot="8280000">
                      <a:off x="1039" y="646"/>
                      <a:ext cx="31"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95" name="Group 933">
                    <a:extLst>
                      <a:ext uri="{FF2B5EF4-FFF2-40B4-BE49-F238E27FC236}">
                        <a16:creationId xmlns:a16="http://schemas.microsoft.com/office/drawing/2014/main" id="{DE447E7F-0C8C-441F-96B0-FDFF436F88D2}"/>
                      </a:ext>
                    </a:extLst>
                  </p:cNvPr>
                  <p:cNvGrpSpPr>
                    <a:grpSpLocks/>
                  </p:cNvGrpSpPr>
                  <p:nvPr/>
                </p:nvGrpSpPr>
                <p:grpSpPr bwMode="auto">
                  <a:xfrm>
                    <a:off x="1005" y="675"/>
                    <a:ext cx="65" cy="25"/>
                    <a:chOff x="1005" y="675"/>
                    <a:chExt cx="65" cy="25"/>
                  </a:xfrm>
                  <a:grpFill/>
                </p:grpSpPr>
                <p:sp>
                  <p:nvSpPr>
                    <p:cNvPr id="106" name="Oval 934">
                      <a:extLst>
                        <a:ext uri="{FF2B5EF4-FFF2-40B4-BE49-F238E27FC236}">
                          <a16:creationId xmlns:a16="http://schemas.microsoft.com/office/drawing/2014/main" id="{634C2B83-3C8A-4902-9383-9FBF1BE32E50}"/>
                        </a:ext>
                      </a:extLst>
                    </p:cNvPr>
                    <p:cNvSpPr>
                      <a:spLocks noChangeArrowheads="1"/>
                    </p:cNvSpPr>
                    <p:nvPr/>
                  </p:nvSpPr>
                  <p:spPr bwMode="auto">
                    <a:xfrm rot="2160000">
                      <a:off x="1005" y="677"/>
                      <a:ext cx="34"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Oval 935">
                      <a:extLst>
                        <a:ext uri="{FF2B5EF4-FFF2-40B4-BE49-F238E27FC236}">
                          <a16:creationId xmlns:a16="http://schemas.microsoft.com/office/drawing/2014/main" id="{3C48458B-0D72-4FF7-89E7-2E6CB46F8D73}"/>
                        </a:ext>
                      </a:extLst>
                    </p:cNvPr>
                    <p:cNvSpPr>
                      <a:spLocks noChangeArrowheads="1"/>
                    </p:cNvSpPr>
                    <p:nvPr/>
                  </p:nvSpPr>
                  <p:spPr bwMode="auto">
                    <a:xfrm rot="8280000">
                      <a:off x="1039" y="675"/>
                      <a:ext cx="31"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96" name="Group 936">
                    <a:extLst>
                      <a:ext uri="{FF2B5EF4-FFF2-40B4-BE49-F238E27FC236}">
                        <a16:creationId xmlns:a16="http://schemas.microsoft.com/office/drawing/2014/main" id="{B092013F-2316-49CC-B380-6711979398FA}"/>
                      </a:ext>
                    </a:extLst>
                  </p:cNvPr>
                  <p:cNvGrpSpPr>
                    <a:grpSpLocks/>
                  </p:cNvGrpSpPr>
                  <p:nvPr/>
                </p:nvGrpSpPr>
                <p:grpSpPr bwMode="auto">
                  <a:xfrm>
                    <a:off x="1005" y="706"/>
                    <a:ext cx="65" cy="24"/>
                    <a:chOff x="1005" y="706"/>
                    <a:chExt cx="65" cy="24"/>
                  </a:xfrm>
                  <a:grpFill/>
                </p:grpSpPr>
                <p:sp>
                  <p:nvSpPr>
                    <p:cNvPr id="104" name="Oval 937">
                      <a:extLst>
                        <a:ext uri="{FF2B5EF4-FFF2-40B4-BE49-F238E27FC236}">
                          <a16:creationId xmlns:a16="http://schemas.microsoft.com/office/drawing/2014/main" id="{B462EB9B-319D-48FE-BE0C-52FAD5242502}"/>
                        </a:ext>
                      </a:extLst>
                    </p:cNvPr>
                    <p:cNvSpPr>
                      <a:spLocks noChangeArrowheads="1"/>
                    </p:cNvSpPr>
                    <p:nvPr/>
                  </p:nvSpPr>
                  <p:spPr bwMode="auto">
                    <a:xfrm rot="2160000">
                      <a:off x="1005" y="708"/>
                      <a:ext cx="34"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Oval 938">
                      <a:extLst>
                        <a:ext uri="{FF2B5EF4-FFF2-40B4-BE49-F238E27FC236}">
                          <a16:creationId xmlns:a16="http://schemas.microsoft.com/office/drawing/2014/main" id="{34C48D07-B1E4-466B-ABD4-E2A91DDBC3FC}"/>
                        </a:ext>
                      </a:extLst>
                    </p:cNvPr>
                    <p:cNvSpPr>
                      <a:spLocks noChangeArrowheads="1"/>
                    </p:cNvSpPr>
                    <p:nvPr/>
                  </p:nvSpPr>
                  <p:spPr bwMode="auto">
                    <a:xfrm rot="8280000">
                      <a:off x="1039" y="706"/>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97" name="Group 939">
                    <a:extLst>
                      <a:ext uri="{FF2B5EF4-FFF2-40B4-BE49-F238E27FC236}">
                        <a16:creationId xmlns:a16="http://schemas.microsoft.com/office/drawing/2014/main" id="{2E14E7FD-D874-4B90-B9A5-D1195B657217}"/>
                      </a:ext>
                    </a:extLst>
                  </p:cNvPr>
                  <p:cNvGrpSpPr>
                    <a:grpSpLocks/>
                  </p:cNvGrpSpPr>
                  <p:nvPr/>
                </p:nvGrpSpPr>
                <p:grpSpPr bwMode="auto">
                  <a:xfrm>
                    <a:off x="1005" y="736"/>
                    <a:ext cx="65" cy="23"/>
                    <a:chOff x="1005" y="736"/>
                    <a:chExt cx="65" cy="23"/>
                  </a:xfrm>
                  <a:grpFill/>
                </p:grpSpPr>
                <p:sp>
                  <p:nvSpPr>
                    <p:cNvPr id="102" name="Oval 940">
                      <a:extLst>
                        <a:ext uri="{FF2B5EF4-FFF2-40B4-BE49-F238E27FC236}">
                          <a16:creationId xmlns:a16="http://schemas.microsoft.com/office/drawing/2014/main" id="{981A3110-9D3C-4D3C-B353-9FFA13C44033}"/>
                        </a:ext>
                      </a:extLst>
                    </p:cNvPr>
                    <p:cNvSpPr>
                      <a:spLocks noChangeArrowheads="1"/>
                    </p:cNvSpPr>
                    <p:nvPr/>
                  </p:nvSpPr>
                  <p:spPr bwMode="auto">
                    <a:xfrm rot="2160000">
                      <a:off x="1005" y="738"/>
                      <a:ext cx="34"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Oval 941">
                      <a:extLst>
                        <a:ext uri="{FF2B5EF4-FFF2-40B4-BE49-F238E27FC236}">
                          <a16:creationId xmlns:a16="http://schemas.microsoft.com/office/drawing/2014/main" id="{C4A102D6-70B3-4A6B-9F88-E6FC2749A323}"/>
                        </a:ext>
                      </a:extLst>
                    </p:cNvPr>
                    <p:cNvSpPr>
                      <a:spLocks noChangeArrowheads="1"/>
                    </p:cNvSpPr>
                    <p:nvPr/>
                  </p:nvSpPr>
                  <p:spPr bwMode="auto">
                    <a:xfrm rot="8280000">
                      <a:off x="1039" y="736"/>
                      <a:ext cx="31"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98" name="Group 942">
                    <a:extLst>
                      <a:ext uri="{FF2B5EF4-FFF2-40B4-BE49-F238E27FC236}">
                        <a16:creationId xmlns:a16="http://schemas.microsoft.com/office/drawing/2014/main" id="{B3FBC707-0859-4F41-81AA-CAD0986138D6}"/>
                      </a:ext>
                    </a:extLst>
                  </p:cNvPr>
                  <p:cNvGrpSpPr>
                    <a:grpSpLocks/>
                  </p:cNvGrpSpPr>
                  <p:nvPr/>
                </p:nvGrpSpPr>
                <p:grpSpPr bwMode="auto">
                  <a:xfrm>
                    <a:off x="1005" y="765"/>
                    <a:ext cx="65" cy="24"/>
                    <a:chOff x="1005" y="765"/>
                    <a:chExt cx="65" cy="24"/>
                  </a:xfrm>
                  <a:grpFill/>
                </p:grpSpPr>
                <p:sp>
                  <p:nvSpPr>
                    <p:cNvPr id="100" name="Oval 943">
                      <a:extLst>
                        <a:ext uri="{FF2B5EF4-FFF2-40B4-BE49-F238E27FC236}">
                          <a16:creationId xmlns:a16="http://schemas.microsoft.com/office/drawing/2014/main" id="{A85EF632-B39D-431A-80CA-911E918AEC6B}"/>
                        </a:ext>
                      </a:extLst>
                    </p:cNvPr>
                    <p:cNvSpPr>
                      <a:spLocks noChangeArrowheads="1"/>
                    </p:cNvSpPr>
                    <p:nvPr/>
                  </p:nvSpPr>
                  <p:spPr bwMode="auto">
                    <a:xfrm rot="2160000">
                      <a:off x="1005" y="767"/>
                      <a:ext cx="34"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Oval 944">
                      <a:extLst>
                        <a:ext uri="{FF2B5EF4-FFF2-40B4-BE49-F238E27FC236}">
                          <a16:creationId xmlns:a16="http://schemas.microsoft.com/office/drawing/2014/main" id="{C189B288-D5C8-4C00-BD27-74E700C15032}"/>
                        </a:ext>
                      </a:extLst>
                    </p:cNvPr>
                    <p:cNvSpPr>
                      <a:spLocks noChangeArrowheads="1"/>
                    </p:cNvSpPr>
                    <p:nvPr/>
                  </p:nvSpPr>
                  <p:spPr bwMode="auto">
                    <a:xfrm rot="8280000">
                      <a:off x="1039" y="765"/>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9" name="Oval 945">
                    <a:extLst>
                      <a:ext uri="{FF2B5EF4-FFF2-40B4-BE49-F238E27FC236}">
                        <a16:creationId xmlns:a16="http://schemas.microsoft.com/office/drawing/2014/main" id="{C3EA4BA8-BB84-4373-B9B6-9C54FECF5920}"/>
                      </a:ext>
                    </a:extLst>
                  </p:cNvPr>
                  <p:cNvSpPr>
                    <a:spLocks noChangeArrowheads="1"/>
                  </p:cNvSpPr>
                  <p:nvPr/>
                </p:nvSpPr>
                <p:spPr bwMode="auto">
                  <a:xfrm rot="5580000">
                    <a:off x="1022" y="588"/>
                    <a:ext cx="33"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2" name="Line 946">
                  <a:extLst>
                    <a:ext uri="{FF2B5EF4-FFF2-40B4-BE49-F238E27FC236}">
                      <a16:creationId xmlns:a16="http://schemas.microsoft.com/office/drawing/2014/main" id="{15CD537D-5152-4BFF-8474-9A0BA53FAF2A}"/>
                    </a:ext>
                  </a:extLst>
                </p:cNvPr>
                <p:cNvSpPr>
                  <a:spLocks noChangeShapeType="1"/>
                </p:cNvSpPr>
                <p:nvPr/>
              </p:nvSpPr>
              <p:spPr bwMode="auto">
                <a:xfrm>
                  <a:off x="1043" y="801"/>
                  <a:ext cx="3" cy="799"/>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Freeform 947">
                  <a:extLst>
                    <a:ext uri="{FF2B5EF4-FFF2-40B4-BE49-F238E27FC236}">
                      <a16:creationId xmlns:a16="http://schemas.microsoft.com/office/drawing/2014/main" id="{100AE7C8-9674-437C-9EFB-AC4E7EDFB8EF}"/>
                    </a:ext>
                  </a:extLst>
                </p:cNvPr>
                <p:cNvSpPr>
                  <a:spLocks/>
                </p:cNvSpPr>
                <p:nvPr/>
              </p:nvSpPr>
              <p:spPr bwMode="auto">
                <a:xfrm>
                  <a:off x="1044" y="855"/>
                  <a:ext cx="108" cy="133"/>
                </a:xfrm>
                <a:custGeom>
                  <a:avLst/>
                  <a:gdLst>
                    <a:gd name="T0" fmla="*/ 1 w 108"/>
                    <a:gd name="T1" fmla="*/ 118 h 133"/>
                    <a:gd name="T2" fmla="*/ 6 w 108"/>
                    <a:gd name="T3" fmla="*/ 101 h 133"/>
                    <a:gd name="T4" fmla="*/ 10 w 108"/>
                    <a:gd name="T5" fmla="*/ 84 h 133"/>
                    <a:gd name="T6" fmla="*/ 17 w 108"/>
                    <a:gd name="T7" fmla="*/ 67 h 133"/>
                    <a:gd name="T8" fmla="*/ 24 w 108"/>
                    <a:gd name="T9" fmla="*/ 53 h 133"/>
                    <a:gd name="T10" fmla="*/ 32 w 108"/>
                    <a:gd name="T11" fmla="*/ 43 h 133"/>
                    <a:gd name="T12" fmla="*/ 38 w 108"/>
                    <a:gd name="T13" fmla="*/ 31 h 133"/>
                    <a:gd name="T14" fmla="*/ 46 w 108"/>
                    <a:gd name="T15" fmla="*/ 24 h 133"/>
                    <a:gd name="T16" fmla="*/ 55 w 108"/>
                    <a:gd name="T17" fmla="*/ 17 h 133"/>
                    <a:gd name="T18" fmla="*/ 64 w 108"/>
                    <a:gd name="T19" fmla="*/ 7 h 133"/>
                    <a:gd name="T20" fmla="*/ 74 w 108"/>
                    <a:gd name="T21" fmla="*/ 2 h 133"/>
                    <a:gd name="T22" fmla="*/ 83 w 108"/>
                    <a:gd name="T23" fmla="*/ 0 h 133"/>
                    <a:gd name="T24" fmla="*/ 92 w 108"/>
                    <a:gd name="T25" fmla="*/ 5 h 133"/>
                    <a:gd name="T26" fmla="*/ 99 w 108"/>
                    <a:gd name="T27" fmla="*/ 12 h 133"/>
                    <a:gd name="T28" fmla="*/ 106 w 108"/>
                    <a:gd name="T29" fmla="*/ 24 h 133"/>
                    <a:gd name="T30" fmla="*/ 107 w 108"/>
                    <a:gd name="T31" fmla="*/ 38 h 133"/>
                    <a:gd name="T32" fmla="*/ 107 w 108"/>
                    <a:gd name="T33" fmla="*/ 55 h 133"/>
                    <a:gd name="T34" fmla="*/ 107 w 108"/>
                    <a:gd name="T35" fmla="*/ 70 h 133"/>
                    <a:gd name="T36" fmla="*/ 103 w 108"/>
                    <a:gd name="T37" fmla="*/ 94 h 133"/>
                    <a:gd name="T38" fmla="*/ 102 w 108"/>
                    <a:gd name="T39" fmla="*/ 74 h 133"/>
                    <a:gd name="T40" fmla="*/ 93 w 108"/>
                    <a:gd name="T41" fmla="*/ 60 h 133"/>
                    <a:gd name="T42" fmla="*/ 85 w 108"/>
                    <a:gd name="T43" fmla="*/ 46 h 133"/>
                    <a:gd name="T44" fmla="*/ 78 w 108"/>
                    <a:gd name="T45" fmla="*/ 31 h 133"/>
                    <a:gd name="T46" fmla="*/ 71 w 108"/>
                    <a:gd name="T47" fmla="*/ 17 h 133"/>
                    <a:gd name="T48" fmla="*/ 62 w 108"/>
                    <a:gd name="T49" fmla="*/ 10 h 133"/>
                    <a:gd name="T50" fmla="*/ 55 w 108"/>
                    <a:gd name="T51" fmla="*/ 5 h 133"/>
                    <a:gd name="T52" fmla="*/ 46 w 108"/>
                    <a:gd name="T53" fmla="*/ 7 h 133"/>
                    <a:gd name="T54" fmla="*/ 38 w 108"/>
                    <a:gd name="T55" fmla="*/ 14 h 133"/>
                    <a:gd name="T56" fmla="*/ 31 w 108"/>
                    <a:gd name="T57" fmla="*/ 19 h 133"/>
                    <a:gd name="T58" fmla="*/ 23 w 108"/>
                    <a:gd name="T59" fmla="*/ 26 h 133"/>
                    <a:gd name="T60" fmla="*/ 17 w 108"/>
                    <a:gd name="T61" fmla="*/ 36 h 133"/>
                    <a:gd name="T62" fmla="*/ 10 w 108"/>
                    <a:gd name="T63" fmla="*/ 50 h 133"/>
                    <a:gd name="T64" fmla="*/ 8 w 108"/>
                    <a:gd name="T65" fmla="*/ 65 h 133"/>
                    <a:gd name="T66" fmla="*/ 4 w 108"/>
                    <a:gd name="T67" fmla="*/ 79 h 133"/>
                    <a:gd name="T68" fmla="*/ 0 w 108"/>
                    <a:gd name="T69" fmla="*/ 9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133">
                      <a:moveTo>
                        <a:pt x="1" y="132"/>
                      </a:moveTo>
                      <a:lnTo>
                        <a:pt x="1" y="118"/>
                      </a:lnTo>
                      <a:lnTo>
                        <a:pt x="4" y="108"/>
                      </a:lnTo>
                      <a:lnTo>
                        <a:pt x="6" y="101"/>
                      </a:lnTo>
                      <a:lnTo>
                        <a:pt x="8" y="91"/>
                      </a:lnTo>
                      <a:lnTo>
                        <a:pt x="10" y="84"/>
                      </a:lnTo>
                      <a:lnTo>
                        <a:pt x="13" y="77"/>
                      </a:lnTo>
                      <a:lnTo>
                        <a:pt x="17" y="67"/>
                      </a:lnTo>
                      <a:lnTo>
                        <a:pt x="20" y="58"/>
                      </a:lnTo>
                      <a:lnTo>
                        <a:pt x="24" y="53"/>
                      </a:lnTo>
                      <a:lnTo>
                        <a:pt x="28" y="46"/>
                      </a:lnTo>
                      <a:lnTo>
                        <a:pt x="32" y="43"/>
                      </a:lnTo>
                      <a:lnTo>
                        <a:pt x="34" y="36"/>
                      </a:lnTo>
                      <a:lnTo>
                        <a:pt x="38" y="31"/>
                      </a:lnTo>
                      <a:lnTo>
                        <a:pt x="42" y="29"/>
                      </a:lnTo>
                      <a:lnTo>
                        <a:pt x="46" y="24"/>
                      </a:lnTo>
                      <a:lnTo>
                        <a:pt x="50" y="19"/>
                      </a:lnTo>
                      <a:lnTo>
                        <a:pt x="55" y="17"/>
                      </a:lnTo>
                      <a:lnTo>
                        <a:pt x="60" y="12"/>
                      </a:lnTo>
                      <a:lnTo>
                        <a:pt x="64" y="7"/>
                      </a:lnTo>
                      <a:lnTo>
                        <a:pt x="69" y="5"/>
                      </a:lnTo>
                      <a:lnTo>
                        <a:pt x="74" y="2"/>
                      </a:lnTo>
                      <a:lnTo>
                        <a:pt x="78" y="0"/>
                      </a:lnTo>
                      <a:lnTo>
                        <a:pt x="83" y="0"/>
                      </a:lnTo>
                      <a:lnTo>
                        <a:pt x="88" y="0"/>
                      </a:lnTo>
                      <a:lnTo>
                        <a:pt x="92" y="5"/>
                      </a:lnTo>
                      <a:lnTo>
                        <a:pt x="96" y="7"/>
                      </a:lnTo>
                      <a:lnTo>
                        <a:pt x="99" y="12"/>
                      </a:lnTo>
                      <a:lnTo>
                        <a:pt x="103" y="17"/>
                      </a:lnTo>
                      <a:lnTo>
                        <a:pt x="106" y="24"/>
                      </a:lnTo>
                      <a:lnTo>
                        <a:pt x="106" y="31"/>
                      </a:lnTo>
                      <a:lnTo>
                        <a:pt x="107" y="38"/>
                      </a:lnTo>
                      <a:lnTo>
                        <a:pt x="107" y="48"/>
                      </a:lnTo>
                      <a:lnTo>
                        <a:pt x="107" y="55"/>
                      </a:lnTo>
                      <a:lnTo>
                        <a:pt x="107" y="62"/>
                      </a:lnTo>
                      <a:lnTo>
                        <a:pt x="107" y="70"/>
                      </a:lnTo>
                      <a:lnTo>
                        <a:pt x="107" y="77"/>
                      </a:lnTo>
                      <a:lnTo>
                        <a:pt x="103" y="94"/>
                      </a:lnTo>
                      <a:lnTo>
                        <a:pt x="104" y="82"/>
                      </a:lnTo>
                      <a:lnTo>
                        <a:pt x="102" y="74"/>
                      </a:lnTo>
                      <a:lnTo>
                        <a:pt x="97" y="67"/>
                      </a:lnTo>
                      <a:lnTo>
                        <a:pt x="93" y="60"/>
                      </a:lnTo>
                      <a:lnTo>
                        <a:pt x="89" y="53"/>
                      </a:lnTo>
                      <a:lnTo>
                        <a:pt x="85" y="46"/>
                      </a:lnTo>
                      <a:lnTo>
                        <a:pt x="83" y="38"/>
                      </a:lnTo>
                      <a:lnTo>
                        <a:pt x="78" y="31"/>
                      </a:lnTo>
                      <a:lnTo>
                        <a:pt x="75" y="24"/>
                      </a:lnTo>
                      <a:lnTo>
                        <a:pt x="71" y="17"/>
                      </a:lnTo>
                      <a:lnTo>
                        <a:pt x="66" y="12"/>
                      </a:lnTo>
                      <a:lnTo>
                        <a:pt x="62" y="10"/>
                      </a:lnTo>
                      <a:lnTo>
                        <a:pt x="59" y="7"/>
                      </a:lnTo>
                      <a:lnTo>
                        <a:pt x="55" y="5"/>
                      </a:lnTo>
                      <a:lnTo>
                        <a:pt x="51" y="5"/>
                      </a:lnTo>
                      <a:lnTo>
                        <a:pt x="46" y="7"/>
                      </a:lnTo>
                      <a:lnTo>
                        <a:pt x="42" y="10"/>
                      </a:lnTo>
                      <a:lnTo>
                        <a:pt x="38" y="14"/>
                      </a:lnTo>
                      <a:lnTo>
                        <a:pt x="34" y="17"/>
                      </a:lnTo>
                      <a:lnTo>
                        <a:pt x="31" y="19"/>
                      </a:lnTo>
                      <a:lnTo>
                        <a:pt x="27" y="22"/>
                      </a:lnTo>
                      <a:lnTo>
                        <a:pt x="23" y="26"/>
                      </a:lnTo>
                      <a:lnTo>
                        <a:pt x="19" y="29"/>
                      </a:lnTo>
                      <a:lnTo>
                        <a:pt x="17" y="36"/>
                      </a:lnTo>
                      <a:lnTo>
                        <a:pt x="13" y="43"/>
                      </a:lnTo>
                      <a:lnTo>
                        <a:pt x="10" y="50"/>
                      </a:lnTo>
                      <a:lnTo>
                        <a:pt x="9" y="58"/>
                      </a:lnTo>
                      <a:lnTo>
                        <a:pt x="8" y="65"/>
                      </a:lnTo>
                      <a:lnTo>
                        <a:pt x="5" y="72"/>
                      </a:lnTo>
                      <a:lnTo>
                        <a:pt x="4" y="79"/>
                      </a:lnTo>
                      <a:lnTo>
                        <a:pt x="3" y="86"/>
                      </a:lnTo>
                      <a:lnTo>
                        <a:pt x="0" y="9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Freeform 948">
                  <a:extLst>
                    <a:ext uri="{FF2B5EF4-FFF2-40B4-BE49-F238E27FC236}">
                      <a16:creationId xmlns:a16="http://schemas.microsoft.com/office/drawing/2014/main" id="{8CE3D84E-2B49-42D1-83FB-0DF8FF023ED3}"/>
                    </a:ext>
                  </a:extLst>
                </p:cNvPr>
                <p:cNvSpPr>
                  <a:spLocks/>
                </p:cNvSpPr>
                <p:nvPr/>
              </p:nvSpPr>
              <p:spPr bwMode="auto">
                <a:xfrm>
                  <a:off x="944" y="927"/>
                  <a:ext cx="103" cy="257"/>
                </a:xfrm>
                <a:custGeom>
                  <a:avLst/>
                  <a:gdLst>
                    <a:gd name="T0" fmla="*/ 96 w 103"/>
                    <a:gd name="T1" fmla="*/ 188 h 257"/>
                    <a:gd name="T2" fmla="*/ 94 w 103"/>
                    <a:gd name="T3" fmla="*/ 171 h 257"/>
                    <a:gd name="T4" fmla="*/ 91 w 103"/>
                    <a:gd name="T5" fmla="*/ 137 h 257"/>
                    <a:gd name="T6" fmla="*/ 88 w 103"/>
                    <a:gd name="T7" fmla="*/ 119 h 257"/>
                    <a:gd name="T8" fmla="*/ 84 w 103"/>
                    <a:gd name="T9" fmla="*/ 100 h 257"/>
                    <a:gd name="T10" fmla="*/ 75 w 103"/>
                    <a:gd name="T11" fmla="*/ 80 h 257"/>
                    <a:gd name="T12" fmla="*/ 65 w 103"/>
                    <a:gd name="T13" fmla="*/ 63 h 257"/>
                    <a:gd name="T14" fmla="*/ 57 w 103"/>
                    <a:gd name="T15" fmla="*/ 49 h 257"/>
                    <a:gd name="T16" fmla="*/ 48 w 103"/>
                    <a:gd name="T17" fmla="*/ 37 h 257"/>
                    <a:gd name="T18" fmla="*/ 40 w 103"/>
                    <a:gd name="T19" fmla="*/ 27 h 257"/>
                    <a:gd name="T20" fmla="*/ 31 w 103"/>
                    <a:gd name="T21" fmla="*/ 15 h 257"/>
                    <a:gd name="T22" fmla="*/ 23 w 103"/>
                    <a:gd name="T23" fmla="*/ 7 h 257"/>
                    <a:gd name="T24" fmla="*/ 14 w 103"/>
                    <a:gd name="T25" fmla="*/ 2 h 257"/>
                    <a:gd name="T26" fmla="*/ 4 w 103"/>
                    <a:gd name="T27" fmla="*/ 0 h 257"/>
                    <a:gd name="T28" fmla="*/ 4 w 103"/>
                    <a:gd name="T29" fmla="*/ 5 h 257"/>
                    <a:gd name="T30" fmla="*/ 11 w 103"/>
                    <a:gd name="T31" fmla="*/ 15 h 257"/>
                    <a:gd name="T32" fmla="*/ 19 w 103"/>
                    <a:gd name="T33" fmla="*/ 27 h 257"/>
                    <a:gd name="T34" fmla="*/ 27 w 103"/>
                    <a:gd name="T35" fmla="*/ 34 h 257"/>
                    <a:gd name="T36" fmla="*/ 34 w 103"/>
                    <a:gd name="T37" fmla="*/ 41 h 257"/>
                    <a:gd name="T38" fmla="*/ 42 w 103"/>
                    <a:gd name="T39" fmla="*/ 51 h 257"/>
                    <a:gd name="T40" fmla="*/ 48 w 103"/>
                    <a:gd name="T41" fmla="*/ 63 h 257"/>
                    <a:gd name="T42" fmla="*/ 56 w 103"/>
                    <a:gd name="T43" fmla="*/ 73 h 257"/>
                    <a:gd name="T44" fmla="*/ 64 w 103"/>
                    <a:gd name="T45" fmla="*/ 88 h 257"/>
                    <a:gd name="T46" fmla="*/ 71 w 103"/>
                    <a:gd name="T47" fmla="*/ 102 h 257"/>
                    <a:gd name="T48" fmla="*/ 79 w 103"/>
                    <a:gd name="T49" fmla="*/ 119 h 257"/>
                    <a:gd name="T50" fmla="*/ 83 w 103"/>
                    <a:gd name="T51" fmla="*/ 134 h 257"/>
                    <a:gd name="T52" fmla="*/ 87 w 103"/>
                    <a:gd name="T53" fmla="*/ 149 h 257"/>
                    <a:gd name="T54" fmla="*/ 89 w 103"/>
                    <a:gd name="T55" fmla="*/ 163 h 257"/>
                    <a:gd name="T56" fmla="*/ 92 w 103"/>
                    <a:gd name="T57" fmla="*/ 183 h 257"/>
                    <a:gd name="T58" fmla="*/ 94 w 103"/>
                    <a:gd name="T59" fmla="*/ 200 h 257"/>
                    <a:gd name="T60" fmla="*/ 97 w 103"/>
                    <a:gd name="T61" fmla="*/ 217 h 257"/>
                    <a:gd name="T62" fmla="*/ 99 w 103"/>
                    <a:gd name="T63" fmla="*/ 232 h 257"/>
                    <a:gd name="T64" fmla="*/ 101 w 103"/>
                    <a:gd name="T65" fmla="*/ 246 h 257"/>
                    <a:gd name="T66" fmla="*/ 102 w 103"/>
                    <a:gd name="T67" fmla="*/ 25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257">
                      <a:moveTo>
                        <a:pt x="102" y="178"/>
                      </a:moveTo>
                      <a:lnTo>
                        <a:pt x="96" y="188"/>
                      </a:lnTo>
                      <a:lnTo>
                        <a:pt x="96" y="180"/>
                      </a:lnTo>
                      <a:lnTo>
                        <a:pt x="94" y="171"/>
                      </a:lnTo>
                      <a:lnTo>
                        <a:pt x="92" y="146"/>
                      </a:lnTo>
                      <a:lnTo>
                        <a:pt x="91" y="137"/>
                      </a:lnTo>
                      <a:lnTo>
                        <a:pt x="89" y="127"/>
                      </a:lnTo>
                      <a:lnTo>
                        <a:pt x="88" y="119"/>
                      </a:lnTo>
                      <a:lnTo>
                        <a:pt x="85" y="107"/>
                      </a:lnTo>
                      <a:lnTo>
                        <a:pt x="84" y="100"/>
                      </a:lnTo>
                      <a:lnTo>
                        <a:pt x="80" y="90"/>
                      </a:lnTo>
                      <a:lnTo>
                        <a:pt x="75" y="80"/>
                      </a:lnTo>
                      <a:lnTo>
                        <a:pt x="70" y="71"/>
                      </a:lnTo>
                      <a:lnTo>
                        <a:pt x="65" y="63"/>
                      </a:lnTo>
                      <a:lnTo>
                        <a:pt x="61" y="56"/>
                      </a:lnTo>
                      <a:lnTo>
                        <a:pt x="57" y="49"/>
                      </a:lnTo>
                      <a:lnTo>
                        <a:pt x="54" y="41"/>
                      </a:lnTo>
                      <a:lnTo>
                        <a:pt x="48" y="37"/>
                      </a:lnTo>
                      <a:lnTo>
                        <a:pt x="45" y="29"/>
                      </a:lnTo>
                      <a:lnTo>
                        <a:pt x="40" y="27"/>
                      </a:lnTo>
                      <a:lnTo>
                        <a:pt x="36" y="20"/>
                      </a:lnTo>
                      <a:lnTo>
                        <a:pt x="31" y="15"/>
                      </a:lnTo>
                      <a:lnTo>
                        <a:pt x="27" y="10"/>
                      </a:lnTo>
                      <a:lnTo>
                        <a:pt x="23" y="7"/>
                      </a:lnTo>
                      <a:lnTo>
                        <a:pt x="19" y="5"/>
                      </a:lnTo>
                      <a:lnTo>
                        <a:pt x="14" y="2"/>
                      </a:lnTo>
                      <a:lnTo>
                        <a:pt x="8" y="0"/>
                      </a:lnTo>
                      <a:lnTo>
                        <a:pt x="4" y="0"/>
                      </a:lnTo>
                      <a:lnTo>
                        <a:pt x="0" y="0"/>
                      </a:lnTo>
                      <a:lnTo>
                        <a:pt x="4" y="5"/>
                      </a:lnTo>
                      <a:lnTo>
                        <a:pt x="8" y="10"/>
                      </a:lnTo>
                      <a:lnTo>
                        <a:pt x="11" y="15"/>
                      </a:lnTo>
                      <a:lnTo>
                        <a:pt x="15" y="20"/>
                      </a:lnTo>
                      <a:lnTo>
                        <a:pt x="19" y="27"/>
                      </a:lnTo>
                      <a:lnTo>
                        <a:pt x="23" y="29"/>
                      </a:lnTo>
                      <a:lnTo>
                        <a:pt x="27" y="34"/>
                      </a:lnTo>
                      <a:lnTo>
                        <a:pt x="31" y="37"/>
                      </a:lnTo>
                      <a:lnTo>
                        <a:pt x="34" y="41"/>
                      </a:lnTo>
                      <a:lnTo>
                        <a:pt x="38" y="46"/>
                      </a:lnTo>
                      <a:lnTo>
                        <a:pt x="42" y="51"/>
                      </a:lnTo>
                      <a:lnTo>
                        <a:pt x="46" y="56"/>
                      </a:lnTo>
                      <a:lnTo>
                        <a:pt x="48" y="63"/>
                      </a:lnTo>
                      <a:lnTo>
                        <a:pt x="52" y="68"/>
                      </a:lnTo>
                      <a:lnTo>
                        <a:pt x="56" y="73"/>
                      </a:lnTo>
                      <a:lnTo>
                        <a:pt x="60" y="80"/>
                      </a:lnTo>
                      <a:lnTo>
                        <a:pt x="64" y="88"/>
                      </a:lnTo>
                      <a:lnTo>
                        <a:pt x="68" y="95"/>
                      </a:lnTo>
                      <a:lnTo>
                        <a:pt x="71" y="102"/>
                      </a:lnTo>
                      <a:lnTo>
                        <a:pt x="75" y="112"/>
                      </a:lnTo>
                      <a:lnTo>
                        <a:pt x="79" y="119"/>
                      </a:lnTo>
                      <a:lnTo>
                        <a:pt x="82" y="127"/>
                      </a:lnTo>
                      <a:lnTo>
                        <a:pt x="83" y="134"/>
                      </a:lnTo>
                      <a:lnTo>
                        <a:pt x="85" y="141"/>
                      </a:lnTo>
                      <a:lnTo>
                        <a:pt x="87" y="149"/>
                      </a:lnTo>
                      <a:lnTo>
                        <a:pt x="88" y="156"/>
                      </a:lnTo>
                      <a:lnTo>
                        <a:pt x="89" y="163"/>
                      </a:lnTo>
                      <a:lnTo>
                        <a:pt x="91" y="173"/>
                      </a:lnTo>
                      <a:lnTo>
                        <a:pt x="92" y="183"/>
                      </a:lnTo>
                      <a:lnTo>
                        <a:pt x="94" y="193"/>
                      </a:lnTo>
                      <a:lnTo>
                        <a:pt x="94" y="200"/>
                      </a:lnTo>
                      <a:lnTo>
                        <a:pt x="96" y="207"/>
                      </a:lnTo>
                      <a:lnTo>
                        <a:pt x="97" y="217"/>
                      </a:lnTo>
                      <a:lnTo>
                        <a:pt x="99" y="224"/>
                      </a:lnTo>
                      <a:lnTo>
                        <a:pt x="99" y="232"/>
                      </a:lnTo>
                      <a:lnTo>
                        <a:pt x="101" y="239"/>
                      </a:lnTo>
                      <a:lnTo>
                        <a:pt x="101" y="246"/>
                      </a:lnTo>
                      <a:lnTo>
                        <a:pt x="102" y="256"/>
                      </a:lnTo>
                      <a:lnTo>
                        <a:pt x="102" y="2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Freeform 949">
                  <a:extLst>
                    <a:ext uri="{FF2B5EF4-FFF2-40B4-BE49-F238E27FC236}">
                      <a16:creationId xmlns:a16="http://schemas.microsoft.com/office/drawing/2014/main" id="{A1BEC4FD-2D6C-42FD-84D0-B74A11C75121}"/>
                    </a:ext>
                  </a:extLst>
                </p:cNvPr>
                <p:cNvSpPr>
                  <a:spLocks/>
                </p:cNvSpPr>
                <p:nvPr/>
              </p:nvSpPr>
              <p:spPr bwMode="auto">
                <a:xfrm>
                  <a:off x="1046" y="1259"/>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 name="Freeform 950">
                  <a:extLst>
                    <a:ext uri="{FF2B5EF4-FFF2-40B4-BE49-F238E27FC236}">
                      <a16:creationId xmlns:a16="http://schemas.microsoft.com/office/drawing/2014/main" id="{37AA79E2-10EB-4DDB-8066-A4852926E125}"/>
                    </a:ext>
                  </a:extLst>
                </p:cNvPr>
                <p:cNvSpPr>
                  <a:spLocks/>
                </p:cNvSpPr>
                <p:nvPr/>
              </p:nvSpPr>
              <p:spPr bwMode="auto">
                <a:xfrm>
                  <a:off x="1036" y="1035"/>
                  <a:ext cx="106" cy="195"/>
                </a:xfrm>
                <a:custGeom>
                  <a:avLst/>
                  <a:gdLst>
                    <a:gd name="T0" fmla="*/ 10 w 106"/>
                    <a:gd name="T1" fmla="*/ 170 h 195"/>
                    <a:gd name="T2" fmla="*/ 10 w 106"/>
                    <a:gd name="T3" fmla="*/ 155 h 195"/>
                    <a:gd name="T4" fmla="*/ 13 w 106"/>
                    <a:gd name="T5" fmla="*/ 141 h 195"/>
                    <a:gd name="T6" fmla="*/ 18 w 106"/>
                    <a:gd name="T7" fmla="*/ 121 h 195"/>
                    <a:gd name="T8" fmla="*/ 22 w 106"/>
                    <a:gd name="T9" fmla="*/ 104 h 195"/>
                    <a:gd name="T10" fmla="*/ 26 w 106"/>
                    <a:gd name="T11" fmla="*/ 85 h 195"/>
                    <a:gd name="T12" fmla="*/ 31 w 106"/>
                    <a:gd name="T13" fmla="*/ 65 h 195"/>
                    <a:gd name="T14" fmla="*/ 36 w 106"/>
                    <a:gd name="T15" fmla="*/ 51 h 195"/>
                    <a:gd name="T16" fmla="*/ 45 w 106"/>
                    <a:gd name="T17" fmla="*/ 34 h 195"/>
                    <a:gd name="T18" fmla="*/ 51 w 106"/>
                    <a:gd name="T19" fmla="*/ 22 h 195"/>
                    <a:gd name="T20" fmla="*/ 61 w 106"/>
                    <a:gd name="T21" fmla="*/ 10 h 195"/>
                    <a:gd name="T22" fmla="*/ 69 w 106"/>
                    <a:gd name="T23" fmla="*/ 5 h 195"/>
                    <a:gd name="T24" fmla="*/ 78 w 106"/>
                    <a:gd name="T25" fmla="*/ 0 h 195"/>
                    <a:gd name="T26" fmla="*/ 86 w 106"/>
                    <a:gd name="T27" fmla="*/ 0 h 195"/>
                    <a:gd name="T28" fmla="*/ 96 w 106"/>
                    <a:gd name="T29" fmla="*/ 2 h 195"/>
                    <a:gd name="T30" fmla="*/ 105 w 106"/>
                    <a:gd name="T31" fmla="*/ 10 h 195"/>
                    <a:gd name="T32" fmla="*/ 97 w 106"/>
                    <a:gd name="T33" fmla="*/ 12 h 195"/>
                    <a:gd name="T34" fmla="*/ 88 w 106"/>
                    <a:gd name="T35" fmla="*/ 12 h 195"/>
                    <a:gd name="T36" fmla="*/ 78 w 106"/>
                    <a:gd name="T37" fmla="*/ 12 h 195"/>
                    <a:gd name="T38" fmla="*/ 69 w 106"/>
                    <a:gd name="T39" fmla="*/ 22 h 195"/>
                    <a:gd name="T40" fmla="*/ 60 w 106"/>
                    <a:gd name="T41" fmla="*/ 39 h 195"/>
                    <a:gd name="T42" fmla="*/ 53 w 106"/>
                    <a:gd name="T43" fmla="*/ 51 h 195"/>
                    <a:gd name="T44" fmla="*/ 45 w 106"/>
                    <a:gd name="T45" fmla="*/ 63 h 195"/>
                    <a:gd name="T46" fmla="*/ 40 w 106"/>
                    <a:gd name="T47" fmla="*/ 78 h 195"/>
                    <a:gd name="T48" fmla="*/ 33 w 106"/>
                    <a:gd name="T49" fmla="*/ 90 h 195"/>
                    <a:gd name="T50" fmla="*/ 27 w 106"/>
                    <a:gd name="T51" fmla="*/ 107 h 195"/>
                    <a:gd name="T52" fmla="*/ 20 w 106"/>
                    <a:gd name="T53" fmla="*/ 124 h 195"/>
                    <a:gd name="T54" fmla="*/ 17 w 106"/>
                    <a:gd name="T55" fmla="*/ 138 h 195"/>
                    <a:gd name="T56" fmla="*/ 12 w 106"/>
                    <a:gd name="T57" fmla="*/ 153 h 195"/>
                    <a:gd name="T58" fmla="*/ 5 w 106"/>
                    <a:gd name="T59" fmla="*/ 170 h 195"/>
                    <a:gd name="T60" fmla="*/ 1 w 106"/>
                    <a:gd name="T61" fmla="*/ 187 h 195"/>
                    <a:gd name="T62" fmla="*/ 9 w 106"/>
                    <a:gd name="T63" fmla="*/ 1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195">
                      <a:moveTo>
                        <a:pt x="9" y="189"/>
                      </a:moveTo>
                      <a:lnTo>
                        <a:pt x="10" y="170"/>
                      </a:lnTo>
                      <a:lnTo>
                        <a:pt x="10" y="162"/>
                      </a:lnTo>
                      <a:lnTo>
                        <a:pt x="10" y="155"/>
                      </a:lnTo>
                      <a:lnTo>
                        <a:pt x="12" y="148"/>
                      </a:lnTo>
                      <a:lnTo>
                        <a:pt x="13" y="141"/>
                      </a:lnTo>
                      <a:lnTo>
                        <a:pt x="14" y="133"/>
                      </a:lnTo>
                      <a:lnTo>
                        <a:pt x="18" y="121"/>
                      </a:lnTo>
                      <a:lnTo>
                        <a:pt x="20" y="112"/>
                      </a:lnTo>
                      <a:lnTo>
                        <a:pt x="22" y="104"/>
                      </a:lnTo>
                      <a:lnTo>
                        <a:pt x="23" y="95"/>
                      </a:lnTo>
                      <a:lnTo>
                        <a:pt x="26" y="85"/>
                      </a:lnTo>
                      <a:lnTo>
                        <a:pt x="28" y="75"/>
                      </a:lnTo>
                      <a:lnTo>
                        <a:pt x="31" y="65"/>
                      </a:lnTo>
                      <a:lnTo>
                        <a:pt x="33" y="58"/>
                      </a:lnTo>
                      <a:lnTo>
                        <a:pt x="36" y="51"/>
                      </a:lnTo>
                      <a:lnTo>
                        <a:pt x="38" y="44"/>
                      </a:lnTo>
                      <a:lnTo>
                        <a:pt x="45" y="34"/>
                      </a:lnTo>
                      <a:lnTo>
                        <a:pt x="47" y="27"/>
                      </a:lnTo>
                      <a:lnTo>
                        <a:pt x="51" y="22"/>
                      </a:lnTo>
                      <a:lnTo>
                        <a:pt x="56" y="15"/>
                      </a:lnTo>
                      <a:lnTo>
                        <a:pt x="61" y="10"/>
                      </a:lnTo>
                      <a:lnTo>
                        <a:pt x="65" y="7"/>
                      </a:lnTo>
                      <a:lnTo>
                        <a:pt x="69" y="5"/>
                      </a:lnTo>
                      <a:lnTo>
                        <a:pt x="74" y="2"/>
                      </a:lnTo>
                      <a:lnTo>
                        <a:pt x="78" y="0"/>
                      </a:lnTo>
                      <a:lnTo>
                        <a:pt x="82" y="0"/>
                      </a:lnTo>
                      <a:lnTo>
                        <a:pt x="86" y="0"/>
                      </a:lnTo>
                      <a:lnTo>
                        <a:pt x="91" y="0"/>
                      </a:lnTo>
                      <a:lnTo>
                        <a:pt x="96" y="2"/>
                      </a:lnTo>
                      <a:lnTo>
                        <a:pt x="101" y="5"/>
                      </a:lnTo>
                      <a:lnTo>
                        <a:pt x="105" y="10"/>
                      </a:lnTo>
                      <a:lnTo>
                        <a:pt x="101" y="12"/>
                      </a:lnTo>
                      <a:lnTo>
                        <a:pt x="97" y="12"/>
                      </a:lnTo>
                      <a:lnTo>
                        <a:pt x="92" y="12"/>
                      </a:lnTo>
                      <a:lnTo>
                        <a:pt x="88" y="12"/>
                      </a:lnTo>
                      <a:lnTo>
                        <a:pt x="82" y="12"/>
                      </a:lnTo>
                      <a:lnTo>
                        <a:pt x="78" y="12"/>
                      </a:lnTo>
                      <a:lnTo>
                        <a:pt x="73" y="15"/>
                      </a:lnTo>
                      <a:lnTo>
                        <a:pt x="69" y="22"/>
                      </a:lnTo>
                      <a:lnTo>
                        <a:pt x="65" y="29"/>
                      </a:lnTo>
                      <a:lnTo>
                        <a:pt x="60" y="39"/>
                      </a:lnTo>
                      <a:lnTo>
                        <a:pt x="56" y="46"/>
                      </a:lnTo>
                      <a:lnTo>
                        <a:pt x="53" y="51"/>
                      </a:lnTo>
                      <a:lnTo>
                        <a:pt x="49" y="58"/>
                      </a:lnTo>
                      <a:lnTo>
                        <a:pt x="45" y="63"/>
                      </a:lnTo>
                      <a:lnTo>
                        <a:pt x="42" y="70"/>
                      </a:lnTo>
                      <a:lnTo>
                        <a:pt x="40" y="78"/>
                      </a:lnTo>
                      <a:lnTo>
                        <a:pt x="36" y="82"/>
                      </a:lnTo>
                      <a:lnTo>
                        <a:pt x="33" y="90"/>
                      </a:lnTo>
                      <a:lnTo>
                        <a:pt x="29" y="99"/>
                      </a:lnTo>
                      <a:lnTo>
                        <a:pt x="27" y="107"/>
                      </a:lnTo>
                      <a:lnTo>
                        <a:pt x="24" y="116"/>
                      </a:lnTo>
                      <a:lnTo>
                        <a:pt x="20" y="124"/>
                      </a:lnTo>
                      <a:lnTo>
                        <a:pt x="18" y="131"/>
                      </a:lnTo>
                      <a:lnTo>
                        <a:pt x="17" y="138"/>
                      </a:lnTo>
                      <a:lnTo>
                        <a:pt x="14" y="146"/>
                      </a:lnTo>
                      <a:lnTo>
                        <a:pt x="12" y="153"/>
                      </a:lnTo>
                      <a:lnTo>
                        <a:pt x="8" y="162"/>
                      </a:lnTo>
                      <a:lnTo>
                        <a:pt x="5" y="170"/>
                      </a:lnTo>
                      <a:lnTo>
                        <a:pt x="4" y="177"/>
                      </a:lnTo>
                      <a:lnTo>
                        <a:pt x="1" y="187"/>
                      </a:lnTo>
                      <a:lnTo>
                        <a:pt x="0" y="194"/>
                      </a:lnTo>
                      <a:lnTo>
                        <a:pt x="9"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 name="Freeform 951">
                  <a:extLst>
                    <a:ext uri="{FF2B5EF4-FFF2-40B4-BE49-F238E27FC236}">
                      <a16:creationId xmlns:a16="http://schemas.microsoft.com/office/drawing/2014/main" id="{DBE42E2A-6989-4BC3-862C-12F774EF9031}"/>
                    </a:ext>
                  </a:extLst>
                </p:cNvPr>
                <p:cNvSpPr>
                  <a:spLocks/>
                </p:cNvSpPr>
                <p:nvPr/>
              </p:nvSpPr>
              <p:spPr bwMode="auto">
                <a:xfrm>
                  <a:off x="982" y="1344"/>
                  <a:ext cx="62" cy="152"/>
                </a:xfrm>
                <a:custGeom>
                  <a:avLst/>
                  <a:gdLst>
                    <a:gd name="T0" fmla="*/ 1 w 62"/>
                    <a:gd name="T1" fmla="*/ 29 h 152"/>
                    <a:gd name="T2" fmla="*/ 13 w 62"/>
                    <a:gd name="T3" fmla="*/ 10 h 152"/>
                    <a:gd name="T4" fmla="*/ 18 w 62"/>
                    <a:gd name="T5" fmla="*/ 10 h 152"/>
                    <a:gd name="T6" fmla="*/ 23 w 62"/>
                    <a:gd name="T7" fmla="*/ 17 h 152"/>
                    <a:gd name="T8" fmla="*/ 27 w 62"/>
                    <a:gd name="T9" fmla="*/ 22 h 152"/>
                    <a:gd name="T10" fmla="*/ 34 w 62"/>
                    <a:gd name="T11" fmla="*/ 34 h 152"/>
                    <a:gd name="T12" fmla="*/ 38 w 62"/>
                    <a:gd name="T13" fmla="*/ 37 h 152"/>
                    <a:gd name="T14" fmla="*/ 40 w 62"/>
                    <a:gd name="T15" fmla="*/ 46 h 152"/>
                    <a:gd name="T16" fmla="*/ 44 w 62"/>
                    <a:gd name="T17" fmla="*/ 56 h 152"/>
                    <a:gd name="T18" fmla="*/ 47 w 62"/>
                    <a:gd name="T19" fmla="*/ 66 h 152"/>
                    <a:gd name="T20" fmla="*/ 48 w 62"/>
                    <a:gd name="T21" fmla="*/ 76 h 152"/>
                    <a:gd name="T22" fmla="*/ 51 w 62"/>
                    <a:gd name="T23" fmla="*/ 85 h 152"/>
                    <a:gd name="T24" fmla="*/ 53 w 62"/>
                    <a:gd name="T25" fmla="*/ 93 h 152"/>
                    <a:gd name="T26" fmla="*/ 55 w 62"/>
                    <a:gd name="T27" fmla="*/ 102 h 152"/>
                    <a:gd name="T28" fmla="*/ 57 w 62"/>
                    <a:gd name="T29" fmla="*/ 112 h 152"/>
                    <a:gd name="T30" fmla="*/ 58 w 62"/>
                    <a:gd name="T31" fmla="*/ 119 h 152"/>
                    <a:gd name="T32" fmla="*/ 60 w 62"/>
                    <a:gd name="T33" fmla="*/ 127 h 152"/>
                    <a:gd name="T34" fmla="*/ 60 w 62"/>
                    <a:gd name="T35" fmla="*/ 134 h 152"/>
                    <a:gd name="T36" fmla="*/ 61 w 62"/>
                    <a:gd name="T37" fmla="*/ 141 h 152"/>
                    <a:gd name="T38" fmla="*/ 61 w 62"/>
                    <a:gd name="T39" fmla="*/ 151 h 152"/>
                    <a:gd name="T40" fmla="*/ 61 w 62"/>
                    <a:gd name="T41" fmla="*/ 144 h 152"/>
                    <a:gd name="T42" fmla="*/ 58 w 62"/>
                    <a:gd name="T43" fmla="*/ 136 h 152"/>
                    <a:gd name="T44" fmla="*/ 55 w 62"/>
                    <a:gd name="T45" fmla="*/ 127 h 152"/>
                    <a:gd name="T46" fmla="*/ 53 w 62"/>
                    <a:gd name="T47" fmla="*/ 119 h 152"/>
                    <a:gd name="T48" fmla="*/ 52 w 62"/>
                    <a:gd name="T49" fmla="*/ 110 h 152"/>
                    <a:gd name="T50" fmla="*/ 49 w 62"/>
                    <a:gd name="T51" fmla="*/ 102 h 152"/>
                    <a:gd name="T52" fmla="*/ 47 w 62"/>
                    <a:gd name="T53" fmla="*/ 95 h 152"/>
                    <a:gd name="T54" fmla="*/ 45 w 62"/>
                    <a:gd name="T55" fmla="*/ 88 h 152"/>
                    <a:gd name="T56" fmla="*/ 44 w 62"/>
                    <a:gd name="T57" fmla="*/ 78 h 152"/>
                    <a:gd name="T58" fmla="*/ 42 w 62"/>
                    <a:gd name="T59" fmla="*/ 71 h 152"/>
                    <a:gd name="T60" fmla="*/ 40 w 62"/>
                    <a:gd name="T61" fmla="*/ 63 h 152"/>
                    <a:gd name="T62" fmla="*/ 39 w 62"/>
                    <a:gd name="T63" fmla="*/ 54 h 152"/>
                    <a:gd name="T64" fmla="*/ 38 w 62"/>
                    <a:gd name="T65" fmla="*/ 44 h 152"/>
                    <a:gd name="T66" fmla="*/ 35 w 62"/>
                    <a:gd name="T67" fmla="*/ 34 h 152"/>
                    <a:gd name="T68" fmla="*/ 32 w 62"/>
                    <a:gd name="T69" fmla="*/ 24 h 152"/>
                    <a:gd name="T70" fmla="*/ 30 w 62"/>
                    <a:gd name="T71" fmla="*/ 17 h 152"/>
                    <a:gd name="T72" fmla="*/ 26 w 62"/>
                    <a:gd name="T73" fmla="*/ 10 h 152"/>
                    <a:gd name="T74" fmla="*/ 21 w 62"/>
                    <a:gd name="T75" fmla="*/ 5 h 152"/>
                    <a:gd name="T76" fmla="*/ 16 w 62"/>
                    <a:gd name="T77" fmla="*/ 0 h 152"/>
                    <a:gd name="T78" fmla="*/ 12 w 62"/>
                    <a:gd name="T79" fmla="*/ 0 h 152"/>
                    <a:gd name="T80" fmla="*/ 8 w 62"/>
                    <a:gd name="T81" fmla="*/ 0 h 152"/>
                    <a:gd name="T82" fmla="*/ 4 w 62"/>
                    <a:gd name="T83" fmla="*/ 2 h 152"/>
                    <a:gd name="T84" fmla="*/ 4 w 62"/>
                    <a:gd name="T85" fmla="*/ 10 h 152"/>
                    <a:gd name="T86" fmla="*/ 3 w 62"/>
                    <a:gd name="T87" fmla="*/ 17 h 152"/>
                    <a:gd name="T88" fmla="*/ 3 w 62"/>
                    <a:gd name="T89" fmla="*/ 24 h 152"/>
                    <a:gd name="T90" fmla="*/ 0 w 62"/>
                    <a:gd name="T91" fmla="*/ 32 h 152"/>
                    <a:gd name="T92" fmla="*/ 1 w 62"/>
                    <a:gd name="T93" fmla="*/ 2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 h="152">
                      <a:moveTo>
                        <a:pt x="1" y="29"/>
                      </a:moveTo>
                      <a:lnTo>
                        <a:pt x="13" y="10"/>
                      </a:lnTo>
                      <a:lnTo>
                        <a:pt x="18" y="10"/>
                      </a:lnTo>
                      <a:lnTo>
                        <a:pt x="23" y="17"/>
                      </a:lnTo>
                      <a:lnTo>
                        <a:pt x="27" y="22"/>
                      </a:lnTo>
                      <a:lnTo>
                        <a:pt x="34" y="34"/>
                      </a:lnTo>
                      <a:lnTo>
                        <a:pt x="38" y="37"/>
                      </a:lnTo>
                      <a:lnTo>
                        <a:pt x="40" y="46"/>
                      </a:lnTo>
                      <a:lnTo>
                        <a:pt x="44" y="56"/>
                      </a:lnTo>
                      <a:lnTo>
                        <a:pt x="47" y="66"/>
                      </a:lnTo>
                      <a:lnTo>
                        <a:pt x="48" y="76"/>
                      </a:lnTo>
                      <a:lnTo>
                        <a:pt x="51" y="85"/>
                      </a:lnTo>
                      <a:lnTo>
                        <a:pt x="53" y="93"/>
                      </a:lnTo>
                      <a:lnTo>
                        <a:pt x="55" y="102"/>
                      </a:lnTo>
                      <a:lnTo>
                        <a:pt x="57" y="112"/>
                      </a:lnTo>
                      <a:lnTo>
                        <a:pt x="58" y="119"/>
                      </a:lnTo>
                      <a:lnTo>
                        <a:pt x="60" y="127"/>
                      </a:lnTo>
                      <a:lnTo>
                        <a:pt x="60" y="134"/>
                      </a:lnTo>
                      <a:lnTo>
                        <a:pt x="61" y="141"/>
                      </a:lnTo>
                      <a:lnTo>
                        <a:pt x="61" y="151"/>
                      </a:lnTo>
                      <a:lnTo>
                        <a:pt x="61" y="144"/>
                      </a:lnTo>
                      <a:lnTo>
                        <a:pt x="58" y="136"/>
                      </a:lnTo>
                      <a:lnTo>
                        <a:pt x="55" y="127"/>
                      </a:lnTo>
                      <a:lnTo>
                        <a:pt x="53" y="119"/>
                      </a:lnTo>
                      <a:lnTo>
                        <a:pt x="52" y="110"/>
                      </a:lnTo>
                      <a:lnTo>
                        <a:pt x="49" y="102"/>
                      </a:lnTo>
                      <a:lnTo>
                        <a:pt x="47" y="95"/>
                      </a:lnTo>
                      <a:lnTo>
                        <a:pt x="45" y="88"/>
                      </a:lnTo>
                      <a:lnTo>
                        <a:pt x="44" y="78"/>
                      </a:lnTo>
                      <a:lnTo>
                        <a:pt x="42" y="71"/>
                      </a:lnTo>
                      <a:lnTo>
                        <a:pt x="40" y="63"/>
                      </a:lnTo>
                      <a:lnTo>
                        <a:pt x="39" y="54"/>
                      </a:lnTo>
                      <a:lnTo>
                        <a:pt x="38" y="44"/>
                      </a:lnTo>
                      <a:lnTo>
                        <a:pt x="35" y="34"/>
                      </a:lnTo>
                      <a:lnTo>
                        <a:pt x="32" y="24"/>
                      </a:lnTo>
                      <a:lnTo>
                        <a:pt x="30" y="17"/>
                      </a:lnTo>
                      <a:lnTo>
                        <a:pt x="26" y="10"/>
                      </a:lnTo>
                      <a:lnTo>
                        <a:pt x="21" y="5"/>
                      </a:lnTo>
                      <a:lnTo>
                        <a:pt x="16" y="0"/>
                      </a:lnTo>
                      <a:lnTo>
                        <a:pt x="12" y="0"/>
                      </a:lnTo>
                      <a:lnTo>
                        <a:pt x="8" y="0"/>
                      </a:lnTo>
                      <a:lnTo>
                        <a:pt x="4" y="2"/>
                      </a:lnTo>
                      <a:lnTo>
                        <a:pt x="4" y="10"/>
                      </a:lnTo>
                      <a:lnTo>
                        <a:pt x="3" y="17"/>
                      </a:lnTo>
                      <a:lnTo>
                        <a:pt x="3" y="24"/>
                      </a:lnTo>
                      <a:lnTo>
                        <a:pt x="0" y="32"/>
                      </a:lnTo>
                      <a:lnTo>
                        <a:pt x="1" y="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 name="Freeform 952">
                  <a:extLst>
                    <a:ext uri="{FF2B5EF4-FFF2-40B4-BE49-F238E27FC236}">
                      <a16:creationId xmlns:a16="http://schemas.microsoft.com/office/drawing/2014/main" id="{26F51F6A-1671-4C5F-B4B7-406D2BAF2646}"/>
                    </a:ext>
                  </a:extLst>
                </p:cNvPr>
                <p:cNvSpPr>
                  <a:spLocks/>
                </p:cNvSpPr>
                <p:nvPr/>
              </p:nvSpPr>
              <p:spPr bwMode="auto">
                <a:xfrm>
                  <a:off x="947" y="1148"/>
                  <a:ext cx="101" cy="171"/>
                </a:xfrm>
                <a:custGeom>
                  <a:avLst/>
                  <a:gdLst>
                    <a:gd name="T0" fmla="*/ 100 w 101"/>
                    <a:gd name="T1" fmla="*/ 90 h 171"/>
                    <a:gd name="T2" fmla="*/ 92 w 101"/>
                    <a:gd name="T3" fmla="*/ 90 h 171"/>
                    <a:gd name="T4" fmla="*/ 90 w 101"/>
                    <a:gd name="T5" fmla="*/ 83 h 171"/>
                    <a:gd name="T6" fmla="*/ 87 w 101"/>
                    <a:gd name="T7" fmla="*/ 76 h 171"/>
                    <a:gd name="T8" fmla="*/ 84 w 101"/>
                    <a:gd name="T9" fmla="*/ 69 h 171"/>
                    <a:gd name="T10" fmla="*/ 79 w 101"/>
                    <a:gd name="T11" fmla="*/ 62 h 171"/>
                    <a:gd name="T12" fmla="*/ 74 w 101"/>
                    <a:gd name="T13" fmla="*/ 55 h 171"/>
                    <a:gd name="T14" fmla="*/ 71 w 101"/>
                    <a:gd name="T15" fmla="*/ 46 h 171"/>
                    <a:gd name="T16" fmla="*/ 66 w 101"/>
                    <a:gd name="T17" fmla="*/ 39 h 171"/>
                    <a:gd name="T18" fmla="*/ 61 w 101"/>
                    <a:gd name="T19" fmla="*/ 32 h 171"/>
                    <a:gd name="T20" fmla="*/ 58 w 101"/>
                    <a:gd name="T21" fmla="*/ 25 h 171"/>
                    <a:gd name="T22" fmla="*/ 53 w 101"/>
                    <a:gd name="T23" fmla="*/ 18 h 171"/>
                    <a:gd name="T24" fmla="*/ 48 w 101"/>
                    <a:gd name="T25" fmla="*/ 16 h 171"/>
                    <a:gd name="T26" fmla="*/ 44 w 101"/>
                    <a:gd name="T27" fmla="*/ 14 h 171"/>
                    <a:gd name="T28" fmla="*/ 37 w 101"/>
                    <a:gd name="T29" fmla="*/ 9 h 171"/>
                    <a:gd name="T30" fmla="*/ 31 w 101"/>
                    <a:gd name="T31" fmla="*/ 7 h 171"/>
                    <a:gd name="T32" fmla="*/ 26 w 101"/>
                    <a:gd name="T33" fmla="*/ 5 h 171"/>
                    <a:gd name="T34" fmla="*/ 21 w 101"/>
                    <a:gd name="T35" fmla="*/ 0 h 171"/>
                    <a:gd name="T36" fmla="*/ 16 w 101"/>
                    <a:gd name="T37" fmla="*/ 0 h 171"/>
                    <a:gd name="T38" fmla="*/ 11 w 101"/>
                    <a:gd name="T39" fmla="*/ 0 h 171"/>
                    <a:gd name="T40" fmla="*/ 6 w 101"/>
                    <a:gd name="T41" fmla="*/ 0 h 171"/>
                    <a:gd name="T42" fmla="*/ 0 w 101"/>
                    <a:gd name="T43" fmla="*/ 0 h 171"/>
                    <a:gd name="T44" fmla="*/ 2 w 101"/>
                    <a:gd name="T45" fmla="*/ 7 h 171"/>
                    <a:gd name="T46" fmla="*/ 6 w 101"/>
                    <a:gd name="T47" fmla="*/ 9 h 171"/>
                    <a:gd name="T48" fmla="*/ 11 w 101"/>
                    <a:gd name="T49" fmla="*/ 14 h 171"/>
                    <a:gd name="T50" fmla="*/ 16 w 101"/>
                    <a:gd name="T51" fmla="*/ 16 h 171"/>
                    <a:gd name="T52" fmla="*/ 21 w 101"/>
                    <a:gd name="T53" fmla="*/ 18 h 171"/>
                    <a:gd name="T54" fmla="*/ 26 w 101"/>
                    <a:gd name="T55" fmla="*/ 21 h 171"/>
                    <a:gd name="T56" fmla="*/ 31 w 101"/>
                    <a:gd name="T57" fmla="*/ 25 h 171"/>
                    <a:gd name="T58" fmla="*/ 37 w 101"/>
                    <a:gd name="T59" fmla="*/ 32 h 171"/>
                    <a:gd name="T60" fmla="*/ 42 w 101"/>
                    <a:gd name="T61" fmla="*/ 37 h 171"/>
                    <a:gd name="T62" fmla="*/ 47 w 101"/>
                    <a:gd name="T63" fmla="*/ 41 h 171"/>
                    <a:gd name="T64" fmla="*/ 52 w 101"/>
                    <a:gd name="T65" fmla="*/ 44 h 171"/>
                    <a:gd name="T66" fmla="*/ 56 w 101"/>
                    <a:gd name="T67" fmla="*/ 48 h 171"/>
                    <a:gd name="T68" fmla="*/ 60 w 101"/>
                    <a:gd name="T69" fmla="*/ 55 h 171"/>
                    <a:gd name="T70" fmla="*/ 63 w 101"/>
                    <a:gd name="T71" fmla="*/ 62 h 171"/>
                    <a:gd name="T72" fmla="*/ 65 w 101"/>
                    <a:gd name="T73" fmla="*/ 71 h 171"/>
                    <a:gd name="T74" fmla="*/ 66 w 101"/>
                    <a:gd name="T75" fmla="*/ 78 h 171"/>
                    <a:gd name="T76" fmla="*/ 68 w 101"/>
                    <a:gd name="T77" fmla="*/ 85 h 171"/>
                    <a:gd name="T78" fmla="*/ 71 w 101"/>
                    <a:gd name="T79" fmla="*/ 92 h 171"/>
                    <a:gd name="T80" fmla="*/ 73 w 101"/>
                    <a:gd name="T81" fmla="*/ 99 h 171"/>
                    <a:gd name="T82" fmla="*/ 77 w 101"/>
                    <a:gd name="T83" fmla="*/ 106 h 171"/>
                    <a:gd name="T84" fmla="*/ 79 w 101"/>
                    <a:gd name="T85" fmla="*/ 113 h 171"/>
                    <a:gd name="T86" fmla="*/ 82 w 101"/>
                    <a:gd name="T87" fmla="*/ 119 h 171"/>
                    <a:gd name="T88" fmla="*/ 84 w 101"/>
                    <a:gd name="T89" fmla="*/ 126 h 171"/>
                    <a:gd name="T90" fmla="*/ 85 w 101"/>
                    <a:gd name="T91" fmla="*/ 136 h 171"/>
                    <a:gd name="T92" fmla="*/ 89 w 101"/>
                    <a:gd name="T93" fmla="*/ 142 h 171"/>
                    <a:gd name="T94" fmla="*/ 89 w 101"/>
                    <a:gd name="T95" fmla="*/ 149 h 171"/>
                    <a:gd name="T96" fmla="*/ 90 w 101"/>
                    <a:gd name="T97" fmla="*/ 156 h 171"/>
                    <a:gd name="T98" fmla="*/ 92 w 101"/>
                    <a:gd name="T99" fmla="*/ 163 h 171"/>
                    <a:gd name="T100" fmla="*/ 92 w 101"/>
                    <a:gd name="T101"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71">
                      <a:moveTo>
                        <a:pt x="100" y="90"/>
                      </a:moveTo>
                      <a:lnTo>
                        <a:pt x="92" y="90"/>
                      </a:lnTo>
                      <a:lnTo>
                        <a:pt x="90" y="83"/>
                      </a:lnTo>
                      <a:lnTo>
                        <a:pt x="87" y="76"/>
                      </a:lnTo>
                      <a:lnTo>
                        <a:pt x="84" y="69"/>
                      </a:lnTo>
                      <a:lnTo>
                        <a:pt x="79" y="62"/>
                      </a:lnTo>
                      <a:lnTo>
                        <a:pt x="74" y="55"/>
                      </a:lnTo>
                      <a:lnTo>
                        <a:pt x="71" y="46"/>
                      </a:lnTo>
                      <a:lnTo>
                        <a:pt x="66" y="39"/>
                      </a:lnTo>
                      <a:lnTo>
                        <a:pt x="61" y="32"/>
                      </a:lnTo>
                      <a:lnTo>
                        <a:pt x="58" y="25"/>
                      </a:lnTo>
                      <a:lnTo>
                        <a:pt x="53" y="18"/>
                      </a:lnTo>
                      <a:lnTo>
                        <a:pt x="48" y="16"/>
                      </a:lnTo>
                      <a:lnTo>
                        <a:pt x="44" y="14"/>
                      </a:lnTo>
                      <a:lnTo>
                        <a:pt x="37" y="9"/>
                      </a:lnTo>
                      <a:lnTo>
                        <a:pt x="31" y="7"/>
                      </a:lnTo>
                      <a:lnTo>
                        <a:pt x="26" y="5"/>
                      </a:lnTo>
                      <a:lnTo>
                        <a:pt x="21" y="0"/>
                      </a:lnTo>
                      <a:lnTo>
                        <a:pt x="16" y="0"/>
                      </a:lnTo>
                      <a:lnTo>
                        <a:pt x="11" y="0"/>
                      </a:lnTo>
                      <a:lnTo>
                        <a:pt x="6" y="0"/>
                      </a:lnTo>
                      <a:lnTo>
                        <a:pt x="0" y="0"/>
                      </a:lnTo>
                      <a:lnTo>
                        <a:pt x="2" y="7"/>
                      </a:lnTo>
                      <a:lnTo>
                        <a:pt x="6" y="9"/>
                      </a:lnTo>
                      <a:lnTo>
                        <a:pt x="11" y="14"/>
                      </a:lnTo>
                      <a:lnTo>
                        <a:pt x="16" y="16"/>
                      </a:lnTo>
                      <a:lnTo>
                        <a:pt x="21" y="18"/>
                      </a:lnTo>
                      <a:lnTo>
                        <a:pt x="26" y="21"/>
                      </a:lnTo>
                      <a:lnTo>
                        <a:pt x="31" y="25"/>
                      </a:lnTo>
                      <a:lnTo>
                        <a:pt x="37" y="32"/>
                      </a:lnTo>
                      <a:lnTo>
                        <a:pt x="42" y="37"/>
                      </a:lnTo>
                      <a:lnTo>
                        <a:pt x="47" y="41"/>
                      </a:lnTo>
                      <a:lnTo>
                        <a:pt x="52" y="44"/>
                      </a:lnTo>
                      <a:lnTo>
                        <a:pt x="56" y="48"/>
                      </a:lnTo>
                      <a:lnTo>
                        <a:pt x="60" y="55"/>
                      </a:lnTo>
                      <a:lnTo>
                        <a:pt x="63" y="62"/>
                      </a:lnTo>
                      <a:lnTo>
                        <a:pt x="65" y="71"/>
                      </a:lnTo>
                      <a:lnTo>
                        <a:pt x="66" y="78"/>
                      </a:lnTo>
                      <a:lnTo>
                        <a:pt x="68" y="85"/>
                      </a:lnTo>
                      <a:lnTo>
                        <a:pt x="71" y="92"/>
                      </a:lnTo>
                      <a:lnTo>
                        <a:pt x="73" y="99"/>
                      </a:lnTo>
                      <a:lnTo>
                        <a:pt x="77" y="106"/>
                      </a:lnTo>
                      <a:lnTo>
                        <a:pt x="79" y="113"/>
                      </a:lnTo>
                      <a:lnTo>
                        <a:pt x="82" y="119"/>
                      </a:lnTo>
                      <a:lnTo>
                        <a:pt x="84" y="126"/>
                      </a:lnTo>
                      <a:lnTo>
                        <a:pt x="85" y="136"/>
                      </a:lnTo>
                      <a:lnTo>
                        <a:pt x="89" y="142"/>
                      </a:lnTo>
                      <a:lnTo>
                        <a:pt x="89" y="149"/>
                      </a:lnTo>
                      <a:lnTo>
                        <a:pt x="90" y="156"/>
                      </a:lnTo>
                      <a:lnTo>
                        <a:pt x="92" y="163"/>
                      </a:lnTo>
                      <a:lnTo>
                        <a:pt x="92" y="17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 name="Freeform 953">
                  <a:extLst>
                    <a:ext uri="{FF2B5EF4-FFF2-40B4-BE49-F238E27FC236}">
                      <a16:creationId xmlns:a16="http://schemas.microsoft.com/office/drawing/2014/main" id="{A8EA2607-9AD1-4E6A-ABDA-2AEED09C6545}"/>
                    </a:ext>
                  </a:extLst>
                </p:cNvPr>
                <p:cNvSpPr>
                  <a:spLocks/>
                </p:cNvSpPr>
                <p:nvPr/>
              </p:nvSpPr>
              <p:spPr bwMode="auto">
                <a:xfrm>
                  <a:off x="1043" y="1231"/>
                  <a:ext cx="85" cy="193"/>
                </a:xfrm>
                <a:custGeom>
                  <a:avLst/>
                  <a:gdLst>
                    <a:gd name="T0" fmla="*/ 5 w 85"/>
                    <a:gd name="T1" fmla="*/ 192 h 193"/>
                    <a:gd name="T2" fmla="*/ 6 w 85"/>
                    <a:gd name="T3" fmla="*/ 171 h 193"/>
                    <a:gd name="T4" fmla="*/ 8 w 85"/>
                    <a:gd name="T5" fmla="*/ 162 h 193"/>
                    <a:gd name="T6" fmla="*/ 10 w 85"/>
                    <a:gd name="T7" fmla="*/ 155 h 193"/>
                    <a:gd name="T8" fmla="*/ 10 w 85"/>
                    <a:gd name="T9" fmla="*/ 146 h 193"/>
                    <a:gd name="T10" fmla="*/ 11 w 85"/>
                    <a:gd name="T11" fmla="*/ 139 h 193"/>
                    <a:gd name="T12" fmla="*/ 14 w 85"/>
                    <a:gd name="T13" fmla="*/ 130 h 193"/>
                    <a:gd name="T14" fmla="*/ 16 w 85"/>
                    <a:gd name="T15" fmla="*/ 123 h 193"/>
                    <a:gd name="T16" fmla="*/ 17 w 85"/>
                    <a:gd name="T17" fmla="*/ 113 h 193"/>
                    <a:gd name="T18" fmla="*/ 19 w 85"/>
                    <a:gd name="T19" fmla="*/ 106 h 193"/>
                    <a:gd name="T20" fmla="*/ 21 w 85"/>
                    <a:gd name="T21" fmla="*/ 97 h 193"/>
                    <a:gd name="T22" fmla="*/ 24 w 85"/>
                    <a:gd name="T23" fmla="*/ 88 h 193"/>
                    <a:gd name="T24" fmla="*/ 29 w 85"/>
                    <a:gd name="T25" fmla="*/ 76 h 193"/>
                    <a:gd name="T26" fmla="*/ 32 w 85"/>
                    <a:gd name="T27" fmla="*/ 67 h 193"/>
                    <a:gd name="T28" fmla="*/ 35 w 85"/>
                    <a:gd name="T29" fmla="*/ 60 h 193"/>
                    <a:gd name="T30" fmla="*/ 38 w 85"/>
                    <a:gd name="T31" fmla="*/ 53 h 193"/>
                    <a:gd name="T32" fmla="*/ 40 w 85"/>
                    <a:gd name="T33" fmla="*/ 46 h 193"/>
                    <a:gd name="T34" fmla="*/ 41 w 85"/>
                    <a:gd name="T35" fmla="*/ 37 h 193"/>
                    <a:gd name="T36" fmla="*/ 46 w 85"/>
                    <a:gd name="T37" fmla="*/ 30 h 193"/>
                    <a:gd name="T38" fmla="*/ 48 w 85"/>
                    <a:gd name="T39" fmla="*/ 23 h 193"/>
                    <a:gd name="T40" fmla="*/ 52 w 85"/>
                    <a:gd name="T41" fmla="*/ 16 h 193"/>
                    <a:gd name="T42" fmla="*/ 55 w 85"/>
                    <a:gd name="T43" fmla="*/ 9 h 193"/>
                    <a:gd name="T44" fmla="*/ 60 w 85"/>
                    <a:gd name="T45" fmla="*/ 5 h 193"/>
                    <a:gd name="T46" fmla="*/ 65 w 85"/>
                    <a:gd name="T47" fmla="*/ 2 h 193"/>
                    <a:gd name="T48" fmla="*/ 70 w 85"/>
                    <a:gd name="T49" fmla="*/ 2 h 193"/>
                    <a:gd name="T50" fmla="*/ 74 w 85"/>
                    <a:gd name="T51" fmla="*/ 0 h 193"/>
                    <a:gd name="T52" fmla="*/ 79 w 85"/>
                    <a:gd name="T53" fmla="*/ 0 h 193"/>
                    <a:gd name="T54" fmla="*/ 84 w 85"/>
                    <a:gd name="T55" fmla="*/ 5 h 193"/>
                    <a:gd name="T56" fmla="*/ 84 w 85"/>
                    <a:gd name="T57" fmla="*/ 12 h 193"/>
                    <a:gd name="T58" fmla="*/ 79 w 85"/>
                    <a:gd name="T59" fmla="*/ 12 h 193"/>
                    <a:gd name="T60" fmla="*/ 74 w 85"/>
                    <a:gd name="T61" fmla="*/ 14 h 193"/>
                    <a:gd name="T62" fmla="*/ 68 w 85"/>
                    <a:gd name="T63" fmla="*/ 14 h 193"/>
                    <a:gd name="T64" fmla="*/ 63 w 85"/>
                    <a:gd name="T65" fmla="*/ 16 h 193"/>
                    <a:gd name="T66" fmla="*/ 59 w 85"/>
                    <a:gd name="T67" fmla="*/ 19 h 193"/>
                    <a:gd name="T68" fmla="*/ 54 w 85"/>
                    <a:gd name="T69" fmla="*/ 25 h 193"/>
                    <a:gd name="T70" fmla="*/ 49 w 85"/>
                    <a:gd name="T71" fmla="*/ 32 h 193"/>
                    <a:gd name="T72" fmla="*/ 48 w 85"/>
                    <a:gd name="T73" fmla="*/ 39 h 193"/>
                    <a:gd name="T74" fmla="*/ 43 w 85"/>
                    <a:gd name="T75" fmla="*/ 46 h 193"/>
                    <a:gd name="T76" fmla="*/ 41 w 85"/>
                    <a:gd name="T77" fmla="*/ 53 h 193"/>
                    <a:gd name="T78" fmla="*/ 38 w 85"/>
                    <a:gd name="T79" fmla="*/ 60 h 193"/>
                    <a:gd name="T80" fmla="*/ 36 w 85"/>
                    <a:gd name="T81" fmla="*/ 67 h 193"/>
                    <a:gd name="T82" fmla="*/ 33 w 85"/>
                    <a:gd name="T83" fmla="*/ 76 h 193"/>
                    <a:gd name="T84" fmla="*/ 29 w 85"/>
                    <a:gd name="T85" fmla="*/ 81 h 193"/>
                    <a:gd name="T86" fmla="*/ 27 w 85"/>
                    <a:gd name="T87" fmla="*/ 88 h 193"/>
                    <a:gd name="T88" fmla="*/ 24 w 85"/>
                    <a:gd name="T89" fmla="*/ 95 h 193"/>
                    <a:gd name="T90" fmla="*/ 21 w 85"/>
                    <a:gd name="T91" fmla="*/ 102 h 193"/>
                    <a:gd name="T92" fmla="*/ 17 w 85"/>
                    <a:gd name="T93" fmla="*/ 109 h 193"/>
                    <a:gd name="T94" fmla="*/ 16 w 85"/>
                    <a:gd name="T95" fmla="*/ 116 h 193"/>
                    <a:gd name="T96" fmla="*/ 13 w 85"/>
                    <a:gd name="T97" fmla="*/ 123 h 193"/>
                    <a:gd name="T98" fmla="*/ 10 w 85"/>
                    <a:gd name="T99" fmla="*/ 130 h 193"/>
                    <a:gd name="T100" fmla="*/ 5 w 85"/>
                    <a:gd name="T101" fmla="*/ 136 h 193"/>
                    <a:gd name="T102" fmla="*/ 3 w 85"/>
                    <a:gd name="T103" fmla="*/ 143 h 193"/>
                    <a:gd name="T104" fmla="*/ 0 w 85"/>
                    <a:gd name="T105"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93">
                      <a:moveTo>
                        <a:pt x="5" y="192"/>
                      </a:moveTo>
                      <a:lnTo>
                        <a:pt x="6" y="171"/>
                      </a:lnTo>
                      <a:lnTo>
                        <a:pt x="8" y="162"/>
                      </a:lnTo>
                      <a:lnTo>
                        <a:pt x="10" y="155"/>
                      </a:lnTo>
                      <a:lnTo>
                        <a:pt x="10" y="146"/>
                      </a:lnTo>
                      <a:lnTo>
                        <a:pt x="11" y="139"/>
                      </a:lnTo>
                      <a:lnTo>
                        <a:pt x="14" y="130"/>
                      </a:lnTo>
                      <a:lnTo>
                        <a:pt x="16" y="123"/>
                      </a:lnTo>
                      <a:lnTo>
                        <a:pt x="17" y="113"/>
                      </a:lnTo>
                      <a:lnTo>
                        <a:pt x="19" y="106"/>
                      </a:lnTo>
                      <a:lnTo>
                        <a:pt x="21" y="97"/>
                      </a:lnTo>
                      <a:lnTo>
                        <a:pt x="24" y="88"/>
                      </a:lnTo>
                      <a:lnTo>
                        <a:pt x="29" y="76"/>
                      </a:lnTo>
                      <a:lnTo>
                        <a:pt x="32" y="67"/>
                      </a:lnTo>
                      <a:lnTo>
                        <a:pt x="35" y="60"/>
                      </a:lnTo>
                      <a:lnTo>
                        <a:pt x="38" y="53"/>
                      </a:lnTo>
                      <a:lnTo>
                        <a:pt x="40" y="46"/>
                      </a:lnTo>
                      <a:lnTo>
                        <a:pt x="41" y="37"/>
                      </a:lnTo>
                      <a:lnTo>
                        <a:pt x="46" y="30"/>
                      </a:lnTo>
                      <a:lnTo>
                        <a:pt x="48" y="23"/>
                      </a:lnTo>
                      <a:lnTo>
                        <a:pt x="52" y="16"/>
                      </a:lnTo>
                      <a:lnTo>
                        <a:pt x="55" y="9"/>
                      </a:lnTo>
                      <a:lnTo>
                        <a:pt x="60" y="5"/>
                      </a:lnTo>
                      <a:lnTo>
                        <a:pt x="65" y="2"/>
                      </a:lnTo>
                      <a:lnTo>
                        <a:pt x="70" y="2"/>
                      </a:lnTo>
                      <a:lnTo>
                        <a:pt x="74" y="0"/>
                      </a:lnTo>
                      <a:lnTo>
                        <a:pt x="79" y="0"/>
                      </a:lnTo>
                      <a:lnTo>
                        <a:pt x="84" y="5"/>
                      </a:lnTo>
                      <a:lnTo>
                        <a:pt x="84" y="12"/>
                      </a:lnTo>
                      <a:lnTo>
                        <a:pt x="79" y="12"/>
                      </a:lnTo>
                      <a:lnTo>
                        <a:pt x="74" y="14"/>
                      </a:lnTo>
                      <a:lnTo>
                        <a:pt x="68" y="14"/>
                      </a:lnTo>
                      <a:lnTo>
                        <a:pt x="63" y="16"/>
                      </a:lnTo>
                      <a:lnTo>
                        <a:pt x="59" y="19"/>
                      </a:lnTo>
                      <a:lnTo>
                        <a:pt x="54" y="25"/>
                      </a:lnTo>
                      <a:lnTo>
                        <a:pt x="49" y="32"/>
                      </a:lnTo>
                      <a:lnTo>
                        <a:pt x="48" y="39"/>
                      </a:lnTo>
                      <a:lnTo>
                        <a:pt x="43" y="46"/>
                      </a:lnTo>
                      <a:lnTo>
                        <a:pt x="41" y="53"/>
                      </a:lnTo>
                      <a:lnTo>
                        <a:pt x="38" y="60"/>
                      </a:lnTo>
                      <a:lnTo>
                        <a:pt x="36" y="67"/>
                      </a:lnTo>
                      <a:lnTo>
                        <a:pt x="33" y="76"/>
                      </a:lnTo>
                      <a:lnTo>
                        <a:pt x="29" y="81"/>
                      </a:lnTo>
                      <a:lnTo>
                        <a:pt x="27" y="88"/>
                      </a:lnTo>
                      <a:lnTo>
                        <a:pt x="24" y="95"/>
                      </a:lnTo>
                      <a:lnTo>
                        <a:pt x="21" y="102"/>
                      </a:lnTo>
                      <a:lnTo>
                        <a:pt x="17" y="109"/>
                      </a:lnTo>
                      <a:lnTo>
                        <a:pt x="16" y="116"/>
                      </a:lnTo>
                      <a:lnTo>
                        <a:pt x="13" y="123"/>
                      </a:lnTo>
                      <a:lnTo>
                        <a:pt x="10" y="130"/>
                      </a:lnTo>
                      <a:lnTo>
                        <a:pt x="5" y="136"/>
                      </a:lnTo>
                      <a:lnTo>
                        <a:pt x="3" y="143"/>
                      </a:lnTo>
                      <a:lnTo>
                        <a:pt x="0" y="15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 name="Line 954">
                  <a:extLst>
                    <a:ext uri="{FF2B5EF4-FFF2-40B4-BE49-F238E27FC236}">
                      <a16:creationId xmlns:a16="http://schemas.microsoft.com/office/drawing/2014/main" id="{71D9ABC3-E82F-45F9-8C6B-546A00CD51E2}"/>
                    </a:ext>
                  </a:extLst>
                </p:cNvPr>
                <p:cNvSpPr>
                  <a:spLocks noChangeShapeType="1"/>
                </p:cNvSpPr>
                <p:nvPr/>
              </p:nvSpPr>
              <p:spPr bwMode="auto">
                <a:xfrm>
                  <a:off x="1013"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1" name="Line 955">
                  <a:extLst>
                    <a:ext uri="{FF2B5EF4-FFF2-40B4-BE49-F238E27FC236}">
                      <a16:creationId xmlns:a16="http://schemas.microsoft.com/office/drawing/2014/main" id="{9DD36937-4E8E-43E6-9EBE-2EFC11C296FC}"/>
                    </a:ext>
                  </a:extLst>
                </p:cNvPr>
                <p:cNvSpPr>
                  <a:spLocks noChangeShapeType="1"/>
                </p:cNvSpPr>
                <p:nvPr/>
              </p:nvSpPr>
              <p:spPr bwMode="auto">
                <a:xfrm>
                  <a:off x="1040" y="464"/>
                  <a:ext cx="0" cy="17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Line 956">
                  <a:extLst>
                    <a:ext uri="{FF2B5EF4-FFF2-40B4-BE49-F238E27FC236}">
                      <a16:creationId xmlns:a16="http://schemas.microsoft.com/office/drawing/2014/main" id="{6D6E2C80-15C9-49D1-8060-6CA6EE7E0EAE}"/>
                    </a:ext>
                  </a:extLst>
                </p:cNvPr>
                <p:cNvSpPr>
                  <a:spLocks noChangeShapeType="1"/>
                </p:cNvSpPr>
                <p:nvPr/>
              </p:nvSpPr>
              <p:spPr bwMode="auto">
                <a:xfrm>
                  <a:off x="1068"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6" name="Group 957">
                <a:extLst>
                  <a:ext uri="{FF2B5EF4-FFF2-40B4-BE49-F238E27FC236}">
                    <a16:creationId xmlns:a16="http://schemas.microsoft.com/office/drawing/2014/main" id="{F556D4AB-22F0-4947-AD5E-2C5CAF1B0760}"/>
                  </a:ext>
                </a:extLst>
              </p:cNvPr>
              <p:cNvGrpSpPr>
                <a:grpSpLocks/>
              </p:cNvGrpSpPr>
              <p:nvPr/>
            </p:nvGrpSpPr>
            <p:grpSpPr bwMode="auto">
              <a:xfrm>
                <a:off x="5646752" y="954620"/>
                <a:ext cx="175215" cy="1336686"/>
                <a:chOff x="817" y="464"/>
                <a:chExt cx="204" cy="1136"/>
              </a:xfrm>
              <a:grpFill/>
            </p:grpSpPr>
            <p:grpSp>
              <p:nvGrpSpPr>
                <p:cNvPr id="50" name="Group 958">
                  <a:extLst>
                    <a:ext uri="{FF2B5EF4-FFF2-40B4-BE49-F238E27FC236}">
                      <a16:creationId xmlns:a16="http://schemas.microsoft.com/office/drawing/2014/main" id="{5287780D-E181-42F6-B57A-F1695335666E}"/>
                    </a:ext>
                  </a:extLst>
                </p:cNvPr>
                <p:cNvGrpSpPr>
                  <a:grpSpLocks/>
                </p:cNvGrpSpPr>
                <p:nvPr/>
              </p:nvGrpSpPr>
              <p:grpSpPr bwMode="auto">
                <a:xfrm>
                  <a:off x="877" y="583"/>
                  <a:ext cx="64" cy="206"/>
                  <a:chOff x="877" y="583"/>
                  <a:chExt cx="64" cy="206"/>
                </a:xfrm>
                <a:grpFill/>
              </p:grpSpPr>
              <p:grpSp>
                <p:nvGrpSpPr>
                  <p:cNvPr id="62" name="Group 959">
                    <a:extLst>
                      <a:ext uri="{FF2B5EF4-FFF2-40B4-BE49-F238E27FC236}">
                        <a16:creationId xmlns:a16="http://schemas.microsoft.com/office/drawing/2014/main" id="{F00EEC9B-2E1F-4BB7-AD85-C8648DD2A3AB}"/>
                      </a:ext>
                    </a:extLst>
                  </p:cNvPr>
                  <p:cNvGrpSpPr>
                    <a:grpSpLocks/>
                  </p:cNvGrpSpPr>
                  <p:nvPr/>
                </p:nvGrpSpPr>
                <p:grpSpPr bwMode="auto">
                  <a:xfrm>
                    <a:off x="877" y="616"/>
                    <a:ext cx="64" cy="24"/>
                    <a:chOff x="877" y="616"/>
                    <a:chExt cx="64" cy="24"/>
                  </a:xfrm>
                  <a:grpFill/>
                </p:grpSpPr>
                <p:sp>
                  <p:nvSpPr>
                    <p:cNvPr id="79" name="Oval 960">
                      <a:extLst>
                        <a:ext uri="{FF2B5EF4-FFF2-40B4-BE49-F238E27FC236}">
                          <a16:creationId xmlns:a16="http://schemas.microsoft.com/office/drawing/2014/main" id="{273FCA4C-8920-4A1A-9C2C-37C6BEB3760D}"/>
                        </a:ext>
                      </a:extLst>
                    </p:cNvPr>
                    <p:cNvSpPr>
                      <a:spLocks noChangeArrowheads="1"/>
                    </p:cNvSpPr>
                    <p:nvPr/>
                  </p:nvSpPr>
                  <p:spPr bwMode="auto">
                    <a:xfrm rot="2160000">
                      <a:off x="877" y="618"/>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Oval 961">
                      <a:extLst>
                        <a:ext uri="{FF2B5EF4-FFF2-40B4-BE49-F238E27FC236}">
                          <a16:creationId xmlns:a16="http://schemas.microsoft.com/office/drawing/2014/main" id="{FCD66E5B-9877-4D2E-82F2-F1DD57B7A50E}"/>
                        </a:ext>
                      </a:extLst>
                    </p:cNvPr>
                    <p:cNvSpPr>
                      <a:spLocks noChangeArrowheads="1"/>
                    </p:cNvSpPr>
                    <p:nvPr/>
                  </p:nvSpPr>
                  <p:spPr bwMode="auto">
                    <a:xfrm rot="8280000">
                      <a:off x="911" y="616"/>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3" name="Group 962">
                    <a:extLst>
                      <a:ext uri="{FF2B5EF4-FFF2-40B4-BE49-F238E27FC236}">
                        <a16:creationId xmlns:a16="http://schemas.microsoft.com/office/drawing/2014/main" id="{8ECBED59-5B5B-40F5-B863-02775E6329F7}"/>
                      </a:ext>
                    </a:extLst>
                  </p:cNvPr>
                  <p:cNvGrpSpPr>
                    <a:grpSpLocks/>
                  </p:cNvGrpSpPr>
                  <p:nvPr/>
                </p:nvGrpSpPr>
                <p:grpSpPr bwMode="auto">
                  <a:xfrm>
                    <a:off x="877" y="646"/>
                    <a:ext cx="64" cy="23"/>
                    <a:chOff x="877" y="646"/>
                    <a:chExt cx="64" cy="23"/>
                  </a:xfrm>
                  <a:grpFill/>
                </p:grpSpPr>
                <p:sp>
                  <p:nvSpPr>
                    <p:cNvPr id="77" name="Oval 963">
                      <a:extLst>
                        <a:ext uri="{FF2B5EF4-FFF2-40B4-BE49-F238E27FC236}">
                          <a16:creationId xmlns:a16="http://schemas.microsoft.com/office/drawing/2014/main" id="{1310F59A-1431-4A2A-BC1C-2F874CA7D8F6}"/>
                        </a:ext>
                      </a:extLst>
                    </p:cNvPr>
                    <p:cNvSpPr>
                      <a:spLocks noChangeArrowheads="1"/>
                    </p:cNvSpPr>
                    <p:nvPr/>
                  </p:nvSpPr>
                  <p:spPr bwMode="auto">
                    <a:xfrm rot="2160000">
                      <a:off x="877" y="648"/>
                      <a:ext cx="31"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Oval 964">
                      <a:extLst>
                        <a:ext uri="{FF2B5EF4-FFF2-40B4-BE49-F238E27FC236}">
                          <a16:creationId xmlns:a16="http://schemas.microsoft.com/office/drawing/2014/main" id="{1FBADD45-851D-4334-96C9-3049324C60BB}"/>
                        </a:ext>
                      </a:extLst>
                    </p:cNvPr>
                    <p:cNvSpPr>
                      <a:spLocks noChangeArrowheads="1"/>
                    </p:cNvSpPr>
                    <p:nvPr/>
                  </p:nvSpPr>
                  <p:spPr bwMode="auto">
                    <a:xfrm rot="8280000">
                      <a:off x="911" y="646"/>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4" name="Group 965">
                    <a:extLst>
                      <a:ext uri="{FF2B5EF4-FFF2-40B4-BE49-F238E27FC236}">
                        <a16:creationId xmlns:a16="http://schemas.microsoft.com/office/drawing/2014/main" id="{B0891B41-482D-4ED2-9E81-E6778DC40255}"/>
                      </a:ext>
                    </a:extLst>
                  </p:cNvPr>
                  <p:cNvGrpSpPr>
                    <a:grpSpLocks/>
                  </p:cNvGrpSpPr>
                  <p:nvPr/>
                </p:nvGrpSpPr>
                <p:grpSpPr bwMode="auto">
                  <a:xfrm>
                    <a:off x="877" y="675"/>
                    <a:ext cx="64" cy="25"/>
                    <a:chOff x="877" y="675"/>
                    <a:chExt cx="64" cy="25"/>
                  </a:xfrm>
                  <a:grpFill/>
                </p:grpSpPr>
                <p:sp>
                  <p:nvSpPr>
                    <p:cNvPr id="75" name="Oval 966">
                      <a:extLst>
                        <a:ext uri="{FF2B5EF4-FFF2-40B4-BE49-F238E27FC236}">
                          <a16:creationId xmlns:a16="http://schemas.microsoft.com/office/drawing/2014/main" id="{EF963FA8-C351-434C-9B32-E00963ECF815}"/>
                        </a:ext>
                      </a:extLst>
                    </p:cNvPr>
                    <p:cNvSpPr>
                      <a:spLocks noChangeArrowheads="1"/>
                    </p:cNvSpPr>
                    <p:nvPr/>
                  </p:nvSpPr>
                  <p:spPr bwMode="auto">
                    <a:xfrm rot="2160000">
                      <a:off x="877" y="677"/>
                      <a:ext cx="31"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Oval 967">
                      <a:extLst>
                        <a:ext uri="{FF2B5EF4-FFF2-40B4-BE49-F238E27FC236}">
                          <a16:creationId xmlns:a16="http://schemas.microsoft.com/office/drawing/2014/main" id="{41C0033A-D499-491F-B1DC-CDAE8FA02EEA}"/>
                        </a:ext>
                      </a:extLst>
                    </p:cNvPr>
                    <p:cNvSpPr>
                      <a:spLocks noChangeArrowheads="1"/>
                    </p:cNvSpPr>
                    <p:nvPr/>
                  </p:nvSpPr>
                  <p:spPr bwMode="auto">
                    <a:xfrm rot="8280000">
                      <a:off x="911" y="675"/>
                      <a:ext cx="30" cy="23"/>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5" name="Group 968">
                    <a:extLst>
                      <a:ext uri="{FF2B5EF4-FFF2-40B4-BE49-F238E27FC236}">
                        <a16:creationId xmlns:a16="http://schemas.microsoft.com/office/drawing/2014/main" id="{440DFA29-93B0-4A74-88B6-4BF0A372343D}"/>
                      </a:ext>
                    </a:extLst>
                  </p:cNvPr>
                  <p:cNvGrpSpPr>
                    <a:grpSpLocks/>
                  </p:cNvGrpSpPr>
                  <p:nvPr/>
                </p:nvGrpSpPr>
                <p:grpSpPr bwMode="auto">
                  <a:xfrm>
                    <a:off x="877" y="706"/>
                    <a:ext cx="64" cy="24"/>
                    <a:chOff x="877" y="706"/>
                    <a:chExt cx="64" cy="24"/>
                  </a:xfrm>
                  <a:grpFill/>
                </p:grpSpPr>
                <p:sp>
                  <p:nvSpPr>
                    <p:cNvPr id="73" name="Oval 969">
                      <a:extLst>
                        <a:ext uri="{FF2B5EF4-FFF2-40B4-BE49-F238E27FC236}">
                          <a16:creationId xmlns:a16="http://schemas.microsoft.com/office/drawing/2014/main" id="{BF70ADC2-6F0D-4675-8C50-13DF14407229}"/>
                        </a:ext>
                      </a:extLst>
                    </p:cNvPr>
                    <p:cNvSpPr>
                      <a:spLocks noChangeArrowheads="1"/>
                    </p:cNvSpPr>
                    <p:nvPr/>
                  </p:nvSpPr>
                  <p:spPr bwMode="auto">
                    <a:xfrm rot="2160000">
                      <a:off x="877" y="708"/>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Oval 970">
                      <a:extLst>
                        <a:ext uri="{FF2B5EF4-FFF2-40B4-BE49-F238E27FC236}">
                          <a16:creationId xmlns:a16="http://schemas.microsoft.com/office/drawing/2014/main" id="{2716C6A2-EB74-4FE8-BDAB-1FED59E825E2}"/>
                        </a:ext>
                      </a:extLst>
                    </p:cNvPr>
                    <p:cNvSpPr>
                      <a:spLocks noChangeArrowheads="1"/>
                    </p:cNvSpPr>
                    <p:nvPr/>
                  </p:nvSpPr>
                  <p:spPr bwMode="auto">
                    <a:xfrm rot="8280000">
                      <a:off x="911" y="706"/>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6" name="Group 971">
                    <a:extLst>
                      <a:ext uri="{FF2B5EF4-FFF2-40B4-BE49-F238E27FC236}">
                        <a16:creationId xmlns:a16="http://schemas.microsoft.com/office/drawing/2014/main" id="{2FDCF06B-2BEF-4409-BD03-E6BA25A402DD}"/>
                      </a:ext>
                    </a:extLst>
                  </p:cNvPr>
                  <p:cNvGrpSpPr>
                    <a:grpSpLocks/>
                  </p:cNvGrpSpPr>
                  <p:nvPr/>
                </p:nvGrpSpPr>
                <p:grpSpPr bwMode="auto">
                  <a:xfrm>
                    <a:off x="877" y="736"/>
                    <a:ext cx="64" cy="23"/>
                    <a:chOff x="877" y="736"/>
                    <a:chExt cx="64" cy="23"/>
                  </a:xfrm>
                  <a:grpFill/>
                </p:grpSpPr>
                <p:sp>
                  <p:nvSpPr>
                    <p:cNvPr id="71" name="Oval 972">
                      <a:extLst>
                        <a:ext uri="{FF2B5EF4-FFF2-40B4-BE49-F238E27FC236}">
                          <a16:creationId xmlns:a16="http://schemas.microsoft.com/office/drawing/2014/main" id="{673853A1-DECA-4F06-9096-328A5B754FC3}"/>
                        </a:ext>
                      </a:extLst>
                    </p:cNvPr>
                    <p:cNvSpPr>
                      <a:spLocks noChangeArrowheads="1"/>
                    </p:cNvSpPr>
                    <p:nvPr/>
                  </p:nvSpPr>
                  <p:spPr bwMode="auto">
                    <a:xfrm rot="2160000">
                      <a:off x="877" y="738"/>
                      <a:ext cx="31"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2" name="Oval 973">
                      <a:extLst>
                        <a:ext uri="{FF2B5EF4-FFF2-40B4-BE49-F238E27FC236}">
                          <a16:creationId xmlns:a16="http://schemas.microsoft.com/office/drawing/2014/main" id="{6A5BF51E-41CC-4AE8-9D97-9FE2F1A563C7}"/>
                        </a:ext>
                      </a:extLst>
                    </p:cNvPr>
                    <p:cNvSpPr>
                      <a:spLocks noChangeArrowheads="1"/>
                    </p:cNvSpPr>
                    <p:nvPr/>
                  </p:nvSpPr>
                  <p:spPr bwMode="auto">
                    <a:xfrm rot="8280000">
                      <a:off x="911" y="736"/>
                      <a:ext cx="30" cy="21"/>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7" name="Group 974">
                    <a:extLst>
                      <a:ext uri="{FF2B5EF4-FFF2-40B4-BE49-F238E27FC236}">
                        <a16:creationId xmlns:a16="http://schemas.microsoft.com/office/drawing/2014/main" id="{8B4DD659-BAC9-4F67-8966-E2110F3324E8}"/>
                      </a:ext>
                    </a:extLst>
                  </p:cNvPr>
                  <p:cNvGrpSpPr>
                    <a:grpSpLocks/>
                  </p:cNvGrpSpPr>
                  <p:nvPr/>
                </p:nvGrpSpPr>
                <p:grpSpPr bwMode="auto">
                  <a:xfrm>
                    <a:off x="877" y="765"/>
                    <a:ext cx="64" cy="24"/>
                    <a:chOff x="877" y="765"/>
                    <a:chExt cx="64" cy="24"/>
                  </a:xfrm>
                  <a:grpFill/>
                </p:grpSpPr>
                <p:sp>
                  <p:nvSpPr>
                    <p:cNvPr id="69" name="Oval 975">
                      <a:extLst>
                        <a:ext uri="{FF2B5EF4-FFF2-40B4-BE49-F238E27FC236}">
                          <a16:creationId xmlns:a16="http://schemas.microsoft.com/office/drawing/2014/main" id="{BCF03626-EF33-474A-9591-E27928F6E070}"/>
                        </a:ext>
                      </a:extLst>
                    </p:cNvPr>
                    <p:cNvSpPr>
                      <a:spLocks noChangeArrowheads="1"/>
                    </p:cNvSpPr>
                    <p:nvPr/>
                  </p:nvSpPr>
                  <p:spPr bwMode="auto">
                    <a:xfrm rot="2160000">
                      <a:off x="877" y="767"/>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Oval 976">
                      <a:extLst>
                        <a:ext uri="{FF2B5EF4-FFF2-40B4-BE49-F238E27FC236}">
                          <a16:creationId xmlns:a16="http://schemas.microsoft.com/office/drawing/2014/main" id="{40FCE72A-8AE8-4B61-AB12-9C304DD98989}"/>
                        </a:ext>
                      </a:extLst>
                    </p:cNvPr>
                    <p:cNvSpPr>
                      <a:spLocks noChangeArrowheads="1"/>
                    </p:cNvSpPr>
                    <p:nvPr/>
                  </p:nvSpPr>
                  <p:spPr bwMode="auto">
                    <a:xfrm rot="8280000">
                      <a:off x="911" y="765"/>
                      <a:ext cx="30"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8" name="Oval 977">
                    <a:extLst>
                      <a:ext uri="{FF2B5EF4-FFF2-40B4-BE49-F238E27FC236}">
                        <a16:creationId xmlns:a16="http://schemas.microsoft.com/office/drawing/2014/main" id="{8BC9234E-01AB-436D-BDE5-D27F6F964351}"/>
                      </a:ext>
                    </a:extLst>
                  </p:cNvPr>
                  <p:cNvSpPr>
                    <a:spLocks noChangeArrowheads="1"/>
                  </p:cNvSpPr>
                  <p:nvPr/>
                </p:nvSpPr>
                <p:spPr bwMode="auto">
                  <a:xfrm rot="5580000">
                    <a:off x="895" y="588"/>
                    <a:ext cx="31" cy="22"/>
                  </a:xfrm>
                  <a:prstGeom prst="ellips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 name="Line 978">
                  <a:extLst>
                    <a:ext uri="{FF2B5EF4-FFF2-40B4-BE49-F238E27FC236}">
                      <a16:creationId xmlns:a16="http://schemas.microsoft.com/office/drawing/2014/main" id="{A570F533-06D9-4434-846A-113C43D3C4ED}"/>
                    </a:ext>
                  </a:extLst>
                </p:cNvPr>
                <p:cNvSpPr>
                  <a:spLocks noChangeShapeType="1"/>
                </p:cNvSpPr>
                <p:nvPr/>
              </p:nvSpPr>
              <p:spPr bwMode="auto">
                <a:xfrm>
                  <a:off x="915" y="801"/>
                  <a:ext cx="1" cy="799"/>
                </a:xfrm>
                <a:prstGeom prst="line">
                  <a:avLst/>
                </a:prstGeom>
                <a:grpFill/>
                <a:ln w="254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Freeform 979">
                  <a:extLst>
                    <a:ext uri="{FF2B5EF4-FFF2-40B4-BE49-F238E27FC236}">
                      <a16:creationId xmlns:a16="http://schemas.microsoft.com/office/drawing/2014/main" id="{B510F3F9-8A9A-431A-953A-3811B5F2335A}"/>
                    </a:ext>
                  </a:extLst>
                </p:cNvPr>
                <p:cNvSpPr>
                  <a:spLocks/>
                </p:cNvSpPr>
                <p:nvPr/>
              </p:nvSpPr>
              <p:spPr bwMode="auto">
                <a:xfrm>
                  <a:off x="916" y="855"/>
                  <a:ext cx="105" cy="133"/>
                </a:xfrm>
                <a:custGeom>
                  <a:avLst/>
                  <a:gdLst>
                    <a:gd name="T0" fmla="*/ 1 w 105"/>
                    <a:gd name="T1" fmla="*/ 118 h 133"/>
                    <a:gd name="T2" fmla="*/ 6 w 105"/>
                    <a:gd name="T3" fmla="*/ 101 h 133"/>
                    <a:gd name="T4" fmla="*/ 10 w 105"/>
                    <a:gd name="T5" fmla="*/ 84 h 133"/>
                    <a:gd name="T6" fmla="*/ 16 w 105"/>
                    <a:gd name="T7" fmla="*/ 67 h 133"/>
                    <a:gd name="T8" fmla="*/ 24 w 105"/>
                    <a:gd name="T9" fmla="*/ 53 h 133"/>
                    <a:gd name="T10" fmla="*/ 31 w 105"/>
                    <a:gd name="T11" fmla="*/ 43 h 133"/>
                    <a:gd name="T12" fmla="*/ 37 w 105"/>
                    <a:gd name="T13" fmla="*/ 31 h 133"/>
                    <a:gd name="T14" fmla="*/ 45 w 105"/>
                    <a:gd name="T15" fmla="*/ 24 h 133"/>
                    <a:gd name="T16" fmla="*/ 53 w 105"/>
                    <a:gd name="T17" fmla="*/ 17 h 133"/>
                    <a:gd name="T18" fmla="*/ 62 w 105"/>
                    <a:gd name="T19" fmla="*/ 7 h 133"/>
                    <a:gd name="T20" fmla="*/ 72 w 105"/>
                    <a:gd name="T21" fmla="*/ 2 h 133"/>
                    <a:gd name="T22" fmla="*/ 80 w 105"/>
                    <a:gd name="T23" fmla="*/ 0 h 133"/>
                    <a:gd name="T24" fmla="*/ 89 w 105"/>
                    <a:gd name="T25" fmla="*/ 5 h 133"/>
                    <a:gd name="T26" fmla="*/ 97 w 105"/>
                    <a:gd name="T27" fmla="*/ 12 h 133"/>
                    <a:gd name="T28" fmla="*/ 103 w 105"/>
                    <a:gd name="T29" fmla="*/ 24 h 133"/>
                    <a:gd name="T30" fmla="*/ 104 w 105"/>
                    <a:gd name="T31" fmla="*/ 38 h 133"/>
                    <a:gd name="T32" fmla="*/ 104 w 105"/>
                    <a:gd name="T33" fmla="*/ 55 h 133"/>
                    <a:gd name="T34" fmla="*/ 104 w 105"/>
                    <a:gd name="T35" fmla="*/ 70 h 133"/>
                    <a:gd name="T36" fmla="*/ 100 w 105"/>
                    <a:gd name="T37" fmla="*/ 94 h 133"/>
                    <a:gd name="T38" fmla="*/ 99 w 105"/>
                    <a:gd name="T39" fmla="*/ 74 h 133"/>
                    <a:gd name="T40" fmla="*/ 90 w 105"/>
                    <a:gd name="T41" fmla="*/ 60 h 133"/>
                    <a:gd name="T42" fmla="*/ 83 w 105"/>
                    <a:gd name="T43" fmla="*/ 46 h 133"/>
                    <a:gd name="T44" fmla="*/ 76 w 105"/>
                    <a:gd name="T45" fmla="*/ 31 h 133"/>
                    <a:gd name="T46" fmla="*/ 69 w 105"/>
                    <a:gd name="T47" fmla="*/ 17 h 133"/>
                    <a:gd name="T48" fmla="*/ 61 w 105"/>
                    <a:gd name="T49" fmla="*/ 10 h 133"/>
                    <a:gd name="T50" fmla="*/ 53 w 105"/>
                    <a:gd name="T51" fmla="*/ 5 h 133"/>
                    <a:gd name="T52" fmla="*/ 45 w 105"/>
                    <a:gd name="T53" fmla="*/ 7 h 133"/>
                    <a:gd name="T54" fmla="*/ 37 w 105"/>
                    <a:gd name="T55" fmla="*/ 14 h 133"/>
                    <a:gd name="T56" fmla="*/ 30 w 105"/>
                    <a:gd name="T57" fmla="*/ 19 h 133"/>
                    <a:gd name="T58" fmla="*/ 22 w 105"/>
                    <a:gd name="T59" fmla="*/ 26 h 133"/>
                    <a:gd name="T60" fmla="*/ 16 w 105"/>
                    <a:gd name="T61" fmla="*/ 36 h 133"/>
                    <a:gd name="T62" fmla="*/ 10 w 105"/>
                    <a:gd name="T63" fmla="*/ 50 h 133"/>
                    <a:gd name="T64" fmla="*/ 7 w 105"/>
                    <a:gd name="T65" fmla="*/ 65 h 133"/>
                    <a:gd name="T66" fmla="*/ 4 w 105"/>
                    <a:gd name="T67" fmla="*/ 79 h 133"/>
                    <a:gd name="T68" fmla="*/ 0 w 105"/>
                    <a:gd name="T69" fmla="*/ 9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33">
                      <a:moveTo>
                        <a:pt x="1" y="132"/>
                      </a:moveTo>
                      <a:lnTo>
                        <a:pt x="1" y="118"/>
                      </a:lnTo>
                      <a:lnTo>
                        <a:pt x="4" y="108"/>
                      </a:lnTo>
                      <a:lnTo>
                        <a:pt x="6" y="101"/>
                      </a:lnTo>
                      <a:lnTo>
                        <a:pt x="7" y="91"/>
                      </a:lnTo>
                      <a:lnTo>
                        <a:pt x="10" y="84"/>
                      </a:lnTo>
                      <a:lnTo>
                        <a:pt x="12" y="77"/>
                      </a:lnTo>
                      <a:lnTo>
                        <a:pt x="16" y="67"/>
                      </a:lnTo>
                      <a:lnTo>
                        <a:pt x="20" y="58"/>
                      </a:lnTo>
                      <a:lnTo>
                        <a:pt x="24" y="53"/>
                      </a:lnTo>
                      <a:lnTo>
                        <a:pt x="27" y="46"/>
                      </a:lnTo>
                      <a:lnTo>
                        <a:pt x="31" y="43"/>
                      </a:lnTo>
                      <a:lnTo>
                        <a:pt x="33" y="36"/>
                      </a:lnTo>
                      <a:lnTo>
                        <a:pt x="37" y="31"/>
                      </a:lnTo>
                      <a:lnTo>
                        <a:pt x="41" y="29"/>
                      </a:lnTo>
                      <a:lnTo>
                        <a:pt x="45" y="24"/>
                      </a:lnTo>
                      <a:lnTo>
                        <a:pt x="48" y="19"/>
                      </a:lnTo>
                      <a:lnTo>
                        <a:pt x="53" y="17"/>
                      </a:lnTo>
                      <a:lnTo>
                        <a:pt x="58" y="12"/>
                      </a:lnTo>
                      <a:lnTo>
                        <a:pt x="62" y="7"/>
                      </a:lnTo>
                      <a:lnTo>
                        <a:pt x="67" y="5"/>
                      </a:lnTo>
                      <a:lnTo>
                        <a:pt x="72" y="2"/>
                      </a:lnTo>
                      <a:lnTo>
                        <a:pt x="76" y="0"/>
                      </a:lnTo>
                      <a:lnTo>
                        <a:pt x="80" y="0"/>
                      </a:lnTo>
                      <a:lnTo>
                        <a:pt x="85" y="0"/>
                      </a:lnTo>
                      <a:lnTo>
                        <a:pt x="89" y="5"/>
                      </a:lnTo>
                      <a:lnTo>
                        <a:pt x="93" y="7"/>
                      </a:lnTo>
                      <a:lnTo>
                        <a:pt x="97" y="12"/>
                      </a:lnTo>
                      <a:lnTo>
                        <a:pt x="100" y="17"/>
                      </a:lnTo>
                      <a:lnTo>
                        <a:pt x="103" y="24"/>
                      </a:lnTo>
                      <a:lnTo>
                        <a:pt x="103" y="31"/>
                      </a:lnTo>
                      <a:lnTo>
                        <a:pt x="104" y="38"/>
                      </a:lnTo>
                      <a:lnTo>
                        <a:pt x="104" y="48"/>
                      </a:lnTo>
                      <a:lnTo>
                        <a:pt x="104" y="55"/>
                      </a:lnTo>
                      <a:lnTo>
                        <a:pt x="104" y="62"/>
                      </a:lnTo>
                      <a:lnTo>
                        <a:pt x="104" y="70"/>
                      </a:lnTo>
                      <a:lnTo>
                        <a:pt x="104" y="77"/>
                      </a:lnTo>
                      <a:lnTo>
                        <a:pt x="100" y="94"/>
                      </a:lnTo>
                      <a:lnTo>
                        <a:pt x="102" y="82"/>
                      </a:lnTo>
                      <a:lnTo>
                        <a:pt x="99" y="74"/>
                      </a:lnTo>
                      <a:lnTo>
                        <a:pt x="94" y="67"/>
                      </a:lnTo>
                      <a:lnTo>
                        <a:pt x="90" y="60"/>
                      </a:lnTo>
                      <a:lnTo>
                        <a:pt x="87" y="53"/>
                      </a:lnTo>
                      <a:lnTo>
                        <a:pt x="83" y="46"/>
                      </a:lnTo>
                      <a:lnTo>
                        <a:pt x="80" y="38"/>
                      </a:lnTo>
                      <a:lnTo>
                        <a:pt x="76" y="31"/>
                      </a:lnTo>
                      <a:lnTo>
                        <a:pt x="73" y="24"/>
                      </a:lnTo>
                      <a:lnTo>
                        <a:pt x="69" y="17"/>
                      </a:lnTo>
                      <a:lnTo>
                        <a:pt x="64" y="12"/>
                      </a:lnTo>
                      <a:lnTo>
                        <a:pt x="61" y="10"/>
                      </a:lnTo>
                      <a:lnTo>
                        <a:pt x="57" y="7"/>
                      </a:lnTo>
                      <a:lnTo>
                        <a:pt x="53" y="5"/>
                      </a:lnTo>
                      <a:lnTo>
                        <a:pt x="50" y="5"/>
                      </a:lnTo>
                      <a:lnTo>
                        <a:pt x="45" y="7"/>
                      </a:lnTo>
                      <a:lnTo>
                        <a:pt x="41" y="10"/>
                      </a:lnTo>
                      <a:lnTo>
                        <a:pt x="37" y="14"/>
                      </a:lnTo>
                      <a:lnTo>
                        <a:pt x="33" y="17"/>
                      </a:lnTo>
                      <a:lnTo>
                        <a:pt x="30" y="19"/>
                      </a:lnTo>
                      <a:lnTo>
                        <a:pt x="26" y="22"/>
                      </a:lnTo>
                      <a:lnTo>
                        <a:pt x="22" y="26"/>
                      </a:lnTo>
                      <a:lnTo>
                        <a:pt x="19" y="29"/>
                      </a:lnTo>
                      <a:lnTo>
                        <a:pt x="16" y="36"/>
                      </a:lnTo>
                      <a:lnTo>
                        <a:pt x="12" y="43"/>
                      </a:lnTo>
                      <a:lnTo>
                        <a:pt x="10" y="50"/>
                      </a:lnTo>
                      <a:lnTo>
                        <a:pt x="9" y="58"/>
                      </a:lnTo>
                      <a:lnTo>
                        <a:pt x="7" y="65"/>
                      </a:lnTo>
                      <a:lnTo>
                        <a:pt x="5" y="72"/>
                      </a:lnTo>
                      <a:lnTo>
                        <a:pt x="4" y="79"/>
                      </a:lnTo>
                      <a:lnTo>
                        <a:pt x="2" y="86"/>
                      </a:lnTo>
                      <a:lnTo>
                        <a:pt x="0" y="94"/>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Freeform 980">
                  <a:extLst>
                    <a:ext uri="{FF2B5EF4-FFF2-40B4-BE49-F238E27FC236}">
                      <a16:creationId xmlns:a16="http://schemas.microsoft.com/office/drawing/2014/main" id="{78759B1E-557B-4978-8351-05B75A982DEA}"/>
                    </a:ext>
                  </a:extLst>
                </p:cNvPr>
                <p:cNvSpPr>
                  <a:spLocks/>
                </p:cNvSpPr>
                <p:nvPr/>
              </p:nvSpPr>
              <p:spPr bwMode="auto">
                <a:xfrm>
                  <a:off x="817" y="927"/>
                  <a:ext cx="100" cy="257"/>
                </a:xfrm>
                <a:custGeom>
                  <a:avLst/>
                  <a:gdLst>
                    <a:gd name="T0" fmla="*/ 93 w 100"/>
                    <a:gd name="T1" fmla="*/ 188 h 257"/>
                    <a:gd name="T2" fmla="*/ 92 w 100"/>
                    <a:gd name="T3" fmla="*/ 171 h 257"/>
                    <a:gd name="T4" fmla="*/ 88 w 100"/>
                    <a:gd name="T5" fmla="*/ 137 h 257"/>
                    <a:gd name="T6" fmla="*/ 85 w 100"/>
                    <a:gd name="T7" fmla="*/ 119 h 257"/>
                    <a:gd name="T8" fmla="*/ 82 w 100"/>
                    <a:gd name="T9" fmla="*/ 100 h 257"/>
                    <a:gd name="T10" fmla="*/ 73 w 100"/>
                    <a:gd name="T11" fmla="*/ 80 h 257"/>
                    <a:gd name="T12" fmla="*/ 63 w 100"/>
                    <a:gd name="T13" fmla="*/ 63 h 257"/>
                    <a:gd name="T14" fmla="*/ 56 w 100"/>
                    <a:gd name="T15" fmla="*/ 49 h 257"/>
                    <a:gd name="T16" fmla="*/ 47 w 100"/>
                    <a:gd name="T17" fmla="*/ 37 h 257"/>
                    <a:gd name="T18" fmla="*/ 38 w 100"/>
                    <a:gd name="T19" fmla="*/ 27 h 257"/>
                    <a:gd name="T20" fmla="*/ 30 w 100"/>
                    <a:gd name="T21" fmla="*/ 15 h 257"/>
                    <a:gd name="T22" fmla="*/ 22 w 100"/>
                    <a:gd name="T23" fmla="*/ 7 h 257"/>
                    <a:gd name="T24" fmla="*/ 14 w 100"/>
                    <a:gd name="T25" fmla="*/ 2 h 257"/>
                    <a:gd name="T26" fmla="*/ 4 w 100"/>
                    <a:gd name="T27" fmla="*/ 0 h 257"/>
                    <a:gd name="T28" fmla="*/ 4 w 100"/>
                    <a:gd name="T29" fmla="*/ 5 h 257"/>
                    <a:gd name="T30" fmla="*/ 11 w 100"/>
                    <a:gd name="T31" fmla="*/ 15 h 257"/>
                    <a:gd name="T32" fmla="*/ 19 w 100"/>
                    <a:gd name="T33" fmla="*/ 27 h 257"/>
                    <a:gd name="T34" fmla="*/ 26 w 100"/>
                    <a:gd name="T35" fmla="*/ 34 h 257"/>
                    <a:gd name="T36" fmla="*/ 33 w 100"/>
                    <a:gd name="T37" fmla="*/ 41 h 257"/>
                    <a:gd name="T38" fmla="*/ 41 w 100"/>
                    <a:gd name="T39" fmla="*/ 51 h 257"/>
                    <a:gd name="T40" fmla="*/ 47 w 100"/>
                    <a:gd name="T41" fmla="*/ 63 h 257"/>
                    <a:gd name="T42" fmla="*/ 54 w 100"/>
                    <a:gd name="T43" fmla="*/ 73 h 257"/>
                    <a:gd name="T44" fmla="*/ 62 w 100"/>
                    <a:gd name="T45" fmla="*/ 88 h 257"/>
                    <a:gd name="T46" fmla="*/ 69 w 100"/>
                    <a:gd name="T47" fmla="*/ 102 h 257"/>
                    <a:gd name="T48" fmla="*/ 77 w 100"/>
                    <a:gd name="T49" fmla="*/ 119 h 257"/>
                    <a:gd name="T50" fmla="*/ 80 w 100"/>
                    <a:gd name="T51" fmla="*/ 134 h 257"/>
                    <a:gd name="T52" fmla="*/ 84 w 100"/>
                    <a:gd name="T53" fmla="*/ 149 h 257"/>
                    <a:gd name="T54" fmla="*/ 87 w 100"/>
                    <a:gd name="T55" fmla="*/ 163 h 257"/>
                    <a:gd name="T56" fmla="*/ 89 w 100"/>
                    <a:gd name="T57" fmla="*/ 183 h 257"/>
                    <a:gd name="T58" fmla="*/ 92 w 100"/>
                    <a:gd name="T59" fmla="*/ 200 h 257"/>
                    <a:gd name="T60" fmla="*/ 94 w 100"/>
                    <a:gd name="T61" fmla="*/ 217 h 257"/>
                    <a:gd name="T62" fmla="*/ 97 w 100"/>
                    <a:gd name="T63" fmla="*/ 232 h 257"/>
                    <a:gd name="T64" fmla="*/ 98 w 100"/>
                    <a:gd name="T65" fmla="*/ 246 h 257"/>
                    <a:gd name="T66" fmla="*/ 99 w 100"/>
                    <a:gd name="T67" fmla="*/ 25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257">
                      <a:moveTo>
                        <a:pt x="99" y="178"/>
                      </a:moveTo>
                      <a:lnTo>
                        <a:pt x="93" y="188"/>
                      </a:lnTo>
                      <a:lnTo>
                        <a:pt x="93" y="180"/>
                      </a:lnTo>
                      <a:lnTo>
                        <a:pt x="92" y="171"/>
                      </a:lnTo>
                      <a:lnTo>
                        <a:pt x="89" y="146"/>
                      </a:lnTo>
                      <a:lnTo>
                        <a:pt x="88" y="137"/>
                      </a:lnTo>
                      <a:lnTo>
                        <a:pt x="87" y="127"/>
                      </a:lnTo>
                      <a:lnTo>
                        <a:pt x="85" y="119"/>
                      </a:lnTo>
                      <a:lnTo>
                        <a:pt x="83" y="107"/>
                      </a:lnTo>
                      <a:lnTo>
                        <a:pt x="82" y="100"/>
                      </a:lnTo>
                      <a:lnTo>
                        <a:pt x="78" y="90"/>
                      </a:lnTo>
                      <a:lnTo>
                        <a:pt x="73" y="80"/>
                      </a:lnTo>
                      <a:lnTo>
                        <a:pt x="68" y="71"/>
                      </a:lnTo>
                      <a:lnTo>
                        <a:pt x="63" y="63"/>
                      </a:lnTo>
                      <a:lnTo>
                        <a:pt x="59" y="56"/>
                      </a:lnTo>
                      <a:lnTo>
                        <a:pt x="56" y="49"/>
                      </a:lnTo>
                      <a:lnTo>
                        <a:pt x="52" y="41"/>
                      </a:lnTo>
                      <a:lnTo>
                        <a:pt x="47" y="37"/>
                      </a:lnTo>
                      <a:lnTo>
                        <a:pt x="43" y="29"/>
                      </a:lnTo>
                      <a:lnTo>
                        <a:pt x="38" y="27"/>
                      </a:lnTo>
                      <a:lnTo>
                        <a:pt x="35" y="20"/>
                      </a:lnTo>
                      <a:lnTo>
                        <a:pt x="30" y="15"/>
                      </a:lnTo>
                      <a:lnTo>
                        <a:pt x="26" y="10"/>
                      </a:lnTo>
                      <a:lnTo>
                        <a:pt x="22" y="7"/>
                      </a:lnTo>
                      <a:lnTo>
                        <a:pt x="19" y="5"/>
                      </a:lnTo>
                      <a:lnTo>
                        <a:pt x="14" y="2"/>
                      </a:lnTo>
                      <a:lnTo>
                        <a:pt x="7" y="0"/>
                      </a:lnTo>
                      <a:lnTo>
                        <a:pt x="4" y="0"/>
                      </a:lnTo>
                      <a:lnTo>
                        <a:pt x="0" y="0"/>
                      </a:lnTo>
                      <a:lnTo>
                        <a:pt x="4" y="5"/>
                      </a:lnTo>
                      <a:lnTo>
                        <a:pt x="7" y="10"/>
                      </a:lnTo>
                      <a:lnTo>
                        <a:pt x="11" y="15"/>
                      </a:lnTo>
                      <a:lnTo>
                        <a:pt x="15" y="20"/>
                      </a:lnTo>
                      <a:lnTo>
                        <a:pt x="19" y="27"/>
                      </a:lnTo>
                      <a:lnTo>
                        <a:pt x="22" y="29"/>
                      </a:lnTo>
                      <a:lnTo>
                        <a:pt x="26" y="34"/>
                      </a:lnTo>
                      <a:lnTo>
                        <a:pt x="30" y="37"/>
                      </a:lnTo>
                      <a:lnTo>
                        <a:pt x="33" y="41"/>
                      </a:lnTo>
                      <a:lnTo>
                        <a:pt x="37" y="46"/>
                      </a:lnTo>
                      <a:lnTo>
                        <a:pt x="41" y="51"/>
                      </a:lnTo>
                      <a:lnTo>
                        <a:pt x="45" y="56"/>
                      </a:lnTo>
                      <a:lnTo>
                        <a:pt x="47" y="63"/>
                      </a:lnTo>
                      <a:lnTo>
                        <a:pt x="51" y="68"/>
                      </a:lnTo>
                      <a:lnTo>
                        <a:pt x="54" y="73"/>
                      </a:lnTo>
                      <a:lnTo>
                        <a:pt x="58" y="80"/>
                      </a:lnTo>
                      <a:lnTo>
                        <a:pt x="62" y="88"/>
                      </a:lnTo>
                      <a:lnTo>
                        <a:pt x="66" y="95"/>
                      </a:lnTo>
                      <a:lnTo>
                        <a:pt x="69" y="102"/>
                      </a:lnTo>
                      <a:lnTo>
                        <a:pt x="73" y="112"/>
                      </a:lnTo>
                      <a:lnTo>
                        <a:pt x="77" y="119"/>
                      </a:lnTo>
                      <a:lnTo>
                        <a:pt x="79" y="127"/>
                      </a:lnTo>
                      <a:lnTo>
                        <a:pt x="80" y="134"/>
                      </a:lnTo>
                      <a:lnTo>
                        <a:pt x="83" y="141"/>
                      </a:lnTo>
                      <a:lnTo>
                        <a:pt x="84" y="149"/>
                      </a:lnTo>
                      <a:lnTo>
                        <a:pt x="85" y="156"/>
                      </a:lnTo>
                      <a:lnTo>
                        <a:pt x="87" y="163"/>
                      </a:lnTo>
                      <a:lnTo>
                        <a:pt x="88" y="173"/>
                      </a:lnTo>
                      <a:lnTo>
                        <a:pt x="89" y="183"/>
                      </a:lnTo>
                      <a:lnTo>
                        <a:pt x="92" y="193"/>
                      </a:lnTo>
                      <a:lnTo>
                        <a:pt x="92" y="200"/>
                      </a:lnTo>
                      <a:lnTo>
                        <a:pt x="93" y="207"/>
                      </a:lnTo>
                      <a:lnTo>
                        <a:pt x="94" y="217"/>
                      </a:lnTo>
                      <a:lnTo>
                        <a:pt x="97" y="224"/>
                      </a:lnTo>
                      <a:lnTo>
                        <a:pt x="97" y="232"/>
                      </a:lnTo>
                      <a:lnTo>
                        <a:pt x="98" y="239"/>
                      </a:lnTo>
                      <a:lnTo>
                        <a:pt x="98" y="246"/>
                      </a:lnTo>
                      <a:lnTo>
                        <a:pt x="99" y="256"/>
                      </a:lnTo>
                      <a:lnTo>
                        <a:pt x="99" y="25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Freeform 981">
                  <a:extLst>
                    <a:ext uri="{FF2B5EF4-FFF2-40B4-BE49-F238E27FC236}">
                      <a16:creationId xmlns:a16="http://schemas.microsoft.com/office/drawing/2014/main" id="{18C082B5-0118-4CCD-A23E-92DFB2D62D0A}"/>
                    </a:ext>
                  </a:extLst>
                </p:cNvPr>
                <p:cNvSpPr>
                  <a:spLocks/>
                </p:cNvSpPr>
                <p:nvPr/>
              </p:nvSpPr>
              <p:spPr bwMode="auto">
                <a:xfrm>
                  <a:off x="916" y="1259"/>
                  <a:ext cx="1" cy="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Freeform 982">
                  <a:extLst>
                    <a:ext uri="{FF2B5EF4-FFF2-40B4-BE49-F238E27FC236}">
                      <a16:creationId xmlns:a16="http://schemas.microsoft.com/office/drawing/2014/main" id="{0D4C5344-80BC-4BB1-87CB-841A91DDEB73}"/>
                    </a:ext>
                  </a:extLst>
                </p:cNvPr>
                <p:cNvSpPr>
                  <a:spLocks/>
                </p:cNvSpPr>
                <p:nvPr/>
              </p:nvSpPr>
              <p:spPr bwMode="auto">
                <a:xfrm>
                  <a:off x="908" y="1035"/>
                  <a:ext cx="106" cy="195"/>
                </a:xfrm>
                <a:custGeom>
                  <a:avLst/>
                  <a:gdLst>
                    <a:gd name="T0" fmla="*/ 10 w 106"/>
                    <a:gd name="T1" fmla="*/ 170 h 195"/>
                    <a:gd name="T2" fmla="*/ 10 w 106"/>
                    <a:gd name="T3" fmla="*/ 155 h 195"/>
                    <a:gd name="T4" fmla="*/ 13 w 106"/>
                    <a:gd name="T5" fmla="*/ 141 h 195"/>
                    <a:gd name="T6" fmla="*/ 18 w 106"/>
                    <a:gd name="T7" fmla="*/ 121 h 195"/>
                    <a:gd name="T8" fmla="*/ 22 w 106"/>
                    <a:gd name="T9" fmla="*/ 104 h 195"/>
                    <a:gd name="T10" fmla="*/ 26 w 106"/>
                    <a:gd name="T11" fmla="*/ 85 h 195"/>
                    <a:gd name="T12" fmla="*/ 31 w 106"/>
                    <a:gd name="T13" fmla="*/ 65 h 195"/>
                    <a:gd name="T14" fmla="*/ 36 w 106"/>
                    <a:gd name="T15" fmla="*/ 51 h 195"/>
                    <a:gd name="T16" fmla="*/ 45 w 106"/>
                    <a:gd name="T17" fmla="*/ 34 h 195"/>
                    <a:gd name="T18" fmla="*/ 51 w 106"/>
                    <a:gd name="T19" fmla="*/ 22 h 195"/>
                    <a:gd name="T20" fmla="*/ 61 w 106"/>
                    <a:gd name="T21" fmla="*/ 10 h 195"/>
                    <a:gd name="T22" fmla="*/ 69 w 106"/>
                    <a:gd name="T23" fmla="*/ 5 h 195"/>
                    <a:gd name="T24" fmla="*/ 78 w 106"/>
                    <a:gd name="T25" fmla="*/ 0 h 195"/>
                    <a:gd name="T26" fmla="*/ 86 w 106"/>
                    <a:gd name="T27" fmla="*/ 0 h 195"/>
                    <a:gd name="T28" fmla="*/ 96 w 106"/>
                    <a:gd name="T29" fmla="*/ 2 h 195"/>
                    <a:gd name="T30" fmla="*/ 105 w 106"/>
                    <a:gd name="T31" fmla="*/ 10 h 195"/>
                    <a:gd name="T32" fmla="*/ 97 w 106"/>
                    <a:gd name="T33" fmla="*/ 12 h 195"/>
                    <a:gd name="T34" fmla="*/ 88 w 106"/>
                    <a:gd name="T35" fmla="*/ 12 h 195"/>
                    <a:gd name="T36" fmla="*/ 78 w 106"/>
                    <a:gd name="T37" fmla="*/ 12 h 195"/>
                    <a:gd name="T38" fmla="*/ 69 w 106"/>
                    <a:gd name="T39" fmla="*/ 22 h 195"/>
                    <a:gd name="T40" fmla="*/ 60 w 106"/>
                    <a:gd name="T41" fmla="*/ 39 h 195"/>
                    <a:gd name="T42" fmla="*/ 53 w 106"/>
                    <a:gd name="T43" fmla="*/ 51 h 195"/>
                    <a:gd name="T44" fmla="*/ 45 w 106"/>
                    <a:gd name="T45" fmla="*/ 63 h 195"/>
                    <a:gd name="T46" fmla="*/ 40 w 106"/>
                    <a:gd name="T47" fmla="*/ 78 h 195"/>
                    <a:gd name="T48" fmla="*/ 33 w 106"/>
                    <a:gd name="T49" fmla="*/ 90 h 195"/>
                    <a:gd name="T50" fmla="*/ 27 w 106"/>
                    <a:gd name="T51" fmla="*/ 107 h 195"/>
                    <a:gd name="T52" fmla="*/ 20 w 106"/>
                    <a:gd name="T53" fmla="*/ 124 h 195"/>
                    <a:gd name="T54" fmla="*/ 17 w 106"/>
                    <a:gd name="T55" fmla="*/ 138 h 195"/>
                    <a:gd name="T56" fmla="*/ 12 w 106"/>
                    <a:gd name="T57" fmla="*/ 153 h 195"/>
                    <a:gd name="T58" fmla="*/ 5 w 106"/>
                    <a:gd name="T59" fmla="*/ 170 h 195"/>
                    <a:gd name="T60" fmla="*/ 1 w 106"/>
                    <a:gd name="T61" fmla="*/ 187 h 195"/>
                    <a:gd name="T62" fmla="*/ 9 w 106"/>
                    <a:gd name="T63" fmla="*/ 18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195">
                      <a:moveTo>
                        <a:pt x="9" y="189"/>
                      </a:moveTo>
                      <a:lnTo>
                        <a:pt x="10" y="170"/>
                      </a:lnTo>
                      <a:lnTo>
                        <a:pt x="10" y="162"/>
                      </a:lnTo>
                      <a:lnTo>
                        <a:pt x="10" y="155"/>
                      </a:lnTo>
                      <a:lnTo>
                        <a:pt x="12" y="148"/>
                      </a:lnTo>
                      <a:lnTo>
                        <a:pt x="13" y="141"/>
                      </a:lnTo>
                      <a:lnTo>
                        <a:pt x="14" y="133"/>
                      </a:lnTo>
                      <a:lnTo>
                        <a:pt x="18" y="121"/>
                      </a:lnTo>
                      <a:lnTo>
                        <a:pt x="20" y="112"/>
                      </a:lnTo>
                      <a:lnTo>
                        <a:pt x="22" y="104"/>
                      </a:lnTo>
                      <a:lnTo>
                        <a:pt x="23" y="95"/>
                      </a:lnTo>
                      <a:lnTo>
                        <a:pt x="26" y="85"/>
                      </a:lnTo>
                      <a:lnTo>
                        <a:pt x="28" y="75"/>
                      </a:lnTo>
                      <a:lnTo>
                        <a:pt x="31" y="65"/>
                      </a:lnTo>
                      <a:lnTo>
                        <a:pt x="33" y="58"/>
                      </a:lnTo>
                      <a:lnTo>
                        <a:pt x="36" y="51"/>
                      </a:lnTo>
                      <a:lnTo>
                        <a:pt x="38" y="44"/>
                      </a:lnTo>
                      <a:lnTo>
                        <a:pt x="45" y="34"/>
                      </a:lnTo>
                      <a:lnTo>
                        <a:pt x="47" y="27"/>
                      </a:lnTo>
                      <a:lnTo>
                        <a:pt x="51" y="22"/>
                      </a:lnTo>
                      <a:lnTo>
                        <a:pt x="56" y="15"/>
                      </a:lnTo>
                      <a:lnTo>
                        <a:pt x="61" y="10"/>
                      </a:lnTo>
                      <a:lnTo>
                        <a:pt x="65" y="7"/>
                      </a:lnTo>
                      <a:lnTo>
                        <a:pt x="69" y="5"/>
                      </a:lnTo>
                      <a:lnTo>
                        <a:pt x="74" y="2"/>
                      </a:lnTo>
                      <a:lnTo>
                        <a:pt x="78" y="0"/>
                      </a:lnTo>
                      <a:lnTo>
                        <a:pt x="82" y="0"/>
                      </a:lnTo>
                      <a:lnTo>
                        <a:pt x="86" y="0"/>
                      </a:lnTo>
                      <a:lnTo>
                        <a:pt x="91" y="0"/>
                      </a:lnTo>
                      <a:lnTo>
                        <a:pt x="96" y="2"/>
                      </a:lnTo>
                      <a:lnTo>
                        <a:pt x="101" y="5"/>
                      </a:lnTo>
                      <a:lnTo>
                        <a:pt x="105" y="10"/>
                      </a:lnTo>
                      <a:lnTo>
                        <a:pt x="101" y="12"/>
                      </a:lnTo>
                      <a:lnTo>
                        <a:pt x="97" y="12"/>
                      </a:lnTo>
                      <a:lnTo>
                        <a:pt x="92" y="12"/>
                      </a:lnTo>
                      <a:lnTo>
                        <a:pt x="88" y="12"/>
                      </a:lnTo>
                      <a:lnTo>
                        <a:pt x="82" y="12"/>
                      </a:lnTo>
                      <a:lnTo>
                        <a:pt x="78" y="12"/>
                      </a:lnTo>
                      <a:lnTo>
                        <a:pt x="73" y="15"/>
                      </a:lnTo>
                      <a:lnTo>
                        <a:pt x="69" y="22"/>
                      </a:lnTo>
                      <a:lnTo>
                        <a:pt x="65" y="29"/>
                      </a:lnTo>
                      <a:lnTo>
                        <a:pt x="60" y="39"/>
                      </a:lnTo>
                      <a:lnTo>
                        <a:pt x="56" y="46"/>
                      </a:lnTo>
                      <a:lnTo>
                        <a:pt x="53" y="51"/>
                      </a:lnTo>
                      <a:lnTo>
                        <a:pt x="49" y="58"/>
                      </a:lnTo>
                      <a:lnTo>
                        <a:pt x="45" y="63"/>
                      </a:lnTo>
                      <a:lnTo>
                        <a:pt x="42" y="70"/>
                      </a:lnTo>
                      <a:lnTo>
                        <a:pt x="40" y="78"/>
                      </a:lnTo>
                      <a:lnTo>
                        <a:pt x="36" y="82"/>
                      </a:lnTo>
                      <a:lnTo>
                        <a:pt x="33" y="90"/>
                      </a:lnTo>
                      <a:lnTo>
                        <a:pt x="29" y="99"/>
                      </a:lnTo>
                      <a:lnTo>
                        <a:pt x="27" y="107"/>
                      </a:lnTo>
                      <a:lnTo>
                        <a:pt x="24" y="116"/>
                      </a:lnTo>
                      <a:lnTo>
                        <a:pt x="20" y="124"/>
                      </a:lnTo>
                      <a:lnTo>
                        <a:pt x="18" y="131"/>
                      </a:lnTo>
                      <a:lnTo>
                        <a:pt x="17" y="138"/>
                      </a:lnTo>
                      <a:lnTo>
                        <a:pt x="14" y="146"/>
                      </a:lnTo>
                      <a:lnTo>
                        <a:pt x="12" y="153"/>
                      </a:lnTo>
                      <a:lnTo>
                        <a:pt x="8" y="162"/>
                      </a:lnTo>
                      <a:lnTo>
                        <a:pt x="5" y="170"/>
                      </a:lnTo>
                      <a:lnTo>
                        <a:pt x="4" y="177"/>
                      </a:lnTo>
                      <a:lnTo>
                        <a:pt x="1" y="187"/>
                      </a:lnTo>
                      <a:lnTo>
                        <a:pt x="0" y="194"/>
                      </a:lnTo>
                      <a:lnTo>
                        <a:pt x="9" y="18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Freeform 983">
                  <a:extLst>
                    <a:ext uri="{FF2B5EF4-FFF2-40B4-BE49-F238E27FC236}">
                      <a16:creationId xmlns:a16="http://schemas.microsoft.com/office/drawing/2014/main" id="{763482E3-B90C-432D-A0ED-C6FF9445CC84}"/>
                    </a:ext>
                  </a:extLst>
                </p:cNvPr>
                <p:cNvSpPr>
                  <a:spLocks/>
                </p:cNvSpPr>
                <p:nvPr/>
              </p:nvSpPr>
              <p:spPr bwMode="auto">
                <a:xfrm>
                  <a:off x="855" y="1344"/>
                  <a:ext cx="61" cy="152"/>
                </a:xfrm>
                <a:custGeom>
                  <a:avLst/>
                  <a:gdLst>
                    <a:gd name="T0" fmla="*/ 1 w 61"/>
                    <a:gd name="T1" fmla="*/ 29 h 152"/>
                    <a:gd name="T2" fmla="*/ 13 w 61"/>
                    <a:gd name="T3" fmla="*/ 10 h 152"/>
                    <a:gd name="T4" fmla="*/ 18 w 61"/>
                    <a:gd name="T5" fmla="*/ 10 h 152"/>
                    <a:gd name="T6" fmla="*/ 23 w 61"/>
                    <a:gd name="T7" fmla="*/ 17 h 152"/>
                    <a:gd name="T8" fmla="*/ 27 w 61"/>
                    <a:gd name="T9" fmla="*/ 22 h 152"/>
                    <a:gd name="T10" fmla="*/ 33 w 61"/>
                    <a:gd name="T11" fmla="*/ 34 h 152"/>
                    <a:gd name="T12" fmla="*/ 37 w 61"/>
                    <a:gd name="T13" fmla="*/ 37 h 152"/>
                    <a:gd name="T14" fmla="*/ 40 w 61"/>
                    <a:gd name="T15" fmla="*/ 46 h 152"/>
                    <a:gd name="T16" fmla="*/ 43 w 61"/>
                    <a:gd name="T17" fmla="*/ 56 h 152"/>
                    <a:gd name="T18" fmla="*/ 46 w 61"/>
                    <a:gd name="T19" fmla="*/ 66 h 152"/>
                    <a:gd name="T20" fmla="*/ 47 w 61"/>
                    <a:gd name="T21" fmla="*/ 76 h 152"/>
                    <a:gd name="T22" fmla="*/ 50 w 61"/>
                    <a:gd name="T23" fmla="*/ 85 h 152"/>
                    <a:gd name="T24" fmla="*/ 52 w 61"/>
                    <a:gd name="T25" fmla="*/ 93 h 152"/>
                    <a:gd name="T26" fmla="*/ 54 w 61"/>
                    <a:gd name="T27" fmla="*/ 102 h 152"/>
                    <a:gd name="T28" fmla="*/ 56 w 61"/>
                    <a:gd name="T29" fmla="*/ 112 h 152"/>
                    <a:gd name="T30" fmla="*/ 57 w 61"/>
                    <a:gd name="T31" fmla="*/ 119 h 152"/>
                    <a:gd name="T32" fmla="*/ 59 w 61"/>
                    <a:gd name="T33" fmla="*/ 127 h 152"/>
                    <a:gd name="T34" fmla="*/ 59 w 61"/>
                    <a:gd name="T35" fmla="*/ 134 h 152"/>
                    <a:gd name="T36" fmla="*/ 60 w 61"/>
                    <a:gd name="T37" fmla="*/ 141 h 152"/>
                    <a:gd name="T38" fmla="*/ 60 w 61"/>
                    <a:gd name="T39" fmla="*/ 151 h 152"/>
                    <a:gd name="T40" fmla="*/ 60 w 61"/>
                    <a:gd name="T41" fmla="*/ 144 h 152"/>
                    <a:gd name="T42" fmla="*/ 57 w 61"/>
                    <a:gd name="T43" fmla="*/ 136 h 152"/>
                    <a:gd name="T44" fmla="*/ 54 w 61"/>
                    <a:gd name="T45" fmla="*/ 127 h 152"/>
                    <a:gd name="T46" fmla="*/ 52 w 61"/>
                    <a:gd name="T47" fmla="*/ 119 h 152"/>
                    <a:gd name="T48" fmla="*/ 51 w 61"/>
                    <a:gd name="T49" fmla="*/ 110 h 152"/>
                    <a:gd name="T50" fmla="*/ 49 w 61"/>
                    <a:gd name="T51" fmla="*/ 102 h 152"/>
                    <a:gd name="T52" fmla="*/ 46 w 61"/>
                    <a:gd name="T53" fmla="*/ 95 h 152"/>
                    <a:gd name="T54" fmla="*/ 45 w 61"/>
                    <a:gd name="T55" fmla="*/ 88 h 152"/>
                    <a:gd name="T56" fmla="*/ 43 w 61"/>
                    <a:gd name="T57" fmla="*/ 78 h 152"/>
                    <a:gd name="T58" fmla="*/ 41 w 61"/>
                    <a:gd name="T59" fmla="*/ 71 h 152"/>
                    <a:gd name="T60" fmla="*/ 40 w 61"/>
                    <a:gd name="T61" fmla="*/ 63 h 152"/>
                    <a:gd name="T62" fmla="*/ 38 w 61"/>
                    <a:gd name="T63" fmla="*/ 54 h 152"/>
                    <a:gd name="T64" fmla="*/ 37 w 61"/>
                    <a:gd name="T65" fmla="*/ 44 h 152"/>
                    <a:gd name="T66" fmla="*/ 34 w 61"/>
                    <a:gd name="T67" fmla="*/ 34 h 152"/>
                    <a:gd name="T68" fmla="*/ 32 w 61"/>
                    <a:gd name="T69" fmla="*/ 24 h 152"/>
                    <a:gd name="T70" fmla="*/ 29 w 61"/>
                    <a:gd name="T71" fmla="*/ 17 h 152"/>
                    <a:gd name="T72" fmla="*/ 26 w 61"/>
                    <a:gd name="T73" fmla="*/ 10 h 152"/>
                    <a:gd name="T74" fmla="*/ 20 w 61"/>
                    <a:gd name="T75" fmla="*/ 5 h 152"/>
                    <a:gd name="T76" fmla="*/ 15 w 61"/>
                    <a:gd name="T77" fmla="*/ 0 h 152"/>
                    <a:gd name="T78" fmla="*/ 11 w 61"/>
                    <a:gd name="T79" fmla="*/ 0 h 152"/>
                    <a:gd name="T80" fmla="*/ 8 w 61"/>
                    <a:gd name="T81" fmla="*/ 0 h 152"/>
                    <a:gd name="T82" fmla="*/ 4 w 61"/>
                    <a:gd name="T83" fmla="*/ 2 h 152"/>
                    <a:gd name="T84" fmla="*/ 4 w 61"/>
                    <a:gd name="T85" fmla="*/ 10 h 152"/>
                    <a:gd name="T86" fmla="*/ 3 w 61"/>
                    <a:gd name="T87" fmla="*/ 17 h 152"/>
                    <a:gd name="T88" fmla="*/ 3 w 61"/>
                    <a:gd name="T89" fmla="*/ 24 h 152"/>
                    <a:gd name="T90" fmla="*/ 0 w 61"/>
                    <a:gd name="T91" fmla="*/ 32 h 152"/>
                    <a:gd name="T92" fmla="*/ 1 w 61"/>
                    <a:gd name="T93" fmla="*/ 2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152">
                      <a:moveTo>
                        <a:pt x="1" y="29"/>
                      </a:moveTo>
                      <a:lnTo>
                        <a:pt x="13" y="10"/>
                      </a:lnTo>
                      <a:lnTo>
                        <a:pt x="18" y="10"/>
                      </a:lnTo>
                      <a:lnTo>
                        <a:pt x="23" y="17"/>
                      </a:lnTo>
                      <a:lnTo>
                        <a:pt x="27" y="22"/>
                      </a:lnTo>
                      <a:lnTo>
                        <a:pt x="33" y="34"/>
                      </a:lnTo>
                      <a:lnTo>
                        <a:pt x="37" y="37"/>
                      </a:lnTo>
                      <a:lnTo>
                        <a:pt x="40" y="46"/>
                      </a:lnTo>
                      <a:lnTo>
                        <a:pt x="43" y="56"/>
                      </a:lnTo>
                      <a:lnTo>
                        <a:pt x="46" y="66"/>
                      </a:lnTo>
                      <a:lnTo>
                        <a:pt x="47" y="76"/>
                      </a:lnTo>
                      <a:lnTo>
                        <a:pt x="50" y="85"/>
                      </a:lnTo>
                      <a:lnTo>
                        <a:pt x="52" y="93"/>
                      </a:lnTo>
                      <a:lnTo>
                        <a:pt x="54" y="102"/>
                      </a:lnTo>
                      <a:lnTo>
                        <a:pt x="56" y="112"/>
                      </a:lnTo>
                      <a:lnTo>
                        <a:pt x="57" y="119"/>
                      </a:lnTo>
                      <a:lnTo>
                        <a:pt x="59" y="127"/>
                      </a:lnTo>
                      <a:lnTo>
                        <a:pt x="59" y="134"/>
                      </a:lnTo>
                      <a:lnTo>
                        <a:pt x="60" y="141"/>
                      </a:lnTo>
                      <a:lnTo>
                        <a:pt x="60" y="151"/>
                      </a:lnTo>
                      <a:lnTo>
                        <a:pt x="60" y="144"/>
                      </a:lnTo>
                      <a:lnTo>
                        <a:pt x="57" y="136"/>
                      </a:lnTo>
                      <a:lnTo>
                        <a:pt x="54" y="127"/>
                      </a:lnTo>
                      <a:lnTo>
                        <a:pt x="52" y="119"/>
                      </a:lnTo>
                      <a:lnTo>
                        <a:pt x="51" y="110"/>
                      </a:lnTo>
                      <a:lnTo>
                        <a:pt x="49" y="102"/>
                      </a:lnTo>
                      <a:lnTo>
                        <a:pt x="46" y="95"/>
                      </a:lnTo>
                      <a:lnTo>
                        <a:pt x="45" y="88"/>
                      </a:lnTo>
                      <a:lnTo>
                        <a:pt x="43" y="78"/>
                      </a:lnTo>
                      <a:lnTo>
                        <a:pt x="41" y="71"/>
                      </a:lnTo>
                      <a:lnTo>
                        <a:pt x="40" y="63"/>
                      </a:lnTo>
                      <a:lnTo>
                        <a:pt x="38" y="54"/>
                      </a:lnTo>
                      <a:lnTo>
                        <a:pt x="37" y="44"/>
                      </a:lnTo>
                      <a:lnTo>
                        <a:pt x="34" y="34"/>
                      </a:lnTo>
                      <a:lnTo>
                        <a:pt x="32" y="24"/>
                      </a:lnTo>
                      <a:lnTo>
                        <a:pt x="29" y="17"/>
                      </a:lnTo>
                      <a:lnTo>
                        <a:pt x="26" y="10"/>
                      </a:lnTo>
                      <a:lnTo>
                        <a:pt x="20" y="5"/>
                      </a:lnTo>
                      <a:lnTo>
                        <a:pt x="15" y="0"/>
                      </a:lnTo>
                      <a:lnTo>
                        <a:pt x="11" y="0"/>
                      </a:lnTo>
                      <a:lnTo>
                        <a:pt x="8" y="0"/>
                      </a:lnTo>
                      <a:lnTo>
                        <a:pt x="4" y="2"/>
                      </a:lnTo>
                      <a:lnTo>
                        <a:pt x="4" y="10"/>
                      </a:lnTo>
                      <a:lnTo>
                        <a:pt x="3" y="17"/>
                      </a:lnTo>
                      <a:lnTo>
                        <a:pt x="3" y="24"/>
                      </a:lnTo>
                      <a:lnTo>
                        <a:pt x="0" y="32"/>
                      </a:lnTo>
                      <a:lnTo>
                        <a:pt x="1" y="29"/>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Freeform 984">
                  <a:extLst>
                    <a:ext uri="{FF2B5EF4-FFF2-40B4-BE49-F238E27FC236}">
                      <a16:creationId xmlns:a16="http://schemas.microsoft.com/office/drawing/2014/main" id="{7889EB54-F5F7-449A-969D-7FCEF7AE2DD1}"/>
                    </a:ext>
                  </a:extLst>
                </p:cNvPr>
                <p:cNvSpPr>
                  <a:spLocks/>
                </p:cNvSpPr>
                <p:nvPr/>
              </p:nvSpPr>
              <p:spPr bwMode="auto">
                <a:xfrm>
                  <a:off x="819" y="1148"/>
                  <a:ext cx="101" cy="171"/>
                </a:xfrm>
                <a:custGeom>
                  <a:avLst/>
                  <a:gdLst>
                    <a:gd name="T0" fmla="*/ 100 w 101"/>
                    <a:gd name="T1" fmla="*/ 90 h 171"/>
                    <a:gd name="T2" fmla="*/ 92 w 101"/>
                    <a:gd name="T3" fmla="*/ 90 h 171"/>
                    <a:gd name="T4" fmla="*/ 90 w 101"/>
                    <a:gd name="T5" fmla="*/ 83 h 171"/>
                    <a:gd name="T6" fmla="*/ 87 w 101"/>
                    <a:gd name="T7" fmla="*/ 76 h 171"/>
                    <a:gd name="T8" fmla="*/ 84 w 101"/>
                    <a:gd name="T9" fmla="*/ 69 h 171"/>
                    <a:gd name="T10" fmla="*/ 79 w 101"/>
                    <a:gd name="T11" fmla="*/ 62 h 171"/>
                    <a:gd name="T12" fmla="*/ 74 w 101"/>
                    <a:gd name="T13" fmla="*/ 55 h 171"/>
                    <a:gd name="T14" fmla="*/ 71 w 101"/>
                    <a:gd name="T15" fmla="*/ 46 h 171"/>
                    <a:gd name="T16" fmla="*/ 66 w 101"/>
                    <a:gd name="T17" fmla="*/ 39 h 171"/>
                    <a:gd name="T18" fmla="*/ 61 w 101"/>
                    <a:gd name="T19" fmla="*/ 32 h 171"/>
                    <a:gd name="T20" fmla="*/ 58 w 101"/>
                    <a:gd name="T21" fmla="*/ 25 h 171"/>
                    <a:gd name="T22" fmla="*/ 53 w 101"/>
                    <a:gd name="T23" fmla="*/ 18 h 171"/>
                    <a:gd name="T24" fmla="*/ 48 w 101"/>
                    <a:gd name="T25" fmla="*/ 16 h 171"/>
                    <a:gd name="T26" fmla="*/ 44 w 101"/>
                    <a:gd name="T27" fmla="*/ 14 h 171"/>
                    <a:gd name="T28" fmla="*/ 37 w 101"/>
                    <a:gd name="T29" fmla="*/ 9 h 171"/>
                    <a:gd name="T30" fmla="*/ 31 w 101"/>
                    <a:gd name="T31" fmla="*/ 7 h 171"/>
                    <a:gd name="T32" fmla="*/ 26 w 101"/>
                    <a:gd name="T33" fmla="*/ 5 h 171"/>
                    <a:gd name="T34" fmla="*/ 21 w 101"/>
                    <a:gd name="T35" fmla="*/ 0 h 171"/>
                    <a:gd name="T36" fmla="*/ 16 w 101"/>
                    <a:gd name="T37" fmla="*/ 0 h 171"/>
                    <a:gd name="T38" fmla="*/ 11 w 101"/>
                    <a:gd name="T39" fmla="*/ 0 h 171"/>
                    <a:gd name="T40" fmla="*/ 6 w 101"/>
                    <a:gd name="T41" fmla="*/ 0 h 171"/>
                    <a:gd name="T42" fmla="*/ 0 w 101"/>
                    <a:gd name="T43" fmla="*/ 0 h 171"/>
                    <a:gd name="T44" fmla="*/ 2 w 101"/>
                    <a:gd name="T45" fmla="*/ 7 h 171"/>
                    <a:gd name="T46" fmla="*/ 6 w 101"/>
                    <a:gd name="T47" fmla="*/ 9 h 171"/>
                    <a:gd name="T48" fmla="*/ 11 w 101"/>
                    <a:gd name="T49" fmla="*/ 14 h 171"/>
                    <a:gd name="T50" fmla="*/ 16 w 101"/>
                    <a:gd name="T51" fmla="*/ 16 h 171"/>
                    <a:gd name="T52" fmla="*/ 21 w 101"/>
                    <a:gd name="T53" fmla="*/ 18 h 171"/>
                    <a:gd name="T54" fmla="*/ 26 w 101"/>
                    <a:gd name="T55" fmla="*/ 21 h 171"/>
                    <a:gd name="T56" fmla="*/ 31 w 101"/>
                    <a:gd name="T57" fmla="*/ 25 h 171"/>
                    <a:gd name="T58" fmla="*/ 37 w 101"/>
                    <a:gd name="T59" fmla="*/ 32 h 171"/>
                    <a:gd name="T60" fmla="*/ 42 w 101"/>
                    <a:gd name="T61" fmla="*/ 37 h 171"/>
                    <a:gd name="T62" fmla="*/ 47 w 101"/>
                    <a:gd name="T63" fmla="*/ 41 h 171"/>
                    <a:gd name="T64" fmla="*/ 52 w 101"/>
                    <a:gd name="T65" fmla="*/ 44 h 171"/>
                    <a:gd name="T66" fmla="*/ 56 w 101"/>
                    <a:gd name="T67" fmla="*/ 48 h 171"/>
                    <a:gd name="T68" fmla="*/ 60 w 101"/>
                    <a:gd name="T69" fmla="*/ 55 h 171"/>
                    <a:gd name="T70" fmla="*/ 63 w 101"/>
                    <a:gd name="T71" fmla="*/ 62 h 171"/>
                    <a:gd name="T72" fmla="*/ 65 w 101"/>
                    <a:gd name="T73" fmla="*/ 71 h 171"/>
                    <a:gd name="T74" fmla="*/ 66 w 101"/>
                    <a:gd name="T75" fmla="*/ 78 h 171"/>
                    <a:gd name="T76" fmla="*/ 68 w 101"/>
                    <a:gd name="T77" fmla="*/ 85 h 171"/>
                    <a:gd name="T78" fmla="*/ 71 w 101"/>
                    <a:gd name="T79" fmla="*/ 92 h 171"/>
                    <a:gd name="T80" fmla="*/ 73 w 101"/>
                    <a:gd name="T81" fmla="*/ 99 h 171"/>
                    <a:gd name="T82" fmla="*/ 77 w 101"/>
                    <a:gd name="T83" fmla="*/ 106 h 171"/>
                    <a:gd name="T84" fmla="*/ 79 w 101"/>
                    <a:gd name="T85" fmla="*/ 113 h 171"/>
                    <a:gd name="T86" fmla="*/ 82 w 101"/>
                    <a:gd name="T87" fmla="*/ 119 h 171"/>
                    <a:gd name="T88" fmla="*/ 84 w 101"/>
                    <a:gd name="T89" fmla="*/ 126 h 171"/>
                    <a:gd name="T90" fmla="*/ 85 w 101"/>
                    <a:gd name="T91" fmla="*/ 136 h 171"/>
                    <a:gd name="T92" fmla="*/ 89 w 101"/>
                    <a:gd name="T93" fmla="*/ 142 h 171"/>
                    <a:gd name="T94" fmla="*/ 89 w 101"/>
                    <a:gd name="T95" fmla="*/ 149 h 171"/>
                    <a:gd name="T96" fmla="*/ 90 w 101"/>
                    <a:gd name="T97" fmla="*/ 156 h 171"/>
                    <a:gd name="T98" fmla="*/ 92 w 101"/>
                    <a:gd name="T99" fmla="*/ 163 h 171"/>
                    <a:gd name="T100" fmla="*/ 92 w 101"/>
                    <a:gd name="T101"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71">
                      <a:moveTo>
                        <a:pt x="100" y="90"/>
                      </a:moveTo>
                      <a:lnTo>
                        <a:pt x="92" y="90"/>
                      </a:lnTo>
                      <a:lnTo>
                        <a:pt x="90" y="83"/>
                      </a:lnTo>
                      <a:lnTo>
                        <a:pt x="87" y="76"/>
                      </a:lnTo>
                      <a:lnTo>
                        <a:pt x="84" y="69"/>
                      </a:lnTo>
                      <a:lnTo>
                        <a:pt x="79" y="62"/>
                      </a:lnTo>
                      <a:lnTo>
                        <a:pt x="74" y="55"/>
                      </a:lnTo>
                      <a:lnTo>
                        <a:pt x="71" y="46"/>
                      </a:lnTo>
                      <a:lnTo>
                        <a:pt x="66" y="39"/>
                      </a:lnTo>
                      <a:lnTo>
                        <a:pt x="61" y="32"/>
                      </a:lnTo>
                      <a:lnTo>
                        <a:pt x="58" y="25"/>
                      </a:lnTo>
                      <a:lnTo>
                        <a:pt x="53" y="18"/>
                      </a:lnTo>
                      <a:lnTo>
                        <a:pt x="48" y="16"/>
                      </a:lnTo>
                      <a:lnTo>
                        <a:pt x="44" y="14"/>
                      </a:lnTo>
                      <a:lnTo>
                        <a:pt x="37" y="9"/>
                      </a:lnTo>
                      <a:lnTo>
                        <a:pt x="31" y="7"/>
                      </a:lnTo>
                      <a:lnTo>
                        <a:pt x="26" y="5"/>
                      </a:lnTo>
                      <a:lnTo>
                        <a:pt x="21" y="0"/>
                      </a:lnTo>
                      <a:lnTo>
                        <a:pt x="16" y="0"/>
                      </a:lnTo>
                      <a:lnTo>
                        <a:pt x="11" y="0"/>
                      </a:lnTo>
                      <a:lnTo>
                        <a:pt x="6" y="0"/>
                      </a:lnTo>
                      <a:lnTo>
                        <a:pt x="0" y="0"/>
                      </a:lnTo>
                      <a:lnTo>
                        <a:pt x="2" y="7"/>
                      </a:lnTo>
                      <a:lnTo>
                        <a:pt x="6" y="9"/>
                      </a:lnTo>
                      <a:lnTo>
                        <a:pt x="11" y="14"/>
                      </a:lnTo>
                      <a:lnTo>
                        <a:pt x="16" y="16"/>
                      </a:lnTo>
                      <a:lnTo>
                        <a:pt x="21" y="18"/>
                      </a:lnTo>
                      <a:lnTo>
                        <a:pt x="26" y="21"/>
                      </a:lnTo>
                      <a:lnTo>
                        <a:pt x="31" y="25"/>
                      </a:lnTo>
                      <a:lnTo>
                        <a:pt x="37" y="32"/>
                      </a:lnTo>
                      <a:lnTo>
                        <a:pt x="42" y="37"/>
                      </a:lnTo>
                      <a:lnTo>
                        <a:pt x="47" y="41"/>
                      </a:lnTo>
                      <a:lnTo>
                        <a:pt x="52" y="44"/>
                      </a:lnTo>
                      <a:lnTo>
                        <a:pt x="56" y="48"/>
                      </a:lnTo>
                      <a:lnTo>
                        <a:pt x="60" y="55"/>
                      </a:lnTo>
                      <a:lnTo>
                        <a:pt x="63" y="62"/>
                      </a:lnTo>
                      <a:lnTo>
                        <a:pt x="65" y="71"/>
                      </a:lnTo>
                      <a:lnTo>
                        <a:pt x="66" y="78"/>
                      </a:lnTo>
                      <a:lnTo>
                        <a:pt x="68" y="85"/>
                      </a:lnTo>
                      <a:lnTo>
                        <a:pt x="71" y="92"/>
                      </a:lnTo>
                      <a:lnTo>
                        <a:pt x="73" y="99"/>
                      </a:lnTo>
                      <a:lnTo>
                        <a:pt x="77" y="106"/>
                      </a:lnTo>
                      <a:lnTo>
                        <a:pt x="79" y="113"/>
                      </a:lnTo>
                      <a:lnTo>
                        <a:pt x="82" y="119"/>
                      </a:lnTo>
                      <a:lnTo>
                        <a:pt x="84" y="126"/>
                      </a:lnTo>
                      <a:lnTo>
                        <a:pt x="85" y="136"/>
                      </a:lnTo>
                      <a:lnTo>
                        <a:pt x="89" y="142"/>
                      </a:lnTo>
                      <a:lnTo>
                        <a:pt x="89" y="149"/>
                      </a:lnTo>
                      <a:lnTo>
                        <a:pt x="90" y="156"/>
                      </a:lnTo>
                      <a:lnTo>
                        <a:pt x="92" y="163"/>
                      </a:lnTo>
                      <a:lnTo>
                        <a:pt x="92" y="17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Freeform 985">
                  <a:extLst>
                    <a:ext uri="{FF2B5EF4-FFF2-40B4-BE49-F238E27FC236}">
                      <a16:creationId xmlns:a16="http://schemas.microsoft.com/office/drawing/2014/main" id="{28B790F7-0B06-4AA6-98F4-E30F854B7639}"/>
                    </a:ext>
                  </a:extLst>
                </p:cNvPr>
                <p:cNvSpPr>
                  <a:spLocks/>
                </p:cNvSpPr>
                <p:nvPr/>
              </p:nvSpPr>
              <p:spPr bwMode="auto">
                <a:xfrm>
                  <a:off x="914" y="1231"/>
                  <a:ext cx="86" cy="193"/>
                </a:xfrm>
                <a:custGeom>
                  <a:avLst/>
                  <a:gdLst>
                    <a:gd name="T0" fmla="*/ 5 w 86"/>
                    <a:gd name="T1" fmla="*/ 192 h 193"/>
                    <a:gd name="T2" fmla="*/ 6 w 86"/>
                    <a:gd name="T3" fmla="*/ 171 h 193"/>
                    <a:gd name="T4" fmla="*/ 8 w 86"/>
                    <a:gd name="T5" fmla="*/ 162 h 193"/>
                    <a:gd name="T6" fmla="*/ 10 w 86"/>
                    <a:gd name="T7" fmla="*/ 155 h 193"/>
                    <a:gd name="T8" fmla="*/ 10 w 86"/>
                    <a:gd name="T9" fmla="*/ 146 h 193"/>
                    <a:gd name="T10" fmla="*/ 11 w 86"/>
                    <a:gd name="T11" fmla="*/ 139 h 193"/>
                    <a:gd name="T12" fmla="*/ 14 w 86"/>
                    <a:gd name="T13" fmla="*/ 130 h 193"/>
                    <a:gd name="T14" fmla="*/ 16 w 86"/>
                    <a:gd name="T15" fmla="*/ 123 h 193"/>
                    <a:gd name="T16" fmla="*/ 18 w 86"/>
                    <a:gd name="T17" fmla="*/ 113 h 193"/>
                    <a:gd name="T18" fmla="*/ 19 w 86"/>
                    <a:gd name="T19" fmla="*/ 106 h 193"/>
                    <a:gd name="T20" fmla="*/ 21 w 86"/>
                    <a:gd name="T21" fmla="*/ 97 h 193"/>
                    <a:gd name="T22" fmla="*/ 24 w 86"/>
                    <a:gd name="T23" fmla="*/ 88 h 193"/>
                    <a:gd name="T24" fmla="*/ 29 w 86"/>
                    <a:gd name="T25" fmla="*/ 76 h 193"/>
                    <a:gd name="T26" fmla="*/ 32 w 86"/>
                    <a:gd name="T27" fmla="*/ 67 h 193"/>
                    <a:gd name="T28" fmla="*/ 35 w 86"/>
                    <a:gd name="T29" fmla="*/ 60 h 193"/>
                    <a:gd name="T30" fmla="*/ 38 w 86"/>
                    <a:gd name="T31" fmla="*/ 53 h 193"/>
                    <a:gd name="T32" fmla="*/ 40 w 86"/>
                    <a:gd name="T33" fmla="*/ 46 h 193"/>
                    <a:gd name="T34" fmla="*/ 42 w 86"/>
                    <a:gd name="T35" fmla="*/ 37 h 193"/>
                    <a:gd name="T36" fmla="*/ 47 w 86"/>
                    <a:gd name="T37" fmla="*/ 30 h 193"/>
                    <a:gd name="T38" fmla="*/ 48 w 86"/>
                    <a:gd name="T39" fmla="*/ 23 h 193"/>
                    <a:gd name="T40" fmla="*/ 53 w 86"/>
                    <a:gd name="T41" fmla="*/ 16 h 193"/>
                    <a:gd name="T42" fmla="*/ 56 w 86"/>
                    <a:gd name="T43" fmla="*/ 9 h 193"/>
                    <a:gd name="T44" fmla="*/ 61 w 86"/>
                    <a:gd name="T45" fmla="*/ 5 h 193"/>
                    <a:gd name="T46" fmla="*/ 66 w 86"/>
                    <a:gd name="T47" fmla="*/ 2 h 193"/>
                    <a:gd name="T48" fmla="*/ 71 w 86"/>
                    <a:gd name="T49" fmla="*/ 2 h 193"/>
                    <a:gd name="T50" fmla="*/ 75 w 86"/>
                    <a:gd name="T51" fmla="*/ 0 h 193"/>
                    <a:gd name="T52" fmla="*/ 80 w 86"/>
                    <a:gd name="T53" fmla="*/ 0 h 193"/>
                    <a:gd name="T54" fmla="*/ 85 w 86"/>
                    <a:gd name="T55" fmla="*/ 5 h 193"/>
                    <a:gd name="T56" fmla="*/ 85 w 86"/>
                    <a:gd name="T57" fmla="*/ 12 h 193"/>
                    <a:gd name="T58" fmla="*/ 80 w 86"/>
                    <a:gd name="T59" fmla="*/ 12 h 193"/>
                    <a:gd name="T60" fmla="*/ 75 w 86"/>
                    <a:gd name="T61" fmla="*/ 14 h 193"/>
                    <a:gd name="T62" fmla="*/ 69 w 86"/>
                    <a:gd name="T63" fmla="*/ 14 h 193"/>
                    <a:gd name="T64" fmla="*/ 64 w 86"/>
                    <a:gd name="T65" fmla="*/ 16 h 193"/>
                    <a:gd name="T66" fmla="*/ 59 w 86"/>
                    <a:gd name="T67" fmla="*/ 19 h 193"/>
                    <a:gd name="T68" fmla="*/ 55 w 86"/>
                    <a:gd name="T69" fmla="*/ 25 h 193"/>
                    <a:gd name="T70" fmla="*/ 50 w 86"/>
                    <a:gd name="T71" fmla="*/ 32 h 193"/>
                    <a:gd name="T72" fmla="*/ 48 w 86"/>
                    <a:gd name="T73" fmla="*/ 39 h 193"/>
                    <a:gd name="T74" fmla="*/ 43 w 86"/>
                    <a:gd name="T75" fmla="*/ 46 h 193"/>
                    <a:gd name="T76" fmla="*/ 42 w 86"/>
                    <a:gd name="T77" fmla="*/ 53 h 193"/>
                    <a:gd name="T78" fmla="*/ 38 w 86"/>
                    <a:gd name="T79" fmla="*/ 60 h 193"/>
                    <a:gd name="T80" fmla="*/ 37 w 86"/>
                    <a:gd name="T81" fmla="*/ 67 h 193"/>
                    <a:gd name="T82" fmla="*/ 34 w 86"/>
                    <a:gd name="T83" fmla="*/ 76 h 193"/>
                    <a:gd name="T84" fmla="*/ 29 w 86"/>
                    <a:gd name="T85" fmla="*/ 81 h 193"/>
                    <a:gd name="T86" fmla="*/ 27 w 86"/>
                    <a:gd name="T87" fmla="*/ 88 h 193"/>
                    <a:gd name="T88" fmla="*/ 24 w 86"/>
                    <a:gd name="T89" fmla="*/ 95 h 193"/>
                    <a:gd name="T90" fmla="*/ 21 w 86"/>
                    <a:gd name="T91" fmla="*/ 102 h 193"/>
                    <a:gd name="T92" fmla="*/ 18 w 86"/>
                    <a:gd name="T93" fmla="*/ 109 h 193"/>
                    <a:gd name="T94" fmla="*/ 16 w 86"/>
                    <a:gd name="T95" fmla="*/ 116 h 193"/>
                    <a:gd name="T96" fmla="*/ 13 w 86"/>
                    <a:gd name="T97" fmla="*/ 123 h 193"/>
                    <a:gd name="T98" fmla="*/ 10 w 86"/>
                    <a:gd name="T99" fmla="*/ 130 h 193"/>
                    <a:gd name="T100" fmla="*/ 5 w 86"/>
                    <a:gd name="T101" fmla="*/ 136 h 193"/>
                    <a:gd name="T102" fmla="*/ 3 w 86"/>
                    <a:gd name="T103" fmla="*/ 143 h 193"/>
                    <a:gd name="T104" fmla="*/ 0 w 86"/>
                    <a:gd name="T105" fmla="*/ 15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93">
                      <a:moveTo>
                        <a:pt x="5" y="192"/>
                      </a:moveTo>
                      <a:lnTo>
                        <a:pt x="6" y="171"/>
                      </a:lnTo>
                      <a:lnTo>
                        <a:pt x="8" y="162"/>
                      </a:lnTo>
                      <a:lnTo>
                        <a:pt x="10" y="155"/>
                      </a:lnTo>
                      <a:lnTo>
                        <a:pt x="10" y="146"/>
                      </a:lnTo>
                      <a:lnTo>
                        <a:pt x="11" y="139"/>
                      </a:lnTo>
                      <a:lnTo>
                        <a:pt x="14" y="130"/>
                      </a:lnTo>
                      <a:lnTo>
                        <a:pt x="16" y="123"/>
                      </a:lnTo>
                      <a:lnTo>
                        <a:pt x="18" y="113"/>
                      </a:lnTo>
                      <a:lnTo>
                        <a:pt x="19" y="106"/>
                      </a:lnTo>
                      <a:lnTo>
                        <a:pt x="21" y="97"/>
                      </a:lnTo>
                      <a:lnTo>
                        <a:pt x="24" y="88"/>
                      </a:lnTo>
                      <a:lnTo>
                        <a:pt x="29" y="76"/>
                      </a:lnTo>
                      <a:lnTo>
                        <a:pt x="32" y="67"/>
                      </a:lnTo>
                      <a:lnTo>
                        <a:pt x="35" y="60"/>
                      </a:lnTo>
                      <a:lnTo>
                        <a:pt x="38" y="53"/>
                      </a:lnTo>
                      <a:lnTo>
                        <a:pt x="40" y="46"/>
                      </a:lnTo>
                      <a:lnTo>
                        <a:pt x="42" y="37"/>
                      </a:lnTo>
                      <a:lnTo>
                        <a:pt x="47" y="30"/>
                      </a:lnTo>
                      <a:lnTo>
                        <a:pt x="48" y="23"/>
                      </a:lnTo>
                      <a:lnTo>
                        <a:pt x="53" y="16"/>
                      </a:lnTo>
                      <a:lnTo>
                        <a:pt x="56" y="9"/>
                      </a:lnTo>
                      <a:lnTo>
                        <a:pt x="61" y="5"/>
                      </a:lnTo>
                      <a:lnTo>
                        <a:pt x="66" y="2"/>
                      </a:lnTo>
                      <a:lnTo>
                        <a:pt x="71" y="2"/>
                      </a:lnTo>
                      <a:lnTo>
                        <a:pt x="75" y="0"/>
                      </a:lnTo>
                      <a:lnTo>
                        <a:pt x="80" y="0"/>
                      </a:lnTo>
                      <a:lnTo>
                        <a:pt x="85" y="5"/>
                      </a:lnTo>
                      <a:lnTo>
                        <a:pt x="85" y="12"/>
                      </a:lnTo>
                      <a:lnTo>
                        <a:pt x="80" y="12"/>
                      </a:lnTo>
                      <a:lnTo>
                        <a:pt x="75" y="14"/>
                      </a:lnTo>
                      <a:lnTo>
                        <a:pt x="69" y="14"/>
                      </a:lnTo>
                      <a:lnTo>
                        <a:pt x="64" y="16"/>
                      </a:lnTo>
                      <a:lnTo>
                        <a:pt x="59" y="19"/>
                      </a:lnTo>
                      <a:lnTo>
                        <a:pt x="55" y="25"/>
                      </a:lnTo>
                      <a:lnTo>
                        <a:pt x="50" y="32"/>
                      </a:lnTo>
                      <a:lnTo>
                        <a:pt x="48" y="39"/>
                      </a:lnTo>
                      <a:lnTo>
                        <a:pt x="43" y="46"/>
                      </a:lnTo>
                      <a:lnTo>
                        <a:pt x="42" y="53"/>
                      </a:lnTo>
                      <a:lnTo>
                        <a:pt x="38" y="60"/>
                      </a:lnTo>
                      <a:lnTo>
                        <a:pt x="37" y="67"/>
                      </a:lnTo>
                      <a:lnTo>
                        <a:pt x="34" y="76"/>
                      </a:lnTo>
                      <a:lnTo>
                        <a:pt x="29" y="81"/>
                      </a:lnTo>
                      <a:lnTo>
                        <a:pt x="27" y="88"/>
                      </a:lnTo>
                      <a:lnTo>
                        <a:pt x="24" y="95"/>
                      </a:lnTo>
                      <a:lnTo>
                        <a:pt x="21" y="102"/>
                      </a:lnTo>
                      <a:lnTo>
                        <a:pt x="18" y="109"/>
                      </a:lnTo>
                      <a:lnTo>
                        <a:pt x="16" y="116"/>
                      </a:lnTo>
                      <a:lnTo>
                        <a:pt x="13" y="123"/>
                      </a:lnTo>
                      <a:lnTo>
                        <a:pt x="10" y="130"/>
                      </a:lnTo>
                      <a:lnTo>
                        <a:pt x="5" y="136"/>
                      </a:lnTo>
                      <a:lnTo>
                        <a:pt x="3" y="143"/>
                      </a:lnTo>
                      <a:lnTo>
                        <a:pt x="0" y="15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986">
                  <a:extLst>
                    <a:ext uri="{FF2B5EF4-FFF2-40B4-BE49-F238E27FC236}">
                      <a16:creationId xmlns:a16="http://schemas.microsoft.com/office/drawing/2014/main" id="{EE37CFC5-4349-412D-B529-1D1EA93CDED6}"/>
                    </a:ext>
                  </a:extLst>
                </p:cNvPr>
                <p:cNvSpPr>
                  <a:spLocks noChangeShapeType="1"/>
                </p:cNvSpPr>
                <p:nvPr/>
              </p:nvSpPr>
              <p:spPr bwMode="auto">
                <a:xfrm>
                  <a:off x="885"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Line 987">
                  <a:extLst>
                    <a:ext uri="{FF2B5EF4-FFF2-40B4-BE49-F238E27FC236}">
                      <a16:creationId xmlns:a16="http://schemas.microsoft.com/office/drawing/2014/main" id="{0DC4B1EA-9546-415C-9789-498EF903CB92}"/>
                    </a:ext>
                  </a:extLst>
                </p:cNvPr>
                <p:cNvSpPr>
                  <a:spLocks noChangeShapeType="1"/>
                </p:cNvSpPr>
                <p:nvPr/>
              </p:nvSpPr>
              <p:spPr bwMode="auto">
                <a:xfrm>
                  <a:off x="909" y="464"/>
                  <a:ext cx="0" cy="17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Line 988">
                  <a:extLst>
                    <a:ext uri="{FF2B5EF4-FFF2-40B4-BE49-F238E27FC236}">
                      <a16:creationId xmlns:a16="http://schemas.microsoft.com/office/drawing/2014/main" id="{2A2DF21B-5EC6-49D5-9339-E0DCBD8E4A4C}"/>
                    </a:ext>
                  </a:extLst>
                </p:cNvPr>
                <p:cNvSpPr>
                  <a:spLocks noChangeShapeType="1"/>
                </p:cNvSpPr>
                <p:nvPr/>
              </p:nvSpPr>
              <p:spPr bwMode="auto">
                <a:xfrm>
                  <a:off x="941" y="500"/>
                  <a:ext cx="0" cy="104"/>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7" name="Group 989">
                <a:extLst>
                  <a:ext uri="{FF2B5EF4-FFF2-40B4-BE49-F238E27FC236}">
                    <a16:creationId xmlns:a16="http://schemas.microsoft.com/office/drawing/2014/main" id="{64B10BA2-027A-42D6-B529-F7C2A21280F8}"/>
                  </a:ext>
                </a:extLst>
              </p:cNvPr>
              <p:cNvGrpSpPr>
                <a:grpSpLocks/>
              </p:cNvGrpSpPr>
              <p:nvPr/>
            </p:nvGrpSpPr>
            <p:grpSpPr bwMode="auto">
              <a:xfrm>
                <a:off x="6015211" y="610244"/>
                <a:ext cx="645021" cy="1730868"/>
                <a:chOff x="1140" y="144"/>
                <a:chExt cx="753" cy="1471"/>
              </a:xfrm>
              <a:grpFill/>
            </p:grpSpPr>
            <p:sp>
              <p:nvSpPr>
                <p:cNvPr id="38" name="Freeform 990">
                  <a:extLst>
                    <a:ext uri="{FF2B5EF4-FFF2-40B4-BE49-F238E27FC236}">
                      <a16:creationId xmlns:a16="http://schemas.microsoft.com/office/drawing/2014/main" id="{A4D2310D-18A4-436E-8B19-D5086373C491}"/>
                    </a:ext>
                  </a:extLst>
                </p:cNvPr>
                <p:cNvSpPr>
                  <a:spLocks/>
                </p:cNvSpPr>
                <p:nvPr/>
              </p:nvSpPr>
              <p:spPr bwMode="auto">
                <a:xfrm>
                  <a:off x="1535" y="942"/>
                  <a:ext cx="358" cy="301"/>
                </a:xfrm>
                <a:custGeom>
                  <a:avLst/>
                  <a:gdLst>
                    <a:gd name="T0" fmla="*/ 22 w 358"/>
                    <a:gd name="T1" fmla="*/ 300 h 301"/>
                    <a:gd name="T2" fmla="*/ 42 w 358"/>
                    <a:gd name="T3" fmla="*/ 249 h 301"/>
                    <a:gd name="T4" fmla="*/ 52 w 358"/>
                    <a:gd name="T5" fmla="*/ 210 h 301"/>
                    <a:gd name="T6" fmla="*/ 74 w 358"/>
                    <a:gd name="T7" fmla="*/ 170 h 301"/>
                    <a:gd name="T8" fmla="*/ 84 w 358"/>
                    <a:gd name="T9" fmla="*/ 118 h 301"/>
                    <a:gd name="T10" fmla="*/ 115 w 358"/>
                    <a:gd name="T11" fmla="*/ 92 h 301"/>
                    <a:gd name="T12" fmla="*/ 147 w 358"/>
                    <a:gd name="T13" fmla="*/ 79 h 301"/>
                    <a:gd name="T14" fmla="*/ 179 w 358"/>
                    <a:gd name="T15" fmla="*/ 65 h 301"/>
                    <a:gd name="T16" fmla="*/ 210 w 358"/>
                    <a:gd name="T17" fmla="*/ 53 h 301"/>
                    <a:gd name="T18" fmla="*/ 242 w 358"/>
                    <a:gd name="T19" fmla="*/ 53 h 301"/>
                    <a:gd name="T20" fmla="*/ 273 w 358"/>
                    <a:gd name="T21" fmla="*/ 53 h 301"/>
                    <a:gd name="T22" fmla="*/ 305 w 358"/>
                    <a:gd name="T23" fmla="*/ 53 h 301"/>
                    <a:gd name="T24" fmla="*/ 335 w 358"/>
                    <a:gd name="T25" fmla="*/ 92 h 301"/>
                    <a:gd name="T26" fmla="*/ 357 w 358"/>
                    <a:gd name="T27" fmla="*/ 132 h 301"/>
                    <a:gd name="T28" fmla="*/ 325 w 358"/>
                    <a:gd name="T29" fmla="*/ 132 h 301"/>
                    <a:gd name="T30" fmla="*/ 315 w 358"/>
                    <a:gd name="T31" fmla="*/ 92 h 301"/>
                    <a:gd name="T32" fmla="*/ 294 w 358"/>
                    <a:gd name="T33" fmla="*/ 53 h 301"/>
                    <a:gd name="T34" fmla="*/ 262 w 358"/>
                    <a:gd name="T35" fmla="*/ 26 h 301"/>
                    <a:gd name="T36" fmla="*/ 231 w 358"/>
                    <a:gd name="T37" fmla="*/ 0 h 301"/>
                    <a:gd name="T38" fmla="*/ 199 w 358"/>
                    <a:gd name="T39" fmla="*/ 0 h 301"/>
                    <a:gd name="T40" fmla="*/ 168 w 358"/>
                    <a:gd name="T41" fmla="*/ 0 h 301"/>
                    <a:gd name="T42" fmla="*/ 136 w 358"/>
                    <a:gd name="T43" fmla="*/ 0 h 301"/>
                    <a:gd name="T44" fmla="*/ 105 w 358"/>
                    <a:gd name="T45" fmla="*/ 0 h 301"/>
                    <a:gd name="T46" fmla="*/ 63 w 358"/>
                    <a:gd name="T47" fmla="*/ 26 h 301"/>
                    <a:gd name="T48" fmla="*/ 63 w 358"/>
                    <a:gd name="T49" fmla="*/ 65 h 301"/>
                    <a:gd name="T50" fmla="*/ 32 w 358"/>
                    <a:gd name="T51" fmla="*/ 92 h 301"/>
                    <a:gd name="T52" fmla="*/ 0 w 358"/>
                    <a:gd name="T53"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8" h="301">
                      <a:moveTo>
                        <a:pt x="22" y="300"/>
                      </a:moveTo>
                      <a:lnTo>
                        <a:pt x="42" y="249"/>
                      </a:lnTo>
                      <a:lnTo>
                        <a:pt x="52" y="210"/>
                      </a:lnTo>
                      <a:lnTo>
                        <a:pt x="74" y="170"/>
                      </a:lnTo>
                      <a:lnTo>
                        <a:pt x="84" y="118"/>
                      </a:lnTo>
                      <a:lnTo>
                        <a:pt x="115" y="92"/>
                      </a:lnTo>
                      <a:lnTo>
                        <a:pt x="147" y="79"/>
                      </a:lnTo>
                      <a:lnTo>
                        <a:pt x="179" y="65"/>
                      </a:lnTo>
                      <a:lnTo>
                        <a:pt x="210" y="53"/>
                      </a:lnTo>
                      <a:lnTo>
                        <a:pt x="242" y="53"/>
                      </a:lnTo>
                      <a:lnTo>
                        <a:pt x="273" y="53"/>
                      </a:lnTo>
                      <a:lnTo>
                        <a:pt x="305" y="53"/>
                      </a:lnTo>
                      <a:lnTo>
                        <a:pt x="335" y="92"/>
                      </a:lnTo>
                      <a:lnTo>
                        <a:pt x="357" y="132"/>
                      </a:lnTo>
                      <a:lnTo>
                        <a:pt x="325" y="132"/>
                      </a:lnTo>
                      <a:lnTo>
                        <a:pt x="315" y="92"/>
                      </a:lnTo>
                      <a:lnTo>
                        <a:pt x="294" y="53"/>
                      </a:lnTo>
                      <a:lnTo>
                        <a:pt x="262" y="26"/>
                      </a:lnTo>
                      <a:lnTo>
                        <a:pt x="231" y="0"/>
                      </a:lnTo>
                      <a:lnTo>
                        <a:pt x="199" y="0"/>
                      </a:lnTo>
                      <a:lnTo>
                        <a:pt x="168" y="0"/>
                      </a:lnTo>
                      <a:lnTo>
                        <a:pt x="136" y="0"/>
                      </a:lnTo>
                      <a:lnTo>
                        <a:pt x="105" y="0"/>
                      </a:lnTo>
                      <a:lnTo>
                        <a:pt x="63" y="26"/>
                      </a:lnTo>
                      <a:lnTo>
                        <a:pt x="63" y="65"/>
                      </a:lnTo>
                      <a:lnTo>
                        <a:pt x="32" y="92"/>
                      </a:lnTo>
                      <a:lnTo>
                        <a:pt x="0" y="118"/>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991">
                  <a:extLst>
                    <a:ext uri="{FF2B5EF4-FFF2-40B4-BE49-F238E27FC236}">
                      <a16:creationId xmlns:a16="http://schemas.microsoft.com/office/drawing/2014/main" id="{A794C09C-9D78-4424-A767-8208BEDD258A}"/>
                    </a:ext>
                  </a:extLst>
                </p:cNvPr>
                <p:cNvSpPr>
                  <a:spLocks/>
                </p:cNvSpPr>
                <p:nvPr/>
              </p:nvSpPr>
              <p:spPr bwMode="auto">
                <a:xfrm>
                  <a:off x="1212" y="915"/>
                  <a:ext cx="374" cy="554"/>
                </a:xfrm>
                <a:custGeom>
                  <a:avLst/>
                  <a:gdLst>
                    <a:gd name="T0" fmla="*/ 347 w 374"/>
                    <a:gd name="T1" fmla="*/ 327 h 554"/>
                    <a:gd name="T2" fmla="*/ 342 w 374"/>
                    <a:gd name="T3" fmla="*/ 276 h 554"/>
                    <a:gd name="T4" fmla="*/ 331 w 374"/>
                    <a:gd name="T5" fmla="*/ 236 h 554"/>
                    <a:gd name="T6" fmla="*/ 290 w 374"/>
                    <a:gd name="T7" fmla="*/ 197 h 554"/>
                    <a:gd name="T8" fmla="*/ 259 w 374"/>
                    <a:gd name="T9" fmla="*/ 158 h 554"/>
                    <a:gd name="T10" fmla="*/ 239 w 374"/>
                    <a:gd name="T11" fmla="*/ 119 h 554"/>
                    <a:gd name="T12" fmla="*/ 207 w 374"/>
                    <a:gd name="T13" fmla="*/ 79 h 554"/>
                    <a:gd name="T14" fmla="*/ 166 w 374"/>
                    <a:gd name="T15" fmla="*/ 40 h 554"/>
                    <a:gd name="T16" fmla="*/ 134 w 374"/>
                    <a:gd name="T17" fmla="*/ 26 h 554"/>
                    <a:gd name="T18" fmla="*/ 103 w 374"/>
                    <a:gd name="T19" fmla="*/ 0 h 554"/>
                    <a:gd name="T20" fmla="*/ 72 w 374"/>
                    <a:gd name="T21" fmla="*/ 0 h 554"/>
                    <a:gd name="T22" fmla="*/ 31 w 374"/>
                    <a:gd name="T23" fmla="*/ 26 h 554"/>
                    <a:gd name="T24" fmla="*/ 0 w 374"/>
                    <a:gd name="T25" fmla="*/ 52 h 554"/>
                    <a:gd name="T26" fmla="*/ 42 w 374"/>
                    <a:gd name="T27" fmla="*/ 66 h 554"/>
                    <a:gd name="T28" fmla="*/ 83 w 374"/>
                    <a:gd name="T29" fmla="*/ 66 h 554"/>
                    <a:gd name="T30" fmla="*/ 114 w 374"/>
                    <a:gd name="T31" fmla="*/ 66 h 554"/>
                    <a:gd name="T32" fmla="*/ 145 w 374"/>
                    <a:gd name="T33" fmla="*/ 66 h 554"/>
                    <a:gd name="T34" fmla="*/ 176 w 374"/>
                    <a:gd name="T35" fmla="*/ 66 h 554"/>
                    <a:gd name="T36" fmla="*/ 207 w 374"/>
                    <a:gd name="T37" fmla="*/ 66 h 554"/>
                    <a:gd name="T38" fmla="*/ 239 w 374"/>
                    <a:gd name="T39" fmla="*/ 66 h 554"/>
                    <a:gd name="T40" fmla="*/ 270 w 374"/>
                    <a:gd name="T41" fmla="*/ 79 h 554"/>
                    <a:gd name="T42" fmla="*/ 311 w 374"/>
                    <a:gd name="T43" fmla="*/ 105 h 554"/>
                    <a:gd name="T44" fmla="*/ 331 w 374"/>
                    <a:gd name="T45" fmla="*/ 145 h 554"/>
                    <a:gd name="T46" fmla="*/ 331 w 374"/>
                    <a:gd name="T47" fmla="*/ 184 h 554"/>
                    <a:gd name="T48" fmla="*/ 331 w 374"/>
                    <a:gd name="T49" fmla="*/ 224 h 554"/>
                    <a:gd name="T50" fmla="*/ 331 w 374"/>
                    <a:gd name="T51" fmla="*/ 263 h 554"/>
                    <a:gd name="T52" fmla="*/ 331 w 374"/>
                    <a:gd name="T53" fmla="*/ 316 h 554"/>
                    <a:gd name="T54" fmla="*/ 331 w 374"/>
                    <a:gd name="T55" fmla="*/ 355 h 554"/>
                    <a:gd name="T56" fmla="*/ 331 w 374"/>
                    <a:gd name="T57" fmla="*/ 395 h 554"/>
                    <a:gd name="T58" fmla="*/ 331 w 374"/>
                    <a:gd name="T59" fmla="*/ 434 h 554"/>
                    <a:gd name="T60" fmla="*/ 342 w 374"/>
                    <a:gd name="T61" fmla="*/ 474 h 554"/>
                    <a:gd name="T62" fmla="*/ 352 w 374"/>
                    <a:gd name="T63" fmla="*/ 513 h 554"/>
                    <a:gd name="T64" fmla="*/ 373 w 374"/>
                    <a:gd name="T65" fmla="*/ 55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554">
                      <a:moveTo>
                        <a:pt x="347" y="327"/>
                      </a:moveTo>
                      <a:lnTo>
                        <a:pt x="342" y="276"/>
                      </a:lnTo>
                      <a:lnTo>
                        <a:pt x="331" y="236"/>
                      </a:lnTo>
                      <a:lnTo>
                        <a:pt x="290" y="197"/>
                      </a:lnTo>
                      <a:lnTo>
                        <a:pt x="259" y="158"/>
                      </a:lnTo>
                      <a:lnTo>
                        <a:pt x="239" y="119"/>
                      </a:lnTo>
                      <a:lnTo>
                        <a:pt x="207" y="79"/>
                      </a:lnTo>
                      <a:lnTo>
                        <a:pt x="166" y="40"/>
                      </a:lnTo>
                      <a:lnTo>
                        <a:pt x="134" y="26"/>
                      </a:lnTo>
                      <a:lnTo>
                        <a:pt x="103" y="0"/>
                      </a:lnTo>
                      <a:lnTo>
                        <a:pt x="72" y="0"/>
                      </a:lnTo>
                      <a:lnTo>
                        <a:pt x="31" y="26"/>
                      </a:lnTo>
                      <a:lnTo>
                        <a:pt x="0" y="52"/>
                      </a:lnTo>
                      <a:lnTo>
                        <a:pt x="42" y="66"/>
                      </a:lnTo>
                      <a:lnTo>
                        <a:pt x="83" y="66"/>
                      </a:lnTo>
                      <a:lnTo>
                        <a:pt x="114" y="66"/>
                      </a:lnTo>
                      <a:lnTo>
                        <a:pt x="145" y="66"/>
                      </a:lnTo>
                      <a:lnTo>
                        <a:pt x="176" y="66"/>
                      </a:lnTo>
                      <a:lnTo>
                        <a:pt x="207" y="66"/>
                      </a:lnTo>
                      <a:lnTo>
                        <a:pt x="239" y="66"/>
                      </a:lnTo>
                      <a:lnTo>
                        <a:pt x="270" y="79"/>
                      </a:lnTo>
                      <a:lnTo>
                        <a:pt x="311" y="105"/>
                      </a:lnTo>
                      <a:lnTo>
                        <a:pt x="331" y="145"/>
                      </a:lnTo>
                      <a:lnTo>
                        <a:pt x="331" y="184"/>
                      </a:lnTo>
                      <a:lnTo>
                        <a:pt x="331" y="224"/>
                      </a:lnTo>
                      <a:lnTo>
                        <a:pt x="331" y="263"/>
                      </a:lnTo>
                      <a:lnTo>
                        <a:pt x="331" y="316"/>
                      </a:lnTo>
                      <a:lnTo>
                        <a:pt x="331" y="355"/>
                      </a:lnTo>
                      <a:lnTo>
                        <a:pt x="331" y="395"/>
                      </a:lnTo>
                      <a:lnTo>
                        <a:pt x="331" y="434"/>
                      </a:lnTo>
                      <a:lnTo>
                        <a:pt x="342" y="474"/>
                      </a:lnTo>
                      <a:lnTo>
                        <a:pt x="352" y="513"/>
                      </a:lnTo>
                      <a:lnTo>
                        <a:pt x="373" y="55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992">
                  <a:extLst>
                    <a:ext uri="{FF2B5EF4-FFF2-40B4-BE49-F238E27FC236}">
                      <a16:creationId xmlns:a16="http://schemas.microsoft.com/office/drawing/2014/main" id="{EFA5F9B8-C784-4BA8-82CA-D4872B9CB165}"/>
                    </a:ext>
                  </a:extLst>
                </p:cNvPr>
                <p:cNvSpPr>
                  <a:spLocks/>
                </p:cNvSpPr>
                <p:nvPr/>
              </p:nvSpPr>
              <p:spPr bwMode="auto">
                <a:xfrm>
                  <a:off x="1556" y="1284"/>
                  <a:ext cx="242" cy="181"/>
                </a:xfrm>
                <a:custGeom>
                  <a:avLst/>
                  <a:gdLst>
                    <a:gd name="T0" fmla="*/ 0 w 242"/>
                    <a:gd name="T1" fmla="*/ 180 h 181"/>
                    <a:gd name="T2" fmla="*/ 10 w 242"/>
                    <a:gd name="T3" fmla="*/ 135 h 181"/>
                    <a:gd name="T4" fmla="*/ 10 w 242"/>
                    <a:gd name="T5" fmla="*/ 95 h 181"/>
                    <a:gd name="T6" fmla="*/ 31 w 242"/>
                    <a:gd name="T7" fmla="*/ 54 h 181"/>
                    <a:gd name="T8" fmla="*/ 62 w 242"/>
                    <a:gd name="T9" fmla="*/ 54 h 181"/>
                    <a:gd name="T10" fmla="*/ 94 w 242"/>
                    <a:gd name="T11" fmla="*/ 27 h 181"/>
                    <a:gd name="T12" fmla="*/ 126 w 242"/>
                    <a:gd name="T13" fmla="*/ 13 h 181"/>
                    <a:gd name="T14" fmla="*/ 157 w 242"/>
                    <a:gd name="T15" fmla="*/ 13 h 181"/>
                    <a:gd name="T16" fmla="*/ 189 w 242"/>
                    <a:gd name="T17" fmla="*/ 13 h 181"/>
                    <a:gd name="T18" fmla="*/ 220 w 242"/>
                    <a:gd name="T19" fmla="*/ 41 h 181"/>
                    <a:gd name="T20" fmla="*/ 241 w 242"/>
                    <a:gd name="T21" fmla="*/ 95 h 181"/>
                    <a:gd name="T22" fmla="*/ 241 w 242"/>
                    <a:gd name="T23" fmla="*/ 135 h 181"/>
                    <a:gd name="T24" fmla="*/ 209 w 242"/>
                    <a:gd name="T25" fmla="*/ 135 h 181"/>
                    <a:gd name="T26" fmla="*/ 178 w 242"/>
                    <a:gd name="T27" fmla="*/ 122 h 181"/>
                    <a:gd name="T28" fmla="*/ 168 w 242"/>
                    <a:gd name="T29" fmla="*/ 81 h 181"/>
                    <a:gd name="T30" fmla="*/ 136 w 242"/>
                    <a:gd name="T31" fmla="*/ 54 h 181"/>
                    <a:gd name="T32" fmla="*/ 105 w 242"/>
                    <a:gd name="T33" fmla="*/ 41 h 181"/>
                    <a:gd name="T34" fmla="*/ 73 w 242"/>
                    <a:gd name="T35" fmla="*/ 13 h 181"/>
                    <a:gd name="T36" fmla="*/ 42 w 242"/>
                    <a:gd name="T3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181">
                      <a:moveTo>
                        <a:pt x="0" y="180"/>
                      </a:moveTo>
                      <a:lnTo>
                        <a:pt x="10" y="135"/>
                      </a:lnTo>
                      <a:lnTo>
                        <a:pt x="10" y="95"/>
                      </a:lnTo>
                      <a:lnTo>
                        <a:pt x="31" y="54"/>
                      </a:lnTo>
                      <a:lnTo>
                        <a:pt x="62" y="54"/>
                      </a:lnTo>
                      <a:lnTo>
                        <a:pt x="94" y="27"/>
                      </a:lnTo>
                      <a:lnTo>
                        <a:pt x="126" y="13"/>
                      </a:lnTo>
                      <a:lnTo>
                        <a:pt x="157" y="13"/>
                      </a:lnTo>
                      <a:lnTo>
                        <a:pt x="189" y="13"/>
                      </a:lnTo>
                      <a:lnTo>
                        <a:pt x="220" y="41"/>
                      </a:lnTo>
                      <a:lnTo>
                        <a:pt x="241" y="95"/>
                      </a:lnTo>
                      <a:lnTo>
                        <a:pt x="241" y="135"/>
                      </a:lnTo>
                      <a:lnTo>
                        <a:pt x="209" y="135"/>
                      </a:lnTo>
                      <a:lnTo>
                        <a:pt x="178" y="122"/>
                      </a:lnTo>
                      <a:lnTo>
                        <a:pt x="168" y="81"/>
                      </a:lnTo>
                      <a:lnTo>
                        <a:pt x="136" y="54"/>
                      </a:lnTo>
                      <a:lnTo>
                        <a:pt x="105" y="41"/>
                      </a:lnTo>
                      <a:lnTo>
                        <a:pt x="73" y="13"/>
                      </a:lnTo>
                      <a:lnTo>
                        <a:pt x="42"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993">
                  <a:extLst>
                    <a:ext uri="{FF2B5EF4-FFF2-40B4-BE49-F238E27FC236}">
                      <a16:creationId xmlns:a16="http://schemas.microsoft.com/office/drawing/2014/main" id="{A4C4BC9A-D783-4F02-AFA6-5A5607C7726F}"/>
                    </a:ext>
                  </a:extLst>
                </p:cNvPr>
                <p:cNvSpPr>
                  <a:spLocks/>
                </p:cNvSpPr>
                <p:nvPr/>
              </p:nvSpPr>
              <p:spPr bwMode="auto">
                <a:xfrm>
                  <a:off x="1268" y="1270"/>
                  <a:ext cx="301" cy="234"/>
                </a:xfrm>
                <a:custGeom>
                  <a:avLst/>
                  <a:gdLst>
                    <a:gd name="T0" fmla="*/ 256 w 301"/>
                    <a:gd name="T1" fmla="*/ 233 h 234"/>
                    <a:gd name="T2" fmla="*/ 259 w 301"/>
                    <a:gd name="T3" fmla="*/ 186 h 234"/>
                    <a:gd name="T4" fmla="*/ 228 w 301"/>
                    <a:gd name="T5" fmla="*/ 146 h 234"/>
                    <a:gd name="T6" fmla="*/ 207 w 301"/>
                    <a:gd name="T7" fmla="*/ 106 h 234"/>
                    <a:gd name="T8" fmla="*/ 186 w 301"/>
                    <a:gd name="T9" fmla="*/ 66 h 234"/>
                    <a:gd name="T10" fmla="*/ 166 w 301"/>
                    <a:gd name="T11" fmla="*/ 26 h 234"/>
                    <a:gd name="T12" fmla="*/ 134 w 301"/>
                    <a:gd name="T13" fmla="*/ 0 h 234"/>
                    <a:gd name="T14" fmla="*/ 103 w 301"/>
                    <a:gd name="T15" fmla="*/ 0 h 234"/>
                    <a:gd name="T16" fmla="*/ 72 w 301"/>
                    <a:gd name="T17" fmla="*/ 0 h 234"/>
                    <a:gd name="T18" fmla="*/ 41 w 301"/>
                    <a:gd name="T19" fmla="*/ 0 h 234"/>
                    <a:gd name="T20" fmla="*/ 10 w 301"/>
                    <a:gd name="T21" fmla="*/ 0 h 234"/>
                    <a:gd name="T22" fmla="*/ 0 w 301"/>
                    <a:gd name="T23" fmla="*/ 40 h 234"/>
                    <a:gd name="T24" fmla="*/ 31 w 301"/>
                    <a:gd name="T25" fmla="*/ 66 h 234"/>
                    <a:gd name="T26" fmla="*/ 72 w 301"/>
                    <a:gd name="T27" fmla="*/ 66 h 234"/>
                    <a:gd name="T28" fmla="*/ 103 w 301"/>
                    <a:gd name="T29" fmla="*/ 53 h 234"/>
                    <a:gd name="T30" fmla="*/ 134 w 301"/>
                    <a:gd name="T31" fmla="*/ 53 h 234"/>
                    <a:gd name="T32" fmla="*/ 166 w 301"/>
                    <a:gd name="T33" fmla="*/ 53 h 234"/>
                    <a:gd name="T34" fmla="*/ 197 w 301"/>
                    <a:gd name="T35" fmla="*/ 53 h 234"/>
                    <a:gd name="T36" fmla="*/ 228 w 301"/>
                    <a:gd name="T37" fmla="*/ 53 h 234"/>
                    <a:gd name="T38" fmla="*/ 259 w 301"/>
                    <a:gd name="T39" fmla="*/ 53 h 234"/>
                    <a:gd name="T40" fmla="*/ 300 w 301"/>
                    <a:gd name="T41" fmla="*/ 8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234">
                      <a:moveTo>
                        <a:pt x="256" y="233"/>
                      </a:moveTo>
                      <a:lnTo>
                        <a:pt x="259" y="186"/>
                      </a:lnTo>
                      <a:lnTo>
                        <a:pt x="228" y="146"/>
                      </a:lnTo>
                      <a:lnTo>
                        <a:pt x="207" y="106"/>
                      </a:lnTo>
                      <a:lnTo>
                        <a:pt x="186" y="66"/>
                      </a:lnTo>
                      <a:lnTo>
                        <a:pt x="166" y="26"/>
                      </a:lnTo>
                      <a:lnTo>
                        <a:pt x="134" y="0"/>
                      </a:lnTo>
                      <a:lnTo>
                        <a:pt x="103" y="0"/>
                      </a:lnTo>
                      <a:lnTo>
                        <a:pt x="72" y="0"/>
                      </a:lnTo>
                      <a:lnTo>
                        <a:pt x="41" y="0"/>
                      </a:lnTo>
                      <a:lnTo>
                        <a:pt x="10" y="0"/>
                      </a:lnTo>
                      <a:lnTo>
                        <a:pt x="0" y="40"/>
                      </a:lnTo>
                      <a:lnTo>
                        <a:pt x="31" y="66"/>
                      </a:lnTo>
                      <a:lnTo>
                        <a:pt x="72" y="66"/>
                      </a:lnTo>
                      <a:lnTo>
                        <a:pt x="103" y="53"/>
                      </a:lnTo>
                      <a:lnTo>
                        <a:pt x="134" y="53"/>
                      </a:lnTo>
                      <a:lnTo>
                        <a:pt x="166" y="53"/>
                      </a:lnTo>
                      <a:lnTo>
                        <a:pt x="197" y="53"/>
                      </a:lnTo>
                      <a:lnTo>
                        <a:pt x="228" y="53"/>
                      </a:lnTo>
                      <a:lnTo>
                        <a:pt x="259" y="53"/>
                      </a:lnTo>
                      <a:lnTo>
                        <a:pt x="300" y="8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994">
                  <a:extLst>
                    <a:ext uri="{FF2B5EF4-FFF2-40B4-BE49-F238E27FC236}">
                      <a16:creationId xmlns:a16="http://schemas.microsoft.com/office/drawing/2014/main" id="{40F6F8FC-EE45-4115-AFF3-6C64A9A8342B}"/>
                    </a:ext>
                  </a:extLst>
                </p:cNvPr>
                <p:cNvSpPr>
                  <a:spLocks/>
                </p:cNvSpPr>
                <p:nvPr/>
              </p:nvSpPr>
              <p:spPr bwMode="auto">
                <a:xfrm>
                  <a:off x="1544" y="1203"/>
                  <a:ext cx="39" cy="412"/>
                </a:xfrm>
                <a:custGeom>
                  <a:avLst/>
                  <a:gdLst>
                    <a:gd name="T0" fmla="*/ 15 w 39"/>
                    <a:gd name="T1" fmla="*/ 84 h 412"/>
                    <a:gd name="T2" fmla="*/ 0 w 39"/>
                    <a:gd name="T3" fmla="*/ 146 h 412"/>
                    <a:gd name="T4" fmla="*/ 0 w 39"/>
                    <a:gd name="T5" fmla="*/ 212 h 412"/>
                    <a:gd name="T6" fmla="*/ 0 w 39"/>
                    <a:gd name="T7" fmla="*/ 252 h 412"/>
                    <a:gd name="T8" fmla="*/ 0 w 39"/>
                    <a:gd name="T9" fmla="*/ 292 h 412"/>
                    <a:gd name="T10" fmla="*/ 0 w 39"/>
                    <a:gd name="T11" fmla="*/ 331 h 412"/>
                    <a:gd name="T12" fmla="*/ 0 w 39"/>
                    <a:gd name="T13" fmla="*/ 371 h 412"/>
                    <a:gd name="T14" fmla="*/ 0 w 39"/>
                    <a:gd name="T15" fmla="*/ 411 h 412"/>
                    <a:gd name="T16" fmla="*/ 28 w 39"/>
                    <a:gd name="T17" fmla="*/ 411 h 412"/>
                    <a:gd name="T18" fmla="*/ 38 w 39"/>
                    <a:gd name="T19" fmla="*/ 371 h 412"/>
                    <a:gd name="T20" fmla="*/ 38 w 39"/>
                    <a:gd name="T21" fmla="*/ 331 h 412"/>
                    <a:gd name="T22" fmla="*/ 38 w 39"/>
                    <a:gd name="T23" fmla="*/ 292 h 412"/>
                    <a:gd name="T24" fmla="*/ 38 w 39"/>
                    <a:gd name="T25" fmla="*/ 252 h 412"/>
                    <a:gd name="T26" fmla="*/ 38 w 39"/>
                    <a:gd name="T27" fmla="*/ 212 h 412"/>
                    <a:gd name="T28" fmla="*/ 38 w 39"/>
                    <a:gd name="T29" fmla="*/ 172 h 412"/>
                    <a:gd name="T30" fmla="*/ 38 w 39"/>
                    <a:gd name="T31" fmla="*/ 132 h 412"/>
                    <a:gd name="T32" fmla="*/ 38 w 39"/>
                    <a:gd name="T33" fmla="*/ 92 h 412"/>
                    <a:gd name="T34" fmla="*/ 38 w 39"/>
                    <a:gd name="T35" fmla="*/ 53 h 412"/>
                    <a:gd name="T36" fmla="*/ 38 w 39"/>
                    <a:gd name="T3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12">
                      <a:moveTo>
                        <a:pt x="15" y="84"/>
                      </a:moveTo>
                      <a:lnTo>
                        <a:pt x="0" y="146"/>
                      </a:lnTo>
                      <a:lnTo>
                        <a:pt x="0" y="212"/>
                      </a:lnTo>
                      <a:lnTo>
                        <a:pt x="0" y="252"/>
                      </a:lnTo>
                      <a:lnTo>
                        <a:pt x="0" y="292"/>
                      </a:lnTo>
                      <a:lnTo>
                        <a:pt x="0" y="331"/>
                      </a:lnTo>
                      <a:lnTo>
                        <a:pt x="0" y="371"/>
                      </a:lnTo>
                      <a:lnTo>
                        <a:pt x="0" y="411"/>
                      </a:lnTo>
                      <a:lnTo>
                        <a:pt x="28" y="411"/>
                      </a:lnTo>
                      <a:lnTo>
                        <a:pt x="38" y="371"/>
                      </a:lnTo>
                      <a:lnTo>
                        <a:pt x="38" y="331"/>
                      </a:lnTo>
                      <a:lnTo>
                        <a:pt x="38" y="292"/>
                      </a:lnTo>
                      <a:lnTo>
                        <a:pt x="38" y="252"/>
                      </a:lnTo>
                      <a:lnTo>
                        <a:pt x="38" y="212"/>
                      </a:lnTo>
                      <a:lnTo>
                        <a:pt x="38" y="172"/>
                      </a:lnTo>
                      <a:lnTo>
                        <a:pt x="38" y="132"/>
                      </a:lnTo>
                      <a:lnTo>
                        <a:pt x="38" y="92"/>
                      </a:lnTo>
                      <a:lnTo>
                        <a:pt x="38" y="53"/>
                      </a:lnTo>
                      <a:lnTo>
                        <a:pt x="38"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995">
                  <a:extLst>
                    <a:ext uri="{FF2B5EF4-FFF2-40B4-BE49-F238E27FC236}">
                      <a16:creationId xmlns:a16="http://schemas.microsoft.com/office/drawing/2014/main" id="{E22583F9-FFE2-419A-9DAC-D34CCFF5C695}"/>
                    </a:ext>
                  </a:extLst>
                </p:cNvPr>
                <p:cNvSpPr>
                  <a:spLocks/>
                </p:cNvSpPr>
                <p:nvPr/>
              </p:nvSpPr>
              <p:spPr bwMode="auto">
                <a:xfrm>
                  <a:off x="1140" y="706"/>
                  <a:ext cx="430" cy="264"/>
                </a:xfrm>
                <a:custGeom>
                  <a:avLst/>
                  <a:gdLst>
                    <a:gd name="T0" fmla="*/ 413 w 430"/>
                    <a:gd name="T1" fmla="*/ 239 h 264"/>
                    <a:gd name="T2" fmla="*/ 406 w 430"/>
                    <a:gd name="T3" fmla="*/ 218 h 264"/>
                    <a:gd name="T4" fmla="*/ 394 w 430"/>
                    <a:gd name="T5" fmla="*/ 157 h 264"/>
                    <a:gd name="T6" fmla="*/ 386 w 430"/>
                    <a:gd name="T7" fmla="*/ 118 h 264"/>
                    <a:gd name="T8" fmla="*/ 371 w 430"/>
                    <a:gd name="T9" fmla="*/ 97 h 264"/>
                    <a:gd name="T10" fmla="*/ 347 w 430"/>
                    <a:gd name="T11" fmla="*/ 73 h 264"/>
                    <a:gd name="T12" fmla="*/ 324 w 430"/>
                    <a:gd name="T13" fmla="*/ 51 h 264"/>
                    <a:gd name="T14" fmla="*/ 300 w 430"/>
                    <a:gd name="T15" fmla="*/ 39 h 264"/>
                    <a:gd name="T16" fmla="*/ 269 w 430"/>
                    <a:gd name="T17" fmla="*/ 24 h 264"/>
                    <a:gd name="T18" fmla="*/ 242 w 430"/>
                    <a:gd name="T19" fmla="*/ 15 h 264"/>
                    <a:gd name="T20" fmla="*/ 218 w 430"/>
                    <a:gd name="T21" fmla="*/ 9 h 264"/>
                    <a:gd name="T22" fmla="*/ 191 w 430"/>
                    <a:gd name="T23" fmla="*/ 3 h 264"/>
                    <a:gd name="T24" fmla="*/ 164 w 430"/>
                    <a:gd name="T25" fmla="*/ 3 h 264"/>
                    <a:gd name="T26" fmla="*/ 140 w 430"/>
                    <a:gd name="T27" fmla="*/ 0 h 264"/>
                    <a:gd name="T28" fmla="*/ 109 w 430"/>
                    <a:gd name="T29" fmla="*/ 0 h 264"/>
                    <a:gd name="T30" fmla="*/ 82 w 430"/>
                    <a:gd name="T31" fmla="*/ 0 h 264"/>
                    <a:gd name="T32" fmla="*/ 59 w 430"/>
                    <a:gd name="T33" fmla="*/ 6 h 264"/>
                    <a:gd name="T34" fmla="*/ 35 w 430"/>
                    <a:gd name="T35" fmla="*/ 12 h 264"/>
                    <a:gd name="T36" fmla="*/ 12 w 430"/>
                    <a:gd name="T37" fmla="*/ 30 h 264"/>
                    <a:gd name="T38" fmla="*/ 0 w 430"/>
                    <a:gd name="T39" fmla="*/ 48 h 264"/>
                    <a:gd name="T40" fmla="*/ 31 w 430"/>
                    <a:gd name="T41" fmla="*/ 42 h 264"/>
                    <a:gd name="T42" fmla="*/ 59 w 430"/>
                    <a:gd name="T43" fmla="*/ 36 h 264"/>
                    <a:gd name="T44" fmla="*/ 86 w 430"/>
                    <a:gd name="T45" fmla="*/ 30 h 264"/>
                    <a:gd name="T46" fmla="*/ 117 w 430"/>
                    <a:gd name="T47" fmla="*/ 24 h 264"/>
                    <a:gd name="T48" fmla="*/ 148 w 430"/>
                    <a:gd name="T49" fmla="*/ 21 h 264"/>
                    <a:gd name="T50" fmla="*/ 176 w 430"/>
                    <a:gd name="T51" fmla="*/ 15 h 264"/>
                    <a:gd name="T52" fmla="*/ 211 w 430"/>
                    <a:gd name="T53" fmla="*/ 12 h 264"/>
                    <a:gd name="T54" fmla="*/ 242 w 430"/>
                    <a:gd name="T55" fmla="*/ 12 h 264"/>
                    <a:gd name="T56" fmla="*/ 273 w 430"/>
                    <a:gd name="T57" fmla="*/ 12 h 264"/>
                    <a:gd name="T58" fmla="*/ 304 w 430"/>
                    <a:gd name="T59" fmla="*/ 12 h 264"/>
                    <a:gd name="T60" fmla="*/ 335 w 430"/>
                    <a:gd name="T61" fmla="*/ 18 h 264"/>
                    <a:gd name="T62" fmla="*/ 367 w 430"/>
                    <a:gd name="T63" fmla="*/ 24 h 264"/>
                    <a:gd name="T64" fmla="*/ 394 w 430"/>
                    <a:gd name="T65" fmla="*/ 42 h 264"/>
                    <a:gd name="T66" fmla="*/ 413 w 430"/>
                    <a:gd name="T67" fmla="*/ 63 h 264"/>
                    <a:gd name="T68" fmla="*/ 421 w 430"/>
                    <a:gd name="T69" fmla="*/ 85 h 264"/>
                    <a:gd name="T70" fmla="*/ 425 w 430"/>
                    <a:gd name="T71" fmla="*/ 109 h 264"/>
                    <a:gd name="T72" fmla="*/ 429 w 430"/>
                    <a:gd name="T73" fmla="*/ 136 h 264"/>
                    <a:gd name="T74" fmla="*/ 429 w 430"/>
                    <a:gd name="T75" fmla="*/ 157 h 264"/>
                    <a:gd name="T76" fmla="*/ 429 w 430"/>
                    <a:gd name="T77" fmla="*/ 178 h 264"/>
                    <a:gd name="T78" fmla="*/ 429 w 430"/>
                    <a:gd name="T79" fmla="*/ 200 h 264"/>
                    <a:gd name="T80" fmla="*/ 429 w 430"/>
                    <a:gd name="T81" fmla="*/ 224 h 264"/>
                    <a:gd name="T82" fmla="*/ 429 w 430"/>
                    <a:gd name="T83" fmla="*/ 245 h 264"/>
                    <a:gd name="T84" fmla="*/ 425 w 430"/>
                    <a:gd name="T8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 h="264">
                      <a:moveTo>
                        <a:pt x="390" y="233"/>
                      </a:moveTo>
                      <a:lnTo>
                        <a:pt x="413" y="239"/>
                      </a:lnTo>
                      <a:lnTo>
                        <a:pt x="410" y="230"/>
                      </a:lnTo>
                      <a:lnTo>
                        <a:pt x="406" y="218"/>
                      </a:lnTo>
                      <a:lnTo>
                        <a:pt x="402" y="187"/>
                      </a:lnTo>
                      <a:lnTo>
                        <a:pt x="394" y="157"/>
                      </a:lnTo>
                      <a:lnTo>
                        <a:pt x="390" y="127"/>
                      </a:lnTo>
                      <a:lnTo>
                        <a:pt x="386" y="118"/>
                      </a:lnTo>
                      <a:lnTo>
                        <a:pt x="378" y="109"/>
                      </a:lnTo>
                      <a:lnTo>
                        <a:pt x="371" y="97"/>
                      </a:lnTo>
                      <a:lnTo>
                        <a:pt x="355" y="82"/>
                      </a:lnTo>
                      <a:lnTo>
                        <a:pt x="347" y="73"/>
                      </a:lnTo>
                      <a:lnTo>
                        <a:pt x="339" y="63"/>
                      </a:lnTo>
                      <a:lnTo>
                        <a:pt x="324" y="51"/>
                      </a:lnTo>
                      <a:lnTo>
                        <a:pt x="312" y="48"/>
                      </a:lnTo>
                      <a:lnTo>
                        <a:pt x="300" y="39"/>
                      </a:lnTo>
                      <a:lnTo>
                        <a:pt x="285" y="33"/>
                      </a:lnTo>
                      <a:lnTo>
                        <a:pt x="269" y="24"/>
                      </a:lnTo>
                      <a:lnTo>
                        <a:pt x="254" y="21"/>
                      </a:lnTo>
                      <a:lnTo>
                        <a:pt x="242" y="15"/>
                      </a:lnTo>
                      <a:lnTo>
                        <a:pt x="230" y="12"/>
                      </a:lnTo>
                      <a:lnTo>
                        <a:pt x="218" y="9"/>
                      </a:lnTo>
                      <a:lnTo>
                        <a:pt x="207" y="3"/>
                      </a:lnTo>
                      <a:lnTo>
                        <a:pt x="191" y="3"/>
                      </a:lnTo>
                      <a:lnTo>
                        <a:pt x="176" y="3"/>
                      </a:lnTo>
                      <a:lnTo>
                        <a:pt x="164" y="3"/>
                      </a:lnTo>
                      <a:lnTo>
                        <a:pt x="152" y="0"/>
                      </a:lnTo>
                      <a:lnTo>
                        <a:pt x="140" y="0"/>
                      </a:lnTo>
                      <a:lnTo>
                        <a:pt x="129" y="0"/>
                      </a:lnTo>
                      <a:lnTo>
                        <a:pt x="109" y="0"/>
                      </a:lnTo>
                      <a:lnTo>
                        <a:pt x="98" y="0"/>
                      </a:lnTo>
                      <a:lnTo>
                        <a:pt x="82" y="0"/>
                      </a:lnTo>
                      <a:lnTo>
                        <a:pt x="70" y="3"/>
                      </a:lnTo>
                      <a:lnTo>
                        <a:pt x="59" y="6"/>
                      </a:lnTo>
                      <a:lnTo>
                        <a:pt x="47" y="9"/>
                      </a:lnTo>
                      <a:lnTo>
                        <a:pt x="35" y="12"/>
                      </a:lnTo>
                      <a:lnTo>
                        <a:pt x="23" y="18"/>
                      </a:lnTo>
                      <a:lnTo>
                        <a:pt x="12" y="30"/>
                      </a:lnTo>
                      <a:lnTo>
                        <a:pt x="4" y="39"/>
                      </a:lnTo>
                      <a:lnTo>
                        <a:pt x="0" y="48"/>
                      </a:lnTo>
                      <a:lnTo>
                        <a:pt x="16" y="45"/>
                      </a:lnTo>
                      <a:lnTo>
                        <a:pt x="31" y="42"/>
                      </a:lnTo>
                      <a:lnTo>
                        <a:pt x="43" y="39"/>
                      </a:lnTo>
                      <a:lnTo>
                        <a:pt x="59" y="36"/>
                      </a:lnTo>
                      <a:lnTo>
                        <a:pt x="70" y="33"/>
                      </a:lnTo>
                      <a:lnTo>
                        <a:pt x="86" y="30"/>
                      </a:lnTo>
                      <a:lnTo>
                        <a:pt x="101" y="24"/>
                      </a:lnTo>
                      <a:lnTo>
                        <a:pt x="117" y="24"/>
                      </a:lnTo>
                      <a:lnTo>
                        <a:pt x="133" y="21"/>
                      </a:lnTo>
                      <a:lnTo>
                        <a:pt x="148" y="21"/>
                      </a:lnTo>
                      <a:lnTo>
                        <a:pt x="160" y="18"/>
                      </a:lnTo>
                      <a:lnTo>
                        <a:pt x="176" y="15"/>
                      </a:lnTo>
                      <a:lnTo>
                        <a:pt x="195" y="15"/>
                      </a:lnTo>
                      <a:lnTo>
                        <a:pt x="211" y="12"/>
                      </a:lnTo>
                      <a:lnTo>
                        <a:pt x="230" y="12"/>
                      </a:lnTo>
                      <a:lnTo>
                        <a:pt x="242" y="12"/>
                      </a:lnTo>
                      <a:lnTo>
                        <a:pt x="257" y="12"/>
                      </a:lnTo>
                      <a:lnTo>
                        <a:pt x="273" y="12"/>
                      </a:lnTo>
                      <a:lnTo>
                        <a:pt x="293" y="12"/>
                      </a:lnTo>
                      <a:lnTo>
                        <a:pt x="304" y="12"/>
                      </a:lnTo>
                      <a:lnTo>
                        <a:pt x="324" y="15"/>
                      </a:lnTo>
                      <a:lnTo>
                        <a:pt x="335" y="18"/>
                      </a:lnTo>
                      <a:lnTo>
                        <a:pt x="351" y="21"/>
                      </a:lnTo>
                      <a:lnTo>
                        <a:pt x="367" y="24"/>
                      </a:lnTo>
                      <a:lnTo>
                        <a:pt x="378" y="30"/>
                      </a:lnTo>
                      <a:lnTo>
                        <a:pt x="394" y="42"/>
                      </a:lnTo>
                      <a:lnTo>
                        <a:pt x="406" y="51"/>
                      </a:lnTo>
                      <a:lnTo>
                        <a:pt x="413" y="63"/>
                      </a:lnTo>
                      <a:lnTo>
                        <a:pt x="421" y="76"/>
                      </a:lnTo>
                      <a:lnTo>
                        <a:pt x="421" y="85"/>
                      </a:lnTo>
                      <a:lnTo>
                        <a:pt x="425" y="100"/>
                      </a:lnTo>
                      <a:lnTo>
                        <a:pt x="425" y="109"/>
                      </a:lnTo>
                      <a:lnTo>
                        <a:pt x="429" y="121"/>
                      </a:lnTo>
                      <a:lnTo>
                        <a:pt x="429" y="136"/>
                      </a:lnTo>
                      <a:lnTo>
                        <a:pt x="429" y="145"/>
                      </a:lnTo>
                      <a:lnTo>
                        <a:pt x="429" y="157"/>
                      </a:lnTo>
                      <a:lnTo>
                        <a:pt x="429" y="166"/>
                      </a:lnTo>
                      <a:lnTo>
                        <a:pt x="429" y="178"/>
                      </a:lnTo>
                      <a:lnTo>
                        <a:pt x="429" y="187"/>
                      </a:lnTo>
                      <a:lnTo>
                        <a:pt x="429" y="200"/>
                      </a:lnTo>
                      <a:lnTo>
                        <a:pt x="429" y="212"/>
                      </a:lnTo>
                      <a:lnTo>
                        <a:pt x="429" y="224"/>
                      </a:lnTo>
                      <a:lnTo>
                        <a:pt x="429" y="236"/>
                      </a:lnTo>
                      <a:lnTo>
                        <a:pt x="429" y="245"/>
                      </a:lnTo>
                      <a:lnTo>
                        <a:pt x="425" y="254"/>
                      </a:lnTo>
                      <a:lnTo>
                        <a:pt x="425" y="26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996">
                  <a:extLst>
                    <a:ext uri="{FF2B5EF4-FFF2-40B4-BE49-F238E27FC236}">
                      <a16:creationId xmlns:a16="http://schemas.microsoft.com/office/drawing/2014/main" id="{C0EDB4AE-F25E-4F2A-AABF-470C57DB5031}"/>
                    </a:ext>
                  </a:extLst>
                </p:cNvPr>
                <p:cNvSpPr>
                  <a:spLocks/>
                </p:cNvSpPr>
                <p:nvPr/>
              </p:nvSpPr>
              <p:spPr bwMode="auto">
                <a:xfrm>
                  <a:off x="1542" y="556"/>
                  <a:ext cx="330" cy="239"/>
                </a:xfrm>
                <a:custGeom>
                  <a:avLst/>
                  <a:gdLst>
                    <a:gd name="T0" fmla="*/ 39 w 330"/>
                    <a:gd name="T1" fmla="*/ 187 h 239"/>
                    <a:gd name="T2" fmla="*/ 43 w 330"/>
                    <a:gd name="T3" fmla="*/ 169 h 239"/>
                    <a:gd name="T4" fmla="*/ 55 w 330"/>
                    <a:gd name="T5" fmla="*/ 142 h 239"/>
                    <a:gd name="T6" fmla="*/ 74 w 330"/>
                    <a:gd name="T7" fmla="*/ 117 h 239"/>
                    <a:gd name="T8" fmla="*/ 102 w 330"/>
                    <a:gd name="T9" fmla="*/ 81 h 239"/>
                    <a:gd name="T10" fmla="*/ 118 w 330"/>
                    <a:gd name="T11" fmla="*/ 63 h 239"/>
                    <a:gd name="T12" fmla="*/ 145 w 330"/>
                    <a:gd name="T13" fmla="*/ 42 h 239"/>
                    <a:gd name="T14" fmla="*/ 172 w 330"/>
                    <a:gd name="T15" fmla="*/ 33 h 239"/>
                    <a:gd name="T16" fmla="*/ 204 w 330"/>
                    <a:gd name="T17" fmla="*/ 24 h 239"/>
                    <a:gd name="T18" fmla="*/ 235 w 330"/>
                    <a:gd name="T19" fmla="*/ 18 h 239"/>
                    <a:gd name="T20" fmla="*/ 262 w 330"/>
                    <a:gd name="T21" fmla="*/ 15 h 239"/>
                    <a:gd name="T22" fmla="*/ 286 w 330"/>
                    <a:gd name="T23" fmla="*/ 18 h 239"/>
                    <a:gd name="T24" fmla="*/ 306 w 330"/>
                    <a:gd name="T25" fmla="*/ 33 h 239"/>
                    <a:gd name="T26" fmla="*/ 321 w 330"/>
                    <a:gd name="T27" fmla="*/ 51 h 239"/>
                    <a:gd name="T28" fmla="*/ 329 w 330"/>
                    <a:gd name="T29" fmla="*/ 69 h 239"/>
                    <a:gd name="T30" fmla="*/ 329 w 330"/>
                    <a:gd name="T31" fmla="*/ 87 h 239"/>
                    <a:gd name="T32" fmla="*/ 321 w 330"/>
                    <a:gd name="T33" fmla="*/ 87 h 239"/>
                    <a:gd name="T34" fmla="*/ 306 w 330"/>
                    <a:gd name="T35" fmla="*/ 69 h 239"/>
                    <a:gd name="T36" fmla="*/ 286 w 330"/>
                    <a:gd name="T37" fmla="*/ 54 h 239"/>
                    <a:gd name="T38" fmla="*/ 262 w 330"/>
                    <a:gd name="T39" fmla="*/ 39 h 239"/>
                    <a:gd name="T40" fmla="*/ 231 w 330"/>
                    <a:gd name="T41" fmla="*/ 24 h 239"/>
                    <a:gd name="T42" fmla="*/ 200 w 330"/>
                    <a:gd name="T43" fmla="*/ 9 h 239"/>
                    <a:gd name="T44" fmla="*/ 168 w 330"/>
                    <a:gd name="T45" fmla="*/ 0 h 239"/>
                    <a:gd name="T46" fmla="*/ 137 w 330"/>
                    <a:gd name="T47" fmla="*/ 0 h 239"/>
                    <a:gd name="T48" fmla="*/ 106 w 330"/>
                    <a:gd name="T49" fmla="*/ 3 h 239"/>
                    <a:gd name="T50" fmla="*/ 74 w 330"/>
                    <a:gd name="T51" fmla="*/ 12 h 239"/>
                    <a:gd name="T52" fmla="*/ 51 w 330"/>
                    <a:gd name="T53" fmla="*/ 30 h 239"/>
                    <a:gd name="T54" fmla="*/ 35 w 330"/>
                    <a:gd name="T55" fmla="*/ 51 h 239"/>
                    <a:gd name="T56" fmla="*/ 20 w 330"/>
                    <a:gd name="T57" fmla="*/ 75 h 239"/>
                    <a:gd name="T58" fmla="*/ 8 w 330"/>
                    <a:gd name="T59" fmla="*/ 96 h 239"/>
                    <a:gd name="T60" fmla="*/ 4 w 330"/>
                    <a:gd name="T61" fmla="*/ 114 h 239"/>
                    <a:gd name="T62" fmla="*/ 0 w 330"/>
                    <a:gd name="T63" fmla="*/ 13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0" h="239">
                      <a:moveTo>
                        <a:pt x="35" y="238"/>
                      </a:moveTo>
                      <a:lnTo>
                        <a:pt x="39" y="187"/>
                      </a:lnTo>
                      <a:lnTo>
                        <a:pt x="39" y="178"/>
                      </a:lnTo>
                      <a:lnTo>
                        <a:pt x="43" y="169"/>
                      </a:lnTo>
                      <a:lnTo>
                        <a:pt x="47" y="160"/>
                      </a:lnTo>
                      <a:lnTo>
                        <a:pt x="55" y="142"/>
                      </a:lnTo>
                      <a:lnTo>
                        <a:pt x="63" y="133"/>
                      </a:lnTo>
                      <a:lnTo>
                        <a:pt x="74" y="117"/>
                      </a:lnTo>
                      <a:lnTo>
                        <a:pt x="90" y="96"/>
                      </a:lnTo>
                      <a:lnTo>
                        <a:pt x="102" y="81"/>
                      </a:lnTo>
                      <a:lnTo>
                        <a:pt x="110" y="72"/>
                      </a:lnTo>
                      <a:lnTo>
                        <a:pt x="118" y="63"/>
                      </a:lnTo>
                      <a:lnTo>
                        <a:pt x="133" y="51"/>
                      </a:lnTo>
                      <a:lnTo>
                        <a:pt x="145" y="42"/>
                      </a:lnTo>
                      <a:lnTo>
                        <a:pt x="157" y="36"/>
                      </a:lnTo>
                      <a:lnTo>
                        <a:pt x="172" y="33"/>
                      </a:lnTo>
                      <a:lnTo>
                        <a:pt x="188" y="30"/>
                      </a:lnTo>
                      <a:lnTo>
                        <a:pt x="204" y="24"/>
                      </a:lnTo>
                      <a:lnTo>
                        <a:pt x="223" y="21"/>
                      </a:lnTo>
                      <a:lnTo>
                        <a:pt x="235" y="18"/>
                      </a:lnTo>
                      <a:lnTo>
                        <a:pt x="251" y="15"/>
                      </a:lnTo>
                      <a:lnTo>
                        <a:pt x="262" y="15"/>
                      </a:lnTo>
                      <a:lnTo>
                        <a:pt x="274" y="15"/>
                      </a:lnTo>
                      <a:lnTo>
                        <a:pt x="286" y="18"/>
                      </a:lnTo>
                      <a:lnTo>
                        <a:pt x="298" y="24"/>
                      </a:lnTo>
                      <a:lnTo>
                        <a:pt x="306" y="33"/>
                      </a:lnTo>
                      <a:lnTo>
                        <a:pt x="317" y="42"/>
                      </a:lnTo>
                      <a:lnTo>
                        <a:pt x="321" y="51"/>
                      </a:lnTo>
                      <a:lnTo>
                        <a:pt x="325" y="60"/>
                      </a:lnTo>
                      <a:lnTo>
                        <a:pt x="329" y="69"/>
                      </a:lnTo>
                      <a:lnTo>
                        <a:pt x="329" y="78"/>
                      </a:lnTo>
                      <a:lnTo>
                        <a:pt x="329" y="87"/>
                      </a:lnTo>
                      <a:lnTo>
                        <a:pt x="329" y="96"/>
                      </a:lnTo>
                      <a:lnTo>
                        <a:pt x="321" y="87"/>
                      </a:lnTo>
                      <a:lnTo>
                        <a:pt x="313" y="78"/>
                      </a:lnTo>
                      <a:lnTo>
                        <a:pt x="306" y="69"/>
                      </a:lnTo>
                      <a:lnTo>
                        <a:pt x="298" y="60"/>
                      </a:lnTo>
                      <a:lnTo>
                        <a:pt x="286" y="54"/>
                      </a:lnTo>
                      <a:lnTo>
                        <a:pt x="274" y="45"/>
                      </a:lnTo>
                      <a:lnTo>
                        <a:pt x="262" y="39"/>
                      </a:lnTo>
                      <a:lnTo>
                        <a:pt x="247" y="33"/>
                      </a:lnTo>
                      <a:lnTo>
                        <a:pt x="231" y="24"/>
                      </a:lnTo>
                      <a:lnTo>
                        <a:pt x="215" y="18"/>
                      </a:lnTo>
                      <a:lnTo>
                        <a:pt x="200" y="9"/>
                      </a:lnTo>
                      <a:lnTo>
                        <a:pt x="184" y="6"/>
                      </a:lnTo>
                      <a:lnTo>
                        <a:pt x="168" y="0"/>
                      </a:lnTo>
                      <a:lnTo>
                        <a:pt x="153" y="0"/>
                      </a:lnTo>
                      <a:lnTo>
                        <a:pt x="137" y="0"/>
                      </a:lnTo>
                      <a:lnTo>
                        <a:pt x="121" y="0"/>
                      </a:lnTo>
                      <a:lnTo>
                        <a:pt x="106" y="3"/>
                      </a:lnTo>
                      <a:lnTo>
                        <a:pt x="90" y="6"/>
                      </a:lnTo>
                      <a:lnTo>
                        <a:pt x="74" y="12"/>
                      </a:lnTo>
                      <a:lnTo>
                        <a:pt x="63" y="21"/>
                      </a:lnTo>
                      <a:lnTo>
                        <a:pt x="51" y="30"/>
                      </a:lnTo>
                      <a:lnTo>
                        <a:pt x="43" y="39"/>
                      </a:lnTo>
                      <a:lnTo>
                        <a:pt x="35" y="51"/>
                      </a:lnTo>
                      <a:lnTo>
                        <a:pt x="27" y="63"/>
                      </a:lnTo>
                      <a:lnTo>
                        <a:pt x="20" y="75"/>
                      </a:lnTo>
                      <a:lnTo>
                        <a:pt x="12" y="87"/>
                      </a:lnTo>
                      <a:lnTo>
                        <a:pt x="8" y="96"/>
                      </a:lnTo>
                      <a:lnTo>
                        <a:pt x="8" y="105"/>
                      </a:lnTo>
                      <a:lnTo>
                        <a:pt x="4" y="114"/>
                      </a:lnTo>
                      <a:lnTo>
                        <a:pt x="4" y="124"/>
                      </a:lnTo>
                      <a:lnTo>
                        <a:pt x="0" y="133"/>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997">
                  <a:extLst>
                    <a:ext uri="{FF2B5EF4-FFF2-40B4-BE49-F238E27FC236}">
                      <a16:creationId xmlns:a16="http://schemas.microsoft.com/office/drawing/2014/main" id="{9C45BD31-0227-4545-87BE-82F626460A16}"/>
                    </a:ext>
                  </a:extLst>
                </p:cNvPr>
                <p:cNvSpPr>
                  <a:spLocks/>
                </p:cNvSpPr>
                <p:nvPr/>
              </p:nvSpPr>
              <p:spPr bwMode="auto">
                <a:xfrm>
                  <a:off x="1536" y="144"/>
                  <a:ext cx="64" cy="907"/>
                </a:xfrm>
                <a:custGeom>
                  <a:avLst/>
                  <a:gdLst>
                    <a:gd name="T0" fmla="*/ 10 w 64"/>
                    <a:gd name="T1" fmla="*/ 28 h 907"/>
                    <a:gd name="T2" fmla="*/ 10 w 64"/>
                    <a:gd name="T3" fmla="*/ 82 h 907"/>
                    <a:gd name="T4" fmla="*/ 10 w 64"/>
                    <a:gd name="T5" fmla="*/ 137 h 907"/>
                    <a:gd name="T6" fmla="*/ 0 w 64"/>
                    <a:gd name="T7" fmla="*/ 200 h 907"/>
                    <a:gd name="T8" fmla="*/ 0 w 64"/>
                    <a:gd name="T9" fmla="*/ 254 h 907"/>
                    <a:gd name="T10" fmla="*/ 0 w 64"/>
                    <a:gd name="T11" fmla="*/ 317 h 907"/>
                    <a:gd name="T12" fmla="*/ 0 w 64"/>
                    <a:gd name="T13" fmla="*/ 372 h 907"/>
                    <a:gd name="T14" fmla="*/ 0 w 64"/>
                    <a:gd name="T15" fmla="*/ 426 h 907"/>
                    <a:gd name="T16" fmla="*/ 0 w 64"/>
                    <a:gd name="T17" fmla="*/ 481 h 907"/>
                    <a:gd name="T18" fmla="*/ 0 w 64"/>
                    <a:gd name="T19" fmla="*/ 535 h 907"/>
                    <a:gd name="T20" fmla="*/ 0 w 64"/>
                    <a:gd name="T21" fmla="*/ 598 h 907"/>
                    <a:gd name="T22" fmla="*/ 29 w 64"/>
                    <a:gd name="T23" fmla="*/ 635 h 907"/>
                    <a:gd name="T24" fmla="*/ 53 w 64"/>
                    <a:gd name="T25" fmla="*/ 680 h 907"/>
                    <a:gd name="T26" fmla="*/ 58 w 64"/>
                    <a:gd name="T27" fmla="*/ 734 h 907"/>
                    <a:gd name="T28" fmla="*/ 53 w 64"/>
                    <a:gd name="T29" fmla="*/ 797 h 907"/>
                    <a:gd name="T30" fmla="*/ 58 w 64"/>
                    <a:gd name="T31" fmla="*/ 852 h 907"/>
                    <a:gd name="T32" fmla="*/ 58 w 64"/>
                    <a:gd name="T33" fmla="*/ 906 h 907"/>
                    <a:gd name="T34" fmla="*/ 53 w 64"/>
                    <a:gd name="T35" fmla="*/ 852 h 907"/>
                    <a:gd name="T36" fmla="*/ 49 w 64"/>
                    <a:gd name="T37" fmla="*/ 852 h 907"/>
                    <a:gd name="T38" fmla="*/ 49 w 64"/>
                    <a:gd name="T39" fmla="*/ 906 h 907"/>
                    <a:gd name="T40" fmla="*/ 44 w 64"/>
                    <a:gd name="T41" fmla="*/ 852 h 907"/>
                    <a:gd name="T42" fmla="*/ 44 w 64"/>
                    <a:gd name="T43" fmla="*/ 797 h 907"/>
                    <a:gd name="T44" fmla="*/ 44 w 64"/>
                    <a:gd name="T45" fmla="*/ 743 h 907"/>
                    <a:gd name="T46" fmla="*/ 44 w 64"/>
                    <a:gd name="T47" fmla="*/ 688 h 907"/>
                    <a:gd name="T48" fmla="*/ 44 w 64"/>
                    <a:gd name="T49" fmla="*/ 625 h 907"/>
                    <a:gd name="T50" fmla="*/ 49 w 64"/>
                    <a:gd name="T51" fmla="*/ 571 h 907"/>
                    <a:gd name="T52" fmla="*/ 53 w 64"/>
                    <a:gd name="T53" fmla="*/ 516 h 907"/>
                    <a:gd name="T54" fmla="*/ 58 w 64"/>
                    <a:gd name="T55" fmla="*/ 453 h 907"/>
                    <a:gd name="T56" fmla="*/ 58 w 64"/>
                    <a:gd name="T57" fmla="*/ 399 h 907"/>
                    <a:gd name="T58" fmla="*/ 53 w 64"/>
                    <a:gd name="T59" fmla="*/ 344 h 907"/>
                    <a:gd name="T60" fmla="*/ 44 w 64"/>
                    <a:gd name="T61" fmla="*/ 272 h 907"/>
                    <a:gd name="T62" fmla="*/ 39 w 64"/>
                    <a:gd name="T63" fmla="*/ 209 h 907"/>
                    <a:gd name="T64" fmla="*/ 34 w 64"/>
                    <a:gd name="T65" fmla="*/ 145 h 907"/>
                    <a:gd name="T66" fmla="*/ 29 w 64"/>
                    <a:gd name="T67" fmla="*/ 82 h 907"/>
                    <a:gd name="T68" fmla="*/ 20 w 64"/>
                    <a:gd name="T69" fmla="*/ 28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907">
                      <a:moveTo>
                        <a:pt x="17" y="0"/>
                      </a:moveTo>
                      <a:lnTo>
                        <a:pt x="10" y="28"/>
                      </a:lnTo>
                      <a:lnTo>
                        <a:pt x="10" y="55"/>
                      </a:lnTo>
                      <a:lnTo>
                        <a:pt x="10" y="82"/>
                      </a:lnTo>
                      <a:lnTo>
                        <a:pt x="10" y="109"/>
                      </a:lnTo>
                      <a:lnTo>
                        <a:pt x="10" y="137"/>
                      </a:lnTo>
                      <a:lnTo>
                        <a:pt x="5" y="173"/>
                      </a:lnTo>
                      <a:lnTo>
                        <a:pt x="0" y="200"/>
                      </a:lnTo>
                      <a:lnTo>
                        <a:pt x="0" y="227"/>
                      </a:lnTo>
                      <a:lnTo>
                        <a:pt x="0" y="254"/>
                      </a:lnTo>
                      <a:lnTo>
                        <a:pt x="0" y="281"/>
                      </a:lnTo>
                      <a:lnTo>
                        <a:pt x="0" y="317"/>
                      </a:lnTo>
                      <a:lnTo>
                        <a:pt x="0" y="344"/>
                      </a:lnTo>
                      <a:lnTo>
                        <a:pt x="0" y="372"/>
                      </a:lnTo>
                      <a:lnTo>
                        <a:pt x="0" y="399"/>
                      </a:lnTo>
                      <a:lnTo>
                        <a:pt x="0" y="426"/>
                      </a:lnTo>
                      <a:lnTo>
                        <a:pt x="0" y="453"/>
                      </a:lnTo>
                      <a:lnTo>
                        <a:pt x="0" y="481"/>
                      </a:lnTo>
                      <a:lnTo>
                        <a:pt x="0" y="508"/>
                      </a:lnTo>
                      <a:lnTo>
                        <a:pt x="0" y="535"/>
                      </a:lnTo>
                      <a:lnTo>
                        <a:pt x="0" y="571"/>
                      </a:lnTo>
                      <a:lnTo>
                        <a:pt x="0" y="598"/>
                      </a:lnTo>
                      <a:lnTo>
                        <a:pt x="15" y="616"/>
                      </a:lnTo>
                      <a:lnTo>
                        <a:pt x="29" y="635"/>
                      </a:lnTo>
                      <a:lnTo>
                        <a:pt x="44" y="652"/>
                      </a:lnTo>
                      <a:lnTo>
                        <a:pt x="53" y="680"/>
                      </a:lnTo>
                      <a:lnTo>
                        <a:pt x="63" y="707"/>
                      </a:lnTo>
                      <a:lnTo>
                        <a:pt x="58" y="734"/>
                      </a:lnTo>
                      <a:lnTo>
                        <a:pt x="53" y="770"/>
                      </a:lnTo>
                      <a:lnTo>
                        <a:pt x="53" y="797"/>
                      </a:lnTo>
                      <a:lnTo>
                        <a:pt x="58" y="824"/>
                      </a:lnTo>
                      <a:lnTo>
                        <a:pt x="58" y="852"/>
                      </a:lnTo>
                      <a:lnTo>
                        <a:pt x="58" y="879"/>
                      </a:lnTo>
                      <a:lnTo>
                        <a:pt x="58" y="906"/>
                      </a:lnTo>
                      <a:lnTo>
                        <a:pt x="49" y="879"/>
                      </a:lnTo>
                      <a:lnTo>
                        <a:pt x="53" y="852"/>
                      </a:lnTo>
                      <a:lnTo>
                        <a:pt x="53" y="824"/>
                      </a:lnTo>
                      <a:lnTo>
                        <a:pt x="49" y="852"/>
                      </a:lnTo>
                      <a:lnTo>
                        <a:pt x="49" y="879"/>
                      </a:lnTo>
                      <a:lnTo>
                        <a:pt x="49" y="906"/>
                      </a:lnTo>
                      <a:lnTo>
                        <a:pt x="44" y="879"/>
                      </a:lnTo>
                      <a:lnTo>
                        <a:pt x="44" y="852"/>
                      </a:lnTo>
                      <a:lnTo>
                        <a:pt x="44" y="824"/>
                      </a:lnTo>
                      <a:lnTo>
                        <a:pt x="44" y="797"/>
                      </a:lnTo>
                      <a:lnTo>
                        <a:pt x="44" y="770"/>
                      </a:lnTo>
                      <a:lnTo>
                        <a:pt x="44" y="743"/>
                      </a:lnTo>
                      <a:lnTo>
                        <a:pt x="44" y="716"/>
                      </a:lnTo>
                      <a:lnTo>
                        <a:pt x="44" y="688"/>
                      </a:lnTo>
                      <a:lnTo>
                        <a:pt x="44" y="661"/>
                      </a:lnTo>
                      <a:lnTo>
                        <a:pt x="44" y="625"/>
                      </a:lnTo>
                      <a:lnTo>
                        <a:pt x="44" y="598"/>
                      </a:lnTo>
                      <a:lnTo>
                        <a:pt x="49" y="571"/>
                      </a:lnTo>
                      <a:lnTo>
                        <a:pt x="53" y="544"/>
                      </a:lnTo>
                      <a:lnTo>
                        <a:pt x="53" y="516"/>
                      </a:lnTo>
                      <a:lnTo>
                        <a:pt x="53" y="489"/>
                      </a:lnTo>
                      <a:lnTo>
                        <a:pt x="58" y="453"/>
                      </a:lnTo>
                      <a:lnTo>
                        <a:pt x="58" y="426"/>
                      </a:lnTo>
                      <a:lnTo>
                        <a:pt x="58" y="399"/>
                      </a:lnTo>
                      <a:lnTo>
                        <a:pt x="58" y="372"/>
                      </a:lnTo>
                      <a:lnTo>
                        <a:pt x="53" y="344"/>
                      </a:lnTo>
                      <a:lnTo>
                        <a:pt x="49" y="309"/>
                      </a:lnTo>
                      <a:lnTo>
                        <a:pt x="44" y="272"/>
                      </a:lnTo>
                      <a:lnTo>
                        <a:pt x="39" y="245"/>
                      </a:lnTo>
                      <a:lnTo>
                        <a:pt x="39" y="209"/>
                      </a:lnTo>
                      <a:lnTo>
                        <a:pt x="34" y="173"/>
                      </a:lnTo>
                      <a:lnTo>
                        <a:pt x="34" y="145"/>
                      </a:lnTo>
                      <a:lnTo>
                        <a:pt x="29" y="118"/>
                      </a:lnTo>
                      <a:lnTo>
                        <a:pt x="29" y="82"/>
                      </a:lnTo>
                      <a:lnTo>
                        <a:pt x="24" y="55"/>
                      </a:lnTo>
                      <a:lnTo>
                        <a:pt x="20" y="28"/>
                      </a:lnTo>
                      <a:lnTo>
                        <a:pt x="17" y="0"/>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998">
                  <a:extLst>
                    <a:ext uri="{FF2B5EF4-FFF2-40B4-BE49-F238E27FC236}">
                      <a16:creationId xmlns:a16="http://schemas.microsoft.com/office/drawing/2014/main" id="{259752A2-1667-4106-BEDC-908ADC54C038}"/>
                    </a:ext>
                  </a:extLst>
                </p:cNvPr>
                <p:cNvSpPr>
                  <a:spLocks noChangeShapeType="1"/>
                </p:cNvSpPr>
                <p:nvPr/>
              </p:nvSpPr>
              <p:spPr bwMode="auto">
                <a:xfrm>
                  <a:off x="1548" y="937"/>
                  <a:ext cx="0" cy="378"/>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 name="Line 999">
                  <a:extLst>
                    <a:ext uri="{FF2B5EF4-FFF2-40B4-BE49-F238E27FC236}">
                      <a16:creationId xmlns:a16="http://schemas.microsoft.com/office/drawing/2014/main" id="{38D13BD5-2466-4ACC-9DDE-91A8F7462058}"/>
                    </a:ext>
                  </a:extLst>
                </p:cNvPr>
                <p:cNvSpPr>
                  <a:spLocks noChangeShapeType="1"/>
                </p:cNvSpPr>
                <p:nvPr/>
              </p:nvSpPr>
              <p:spPr bwMode="auto">
                <a:xfrm flipV="1">
                  <a:off x="1582" y="778"/>
                  <a:ext cx="0" cy="425"/>
                </a:xfrm>
                <a:prstGeom prst="line">
                  <a:avLst/>
                </a:prstGeom>
                <a:grpFill/>
                <a:ln w="12700">
                  <a:solidFill>
                    <a:schemeClr val="tx1">
                      <a:lumMod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1000">
                  <a:extLst>
                    <a:ext uri="{FF2B5EF4-FFF2-40B4-BE49-F238E27FC236}">
                      <a16:creationId xmlns:a16="http://schemas.microsoft.com/office/drawing/2014/main" id="{8468DA85-E9BD-4CC8-877A-2C76F1E14AF6}"/>
                    </a:ext>
                  </a:extLst>
                </p:cNvPr>
                <p:cNvSpPr>
                  <a:spLocks noChangeArrowheads="1"/>
                </p:cNvSpPr>
                <p:nvPr/>
              </p:nvSpPr>
              <p:spPr bwMode="auto">
                <a:xfrm>
                  <a:off x="1554" y="786"/>
                  <a:ext cx="18" cy="290"/>
                </a:xfrm>
                <a:prstGeom prst="rect">
                  <a:avLst/>
                </a:prstGeom>
                <a:grpFill/>
                <a:ln w="12700">
                  <a:solidFill>
                    <a:schemeClr val="tx1">
                      <a:lumMod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Freeform 1001">
                  <a:extLst>
                    <a:ext uri="{FF2B5EF4-FFF2-40B4-BE49-F238E27FC236}">
                      <a16:creationId xmlns:a16="http://schemas.microsoft.com/office/drawing/2014/main" id="{0556AD36-ECFE-447B-BAE1-EAD812A33E87}"/>
                    </a:ext>
                  </a:extLst>
                </p:cNvPr>
                <p:cNvSpPr>
                  <a:spLocks/>
                </p:cNvSpPr>
                <p:nvPr/>
              </p:nvSpPr>
              <p:spPr bwMode="auto">
                <a:xfrm>
                  <a:off x="1365" y="468"/>
                  <a:ext cx="196" cy="207"/>
                </a:xfrm>
                <a:custGeom>
                  <a:avLst/>
                  <a:gdLst>
                    <a:gd name="T0" fmla="*/ 173 w 196"/>
                    <a:gd name="T1" fmla="*/ 107 h 207"/>
                    <a:gd name="T2" fmla="*/ 182 w 196"/>
                    <a:gd name="T3" fmla="*/ 112 h 207"/>
                    <a:gd name="T4" fmla="*/ 180 w 196"/>
                    <a:gd name="T5" fmla="*/ 102 h 207"/>
                    <a:gd name="T6" fmla="*/ 173 w 196"/>
                    <a:gd name="T7" fmla="*/ 94 h 207"/>
                    <a:gd name="T8" fmla="*/ 171 w 196"/>
                    <a:gd name="T9" fmla="*/ 84 h 207"/>
                    <a:gd name="T10" fmla="*/ 164 w 196"/>
                    <a:gd name="T11" fmla="*/ 74 h 207"/>
                    <a:gd name="T12" fmla="*/ 156 w 196"/>
                    <a:gd name="T13" fmla="*/ 62 h 207"/>
                    <a:gd name="T14" fmla="*/ 149 w 196"/>
                    <a:gd name="T15" fmla="*/ 52 h 207"/>
                    <a:gd name="T16" fmla="*/ 138 w 196"/>
                    <a:gd name="T17" fmla="*/ 42 h 207"/>
                    <a:gd name="T18" fmla="*/ 127 w 196"/>
                    <a:gd name="T19" fmla="*/ 32 h 207"/>
                    <a:gd name="T20" fmla="*/ 121 w 196"/>
                    <a:gd name="T21" fmla="*/ 30 h 207"/>
                    <a:gd name="T22" fmla="*/ 110 w 196"/>
                    <a:gd name="T23" fmla="*/ 22 h 207"/>
                    <a:gd name="T24" fmla="*/ 103 w 196"/>
                    <a:gd name="T25" fmla="*/ 20 h 207"/>
                    <a:gd name="T26" fmla="*/ 96 w 196"/>
                    <a:gd name="T27" fmla="*/ 15 h 207"/>
                    <a:gd name="T28" fmla="*/ 85 w 196"/>
                    <a:gd name="T29" fmla="*/ 10 h 207"/>
                    <a:gd name="T30" fmla="*/ 74 w 196"/>
                    <a:gd name="T31" fmla="*/ 7 h 207"/>
                    <a:gd name="T32" fmla="*/ 66 w 196"/>
                    <a:gd name="T33" fmla="*/ 2 h 207"/>
                    <a:gd name="T34" fmla="*/ 57 w 196"/>
                    <a:gd name="T35" fmla="*/ 2 h 207"/>
                    <a:gd name="T36" fmla="*/ 48 w 196"/>
                    <a:gd name="T37" fmla="*/ 2 h 207"/>
                    <a:gd name="T38" fmla="*/ 42 w 196"/>
                    <a:gd name="T39" fmla="*/ 0 h 207"/>
                    <a:gd name="T40" fmla="*/ 33 w 196"/>
                    <a:gd name="T41" fmla="*/ 0 h 207"/>
                    <a:gd name="T42" fmla="*/ 22 w 196"/>
                    <a:gd name="T43" fmla="*/ 0 h 207"/>
                    <a:gd name="T44" fmla="*/ 15 w 196"/>
                    <a:gd name="T45" fmla="*/ 2 h 207"/>
                    <a:gd name="T46" fmla="*/ 7 w 196"/>
                    <a:gd name="T47" fmla="*/ 5 h 207"/>
                    <a:gd name="T48" fmla="*/ 0 w 196"/>
                    <a:gd name="T49" fmla="*/ 7 h 207"/>
                    <a:gd name="T50" fmla="*/ 7 w 196"/>
                    <a:gd name="T51" fmla="*/ 7 h 207"/>
                    <a:gd name="T52" fmla="*/ 13 w 196"/>
                    <a:gd name="T53" fmla="*/ 10 h 207"/>
                    <a:gd name="T54" fmla="*/ 22 w 196"/>
                    <a:gd name="T55" fmla="*/ 10 h 207"/>
                    <a:gd name="T56" fmla="*/ 31 w 196"/>
                    <a:gd name="T57" fmla="*/ 15 h 207"/>
                    <a:gd name="T58" fmla="*/ 39 w 196"/>
                    <a:gd name="T59" fmla="*/ 17 h 207"/>
                    <a:gd name="T60" fmla="*/ 48 w 196"/>
                    <a:gd name="T61" fmla="*/ 20 h 207"/>
                    <a:gd name="T62" fmla="*/ 55 w 196"/>
                    <a:gd name="T63" fmla="*/ 27 h 207"/>
                    <a:gd name="T64" fmla="*/ 64 w 196"/>
                    <a:gd name="T65" fmla="*/ 35 h 207"/>
                    <a:gd name="T66" fmla="*/ 70 w 196"/>
                    <a:gd name="T67" fmla="*/ 40 h 207"/>
                    <a:gd name="T68" fmla="*/ 79 w 196"/>
                    <a:gd name="T69" fmla="*/ 47 h 207"/>
                    <a:gd name="T70" fmla="*/ 83 w 196"/>
                    <a:gd name="T71" fmla="*/ 55 h 207"/>
                    <a:gd name="T72" fmla="*/ 92 w 196"/>
                    <a:gd name="T73" fmla="*/ 60 h 207"/>
                    <a:gd name="T74" fmla="*/ 99 w 196"/>
                    <a:gd name="T75" fmla="*/ 67 h 207"/>
                    <a:gd name="T76" fmla="*/ 105 w 196"/>
                    <a:gd name="T77" fmla="*/ 77 h 207"/>
                    <a:gd name="T78" fmla="*/ 114 w 196"/>
                    <a:gd name="T79" fmla="*/ 87 h 207"/>
                    <a:gd name="T80" fmla="*/ 123 w 196"/>
                    <a:gd name="T81" fmla="*/ 97 h 207"/>
                    <a:gd name="T82" fmla="*/ 131 w 196"/>
                    <a:gd name="T83" fmla="*/ 107 h 207"/>
                    <a:gd name="T84" fmla="*/ 138 w 196"/>
                    <a:gd name="T85" fmla="*/ 114 h 207"/>
                    <a:gd name="T86" fmla="*/ 145 w 196"/>
                    <a:gd name="T87" fmla="*/ 122 h 207"/>
                    <a:gd name="T88" fmla="*/ 151 w 196"/>
                    <a:gd name="T89" fmla="*/ 129 h 207"/>
                    <a:gd name="T90" fmla="*/ 158 w 196"/>
                    <a:gd name="T91" fmla="*/ 137 h 207"/>
                    <a:gd name="T92" fmla="*/ 167 w 196"/>
                    <a:gd name="T93" fmla="*/ 146 h 207"/>
                    <a:gd name="T94" fmla="*/ 171 w 196"/>
                    <a:gd name="T95" fmla="*/ 154 h 207"/>
                    <a:gd name="T96" fmla="*/ 177 w 196"/>
                    <a:gd name="T97" fmla="*/ 164 h 207"/>
                    <a:gd name="T98" fmla="*/ 182 w 196"/>
                    <a:gd name="T99" fmla="*/ 171 h 207"/>
                    <a:gd name="T100" fmla="*/ 184 w 196"/>
                    <a:gd name="T101" fmla="*/ 181 h 207"/>
                    <a:gd name="T102" fmla="*/ 188 w 196"/>
                    <a:gd name="T103" fmla="*/ 191 h 207"/>
                    <a:gd name="T104" fmla="*/ 191 w 196"/>
                    <a:gd name="T105" fmla="*/ 199 h 207"/>
                    <a:gd name="T106" fmla="*/ 195 w 196"/>
                    <a:gd name="T107" fmla="*/ 20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 h="207">
                      <a:moveTo>
                        <a:pt x="173" y="107"/>
                      </a:moveTo>
                      <a:lnTo>
                        <a:pt x="182" y="112"/>
                      </a:lnTo>
                      <a:lnTo>
                        <a:pt x="180" y="102"/>
                      </a:lnTo>
                      <a:lnTo>
                        <a:pt x="173" y="94"/>
                      </a:lnTo>
                      <a:lnTo>
                        <a:pt x="171" y="84"/>
                      </a:lnTo>
                      <a:lnTo>
                        <a:pt x="164" y="74"/>
                      </a:lnTo>
                      <a:lnTo>
                        <a:pt x="156" y="62"/>
                      </a:lnTo>
                      <a:lnTo>
                        <a:pt x="149" y="52"/>
                      </a:lnTo>
                      <a:lnTo>
                        <a:pt x="138" y="42"/>
                      </a:lnTo>
                      <a:lnTo>
                        <a:pt x="127" y="32"/>
                      </a:lnTo>
                      <a:lnTo>
                        <a:pt x="121" y="30"/>
                      </a:lnTo>
                      <a:lnTo>
                        <a:pt x="110" y="22"/>
                      </a:lnTo>
                      <a:lnTo>
                        <a:pt x="103" y="20"/>
                      </a:lnTo>
                      <a:lnTo>
                        <a:pt x="96" y="15"/>
                      </a:lnTo>
                      <a:lnTo>
                        <a:pt x="85" y="10"/>
                      </a:lnTo>
                      <a:lnTo>
                        <a:pt x="74" y="7"/>
                      </a:lnTo>
                      <a:lnTo>
                        <a:pt x="66" y="2"/>
                      </a:lnTo>
                      <a:lnTo>
                        <a:pt x="57" y="2"/>
                      </a:lnTo>
                      <a:lnTo>
                        <a:pt x="48" y="2"/>
                      </a:lnTo>
                      <a:lnTo>
                        <a:pt x="42" y="0"/>
                      </a:lnTo>
                      <a:lnTo>
                        <a:pt x="33" y="0"/>
                      </a:lnTo>
                      <a:lnTo>
                        <a:pt x="22" y="0"/>
                      </a:lnTo>
                      <a:lnTo>
                        <a:pt x="15" y="2"/>
                      </a:lnTo>
                      <a:lnTo>
                        <a:pt x="7" y="5"/>
                      </a:lnTo>
                      <a:lnTo>
                        <a:pt x="0" y="7"/>
                      </a:lnTo>
                      <a:lnTo>
                        <a:pt x="7" y="7"/>
                      </a:lnTo>
                      <a:lnTo>
                        <a:pt x="13" y="10"/>
                      </a:lnTo>
                      <a:lnTo>
                        <a:pt x="22" y="10"/>
                      </a:lnTo>
                      <a:lnTo>
                        <a:pt x="31" y="15"/>
                      </a:lnTo>
                      <a:lnTo>
                        <a:pt x="39" y="17"/>
                      </a:lnTo>
                      <a:lnTo>
                        <a:pt x="48" y="20"/>
                      </a:lnTo>
                      <a:lnTo>
                        <a:pt x="55" y="27"/>
                      </a:lnTo>
                      <a:lnTo>
                        <a:pt x="64" y="35"/>
                      </a:lnTo>
                      <a:lnTo>
                        <a:pt x="70" y="40"/>
                      </a:lnTo>
                      <a:lnTo>
                        <a:pt x="79" y="47"/>
                      </a:lnTo>
                      <a:lnTo>
                        <a:pt x="83" y="55"/>
                      </a:lnTo>
                      <a:lnTo>
                        <a:pt x="92" y="60"/>
                      </a:lnTo>
                      <a:lnTo>
                        <a:pt x="99" y="67"/>
                      </a:lnTo>
                      <a:lnTo>
                        <a:pt x="105" y="77"/>
                      </a:lnTo>
                      <a:lnTo>
                        <a:pt x="114" y="87"/>
                      </a:lnTo>
                      <a:lnTo>
                        <a:pt x="123" y="97"/>
                      </a:lnTo>
                      <a:lnTo>
                        <a:pt x="131" y="107"/>
                      </a:lnTo>
                      <a:lnTo>
                        <a:pt x="138" y="114"/>
                      </a:lnTo>
                      <a:lnTo>
                        <a:pt x="145" y="122"/>
                      </a:lnTo>
                      <a:lnTo>
                        <a:pt x="151" y="129"/>
                      </a:lnTo>
                      <a:lnTo>
                        <a:pt x="158" y="137"/>
                      </a:lnTo>
                      <a:lnTo>
                        <a:pt x="167" y="146"/>
                      </a:lnTo>
                      <a:lnTo>
                        <a:pt x="171" y="154"/>
                      </a:lnTo>
                      <a:lnTo>
                        <a:pt x="177" y="164"/>
                      </a:lnTo>
                      <a:lnTo>
                        <a:pt x="182" y="171"/>
                      </a:lnTo>
                      <a:lnTo>
                        <a:pt x="184" y="181"/>
                      </a:lnTo>
                      <a:lnTo>
                        <a:pt x="188" y="191"/>
                      </a:lnTo>
                      <a:lnTo>
                        <a:pt x="191" y="199"/>
                      </a:lnTo>
                      <a:lnTo>
                        <a:pt x="195" y="206"/>
                      </a:lnTo>
                    </a:path>
                  </a:pathLst>
                </a:custGeom>
                <a:grpFill/>
                <a:ln w="12700" cap="rnd" cmpd="sng">
                  <a:solidFill>
                    <a:schemeClr val="tx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26" name="TextBox 25">
              <a:extLst>
                <a:ext uri="{FF2B5EF4-FFF2-40B4-BE49-F238E27FC236}">
                  <a16:creationId xmlns:a16="http://schemas.microsoft.com/office/drawing/2014/main" id="{816ACFDC-B85C-45D5-88A1-C3E30972BAF8}"/>
                </a:ext>
              </a:extLst>
            </p:cNvPr>
            <p:cNvSpPr txBox="1"/>
            <p:nvPr/>
          </p:nvSpPr>
          <p:spPr>
            <a:xfrm>
              <a:off x="6316748" y="1468140"/>
              <a:ext cx="2791839" cy="473578"/>
            </a:xfrm>
            <a:prstGeom prst="rect">
              <a:avLst/>
            </a:prstGeom>
            <a:noFill/>
          </p:spPr>
          <p:txBody>
            <a:bodyPr wrap="none" rtlCol="0">
              <a:spAutoFit/>
            </a:bodyPr>
            <a:lstStyle/>
            <a:p>
              <a:r>
                <a:rPr lang="en-US" dirty="0"/>
                <a:t>Wheat – Maize strips </a:t>
              </a:r>
            </a:p>
          </p:txBody>
        </p:sp>
      </p:grpSp>
    </p:spTree>
    <p:extLst>
      <p:ext uri="{BB962C8B-B14F-4D97-AF65-F5344CB8AC3E}">
        <p14:creationId xmlns:p14="http://schemas.microsoft.com/office/powerpoint/2010/main" val="664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250B34-51A0-4F27-BB28-7B4416A6780E}"/>
              </a:ext>
            </a:extLst>
          </p:cNvPr>
          <p:cNvSpPr>
            <a:spLocks noGrp="1"/>
          </p:cNvSpPr>
          <p:nvPr>
            <p:ph type="body" sz="quarter" idx="10"/>
          </p:nvPr>
        </p:nvSpPr>
        <p:spPr/>
        <p:txBody>
          <a:bodyPr/>
          <a:lstStyle/>
          <a:p>
            <a:r>
              <a:rPr lang="en-US" dirty="0"/>
              <a:t>Introduction to (agriculture in) the Netherlands</a:t>
            </a:r>
          </a:p>
          <a:p>
            <a:r>
              <a:rPr lang="en-US" dirty="0"/>
              <a:t>Circular agriculture</a:t>
            </a:r>
          </a:p>
          <a:p>
            <a:r>
              <a:rPr lang="en-US" dirty="0"/>
              <a:t>Transition</a:t>
            </a:r>
          </a:p>
          <a:p>
            <a:r>
              <a:rPr lang="en-US" dirty="0"/>
              <a:t>First steps towards (Examples)</a:t>
            </a:r>
          </a:p>
          <a:p>
            <a:r>
              <a:rPr lang="en-US" dirty="0"/>
              <a:t>Perspectives for action: Transition management</a:t>
            </a:r>
          </a:p>
          <a:p>
            <a:pPr marL="0" indent="0">
              <a:buNone/>
            </a:pPr>
            <a:endParaRPr lang="en-US" dirty="0"/>
          </a:p>
          <a:p>
            <a:pPr marL="0" indent="0">
              <a:buNone/>
            </a:pPr>
            <a:r>
              <a:rPr lang="en-US" dirty="0"/>
              <a:t>(Some Soil slides)</a:t>
            </a:r>
          </a:p>
          <a:p>
            <a:endParaRPr lang="en-US" dirty="0"/>
          </a:p>
          <a:p>
            <a:endParaRPr lang="nl-NL" dirty="0"/>
          </a:p>
        </p:txBody>
      </p:sp>
      <p:sp>
        <p:nvSpPr>
          <p:cNvPr id="3" name="Title 2">
            <a:extLst>
              <a:ext uri="{FF2B5EF4-FFF2-40B4-BE49-F238E27FC236}">
                <a16:creationId xmlns:a16="http://schemas.microsoft.com/office/drawing/2014/main" id="{B7BDE0D4-6FC0-42DF-81DB-128A79E19BBE}"/>
              </a:ext>
            </a:extLst>
          </p:cNvPr>
          <p:cNvSpPr>
            <a:spLocks noGrp="1"/>
          </p:cNvSpPr>
          <p:nvPr>
            <p:ph type="title"/>
          </p:nvPr>
        </p:nvSpPr>
        <p:spPr>
          <a:xfrm>
            <a:off x="561600" y="168288"/>
            <a:ext cx="8330400" cy="576832"/>
          </a:xfrm>
        </p:spPr>
        <p:txBody>
          <a:bodyPr/>
          <a:lstStyle/>
          <a:p>
            <a:r>
              <a:rPr lang="en-US" dirty="0"/>
              <a:t>My talk</a:t>
            </a:r>
            <a:endParaRPr lang="nl-NL" dirty="0"/>
          </a:p>
        </p:txBody>
      </p:sp>
      <p:sp>
        <p:nvSpPr>
          <p:cNvPr id="4" name="Slide Number Placeholder 3">
            <a:extLst>
              <a:ext uri="{FF2B5EF4-FFF2-40B4-BE49-F238E27FC236}">
                <a16:creationId xmlns:a16="http://schemas.microsoft.com/office/drawing/2014/main" id="{00309CAE-81C5-488A-A303-641F052F8308}"/>
              </a:ext>
            </a:extLst>
          </p:cNvPr>
          <p:cNvSpPr>
            <a:spLocks noGrp="1"/>
          </p:cNvSpPr>
          <p:nvPr>
            <p:ph type="sldNum" sz="quarter" idx="11"/>
          </p:nvPr>
        </p:nvSpPr>
        <p:spPr/>
        <p:txBody>
          <a:bodyPr/>
          <a:lstStyle/>
          <a:p>
            <a:pPr algn="r"/>
            <a:fld id="{F25965E0-7062-474C-8671-DB3A3CE669B0}" type="slidenum">
              <a:rPr lang="nl-NL" smtClean="0"/>
              <a:pPr algn="r"/>
              <a:t>2</a:t>
            </a:fld>
            <a:endParaRPr lang="nl-NL" dirty="0"/>
          </a:p>
        </p:txBody>
      </p:sp>
      <p:sp>
        <p:nvSpPr>
          <p:cNvPr id="7" name="TextBox 6">
            <a:extLst>
              <a:ext uri="{FF2B5EF4-FFF2-40B4-BE49-F238E27FC236}">
                <a16:creationId xmlns:a16="http://schemas.microsoft.com/office/drawing/2014/main" id="{F14A0FF5-A019-461A-8CA2-406FDBA6D77B}"/>
              </a:ext>
            </a:extLst>
          </p:cNvPr>
          <p:cNvSpPr txBox="1"/>
          <p:nvPr/>
        </p:nvSpPr>
        <p:spPr>
          <a:xfrm>
            <a:off x="5286375" y="5303905"/>
            <a:ext cx="3857625" cy="230832"/>
          </a:xfrm>
          <a:prstGeom prst="rect">
            <a:avLst/>
          </a:prstGeom>
          <a:noFill/>
        </p:spPr>
        <p:txBody>
          <a:bodyPr wrap="square" rtlCol="0">
            <a:spAutoFit/>
          </a:bodyPr>
          <a:lstStyle/>
          <a:p>
            <a:r>
              <a:rPr lang="nl-NL" sz="900">
                <a:hlinkClick r:id="rId2" tooltip="http://justoutsidetheboxcartoon.com/tag/comic/"/>
              </a:rPr>
              <a:t>This Photo</a:t>
            </a:r>
            <a:r>
              <a:rPr lang="nl-NL" sz="900"/>
              <a:t> by Unknown Author is licensed under </a:t>
            </a:r>
            <a:r>
              <a:rPr lang="nl-NL" sz="900">
                <a:hlinkClick r:id="rId3" tooltip="https://creativecommons.org/licenses/by-nc-nd/3.0/"/>
              </a:rPr>
              <a:t>CC BY-NC-ND</a:t>
            </a:r>
            <a:endParaRPr lang="nl-NL" sz="900"/>
          </a:p>
        </p:txBody>
      </p:sp>
      <p:pic>
        <p:nvPicPr>
          <p:cNvPr id="8" name="Picture 7">
            <a:extLst>
              <a:ext uri="{FF2B5EF4-FFF2-40B4-BE49-F238E27FC236}">
                <a16:creationId xmlns:a16="http://schemas.microsoft.com/office/drawing/2014/main" id="{551B668F-3562-48EC-8239-D250EBEE17B6}"/>
              </a:ext>
            </a:extLst>
          </p:cNvPr>
          <p:cNvPicPr>
            <a:picLocks noChangeAspect="1"/>
          </p:cNvPicPr>
          <p:nvPr/>
        </p:nvPicPr>
        <p:blipFill>
          <a:blip r:embed="rId4"/>
          <a:stretch>
            <a:fillRect/>
          </a:stretch>
        </p:blipFill>
        <p:spPr>
          <a:xfrm>
            <a:off x="6869660" y="33989"/>
            <a:ext cx="2203395" cy="3232109"/>
          </a:xfrm>
          <a:prstGeom prst="rect">
            <a:avLst/>
          </a:prstGeom>
        </p:spPr>
      </p:pic>
    </p:spTree>
    <p:extLst>
      <p:ext uri="{BB962C8B-B14F-4D97-AF65-F5344CB8AC3E}">
        <p14:creationId xmlns:p14="http://schemas.microsoft.com/office/powerpoint/2010/main" val="298584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4100" y="167109"/>
            <a:ext cx="6700829" cy="555544"/>
          </a:xfrm>
        </p:spPr>
        <p:txBody>
          <a:bodyPr/>
          <a:lstStyle/>
          <a:p>
            <a:r>
              <a:rPr lang="nl-NL" sz="1800" dirty="0"/>
              <a:t> </a:t>
            </a:r>
            <a:r>
              <a:rPr lang="nl-NL" sz="1800" b="1" dirty="0" err="1"/>
              <a:t>Developments</a:t>
            </a:r>
            <a:r>
              <a:rPr lang="nl-NL" sz="1800" b="1" dirty="0"/>
              <a:t> in Technology</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1829" y="184724"/>
            <a:ext cx="525286" cy="54000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3812" y="187683"/>
            <a:ext cx="701117" cy="540000"/>
          </a:xfrm>
          <a:prstGeom prst="rect">
            <a:avLst/>
          </a:prstGeom>
        </p:spPr>
      </p:pic>
      <p:pic>
        <p:nvPicPr>
          <p:cNvPr id="1026" name="Picture 2" descr="Image result for ecorobotix"/>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21831" y="629837"/>
            <a:ext cx="2803598" cy="18036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0" y="3645831"/>
            <a:ext cx="3823855" cy="149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7544" y="3415134"/>
            <a:ext cx="2688569" cy="1728366"/>
          </a:xfrm>
          <a:prstGeom prst="rect">
            <a:avLst/>
          </a:prstGeom>
        </p:spPr>
      </p:pic>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66855" y="767944"/>
            <a:ext cx="2890685" cy="1895168"/>
          </a:xfrm>
          <a:prstGeom prst="rect">
            <a:avLst/>
          </a:prstGeom>
        </p:spPr>
      </p:pic>
    </p:spTree>
    <p:extLst>
      <p:ext uri="{BB962C8B-B14F-4D97-AF65-F5344CB8AC3E}">
        <p14:creationId xmlns:p14="http://schemas.microsoft.com/office/powerpoint/2010/main" val="371121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897" y="294492"/>
            <a:ext cx="8330400" cy="568881"/>
          </a:xfrm>
        </p:spPr>
        <p:txBody>
          <a:bodyPr/>
          <a:lstStyle/>
          <a:p>
            <a:r>
              <a:rPr lang="nl-NL" sz="2300" dirty="0"/>
              <a:t>Livestock in </a:t>
            </a:r>
            <a:r>
              <a:rPr lang="nl-NL" sz="2300" dirty="0" err="1"/>
              <a:t>circular</a:t>
            </a:r>
            <a:r>
              <a:rPr lang="nl-NL" sz="2300" dirty="0"/>
              <a:t> </a:t>
            </a:r>
            <a:r>
              <a:rPr lang="nl-NL" sz="2300" dirty="0" err="1"/>
              <a:t>agriculture</a:t>
            </a:r>
            <a:endParaRPr lang="nl-NL" sz="2300" dirty="0"/>
          </a:p>
        </p:txBody>
      </p:sp>
      <p:pic>
        <p:nvPicPr>
          <p:cNvPr id="4" name="Content Placeholder 3"/>
          <p:cNvPicPr>
            <a:picLocks noGrp="1" noChangeAspect="1"/>
          </p:cNvPicPr>
          <p:nvPr>
            <p:ph idx="1"/>
          </p:nvPr>
        </p:nvPicPr>
        <p:blipFill>
          <a:blip r:embed="rId3"/>
          <a:stretch>
            <a:fillRect/>
          </a:stretch>
        </p:blipFill>
        <p:spPr>
          <a:xfrm>
            <a:off x="2433269" y="963471"/>
            <a:ext cx="6212362" cy="98154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027" y="963471"/>
            <a:ext cx="1466242" cy="985751"/>
          </a:xfrm>
          <a:prstGeom prst="rect">
            <a:avLst/>
          </a:prstGeom>
        </p:spPr>
      </p:pic>
      <p:pic>
        <p:nvPicPr>
          <p:cNvPr id="6" name="Picture 5"/>
          <p:cNvPicPr>
            <a:picLocks noChangeAspect="1"/>
          </p:cNvPicPr>
          <p:nvPr/>
        </p:nvPicPr>
        <p:blipFill>
          <a:blip r:embed="rId5"/>
          <a:stretch>
            <a:fillRect/>
          </a:stretch>
        </p:blipFill>
        <p:spPr>
          <a:xfrm>
            <a:off x="3821751" y="1991676"/>
            <a:ext cx="4972417" cy="3088926"/>
          </a:xfrm>
          <a:prstGeom prst="rect">
            <a:avLst/>
          </a:prstGeom>
        </p:spPr>
      </p:pic>
      <p:pic>
        <p:nvPicPr>
          <p:cNvPr id="12" name="Picture 11"/>
          <p:cNvPicPr>
            <a:picLocks noChangeAspect="1"/>
          </p:cNvPicPr>
          <p:nvPr/>
        </p:nvPicPr>
        <p:blipFill>
          <a:blip r:embed="rId6" cstate="screen">
            <a:extLst>
              <a:ext uri="{BEBA8EAE-BF5A-486C-A8C5-ECC9F3942E4B}">
                <a14:imgProps xmlns:a14="http://schemas.microsoft.com/office/drawing/2010/main">
                  <a14:imgLayer r:embed="rId7">
                    <a14:imgEffect>
                      <a14:sharpenSoften amount="11000"/>
                    </a14:imgEffect>
                    <a14:imgEffect>
                      <a14:brightnessContrast contrast="12000"/>
                    </a14:imgEffect>
                  </a14:imgLayer>
                </a14:imgProps>
              </a:ext>
              <a:ext uri="{28A0092B-C50C-407E-A947-70E740481C1C}">
                <a14:useLocalDpi xmlns:a14="http://schemas.microsoft.com/office/drawing/2010/main"/>
              </a:ext>
            </a:extLst>
          </a:blip>
          <a:stretch>
            <a:fillRect/>
          </a:stretch>
        </p:blipFill>
        <p:spPr>
          <a:xfrm>
            <a:off x="324174" y="2830426"/>
            <a:ext cx="2391159" cy="119558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1244" y="3899858"/>
            <a:ext cx="1061676" cy="600294"/>
          </a:xfrm>
          <a:prstGeom prst="rect">
            <a:avLst/>
          </a:prstGeom>
        </p:spPr>
      </p:pic>
      <p:pic>
        <p:nvPicPr>
          <p:cNvPr id="14" name="Picture 13"/>
          <p:cNvPicPr>
            <a:picLocks noChangeAspect="1"/>
          </p:cNvPicPr>
          <p:nvPr/>
        </p:nvPicPr>
        <p:blipFill>
          <a:blip r:embed="rId9"/>
          <a:stretch>
            <a:fillRect/>
          </a:stretch>
        </p:blipFill>
        <p:spPr>
          <a:xfrm>
            <a:off x="1492482" y="2130891"/>
            <a:ext cx="1200876" cy="731526"/>
          </a:xfrm>
          <a:prstGeom prst="rect">
            <a:avLst/>
          </a:prstGeom>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832" y="2135287"/>
            <a:ext cx="1061677" cy="706091"/>
          </a:xfrm>
          <a:prstGeom prst="rect">
            <a:avLst/>
          </a:prstGeom>
        </p:spPr>
      </p:pic>
      <p:pic>
        <p:nvPicPr>
          <p:cNvPr id="16" name="Picture 15"/>
          <p:cNvPicPr>
            <a:picLocks noChangeAspect="1"/>
          </p:cNvPicPr>
          <p:nvPr/>
        </p:nvPicPr>
        <p:blipFill>
          <a:blip r:embed="rId11"/>
          <a:stretch>
            <a:fillRect/>
          </a:stretch>
        </p:blipFill>
        <p:spPr>
          <a:xfrm>
            <a:off x="5438810" y="347273"/>
            <a:ext cx="1487553" cy="518205"/>
          </a:xfrm>
          <a:prstGeom prst="rect">
            <a:avLst/>
          </a:prstGeom>
        </p:spPr>
      </p:pic>
      <p:pic>
        <p:nvPicPr>
          <p:cNvPr id="3" name="Picture 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61454" y="238356"/>
            <a:ext cx="1017656" cy="625017"/>
          </a:xfrm>
          <a:prstGeom prst="rect">
            <a:avLst/>
          </a:prstGeom>
        </p:spPr>
      </p:pic>
      <p:sp>
        <p:nvSpPr>
          <p:cNvPr id="18" name="TextBox 17">
            <a:extLst>
              <a:ext uri="{FF2B5EF4-FFF2-40B4-BE49-F238E27FC236}">
                <a16:creationId xmlns:a16="http://schemas.microsoft.com/office/drawing/2014/main" id="{5FE5327F-45A2-4290-9D55-486C3A9C0F6F}"/>
              </a:ext>
            </a:extLst>
          </p:cNvPr>
          <p:cNvSpPr txBox="1"/>
          <p:nvPr/>
        </p:nvSpPr>
        <p:spPr>
          <a:xfrm>
            <a:off x="2227843" y="4788534"/>
            <a:ext cx="1593908" cy="292068"/>
          </a:xfrm>
          <a:prstGeom prst="rect">
            <a:avLst/>
          </a:prstGeom>
          <a:noFill/>
        </p:spPr>
        <p:txBody>
          <a:bodyPr wrap="square" rtlCol="0">
            <a:spAutoFit/>
          </a:bodyPr>
          <a:lstStyle/>
          <a:p>
            <a:pPr>
              <a:lnSpc>
                <a:spcPts val="1800"/>
              </a:lnSpc>
            </a:pPr>
            <a:r>
              <a:rPr lang="en-GB" sz="1000" dirty="0">
                <a:latin typeface="Verdana" pitchFamily="34" charset="0"/>
              </a:rPr>
              <a:t>Kernebeek, 2018</a:t>
            </a:r>
            <a:endParaRPr lang="nl-NL" sz="1000" dirty="0" err="1">
              <a:latin typeface="Verdana" pitchFamily="34" charset="0"/>
            </a:endParaRPr>
          </a:p>
        </p:txBody>
      </p:sp>
    </p:spTree>
    <p:extLst>
      <p:ext uri="{BB962C8B-B14F-4D97-AF65-F5344CB8AC3E}">
        <p14:creationId xmlns:p14="http://schemas.microsoft.com/office/powerpoint/2010/main" val="888805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222BB-6065-4517-A432-94C57F8BC6A2}"/>
              </a:ext>
            </a:extLst>
          </p:cNvPr>
          <p:cNvSpPr>
            <a:spLocks noGrp="1"/>
          </p:cNvSpPr>
          <p:nvPr>
            <p:ph type="title"/>
          </p:nvPr>
        </p:nvSpPr>
        <p:spPr>
          <a:xfrm>
            <a:off x="322142" y="234398"/>
            <a:ext cx="6441749" cy="593738"/>
          </a:xfrm>
        </p:spPr>
        <p:txBody>
          <a:bodyPr/>
          <a:lstStyle/>
          <a:p>
            <a:r>
              <a:rPr lang="nl-NL" dirty="0" err="1"/>
              <a:t>Climate</a:t>
            </a:r>
            <a:r>
              <a:rPr lang="nl-NL" dirty="0"/>
              <a:t> research Livestock</a:t>
            </a:r>
          </a:p>
        </p:txBody>
      </p:sp>
      <p:sp>
        <p:nvSpPr>
          <p:cNvPr id="3" name="Tijdelijke aanduiding voor tekst 2">
            <a:extLst>
              <a:ext uri="{FF2B5EF4-FFF2-40B4-BE49-F238E27FC236}">
                <a16:creationId xmlns:a16="http://schemas.microsoft.com/office/drawing/2014/main" id="{16808FA9-0DEC-439A-8FBA-B67E18F9A0BE}"/>
              </a:ext>
            </a:extLst>
          </p:cNvPr>
          <p:cNvSpPr>
            <a:spLocks noGrp="1"/>
          </p:cNvSpPr>
          <p:nvPr>
            <p:ph type="body" sz="quarter" idx="10"/>
          </p:nvPr>
        </p:nvSpPr>
        <p:spPr>
          <a:xfrm>
            <a:off x="361514" y="828136"/>
            <a:ext cx="5966659" cy="3160539"/>
          </a:xfrm>
        </p:spPr>
        <p:txBody>
          <a:bodyPr/>
          <a:lstStyle/>
          <a:p>
            <a:pPr marL="0" indent="0">
              <a:buNone/>
            </a:pPr>
            <a:r>
              <a:rPr lang="nl-NL" sz="1500" b="1" dirty="0" err="1"/>
              <a:t>Four</a:t>
            </a:r>
            <a:r>
              <a:rPr lang="nl-NL" sz="1500" b="1" dirty="0"/>
              <a:t>  focus </a:t>
            </a:r>
            <a:r>
              <a:rPr lang="nl-NL" sz="1500" b="1" dirty="0" err="1"/>
              <a:t>areas</a:t>
            </a:r>
            <a:r>
              <a:rPr lang="nl-NL" sz="1500" b="1" dirty="0"/>
              <a:t> :</a:t>
            </a:r>
          </a:p>
          <a:p>
            <a:r>
              <a:rPr lang="nl-NL" sz="1500" dirty="0" err="1"/>
              <a:t>Demonstration</a:t>
            </a:r>
            <a:r>
              <a:rPr lang="nl-NL" sz="1500" dirty="0"/>
              <a:t> en monitoring of CH</a:t>
            </a:r>
            <a:r>
              <a:rPr lang="nl-NL" sz="1500" baseline="-25000" dirty="0"/>
              <a:t>4</a:t>
            </a:r>
            <a:r>
              <a:rPr lang="nl-NL" sz="1500" dirty="0"/>
              <a:t> </a:t>
            </a:r>
            <a:r>
              <a:rPr lang="nl-NL" sz="1500" dirty="0" err="1"/>
              <a:t>emissions</a:t>
            </a:r>
            <a:r>
              <a:rPr lang="nl-NL" sz="1500" dirty="0"/>
              <a:t> </a:t>
            </a:r>
            <a:r>
              <a:rPr lang="nl-NL" sz="1500" dirty="0" err="1"/>
              <a:t>from</a:t>
            </a:r>
            <a:r>
              <a:rPr lang="nl-NL" sz="1500" dirty="0"/>
              <a:t> </a:t>
            </a:r>
            <a:r>
              <a:rPr lang="nl-NL" sz="1500" dirty="0" err="1"/>
              <a:t>stables</a:t>
            </a:r>
            <a:r>
              <a:rPr lang="nl-NL" sz="1500" dirty="0"/>
              <a:t> </a:t>
            </a:r>
            <a:r>
              <a:rPr lang="nl-NL" sz="1500" dirty="0" err="1"/>
              <a:t>and</a:t>
            </a:r>
            <a:r>
              <a:rPr lang="nl-NL" sz="1500" dirty="0"/>
              <a:t> </a:t>
            </a:r>
            <a:r>
              <a:rPr lang="nl-NL" sz="1500" dirty="0" err="1"/>
              <a:t>outside</a:t>
            </a:r>
            <a:r>
              <a:rPr lang="nl-NL" sz="1500" dirty="0"/>
              <a:t> </a:t>
            </a:r>
            <a:r>
              <a:rPr lang="nl-NL" sz="1500" dirty="0" err="1"/>
              <a:t>manure</a:t>
            </a:r>
            <a:r>
              <a:rPr lang="nl-NL" sz="1500" dirty="0"/>
              <a:t> </a:t>
            </a:r>
            <a:r>
              <a:rPr lang="nl-NL" sz="1500" dirty="0" err="1"/>
              <a:t>storages</a:t>
            </a:r>
            <a:r>
              <a:rPr lang="nl-NL" sz="1500" dirty="0"/>
              <a:t> (</a:t>
            </a:r>
            <a:r>
              <a:rPr lang="nl-NL" sz="1500" dirty="0" err="1"/>
              <a:t>reference</a:t>
            </a:r>
            <a:r>
              <a:rPr lang="nl-NL" sz="1500" dirty="0"/>
              <a:t> points)</a:t>
            </a:r>
          </a:p>
          <a:p>
            <a:r>
              <a:rPr lang="nl-NL" sz="1500" dirty="0"/>
              <a:t>Pilot- en </a:t>
            </a:r>
            <a:r>
              <a:rPr lang="nl-NL" sz="1500" dirty="0" err="1"/>
              <a:t>demonstration</a:t>
            </a:r>
            <a:r>
              <a:rPr lang="nl-NL" sz="1500" dirty="0"/>
              <a:t> </a:t>
            </a:r>
            <a:r>
              <a:rPr lang="nl-NL" sz="1500" dirty="0" err="1"/>
              <a:t>projects</a:t>
            </a:r>
            <a:r>
              <a:rPr lang="nl-NL" sz="1500" dirty="0"/>
              <a:t> of </a:t>
            </a:r>
            <a:r>
              <a:rPr lang="nl-NL" sz="1500" dirty="0" err="1"/>
              <a:t>reducing</a:t>
            </a:r>
            <a:r>
              <a:rPr lang="nl-NL" sz="1500" dirty="0"/>
              <a:t> </a:t>
            </a:r>
            <a:r>
              <a:rPr lang="nl-NL" sz="1500" dirty="0" err="1"/>
              <a:t>techniques</a:t>
            </a:r>
            <a:r>
              <a:rPr lang="nl-NL" sz="1500" dirty="0"/>
              <a:t> </a:t>
            </a:r>
          </a:p>
          <a:p>
            <a:r>
              <a:rPr lang="nl-NL" sz="1500" dirty="0"/>
              <a:t>Development of farm monitoring </a:t>
            </a:r>
            <a:r>
              <a:rPr lang="nl-NL" sz="1500" dirty="0" err="1"/>
              <a:t>with</a:t>
            </a:r>
            <a:r>
              <a:rPr lang="nl-NL" sz="1500" dirty="0"/>
              <a:t> sensors</a:t>
            </a:r>
          </a:p>
          <a:p>
            <a:r>
              <a:rPr lang="nl-NL" sz="1500" dirty="0" err="1"/>
              <a:t>Entheric</a:t>
            </a:r>
            <a:r>
              <a:rPr lang="nl-NL" sz="1500" dirty="0"/>
              <a:t> </a:t>
            </a:r>
            <a:r>
              <a:rPr lang="nl-NL" sz="1500" dirty="0" err="1"/>
              <a:t>methane</a:t>
            </a:r>
            <a:r>
              <a:rPr lang="nl-NL" sz="1500" dirty="0"/>
              <a:t> </a:t>
            </a:r>
            <a:r>
              <a:rPr lang="nl-NL" sz="1500" dirty="0" err="1"/>
              <a:t>emission</a:t>
            </a:r>
            <a:r>
              <a:rPr lang="nl-NL" sz="1500" dirty="0"/>
              <a:t>: </a:t>
            </a:r>
            <a:r>
              <a:rPr lang="nl-NL" sz="1500" dirty="0" err="1"/>
              <a:t>measuring</a:t>
            </a:r>
            <a:r>
              <a:rPr lang="nl-NL" sz="1500" dirty="0"/>
              <a:t> </a:t>
            </a:r>
            <a:r>
              <a:rPr lang="nl-NL" sz="1500" dirty="0" err="1"/>
              <a:t>variation</a:t>
            </a:r>
            <a:r>
              <a:rPr lang="nl-NL" sz="1500" dirty="0"/>
              <a:t> </a:t>
            </a:r>
            <a:r>
              <a:rPr lang="nl-NL" sz="1500" dirty="0" err="1"/>
              <a:t>between</a:t>
            </a:r>
            <a:r>
              <a:rPr lang="nl-NL" sz="1500" dirty="0"/>
              <a:t> </a:t>
            </a:r>
            <a:r>
              <a:rPr lang="nl-NL" sz="1500" dirty="0" err="1"/>
              <a:t>animals</a:t>
            </a:r>
            <a:endParaRPr lang="nl-NL" sz="1500" dirty="0"/>
          </a:p>
          <a:p>
            <a:pPr marL="0" indent="0">
              <a:buNone/>
            </a:pPr>
            <a:r>
              <a:rPr lang="en-GB" sz="1500" b="1" dirty="0"/>
              <a:t>On Farm research:</a:t>
            </a:r>
            <a:endParaRPr lang="nl-NL" sz="1500" b="1" dirty="0"/>
          </a:p>
          <a:p>
            <a:r>
              <a:rPr lang="en-GB" sz="1500" dirty="0"/>
              <a:t>21 locations in NL</a:t>
            </a:r>
            <a:endParaRPr lang="nl-NL" sz="1500" dirty="0"/>
          </a:p>
        </p:txBody>
      </p:sp>
      <p:sp>
        <p:nvSpPr>
          <p:cNvPr id="5" name="Tijdelijke aanduiding voor dianummer 4">
            <a:extLst>
              <a:ext uri="{FF2B5EF4-FFF2-40B4-BE49-F238E27FC236}">
                <a16:creationId xmlns:a16="http://schemas.microsoft.com/office/drawing/2014/main" id="{02466F69-BCD9-490C-947C-EDFDA0E3BFFB}"/>
              </a:ext>
            </a:extLst>
          </p:cNvPr>
          <p:cNvSpPr>
            <a:spLocks noGrp="1"/>
          </p:cNvSpPr>
          <p:nvPr>
            <p:ph type="sldNum" sz="quarter" idx="12"/>
          </p:nvPr>
        </p:nvSpPr>
        <p:spPr/>
        <p:txBody>
          <a:bodyPr/>
          <a:lstStyle/>
          <a:p>
            <a:pPr algn="r"/>
            <a:fld id="{F25965E0-7062-474C-8671-DB3A3CE669B0}" type="slidenum">
              <a:rPr lang="nl-NL" smtClean="0"/>
              <a:pPr algn="r"/>
              <a:t>22</a:t>
            </a:fld>
            <a:endParaRPr lang="nl-NL" dirty="0"/>
          </a:p>
        </p:txBody>
      </p:sp>
      <p:pic>
        <p:nvPicPr>
          <p:cNvPr id="7" name="Picture Placeholder 6">
            <a:extLst>
              <a:ext uri="{FF2B5EF4-FFF2-40B4-BE49-F238E27FC236}">
                <a16:creationId xmlns:a16="http://schemas.microsoft.com/office/drawing/2014/main" id="{75972C74-8527-D442-959C-DC6DAC396DA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75600" y="109580"/>
            <a:ext cx="2332635" cy="1868174"/>
          </a:xfrm>
          <a:prstGeom prst="rect">
            <a:avLst/>
          </a:prstGeom>
        </p:spPr>
      </p:pic>
      <p:pic>
        <p:nvPicPr>
          <p:cNvPr id="6" name="Afbeelding 9">
            <a:extLst>
              <a:ext uri="{FF2B5EF4-FFF2-40B4-BE49-F238E27FC236}">
                <a16:creationId xmlns:a16="http://schemas.microsoft.com/office/drawing/2014/main" id="{2EDF5E33-393E-4DA7-BAF1-E5060F0EECD0}"/>
              </a:ext>
            </a:extLst>
          </p:cNvPr>
          <p:cNvPicPr>
            <a:picLocks noChangeAspect="1"/>
          </p:cNvPicPr>
          <p:nvPr/>
        </p:nvPicPr>
        <p:blipFill>
          <a:blip r:embed="rId3"/>
          <a:stretch>
            <a:fillRect/>
          </a:stretch>
        </p:blipFill>
        <p:spPr>
          <a:xfrm>
            <a:off x="6471572" y="2040816"/>
            <a:ext cx="2540693" cy="3057593"/>
          </a:xfrm>
          <a:prstGeom prst="rect">
            <a:avLst/>
          </a:prstGeom>
        </p:spPr>
      </p:pic>
      <p:pic>
        <p:nvPicPr>
          <p:cNvPr id="8" name="Afbeelding 8">
            <a:extLst>
              <a:ext uri="{FF2B5EF4-FFF2-40B4-BE49-F238E27FC236}">
                <a16:creationId xmlns:a16="http://schemas.microsoft.com/office/drawing/2014/main" id="{671B0867-1E75-4A2E-8048-1AA61FAFCE9E}"/>
              </a:ext>
            </a:extLst>
          </p:cNvPr>
          <p:cNvPicPr>
            <a:picLocks noChangeAspect="1"/>
          </p:cNvPicPr>
          <p:nvPr/>
        </p:nvPicPr>
        <p:blipFill>
          <a:blip r:embed="rId4"/>
          <a:stretch>
            <a:fillRect/>
          </a:stretch>
        </p:blipFill>
        <p:spPr>
          <a:xfrm>
            <a:off x="5034133" y="4174448"/>
            <a:ext cx="247925" cy="859472"/>
          </a:xfrm>
          <a:prstGeom prst="rect">
            <a:avLst/>
          </a:prstGeom>
        </p:spPr>
      </p:pic>
      <p:sp>
        <p:nvSpPr>
          <p:cNvPr id="9" name="Tekstvak 10">
            <a:extLst>
              <a:ext uri="{FF2B5EF4-FFF2-40B4-BE49-F238E27FC236}">
                <a16:creationId xmlns:a16="http://schemas.microsoft.com/office/drawing/2014/main" id="{B5D66691-5696-4AEC-B33F-3231251D8F3C}"/>
              </a:ext>
            </a:extLst>
          </p:cNvPr>
          <p:cNvSpPr txBox="1"/>
          <p:nvPr/>
        </p:nvSpPr>
        <p:spPr>
          <a:xfrm>
            <a:off x="5343832" y="4143394"/>
            <a:ext cx="1928813" cy="830997"/>
          </a:xfrm>
          <a:prstGeom prst="rect">
            <a:avLst/>
          </a:prstGeom>
          <a:noFill/>
        </p:spPr>
        <p:txBody>
          <a:bodyPr wrap="square" rtlCol="0">
            <a:spAutoFit/>
          </a:bodyPr>
          <a:lstStyle/>
          <a:p>
            <a:r>
              <a:rPr lang="nl-NL" sz="1200" dirty="0" err="1"/>
              <a:t>Dairy</a:t>
            </a:r>
            <a:endParaRPr lang="nl-NL" sz="1200" dirty="0"/>
          </a:p>
          <a:p>
            <a:r>
              <a:rPr lang="nl-NL" sz="1200" dirty="0" err="1"/>
              <a:t>Goats</a:t>
            </a:r>
            <a:endParaRPr lang="nl-NL" sz="1200" dirty="0"/>
          </a:p>
          <a:p>
            <a:r>
              <a:rPr lang="nl-NL" sz="1200" dirty="0" err="1"/>
              <a:t>Veal</a:t>
            </a:r>
            <a:r>
              <a:rPr lang="nl-NL" sz="1200" dirty="0"/>
              <a:t> </a:t>
            </a:r>
            <a:r>
              <a:rPr lang="nl-NL" sz="1200" dirty="0" err="1"/>
              <a:t>calves</a:t>
            </a:r>
            <a:r>
              <a:rPr lang="nl-NL" sz="1200" dirty="0"/>
              <a:t> </a:t>
            </a:r>
          </a:p>
          <a:p>
            <a:r>
              <a:rPr lang="nl-NL" sz="1200" dirty="0" err="1"/>
              <a:t>Pigs</a:t>
            </a:r>
            <a:endParaRPr lang="nl-NL" sz="1200" dirty="0"/>
          </a:p>
        </p:txBody>
      </p:sp>
      <p:pic>
        <p:nvPicPr>
          <p:cNvPr id="10" name="Afbeelding 7">
            <a:extLst>
              <a:ext uri="{FF2B5EF4-FFF2-40B4-BE49-F238E27FC236}">
                <a16:creationId xmlns:a16="http://schemas.microsoft.com/office/drawing/2014/main" id="{E216ABD5-7AFE-4933-B003-3358776F62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1752" y="4964545"/>
            <a:ext cx="780893" cy="178955"/>
          </a:xfrm>
          <a:prstGeom prst="rect">
            <a:avLst/>
          </a:prstGeom>
        </p:spPr>
      </p:pic>
      <p:sp>
        <p:nvSpPr>
          <p:cNvPr id="11" name="TextBox 10">
            <a:extLst>
              <a:ext uri="{FF2B5EF4-FFF2-40B4-BE49-F238E27FC236}">
                <a16:creationId xmlns:a16="http://schemas.microsoft.com/office/drawing/2014/main" id="{B4C7442C-A24E-410D-A210-C96185455B34}"/>
              </a:ext>
            </a:extLst>
          </p:cNvPr>
          <p:cNvSpPr txBox="1"/>
          <p:nvPr/>
        </p:nvSpPr>
        <p:spPr>
          <a:xfrm>
            <a:off x="2885813" y="4773600"/>
            <a:ext cx="2213508" cy="292068"/>
          </a:xfrm>
          <a:prstGeom prst="rect">
            <a:avLst/>
          </a:prstGeom>
          <a:noFill/>
        </p:spPr>
        <p:txBody>
          <a:bodyPr wrap="square" rtlCol="0">
            <a:spAutoFit/>
          </a:bodyPr>
          <a:lstStyle/>
          <a:p>
            <a:pPr>
              <a:lnSpc>
                <a:spcPts val="1800"/>
              </a:lnSpc>
            </a:pPr>
            <a:r>
              <a:rPr lang="en-GB" sz="1000" dirty="0">
                <a:latin typeface="Verdana" pitchFamily="34" charset="0"/>
              </a:rPr>
              <a:t>Annemarie </a:t>
            </a:r>
            <a:r>
              <a:rPr lang="en-GB" sz="1000" dirty="0" err="1">
                <a:latin typeface="Verdana" pitchFamily="34" charset="0"/>
              </a:rPr>
              <a:t>Groenestein</a:t>
            </a:r>
            <a:r>
              <a:rPr lang="en-GB" sz="1000" dirty="0">
                <a:latin typeface="Verdana" pitchFamily="34" charset="0"/>
              </a:rPr>
              <a:t>- 2019</a:t>
            </a:r>
            <a:endParaRPr lang="nl-NL" sz="1000" dirty="0" err="1">
              <a:latin typeface="Verdana" pitchFamily="34" charset="0"/>
            </a:endParaRPr>
          </a:p>
        </p:txBody>
      </p:sp>
    </p:spTree>
    <p:extLst>
      <p:ext uri="{BB962C8B-B14F-4D97-AF65-F5344CB8AC3E}">
        <p14:creationId xmlns:p14="http://schemas.microsoft.com/office/powerpoint/2010/main" val="85467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84048" y="172641"/>
            <a:ext cx="8549640" cy="987200"/>
          </a:xfrm>
        </p:spPr>
        <p:txBody>
          <a:bodyPr/>
          <a:lstStyle/>
          <a:p>
            <a:r>
              <a:rPr lang="nl-NL" dirty="0" err="1"/>
              <a:t>Circle</a:t>
            </a:r>
            <a:r>
              <a:rPr lang="nl-NL" dirty="0"/>
              <a:t> of </a:t>
            </a:r>
            <a:r>
              <a:rPr lang="nl-NL" dirty="0" err="1"/>
              <a:t>Nutrients</a:t>
            </a:r>
            <a:r>
              <a:rPr lang="nl-NL" dirty="0"/>
              <a:t>:</a:t>
            </a:r>
            <a:br>
              <a:rPr lang="nl-NL" dirty="0"/>
            </a:br>
            <a:r>
              <a:rPr lang="nl-NL" dirty="0"/>
              <a:t> 5R-Strategy </a:t>
            </a:r>
            <a:r>
              <a:rPr lang="nl-NL" dirty="0" err="1"/>
              <a:t>for</a:t>
            </a:r>
            <a:r>
              <a:rPr lang="nl-NL" dirty="0"/>
              <a:t> </a:t>
            </a:r>
            <a:r>
              <a:rPr lang="nl-NL" dirty="0" err="1"/>
              <a:t>optimizing</a:t>
            </a:r>
            <a:r>
              <a:rPr lang="nl-NL" dirty="0"/>
              <a:t> </a:t>
            </a:r>
            <a:r>
              <a:rPr lang="nl-NL" dirty="0" err="1"/>
              <a:t>the</a:t>
            </a:r>
            <a:r>
              <a:rPr lang="nl-NL" dirty="0"/>
              <a:t> </a:t>
            </a:r>
            <a:r>
              <a:rPr lang="nl-NL" dirty="0" err="1"/>
              <a:t>nutrient</a:t>
            </a:r>
            <a:r>
              <a:rPr lang="nl-NL" dirty="0"/>
              <a:t> </a:t>
            </a:r>
            <a:r>
              <a:rPr lang="nl-NL" dirty="0" err="1"/>
              <a:t>balance</a:t>
            </a:r>
            <a:endParaRPr lang="nl-NL" dirty="0"/>
          </a:p>
        </p:txBody>
      </p:sp>
      <p:sp>
        <p:nvSpPr>
          <p:cNvPr id="5" name="Tijdelijke aanduiding voor tekst 4"/>
          <p:cNvSpPr>
            <a:spLocks noGrp="1"/>
          </p:cNvSpPr>
          <p:nvPr>
            <p:ph type="body" sz="quarter" idx="10"/>
          </p:nvPr>
        </p:nvSpPr>
        <p:spPr>
          <a:xfrm>
            <a:off x="572471" y="1427781"/>
            <a:ext cx="6542100" cy="688100"/>
          </a:xfrm>
        </p:spPr>
        <p:txBody>
          <a:bodyPr/>
          <a:lstStyle/>
          <a:p>
            <a:pPr marL="342900" indent="-342900">
              <a:lnSpc>
                <a:spcPct val="200000"/>
              </a:lnSpc>
              <a:buSzPct val="100000"/>
              <a:buFont typeface="+mj-lt"/>
              <a:buAutoNum type="arabicPeriod"/>
            </a:pPr>
            <a:r>
              <a:rPr lang="nl-NL" sz="2100" dirty="0" err="1">
                <a:solidFill>
                  <a:srgbClr val="FF0000"/>
                </a:solidFill>
              </a:rPr>
              <a:t>Reduce</a:t>
            </a:r>
            <a:r>
              <a:rPr lang="nl-NL" sz="2100" dirty="0"/>
              <a:t> </a:t>
            </a:r>
            <a:r>
              <a:rPr lang="nl-NL" sz="2100" dirty="0" err="1"/>
              <a:t>nutrient</a:t>
            </a:r>
            <a:r>
              <a:rPr lang="nl-NL" sz="2100" dirty="0"/>
              <a:t> </a:t>
            </a:r>
            <a:r>
              <a:rPr lang="nl-NL" sz="2100" dirty="0" err="1"/>
              <a:t>inputs</a:t>
            </a:r>
            <a:r>
              <a:rPr lang="nl-NL" sz="2100" dirty="0"/>
              <a:t>, </a:t>
            </a:r>
            <a:r>
              <a:rPr lang="nl-NL" sz="2100" dirty="0" err="1"/>
              <a:t>where</a:t>
            </a:r>
            <a:r>
              <a:rPr lang="nl-NL" sz="2100" dirty="0"/>
              <a:t> </a:t>
            </a:r>
            <a:r>
              <a:rPr lang="nl-NL" sz="2100" dirty="0" err="1"/>
              <a:t>possible</a:t>
            </a:r>
            <a:endParaRPr lang="nl-NL" sz="2100" dirty="0"/>
          </a:p>
        </p:txBody>
      </p:sp>
      <p:sp>
        <p:nvSpPr>
          <p:cNvPr id="11" name="Tijdelijke aanduiding voor tekst 4"/>
          <p:cNvSpPr txBox="1">
            <a:spLocks/>
          </p:cNvSpPr>
          <p:nvPr/>
        </p:nvSpPr>
        <p:spPr bwMode="auto">
          <a:xfrm>
            <a:off x="572471" y="1994411"/>
            <a:ext cx="7867224" cy="80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lnSpc>
                <a:spcPct val="200000"/>
              </a:lnSpc>
              <a:buSzPct val="100000"/>
              <a:buFont typeface="+mj-lt"/>
              <a:buAutoNum type="arabicPeriod" startAt="2"/>
            </a:pPr>
            <a:r>
              <a:rPr lang="nl-NL" sz="2100" dirty="0" err="1">
                <a:solidFill>
                  <a:srgbClr val="FF0000"/>
                </a:solidFill>
              </a:rPr>
              <a:t>Reuse</a:t>
            </a:r>
            <a:r>
              <a:rPr lang="nl-NL" sz="2100" dirty="0"/>
              <a:t> </a:t>
            </a:r>
            <a:r>
              <a:rPr lang="nl-NL" sz="2100" dirty="0" err="1"/>
              <a:t>nutrients</a:t>
            </a:r>
            <a:r>
              <a:rPr lang="nl-NL" sz="2100" dirty="0"/>
              <a:t> </a:t>
            </a:r>
            <a:r>
              <a:rPr lang="nl-NL" sz="2100" dirty="0" err="1"/>
              <a:t>from</a:t>
            </a:r>
            <a:r>
              <a:rPr lang="nl-NL" sz="2100" dirty="0"/>
              <a:t> </a:t>
            </a:r>
            <a:r>
              <a:rPr lang="nl-NL" sz="2100" dirty="0" err="1"/>
              <a:t>organic</a:t>
            </a:r>
            <a:r>
              <a:rPr lang="nl-NL" sz="2100" dirty="0"/>
              <a:t> </a:t>
            </a:r>
            <a:r>
              <a:rPr lang="nl-NL" sz="2100" dirty="0" err="1"/>
              <a:t>residues</a:t>
            </a:r>
            <a:r>
              <a:rPr lang="nl-NL" sz="2100" dirty="0"/>
              <a:t> (</a:t>
            </a:r>
            <a:r>
              <a:rPr lang="nl-NL" sz="2100" dirty="0" err="1"/>
              <a:t>inc.</a:t>
            </a:r>
            <a:r>
              <a:rPr lang="nl-NL" sz="2100" dirty="0"/>
              <a:t> </a:t>
            </a:r>
            <a:r>
              <a:rPr lang="nl-NL" sz="2100" dirty="0" err="1"/>
              <a:t>manures</a:t>
            </a:r>
            <a:r>
              <a:rPr lang="nl-NL" sz="2100" dirty="0"/>
              <a:t>)</a:t>
            </a:r>
          </a:p>
        </p:txBody>
      </p:sp>
      <p:sp>
        <p:nvSpPr>
          <p:cNvPr id="12" name="Tijdelijke aanduiding voor tekst 4"/>
          <p:cNvSpPr txBox="1">
            <a:spLocks/>
          </p:cNvSpPr>
          <p:nvPr/>
        </p:nvSpPr>
        <p:spPr bwMode="auto">
          <a:xfrm>
            <a:off x="572471" y="2521158"/>
            <a:ext cx="7265244" cy="7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lnSpc>
                <a:spcPct val="200000"/>
              </a:lnSpc>
              <a:buSzPct val="100000"/>
              <a:buFont typeface="+mj-lt"/>
              <a:buAutoNum type="arabicPeriod" startAt="3"/>
            </a:pPr>
            <a:r>
              <a:rPr lang="nl-NL" sz="2100" dirty="0" err="1">
                <a:solidFill>
                  <a:srgbClr val="FF0000"/>
                </a:solidFill>
              </a:rPr>
              <a:t>Recover</a:t>
            </a:r>
            <a:r>
              <a:rPr lang="nl-NL" sz="2100" dirty="0"/>
              <a:t> </a:t>
            </a:r>
            <a:r>
              <a:rPr lang="nl-NL" sz="2100" dirty="0" err="1"/>
              <a:t>nutrients</a:t>
            </a:r>
            <a:r>
              <a:rPr lang="nl-NL" sz="2100" dirty="0"/>
              <a:t> </a:t>
            </a:r>
            <a:r>
              <a:rPr lang="nl-NL" sz="2100" dirty="0" err="1"/>
              <a:t>from</a:t>
            </a:r>
            <a:r>
              <a:rPr lang="nl-NL" sz="2100" dirty="0"/>
              <a:t> </a:t>
            </a:r>
            <a:r>
              <a:rPr lang="nl-NL" sz="2100" dirty="0" err="1"/>
              <a:t>biomass</a:t>
            </a:r>
            <a:r>
              <a:rPr lang="nl-NL" sz="2100" dirty="0"/>
              <a:t> waste streams</a:t>
            </a:r>
          </a:p>
        </p:txBody>
      </p:sp>
      <p:sp>
        <p:nvSpPr>
          <p:cNvPr id="13" name="Tijdelijke aanduiding voor tekst 4"/>
          <p:cNvSpPr txBox="1">
            <a:spLocks/>
          </p:cNvSpPr>
          <p:nvPr/>
        </p:nvSpPr>
        <p:spPr bwMode="auto">
          <a:xfrm>
            <a:off x="572471" y="3505117"/>
            <a:ext cx="6542100" cy="7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indent="-357188">
              <a:lnSpc>
                <a:spcPct val="200000"/>
              </a:lnSpc>
              <a:buSzPct val="100000"/>
              <a:buFont typeface="+mj-lt"/>
              <a:buAutoNum type="arabicPeriod" startAt="5"/>
            </a:pPr>
            <a:r>
              <a:rPr lang="nl-NL" sz="2100" dirty="0" err="1">
                <a:solidFill>
                  <a:srgbClr val="FF0000"/>
                </a:solidFill>
              </a:rPr>
              <a:t>Redefine</a:t>
            </a:r>
            <a:r>
              <a:rPr lang="nl-NL" sz="2100" dirty="0"/>
              <a:t> systems, </a:t>
            </a:r>
            <a:r>
              <a:rPr lang="nl-NL" sz="2100" dirty="0" err="1"/>
              <a:t>where</a:t>
            </a:r>
            <a:r>
              <a:rPr lang="nl-NL" sz="2100" dirty="0"/>
              <a:t> </a:t>
            </a:r>
            <a:r>
              <a:rPr lang="nl-NL" sz="2100" dirty="0" err="1"/>
              <a:t>needed</a:t>
            </a:r>
            <a:endParaRPr lang="nl-NL" sz="1500" dirty="0">
              <a:solidFill>
                <a:srgbClr val="000000"/>
              </a:solidFill>
            </a:endParaRPr>
          </a:p>
        </p:txBody>
      </p:sp>
      <p:sp>
        <p:nvSpPr>
          <p:cNvPr id="14" name="Tijdelijke aanduiding voor tekst 4"/>
          <p:cNvSpPr txBox="1">
            <a:spLocks/>
          </p:cNvSpPr>
          <p:nvPr/>
        </p:nvSpPr>
        <p:spPr bwMode="auto">
          <a:xfrm>
            <a:off x="572471" y="3021472"/>
            <a:ext cx="6542100" cy="7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indent="-357188">
              <a:lnSpc>
                <a:spcPct val="200000"/>
              </a:lnSpc>
              <a:buSzPct val="100000"/>
              <a:buFont typeface="+mj-lt"/>
              <a:buAutoNum type="arabicPeriod" startAt="4"/>
            </a:pPr>
            <a:r>
              <a:rPr lang="nl-NL" sz="2100" dirty="0" err="1">
                <a:solidFill>
                  <a:srgbClr val="FF0000"/>
                </a:solidFill>
              </a:rPr>
              <a:t>Reduce</a:t>
            </a:r>
            <a:r>
              <a:rPr lang="nl-NL" sz="2100" dirty="0">
                <a:solidFill>
                  <a:srgbClr val="FF0000"/>
                </a:solidFill>
              </a:rPr>
              <a:t> </a:t>
            </a:r>
            <a:r>
              <a:rPr lang="nl-NL" sz="2100" dirty="0" err="1"/>
              <a:t>nutrients</a:t>
            </a:r>
            <a:r>
              <a:rPr lang="nl-NL" sz="2100" dirty="0"/>
              <a:t> </a:t>
            </a:r>
            <a:r>
              <a:rPr lang="nl-NL" sz="2100" dirty="0" err="1"/>
              <a:t>losses</a:t>
            </a:r>
            <a:r>
              <a:rPr lang="nl-NL" sz="2100" dirty="0"/>
              <a:t> </a:t>
            </a:r>
            <a:r>
              <a:rPr lang="nl-NL" sz="2100" dirty="0" err="1"/>
              <a:t>to</a:t>
            </a:r>
            <a:r>
              <a:rPr lang="nl-NL" sz="2100" dirty="0"/>
              <a:t> </a:t>
            </a:r>
            <a:r>
              <a:rPr lang="nl-NL" sz="2100" dirty="0" err="1"/>
              <a:t>surface</a:t>
            </a:r>
            <a:r>
              <a:rPr lang="nl-NL" sz="2100" dirty="0"/>
              <a:t> water</a:t>
            </a:r>
          </a:p>
        </p:txBody>
      </p:sp>
      <p:sp>
        <p:nvSpPr>
          <p:cNvPr id="2" name="Left Arrow 1"/>
          <p:cNvSpPr>
            <a:spLocks noChangeAspect="1"/>
          </p:cNvSpPr>
          <p:nvPr/>
        </p:nvSpPr>
        <p:spPr>
          <a:xfrm>
            <a:off x="7662164" y="2689422"/>
            <a:ext cx="1078521" cy="6641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a:solidFill>
                <a:schemeClr val="tx1"/>
              </a:solidFill>
            </a:endParaRPr>
          </a:p>
        </p:txBody>
      </p:sp>
      <p:pic>
        <p:nvPicPr>
          <p:cNvPr id="6" name="Picture 5" descr="A black cow standing next to a wire fence&#10;&#10;Description generated with very high confidence">
            <a:extLst>
              <a:ext uri="{FF2B5EF4-FFF2-40B4-BE49-F238E27FC236}">
                <a16:creationId xmlns:a16="http://schemas.microsoft.com/office/drawing/2014/main" id="{8FEF44A3-CADD-477D-A071-C9488F91B7C7}"/>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718788" y="3420273"/>
            <a:ext cx="2272757" cy="1704568"/>
          </a:xfrm>
          <a:prstGeom prst="rect">
            <a:avLst/>
          </a:prstGeom>
        </p:spPr>
      </p:pic>
    </p:spTree>
    <p:extLst>
      <p:ext uri="{BB962C8B-B14F-4D97-AF65-F5344CB8AC3E}">
        <p14:creationId xmlns:p14="http://schemas.microsoft.com/office/powerpoint/2010/main" val="151176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1" y="202434"/>
            <a:ext cx="8156918" cy="436329"/>
          </a:xfrm>
        </p:spPr>
        <p:txBody>
          <a:bodyPr tIns="36000" bIns="36000" anchor="ctr"/>
          <a:lstStyle/>
          <a:p>
            <a:pPr algn="ctr"/>
            <a:r>
              <a:rPr lang="nl-NL" b="1" dirty="0"/>
              <a:t>SYSTEMIC</a:t>
            </a:r>
          </a:p>
        </p:txBody>
      </p:sp>
      <p:sp>
        <p:nvSpPr>
          <p:cNvPr id="3" name="Content Placeholder 2"/>
          <p:cNvSpPr>
            <a:spLocks noGrp="1"/>
          </p:cNvSpPr>
          <p:nvPr>
            <p:ph idx="1"/>
          </p:nvPr>
        </p:nvSpPr>
        <p:spPr>
          <a:xfrm>
            <a:off x="1342165" y="756286"/>
            <a:ext cx="6722269" cy="842963"/>
          </a:xfrm>
        </p:spPr>
        <p:txBody>
          <a:bodyPr>
            <a:normAutofit fontScale="77500" lnSpcReduction="20000"/>
          </a:bodyPr>
          <a:lstStyle/>
          <a:p>
            <a:pPr marL="0" indent="0">
              <a:lnSpc>
                <a:spcPct val="130000"/>
              </a:lnSpc>
              <a:buNone/>
            </a:pPr>
            <a:r>
              <a:rPr lang="nl-NL" sz="1725">
                <a:solidFill>
                  <a:schemeClr val="accent1">
                    <a:lumMod val="50000"/>
                  </a:schemeClr>
                </a:solidFill>
              </a:rPr>
              <a:t>Systemic</a:t>
            </a:r>
            <a:r>
              <a:rPr lang="nl-NL" sz="1950">
                <a:solidFill>
                  <a:schemeClr val="accent1">
                    <a:lumMod val="50000"/>
                  </a:schemeClr>
                </a:solidFill>
              </a:rPr>
              <a:t> </a:t>
            </a:r>
            <a:r>
              <a:rPr lang="nl-NL" sz="1950" b="1">
                <a:solidFill>
                  <a:schemeClr val="accent1">
                    <a:lumMod val="50000"/>
                  </a:schemeClr>
                </a:solidFill>
              </a:rPr>
              <a:t>large-scale</a:t>
            </a:r>
            <a:r>
              <a:rPr lang="nl-NL" sz="1950">
                <a:solidFill>
                  <a:schemeClr val="accent1">
                    <a:lumMod val="50000"/>
                  </a:schemeClr>
                </a:solidFill>
              </a:rPr>
              <a:t> eco-</a:t>
            </a:r>
            <a:r>
              <a:rPr lang="nl-NL" sz="1950" b="1">
                <a:solidFill>
                  <a:schemeClr val="accent1">
                    <a:lumMod val="50000"/>
                  </a:schemeClr>
                </a:solidFill>
              </a:rPr>
              <a:t>innovation</a:t>
            </a:r>
            <a:r>
              <a:rPr lang="nl-NL" sz="1950">
                <a:solidFill>
                  <a:schemeClr val="accent1">
                    <a:lumMod val="50000"/>
                  </a:schemeClr>
                </a:solidFill>
              </a:rPr>
              <a:t> to advance </a:t>
            </a:r>
            <a:r>
              <a:rPr lang="nl-NL" sz="1950" b="1">
                <a:solidFill>
                  <a:schemeClr val="accent1">
                    <a:lumMod val="50000"/>
                  </a:schemeClr>
                </a:solidFill>
              </a:rPr>
              <a:t>circular economy </a:t>
            </a:r>
            <a:r>
              <a:rPr lang="nl-NL" sz="1950">
                <a:solidFill>
                  <a:schemeClr val="accent1">
                    <a:lumMod val="50000"/>
                  </a:schemeClr>
                </a:solidFill>
              </a:rPr>
              <a:t>and mineral recovery from </a:t>
            </a:r>
            <a:r>
              <a:rPr lang="nl-NL" sz="1950" b="1">
                <a:solidFill>
                  <a:schemeClr val="accent1">
                    <a:lumMod val="50000"/>
                  </a:schemeClr>
                </a:solidFill>
              </a:rPr>
              <a:t>organic waste </a:t>
            </a:r>
            <a:r>
              <a:rPr lang="nl-NL" sz="1950">
                <a:solidFill>
                  <a:schemeClr val="accent1">
                    <a:lumMod val="50000"/>
                  </a:schemeClr>
                </a:solidFill>
              </a:rPr>
              <a:t>in Europe </a:t>
            </a:r>
          </a:p>
          <a:p>
            <a:endParaRPr lang="nl-NL" dirty="0"/>
          </a:p>
        </p:txBody>
      </p:sp>
      <p:pic>
        <p:nvPicPr>
          <p:cNvPr id="4"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000" y="1378267"/>
            <a:ext cx="8371999" cy="3640989"/>
          </a:xfrm>
          <a:prstGeom prst="rect">
            <a:avLst/>
          </a:prstGeom>
        </p:spPr>
      </p:pic>
      <p:pic>
        <p:nvPicPr>
          <p:cNvPr id="5" name="Picture 2" descr="M:\SURFDRIVE\SYSTEMIC_ALL\03. Dissemination\02. Logos partners\EU_H202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0576" y="232033"/>
            <a:ext cx="1216154" cy="372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39085" y="224807"/>
            <a:ext cx="471315" cy="413814"/>
          </a:xfrm>
          <a:prstGeom prst="rect">
            <a:avLst/>
          </a:prstGeom>
        </p:spPr>
      </p:pic>
    </p:spTree>
    <p:extLst>
      <p:ext uri="{BB962C8B-B14F-4D97-AF65-F5344CB8AC3E}">
        <p14:creationId xmlns:p14="http://schemas.microsoft.com/office/powerpoint/2010/main" val="1110405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140370" y="1014025"/>
            <a:ext cx="6858000" cy="3624850"/>
            <a:chOff x="-12838" y="1827897"/>
            <a:chExt cx="9144000" cy="4833132"/>
          </a:xfrm>
        </p:grpSpPr>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8" y="1827897"/>
              <a:ext cx="9144000" cy="4833132"/>
            </a:xfrm>
            <a:prstGeom prst="rect">
              <a:avLst/>
            </a:prstGeom>
          </p:spPr>
        </p:pic>
        <p:grpSp>
          <p:nvGrpSpPr>
            <p:cNvPr id="46" name="Group 45"/>
            <p:cNvGrpSpPr/>
            <p:nvPr/>
          </p:nvGrpSpPr>
          <p:grpSpPr>
            <a:xfrm>
              <a:off x="160043" y="3186476"/>
              <a:ext cx="4805008" cy="3371804"/>
              <a:chOff x="160043" y="3186476"/>
              <a:chExt cx="4805008" cy="3371804"/>
            </a:xfrm>
          </p:grpSpPr>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8063" y="5714179"/>
                <a:ext cx="1389775" cy="693333"/>
              </a:xfrm>
              <a:prstGeom prst="rect">
                <a:avLst/>
              </a:prstGeom>
            </p:spPr>
          </p:pic>
          <p:sp>
            <p:nvSpPr>
              <p:cNvPr id="7" name="Rectangle 6"/>
              <p:cNvSpPr/>
              <p:nvPr/>
            </p:nvSpPr>
            <p:spPr>
              <a:xfrm>
                <a:off x="160043" y="3349690"/>
                <a:ext cx="1976667" cy="31070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379045" y="3186476"/>
                <a:ext cx="1976667" cy="4820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629" y="3759306"/>
                <a:ext cx="2110409" cy="2798974"/>
              </a:xfrm>
              <a:prstGeom prst="rect">
                <a:avLst/>
              </a:prstGeom>
            </p:spPr>
          </p:pic>
          <p:grpSp>
            <p:nvGrpSpPr>
              <p:cNvPr id="30" name="Group 29"/>
              <p:cNvGrpSpPr/>
              <p:nvPr/>
            </p:nvGrpSpPr>
            <p:grpSpPr>
              <a:xfrm>
                <a:off x="3196529" y="5085603"/>
                <a:ext cx="1317456" cy="544704"/>
                <a:chOff x="3193065" y="5085603"/>
                <a:chExt cx="1317456" cy="544704"/>
              </a:xfrm>
            </p:grpSpPr>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065" y="5150431"/>
                  <a:ext cx="1157572" cy="479876"/>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725" y="5085603"/>
                  <a:ext cx="857796" cy="465978"/>
                </a:xfrm>
                <a:prstGeom prst="rect">
                  <a:avLst/>
                </a:prstGeom>
              </p:spPr>
            </p:pic>
          </p:grpSp>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40201" y="5150431"/>
                <a:ext cx="1157572" cy="563748"/>
              </a:xfrm>
              <a:prstGeom prst="rect">
                <a:avLst/>
              </a:prstGeom>
            </p:spPr>
          </p:pic>
          <p:sp>
            <p:nvSpPr>
              <p:cNvPr id="39" name="Rectangle 38"/>
              <p:cNvSpPr/>
              <p:nvPr/>
            </p:nvSpPr>
            <p:spPr>
              <a:xfrm>
                <a:off x="3685880" y="5714179"/>
                <a:ext cx="1279171" cy="742605"/>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pic>
        <p:nvPicPr>
          <p:cNvPr id="54" name="Immagine 6">
            <a:extLst>
              <a:ext uri="{FF2B5EF4-FFF2-40B4-BE49-F238E27FC236}">
                <a16:creationId xmlns:a16="http://schemas.microsoft.com/office/drawing/2014/main" id="{5940DD80-AFF8-4212-AC5E-A649F692B9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07411" y="4580055"/>
            <a:ext cx="959378" cy="563445"/>
          </a:xfrm>
          <a:prstGeom prst="rect">
            <a:avLst/>
          </a:prstGeom>
        </p:spPr>
      </p:pic>
      <p:sp>
        <p:nvSpPr>
          <p:cNvPr id="32" name="Title 1"/>
          <p:cNvSpPr txBox="1">
            <a:spLocks/>
          </p:cNvSpPr>
          <p:nvPr/>
        </p:nvSpPr>
        <p:spPr bwMode="auto">
          <a:xfrm>
            <a:off x="647701" y="165543"/>
            <a:ext cx="8027378" cy="571510"/>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b" anchorCtr="0" compatLnSpc="1">
            <a:prstTxWarp prst="textNoShape">
              <a:avLst/>
            </a:prstTxWarp>
            <a:spAutoFit/>
          </a:bodyPr>
          <a:lstStyle>
            <a:lvl1pPr algn="ctr" rtl="0" fontAlgn="base">
              <a:lnSpc>
                <a:spcPts val="3200"/>
              </a:lnSpc>
              <a:spcBef>
                <a:spcPct val="0"/>
              </a:spcBef>
              <a:spcAft>
                <a:spcPct val="0"/>
              </a:spcAft>
              <a:defRPr sz="3375"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nl-NL" sz="2400" dirty="0" err="1"/>
              <a:t>Demonstration</a:t>
            </a:r>
            <a:r>
              <a:rPr lang="nl-NL" sz="2400" dirty="0"/>
              <a:t> plant Groot Zevert </a:t>
            </a:r>
            <a:r>
              <a:rPr lang="nl-NL" sz="2400" dirty="0" err="1"/>
              <a:t>Digestion</a:t>
            </a:r>
            <a:r>
              <a:rPr lang="nl-NL" sz="2400" dirty="0"/>
              <a:t> (NL)</a:t>
            </a:r>
          </a:p>
        </p:txBody>
      </p:sp>
    </p:spTree>
    <p:extLst>
      <p:ext uri="{BB962C8B-B14F-4D97-AF65-F5344CB8AC3E}">
        <p14:creationId xmlns:p14="http://schemas.microsoft.com/office/powerpoint/2010/main" val="360132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1" y="173494"/>
            <a:ext cx="8027378" cy="563559"/>
          </a:xfrm>
        </p:spPr>
        <p:txBody>
          <a:bodyPr/>
          <a:lstStyle/>
          <a:p>
            <a:r>
              <a:rPr lang="nl-NL" dirty="0"/>
              <a:t>Technical </a:t>
            </a:r>
            <a:r>
              <a:rPr lang="nl-NL" dirty="0" err="1"/>
              <a:t>Innovation</a:t>
            </a:r>
            <a:r>
              <a:rPr lang="nl-NL" dirty="0"/>
              <a:t> at </a:t>
            </a:r>
            <a:r>
              <a:rPr lang="nl-NL" dirty="0" err="1"/>
              <a:t>demonstration</a:t>
            </a:r>
            <a:r>
              <a:rPr lang="nl-NL" dirty="0"/>
              <a:t> </a:t>
            </a:r>
            <a:r>
              <a:rPr lang="nl-NL" dirty="0" err="1"/>
              <a:t>plants</a:t>
            </a:r>
            <a:endParaRPr lang="nl-NL" dirty="0"/>
          </a:p>
        </p:txBody>
      </p:sp>
      <p:sp>
        <p:nvSpPr>
          <p:cNvPr id="4" name="TextBox 3"/>
          <p:cNvSpPr txBox="1"/>
          <p:nvPr/>
        </p:nvSpPr>
        <p:spPr>
          <a:xfrm>
            <a:off x="3506724" y="1995678"/>
            <a:ext cx="1618488" cy="369332"/>
          </a:xfrm>
          <a:prstGeom prst="rect">
            <a:avLst/>
          </a:prstGeom>
          <a:noFill/>
        </p:spPr>
        <p:txBody>
          <a:bodyPr wrap="square" rtlCol="0">
            <a:spAutoFit/>
          </a:bodyPr>
          <a:lstStyle/>
          <a:p>
            <a:endParaRPr lang="nl-NL" dirty="0"/>
          </a:p>
        </p:txBody>
      </p:sp>
      <p:sp>
        <p:nvSpPr>
          <p:cNvPr id="5" name="TextBox 4"/>
          <p:cNvSpPr txBox="1"/>
          <p:nvPr/>
        </p:nvSpPr>
        <p:spPr>
          <a:xfrm>
            <a:off x="5973318" y="2082546"/>
            <a:ext cx="1618488" cy="369332"/>
          </a:xfrm>
          <a:prstGeom prst="rect">
            <a:avLst/>
          </a:prstGeom>
          <a:noFill/>
        </p:spPr>
        <p:txBody>
          <a:bodyPr wrap="square" rtlCol="0">
            <a:spAutoFit/>
          </a:bodyPr>
          <a:lstStyle/>
          <a:p>
            <a:endParaRPr lang="nl-NL" dirty="0"/>
          </a:p>
        </p:txBody>
      </p:sp>
      <p:grpSp>
        <p:nvGrpSpPr>
          <p:cNvPr id="20" name="Group 19"/>
          <p:cNvGrpSpPr/>
          <p:nvPr/>
        </p:nvGrpSpPr>
        <p:grpSpPr>
          <a:xfrm>
            <a:off x="647702" y="953698"/>
            <a:ext cx="8027376" cy="1938995"/>
            <a:chOff x="662648" y="3077277"/>
            <a:chExt cx="8012430" cy="2585325"/>
          </a:xfrm>
        </p:grpSpPr>
        <p:grpSp>
          <p:nvGrpSpPr>
            <p:cNvPr id="19" name="Group 18"/>
            <p:cNvGrpSpPr/>
            <p:nvPr/>
          </p:nvGrpSpPr>
          <p:grpSpPr>
            <a:xfrm>
              <a:off x="662648" y="3077277"/>
              <a:ext cx="8012430" cy="2585325"/>
              <a:chOff x="711898" y="2400294"/>
              <a:chExt cx="8012430" cy="2585325"/>
            </a:xfrm>
          </p:grpSpPr>
          <p:sp>
            <p:nvSpPr>
              <p:cNvPr id="6" name="TextBox 5"/>
              <p:cNvSpPr txBox="1"/>
              <p:nvPr/>
            </p:nvSpPr>
            <p:spPr>
              <a:xfrm>
                <a:off x="711898" y="2400297"/>
                <a:ext cx="2409825" cy="2277545"/>
              </a:xfrm>
              <a:prstGeom prst="rect">
                <a:avLst/>
              </a:prstGeom>
              <a:noFill/>
              <a:ln>
                <a:noFill/>
              </a:ln>
            </p:spPr>
            <p:txBody>
              <a:bodyPr wrap="square" rtlCol="0">
                <a:spAutoFit/>
              </a:bodyPr>
              <a:lstStyle/>
              <a:p>
                <a:r>
                  <a:rPr lang="en-GB" sz="1500" b="1" dirty="0" err="1">
                    <a:solidFill>
                      <a:schemeClr val="accent1">
                        <a:lumMod val="50000"/>
                      </a:schemeClr>
                    </a:solidFill>
                  </a:rPr>
                  <a:t>Feedstocks</a:t>
                </a:r>
                <a:endParaRPr lang="en-GB" sz="1500" b="1" dirty="0">
                  <a:solidFill>
                    <a:schemeClr val="accent1">
                      <a:lumMod val="50000"/>
                    </a:schemeClr>
                  </a:solidFill>
                </a:endParaRPr>
              </a:p>
              <a:p>
                <a:pPr marL="214313" indent="-214313">
                  <a:buFont typeface="Arial" panose="020B0604020202020204" pitchFamily="34" charset="0"/>
                  <a:buChar char="•"/>
                </a:pPr>
                <a:r>
                  <a:rPr lang="en-GB" sz="1500" dirty="0">
                    <a:solidFill>
                      <a:schemeClr val="accent1">
                        <a:lumMod val="50000"/>
                      </a:schemeClr>
                    </a:solidFill>
                  </a:rPr>
                  <a:t>Pig manure</a:t>
                </a:r>
              </a:p>
              <a:p>
                <a:pPr marL="214313" indent="-214313">
                  <a:buFont typeface="Arial" panose="020B0604020202020204" pitchFamily="34" charset="0"/>
                  <a:buChar char="•"/>
                </a:pPr>
                <a:r>
                  <a:rPr lang="en-GB" sz="1500" dirty="0">
                    <a:solidFill>
                      <a:schemeClr val="accent1">
                        <a:lumMod val="50000"/>
                      </a:schemeClr>
                    </a:solidFill>
                  </a:rPr>
                  <a:t>Poultry litter</a:t>
                </a:r>
              </a:p>
              <a:p>
                <a:pPr marL="214313" indent="-214313">
                  <a:buFont typeface="Arial" panose="020B0604020202020204" pitchFamily="34" charset="0"/>
                  <a:buChar char="•"/>
                </a:pPr>
                <a:r>
                  <a:rPr lang="en-GB" sz="1500" dirty="0">
                    <a:solidFill>
                      <a:schemeClr val="accent1">
                        <a:lumMod val="50000"/>
                      </a:schemeClr>
                    </a:solidFill>
                  </a:rPr>
                  <a:t>Sewage sludge</a:t>
                </a:r>
              </a:p>
              <a:p>
                <a:pPr marL="214313" indent="-214313">
                  <a:buFont typeface="Arial" panose="020B0604020202020204" pitchFamily="34" charset="0"/>
                  <a:buChar char="•"/>
                </a:pPr>
                <a:r>
                  <a:rPr lang="en-GB" sz="1500" dirty="0">
                    <a:solidFill>
                      <a:schemeClr val="accent1">
                        <a:lumMod val="50000"/>
                      </a:schemeClr>
                    </a:solidFill>
                  </a:rPr>
                  <a:t>Energy crops</a:t>
                </a:r>
              </a:p>
              <a:p>
                <a:pPr marL="214313" indent="-214313">
                  <a:buFont typeface="Arial" panose="020B0604020202020204" pitchFamily="34" charset="0"/>
                  <a:buChar char="•"/>
                </a:pPr>
                <a:r>
                  <a:rPr lang="en-GB" sz="1500" dirty="0">
                    <a:solidFill>
                      <a:schemeClr val="accent1">
                        <a:lumMod val="50000"/>
                      </a:schemeClr>
                    </a:solidFill>
                  </a:rPr>
                  <a:t>Agro-industrial residues</a:t>
                </a:r>
              </a:p>
            </p:txBody>
          </p:sp>
          <p:sp>
            <p:nvSpPr>
              <p:cNvPr id="7" name="TextBox 6"/>
              <p:cNvSpPr txBox="1"/>
              <p:nvPr/>
            </p:nvSpPr>
            <p:spPr>
              <a:xfrm>
                <a:off x="3277553" y="2400294"/>
                <a:ext cx="3036949" cy="1954380"/>
              </a:xfrm>
              <a:prstGeom prst="rect">
                <a:avLst/>
              </a:prstGeom>
              <a:noFill/>
              <a:ln>
                <a:noFill/>
              </a:ln>
            </p:spPr>
            <p:txBody>
              <a:bodyPr wrap="square" rtlCol="0">
                <a:spAutoFit/>
              </a:bodyPr>
              <a:lstStyle/>
              <a:p>
                <a:r>
                  <a:rPr lang="en-GB" sz="1500" b="1" dirty="0">
                    <a:solidFill>
                      <a:schemeClr val="accent1">
                        <a:lumMod val="50000"/>
                      </a:schemeClr>
                    </a:solidFill>
                  </a:rPr>
                  <a:t>Innovative Technologies</a:t>
                </a:r>
              </a:p>
              <a:p>
                <a:pPr marL="214313" indent="-214313">
                  <a:buFont typeface="Arial" panose="020B0604020202020204" pitchFamily="34" charset="0"/>
                  <a:buChar char="•"/>
                </a:pPr>
                <a:r>
                  <a:rPr lang="en-GB" sz="1500" dirty="0">
                    <a:solidFill>
                      <a:schemeClr val="accent1">
                        <a:lumMod val="50000"/>
                      </a:schemeClr>
                    </a:solidFill>
                  </a:rPr>
                  <a:t>Reverse Osmosis (RO)</a:t>
                </a:r>
              </a:p>
              <a:p>
                <a:pPr marL="214313" indent="-214313">
                  <a:buFont typeface="Arial" panose="020B0604020202020204" pitchFamily="34" charset="0"/>
                  <a:buChar char="•"/>
                </a:pPr>
                <a:r>
                  <a:rPr lang="en-GB" sz="1500" dirty="0">
                    <a:solidFill>
                      <a:schemeClr val="accent1">
                        <a:lumMod val="50000"/>
                      </a:schemeClr>
                    </a:solidFill>
                  </a:rPr>
                  <a:t>Evaporation</a:t>
                </a:r>
              </a:p>
              <a:p>
                <a:pPr marL="214313" indent="-214313">
                  <a:buFont typeface="Arial" panose="020B0604020202020204" pitchFamily="34" charset="0"/>
                  <a:buChar char="•"/>
                </a:pPr>
                <a:r>
                  <a:rPr lang="en-GB" sz="1500" dirty="0">
                    <a:solidFill>
                      <a:schemeClr val="accent1">
                        <a:lumMod val="50000"/>
                      </a:schemeClr>
                    </a:solidFill>
                  </a:rPr>
                  <a:t>N-stripping</a:t>
                </a:r>
              </a:p>
              <a:p>
                <a:pPr marL="214313" indent="-214313">
                  <a:buFont typeface="Arial" panose="020B0604020202020204" pitchFamily="34" charset="0"/>
                  <a:buChar char="•"/>
                </a:pPr>
                <a:r>
                  <a:rPr lang="en-GB" sz="1500" dirty="0">
                    <a:solidFill>
                      <a:schemeClr val="accent1">
                        <a:lumMod val="50000"/>
                      </a:schemeClr>
                    </a:solidFill>
                  </a:rPr>
                  <a:t>P-stripping</a:t>
                </a:r>
              </a:p>
              <a:p>
                <a:pPr marL="214313" indent="-214313">
                  <a:buFont typeface="Arial" panose="020B0604020202020204" pitchFamily="34" charset="0"/>
                  <a:buChar char="•"/>
                </a:pPr>
                <a:endParaRPr lang="en-GB" sz="1425" dirty="0">
                  <a:solidFill>
                    <a:schemeClr val="accent1">
                      <a:lumMod val="50000"/>
                    </a:schemeClr>
                  </a:solidFill>
                </a:endParaRPr>
              </a:p>
            </p:txBody>
          </p:sp>
          <p:sp>
            <p:nvSpPr>
              <p:cNvPr id="8" name="TextBox 7"/>
              <p:cNvSpPr txBox="1"/>
              <p:nvPr/>
            </p:nvSpPr>
            <p:spPr>
              <a:xfrm>
                <a:off x="6314503" y="2400298"/>
                <a:ext cx="2409825" cy="2585321"/>
              </a:xfrm>
              <a:prstGeom prst="rect">
                <a:avLst/>
              </a:prstGeom>
              <a:noFill/>
              <a:ln>
                <a:noFill/>
              </a:ln>
            </p:spPr>
            <p:txBody>
              <a:bodyPr wrap="square" rtlCol="0">
                <a:spAutoFit/>
              </a:bodyPr>
              <a:lstStyle/>
              <a:p>
                <a:r>
                  <a:rPr lang="en-GB" sz="1500" b="1" dirty="0">
                    <a:solidFill>
                      <a:schemeClr val="accent1">
                        <a:lumMod val="50000"/>
                      </a:schemeClr>
                    </a:solidFill>
                  </a:rPr>
                  <a:t>End Products</a:t>
                </a:r>
              </a:p>
              <a:p>
                <a:pPr marL="214313" indent="-214313">
                  <a:buFont typeface="Arial" panose="020B0604020202020204" pitchFamily="34" charset="0"/>
                  <a:buChar char="•"/>
                </a:pPr>
                <a:r>
                  <a:rPr lang="en-GB" sz="1500" dirty="0">
                    <a:solidFill>
                      <a:schemeClr val="accent1">
                        <a:lumMod val="50000"/>
                      </a:schemeClr>
                    </a:solidFill>
                  </a:rPr>
                  <a:t>Biogas</a:t>
                </a:r>
              </a:p>
              <a:p>
                <a:pPr marL="214313" indent="-214313">
                  <a:buFont typeface="Arial" panose="020B0604020202020204" pitchFamily="34" charset="0"/>
                  <a:buChar char="•"/>
                </a:pPr>
                <a:r>
                  <a:rPr lang="en-GB" sz="1500" dirty="0">
                    <a:solidFill>
                      <a:schemeClr val="accent1">
                        <a:lumMod val="50000"/>
                      </a:schemeClr>
                    </a:solidFill>
                  </a:rPr>
                  <a:t>NK concentrates</a:t>
                </a:r>
              </a:p>
              <a:p>
                <a:pPr marL="214313" indent="-214313">
                  <a:buFont typeface="Arial" panose="020B0604020202020204" pitchFamily="34" charset="0"/>
                  <a:buChar char="•"/>
                </a:pPr>
                <a:r>
                  <a:rPr lang="en-GB" sz="1500" dirty="0">
                    <a:solidFill>
                      <a:schemeClr val="accent1">
                        <a:lumMod val="50000"/>
                      </a:schemeClr>
                    </a:solidFill>
                  </a:rPr>
                  <a:t>(NH</a:t>
                </a:r>
                <a:r>
                  <a:rPr lang="en-GB" sz="1500" baseline="-25000" dirty="0">
                    <a:solidFill>
                      <a:schemeClr val="accent1">
                        <a:lumMod val="50000"/>
                      </a:schemeClr>
                    </a:solidFill>
                  </a:rPr>
                  <a:t>4</a:t>
                </a:r>
                <a:r>
                  <a:rPr lang="en-GB" sz="1500" dirty="0">
                    <a:solidFill>
                      <a:schemeClr val="accent1">
                        <a:lumMod val="50000"/>
                      </a:schemeClr>
                    </a:solidFill>
                  </a:rPr>
                  <a:t>)</a:t>
                </a:r>
                <a:r>
                  <a:rPr lang="en-GB" sz="1500" baseline="-25000" dirty="0">
                    <a:solidFill>
                      <a:schemeClr val="accent1">
                        <a:lumMod val="50000"/>
                      </a:schemeClr>
                    </a:solidFill>
                  </a:rPr>
                  <a:t>2</a:t>
                </a:r>
                <a:r>
                  <a:rPr lang="en-GB" sz="1500" dirty="0">
                    <a:solidFill>
                      <a:schemeClr val="accent1">
                        <a:lumMod val="50000"/>
                      </a:schemeClr>
                    </a:solidFill>
                  </a:rPr>
                  <a:t>SO</a:t>
                </a:r>
                <a:r>
                  <a:rPr lang="en-GB" sz="1500" baseline="-25000" dirty="0">
                    <a:solidFill>
                      <a:schemeClr val="accent1">
                        <a:lumMod val="50000"/>
                      </a:schemeClr>
                    </a:solidFill>
                  </a:rPr>
                  <a:t>4</a:t>
                </a:r>
                <a:r>
                  <a:rPr lang="en-GB" sz="1500" dirty="0">
                    <a:solidFill>
                      <a:schemeClr val="accent1">
                        <a:lumMod val="50000"/>
                      </a:schemeClr>
                    </a:solidFill>
                  </a:rPr>
                  <a:t> fertiliser</a:t>
                </a:r>
              </a:p>
              <a:p>
                <a:pPr marL="214313" indent="-214313">
                  <a:buFont typeface="Arial" panose="020B0604020202020204" pitchFamily="34" charset="0"/>
                  <a:buChar char="•"/>
                </a:pPr>
                <a:r>
                  <a:rPr lang="en-GB" sz="1500" dirty="0">
                    <a:solidFill>
                      <a:schemeClr val="accent1">
                        <a:lumMod val="50000"/>
                      </a:schemeClr>
                    </a:solidFill>
                  </a:rPr>
                  <a:t>Struvite &amp; Ca phosphate</a:t>
                </a:r>
              </a:p>
              <a:p>
                <a:pPr marL="214313" indent="-214313">
                  <a:buFont typeface="Arial" panose="020B0604020202020204" pitchFamily="34" charset="0"/>
                  <a:buChar char="•"/>
                </a:pPr>
                <a:r>
                  <a:rPr lang="en-GB" sz="1500" dirty="0">
                    <a:solidFill>
                      <a:schemeClr val="accent1">
                        <a:lumMod val="50000"/>
                      </a:schemeClr>
                    </a:solidFill>
                  </a:rPr>
                  <a:t>Organic fertilisers and soil improvers</a:t>
                </a:r>
              </a:p>
              <a:p>
                <a:pPr marL="214313" indent="-214313">
                  <a:buFont typeface="Arial" panose="020B0604020202020204" pitchFamily="34" charset="0"/>
                  <a:buChar char="•"/>
                </a:pPr>
                <a:r>
                  <a:rPr lang="en-GB" sz="1500" dirty="0">
                    <a:solidFill>
                      <a:schemeClr val="accent1">
                        <a:lumMod val="50000"/>
                      </a:schemeClr>
                    </a:solidFill>
                  </a:rPr>
                  <a:t>Organic fibres</a:t>
                </a:r>
              </a:p>
            </p:txBody>
          </p:sp>
          <p:cxnSp>
            <p:nvCxnSpPr>
              <p:cNvPr id="10" name="Straight Connector 9"/>
              <p:cNvCxnSpPr/>
              <p:nvPr/>
            </p:nvCxnSpPr>
            <p:spPr>
              <a:xfrm>
                <a:off x="2980182" y="2400294"/>
                <a:ext cx="0" cy="184665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a:off x="6028182" y="3146060"/>
              <a:ext cx="0" cy="184665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4315968" y="3091672"/>
            <a:ext cx="4096512" cy="923330"/>
          </a:xfrm>
          <a:prstGeom prst="rect">
            <a:avLst/>
          </a:prstGeom>
          <a:noFill/>
        </p:spPr>
        <p:txBody>
          <a:bodyPr wrap="square" rtlCol="0">
            <a:spAutoFit/>
          </a:bodyPr>
          <a:lstStyle/>
          <a:p>
            <a:r>
              <a:rPr lang="nl-NL" b="1">
                <a:solidFill>
                  <a:schemeClr val="accent1">
                    <a:lumMod val="50000"/>
                  </a:schemeClr>
                </a:solidFill>
              </a:rPr>
              <a:t>Downloads:</a:t>
            </a:r>
            <a:r>
              <a:rPr lang="nl-NL">
                <a:solidFill>
                  <a:schemeClr val="accent1">
                    <a:lumMod val="50000"/>
                  </a:schemeClr>
                </a:solidFill>
              </a:rPr>
              <a:t> (www.systemicproject.eu)</a:t>
            </a:r>
            <a:endParaRPr lang="nl-NL" b="1">
              <a:solidFill>
                <a:schemeClr val="accent1">
                  <a:lumMod val="50000"/>
                </a:schemeClr>
              </a:solidFill>
            </a:endParaRPr>
          </a:p>
          <a:p>
            <a:pPr marL="214313" indent="-214313">
              <a:buFont typeface="Arial" panose="020B0604020202020204" pitchFamily="34" charset="0"/>
              <a:buChar char="•"/>
            </a:pPr>
            <a:r>
              <a:rPr lang="nl-NL">
                <a:solidFill>
                  <a:schemeClr val="accent1">
                    <a:lumMod val="50000"/>
                  </a:schemeClr>
                </a:solidFill>
              </a:rPr>
              <a:t>Technical Factsheets of demoplants</a:t>
            </a:r>
          </a:p>
          <a:p>
            <a:pPr marL="214313" indent="-214313">
              <a:buFont typeface="Arial" panose="020B0604020202020204" pitchFamily="34" charset="0"/>
              <a:buChar char="•"/>
            </a:pPr>
            <a:r>
              <a:rPr lang="nl-NL">
                <a:solidFill>
                  <a:schemeClr val="accent1">
                    <a:lumMod val="50000"/>
                  </a:schemeClr>
                </a:solidFill>
              </a:rPr>
              <a:t>Newsletter of demoplants </a:t>
            </a:r>
            <a:endParaRPr lang="nl-NL" dirty="0">
              <a:solidFill>
                <a:schemeClr val="accent1">
                  <a:lumMod val="50000"/>
                </a:schemeClr>
              </a:solidFill>
            </a:endParaRPr>
          </a:p>
        </p:txBody>
      </p:sp>
      <p:pic>
        <p:nvPicPr>
          <p:cNvPr id="14" name="Immagine 6">
            <a:extLst>
              <a:ext uri="{FF2B5EF4-FFF2-40B4-BE49-F238E27FC236}">
                <a16:creationId xmlns:a16="http://schemas.microsoft.com/office/drawing/2014/main" id="{5940DD80-AFF8-4212-AC5E-A649F692B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7411" y="4580055"/>
            <a:ext cx="959378" cy="56344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555" y="2550810"/>
            <a:ext cx="3374078" cy="1897919"/>
          </a:xfrm>
          <a:prstGeom prst="rect">
            <a:avLst/>
          </a:prstGeom>
        </p:spPr>
      </p:pic>
    </p:spTree>
    <p:extLst>
      <p:ext uri="{BB962C8B-B14F-4D97-AF65-F5344CB8AC3E}">
        <p14:creationId xmlns:p14="http://schemas.microsoft.com/office/powerpoint/2010/main" val="59772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88757-F9B0-4CDA-B1E4-1249085F6967}"/>
              </a:ext>
            </a:extLst>
          </p:cNvPr>
          <p:cNvSpPr>
            <a:spLocks noGrp="1"/>
          </p:cNvSpPr>
          <p:nvPr>
            <p:ph type="sldNum" sz="quarter" idx="11"/>
          </p:nvPr>
        </p:nvSpPr>
        <p:spPr/>
        <p:txBody>
          <a:bodyPr/>
          <a:lstStyle/>
          <a:p>
            <a:pPr algn="r">
              <a:lnSpc>
                <a:spcPts val="900"/>
              </a:lnSpc>
            </a:pPr>
            <a:fld id="{F25965E0-7062-474C-8671-DB3A3CE669B0}" type="slidenum">
              <a:rPr lang="nl-NL" smtClean="0"/>
              <a:pPr algn="r">
                <a:lnSpc>
                  <a:spcPts val="900"/>
                </a:lnSpc>
              </a:pPr>
              <a:t>27</a:t>
            </a:fld>
            <a:endParaRPr lang="nl-NL" dirty="0"/>
          </a:p>
        </p:txBody>
      </p:sp>
      <p:pic>
        <p:nvPicPr>
          <p:cNvPr id="6" name="Picture 5" descr="Graphical user interface, text&#10;&#10;Description automatically generated">
            <a:extLst>
              <a:ext uri="{FF2B5EF4-FFF2-40B4-BE49-F238E27FC236}">
                <a16:creationId xmlns:a16="http://schemas.microsoft.com/office/drawing/2014/main" id="{B549ABAD-2984-40D6-ABB1-C5143D439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00" y="-54739"/>
            <a:ext cx="4941947" cy="1933158"/>
          </a:xfrm>
          <a:prstGeom prst="rect">
            <a:avLst/>
          </a:prstGeom>
        </p:spPr>
      </p:pic>
      <p:pic>
        <p:nvPicPr>
          <p:cNvPr id="7" name="Content Placeholder 4" descr="A picture containing text, clock&#10;&#10;Description automatically generated">
            <a:extLst>
              <a:ext uri="{FF2B5EF4-FFF2-40B4-BE49-F238E27FC236}">
                <a16:creationId xmlns:a16="http://schemas.microsoft.com/office/drawing/2014/main" id="{C76D103A-D577-420C-B371-6992049AC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75" y="1878419"/>
            <a:ext cx="1530779" cy="1530779"/>
          </a:xfrm>
          <a:prstGeom prst="rect">
            <a:avLst/>
          </a:prstGeom>
        </p:spPr>
      </p:pic>
      <p:sp>
        <p:nvSpPr>
          <p:cNvPr id="9" name="TextBox 8">
            <a:extLst>
              <a:ext uri="{FF2B5EF4-FFF2-40B4-BE49-F238E27FC236}">
                <a16:creationId xmlns:a16="http://schemas.microsoft.com/office/drawing/2014/main" id="{7E118BD1-C347-1C71-0822-45B6D0BCBC76}"/>
              </a:ext>
            </a:extLst>
          </p:cNvPr>
          <p:cNvSpPr txBox="1"/>
          <p:nvPr/>
        </p:nvSpPr>
        <p:spPr>
          <a:xfrm>
            <a:off x="3111879" y="2219055"/>
            <a:ext cx="5819721" cy="2800767"/>
          </a:xfrm>
          <a:prstGeom prst="rect">
            <a:avLst/>
          </a:prstGeom>
          <a:noFill/>
        </p:spPr>
        <p:txBody>
          <a:bodyPr wrap="square">
            <a:spAutoFit/>
          </a:bodyPr>
          <a:lstStyle/>
          <a:p>
            <a:r>
              <a:rPr lang="en-US" sz="1600" dirty="0"/>
              <a:t>Conclusions</a:t>
            </a:r>
          </a:p>
          <a:p>
            <a:pPr marL="285750" indent="-285750">
              <a:buFont typeface="Arial" panose="020B0604020202020204" pitchFamily="34" charset="0"/>
              <a:buChar char="•"/>
            </a:pPr>
            <a:r>
              <a:rPr lang="en-US" sz="1600" dirty="0"/>
              <a:t>It’s difficult to produce the precise quantities of animal-sourced food in the EAT-LANCET diet.</a:t>
            </a:r>
          </a:p>
          <a:p>
            <a:pPr marL="285750" indent="-285750">
              <a:buFont typeface="Arial" panose="020B0604020202020204" pitchFamily="34" charset="0"/>
              <a:buChar char="•"/>
            </a:pPr>
            <a:r>
              <a:rPr lang="en-US" sz="1600" dirty="0"/>
              <a:t>In the EAT-LANCET diet, poultry was preferred from a health perspective, but from a circularity perspective pork and (dairy) beef are better suited to upcycle low opportunity cost biomass into animal sourced food. </a:t>
            </a:r>
          </a:p>
          <a:p>
            <a:pPr marL="285750" indent="-285750">
              <a:buFont typeface="Arial" panose="020B0604020202020204" pitchFamily="34" charset="0"/>
              <a:buChar char="•"/>
            </a:pPr>
            <a:r>
              <a:rPr lang="en-US" sz="1600" dirty="0"/>
              <a:t>Including co-products from refined grains increased the scope for poultry. But also increased land use. </a:t>
            </a:r>
          </a:p>
          <a:p>
            <a:pPr marL="285750" indent="-285750">
              <a:buFont typeface="Arial" panose="020B0604020202020204" pitchFamily="34" charset="0"/>
              <a:buChar char="•"/>
            </a:pPr>
            <a:r>
              <a:rPr lang="en-US" sz="1600" dirty="0"/>
              <a:t>GHG emissions and land use were lower in circular scenarios compared to the EAT-LANCET reference scenario. </a:t>
            </a:r>
          </a:p>
        </p:txBody>
      </p:sp>
    </p:spTree>
    <p:extLst>
      <p:ext uri="{BB962C8B-B14F-4D97-AF65-F5344CB8AC3E}">
        <p14:creationId xmlns:p14="http://schemas.microsoft.com/office/powerpoint/2010/main" val="3752430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948937-0A72-4A48-BE4A-139615FA2136}"/>
              </a:ext>
            </a:extLst>
          </p:cNvPr>
          <p:cNvSpPr>
            <a:spLocks noGrp="1"/>
          </p:cNvSpPr>
          <p:nvPr>
            <p:ph type="sldNum" sz="quarter" idx="25"/>
          </p:nvPr>
        </p:nvSpPr>
        <p:spPr>
          <a:xfrm>
            <a:off x="8463600" y="4773600"/>
            <a:ext cx="468000" cy="123188"/>
          </a:xfrm>
        </p:spPr>
        <p:txBody>
          <a:bodyPr wrap="square" tIns="0" rIns="36000" bIns="0" rtlCol="0">
            <a:normAutofit/>
          </a:bodyPr>
          <a:lstStyle/>
          <a:p>
            <a:pPr algn="r">
              <a:spcAft>
                <a:spcPts val="600"/>
              </a:spcAft>
            </a:pPr>
            <a:fld id="{F25965E0-7062-474C-8671-DB3A3CE669B0}" type="slidenum">
              <a:rPr lang="en-GB" smtClean="0"/>
              <a:pPr algn="r">
                <a:spcAft>
                  <a:spcPts val="600"/>
                </a:spcAft>
              </a:pPr>
              <a:t>28</a:t>
            </a:fld>
            <a:endParaRPr lang="en-GB"/>
          </a:p>
        </p:txBody>
      </p:sp>
      <p:sp>
        <p:nvSpPr>
          <p:cNvPr id="2" name="Title 1">
            <a:extLst>
              <a:ext uri="{FF2B5EF4-FFF2-40B4-BE49-F238E27FC236}">
                <a16:creationId xmlns:a16="http://schemas.microsoft.com/office/drawing/2014/main" id="{27BB1705-EB77-454C-BDEF-BEBA51EB2F66}"/>
              </a:ext>
            </a:extLst>
          </p:cNvPr>
          <p:cNvSpPr>
            <a:spLocks noGrp="1"/>
          </p:cNvSpPr>
          <p:nvPr>
            <p:ph type="title"/>
          </p:nvPr>
        </p:nvSpPr>
        <p:spPr>
          <a:xfrm>
            <a:off x="561600" y="169210"/>
            <a:ext cx="8330400" cy="612000"/>
          </a:xfrm>
        </p:spPr>
        <p:txBody>
          <a:bodyPr vert="horz" wrap="square" lIns="18000" tIns="18000" rIns="91440" bIns="180000" numCol="1" anchor="t" anchorCtr="0" compatLnSpc="1">
            <a:prstTxWarp prst="textNoShape">
              <a:avLst/>
            </a:prstTxWarp>
            <a:normAutofit/>
          </a:bodyPr>
          <a:lstStyle/>
          <a:p>
            <a:r>
              <a:rPr lang="en-GB" dirty="0"/>
              <a:t>DID you know....?</a:t>
            </a:r>
          </a:p>
        </p:txBody>
      </p:sp>
      <p:sp>
        <p:nvSpPr>
          <p:cNvPr id="6" name="Text Placeholder 5">
            <a:extLst>
              <a:ext uri="{FF2B5EF4-FFF2-40B4-BE49-F238E27FC236}">
                <a16:creationId xmlns:a16="http://schemas.microsoft.com/office/drawing/2014/main" id="{18E20E90-E536-448F-8E5F-0BB990C5C830}"/>
              </a:ext>
            </a:extLst>
          </p:cNvPr>
          <p:cNvSpPr>
            <a:spLocks noGrp="1"/>
          </p:cNvSpPr>
          <p:nvPr>
            <p:ph type="body" sz="quarter" idx="27"/>
          </p:nvPr>
        </p:nvSpPr>
        <p:spPr>
          <a:xfrm>
            <a:off x="3322580" y="2826115"/>
            <a:ext cx="2673132" cy="955446"/>
          </a:xfrm>
        </p:spPr>
        <p:txBody>
          <a:bodyPr>
            <a:noAutofit/>
          </a:bodyPr>
          <a:lstStyle/>
          <a:p>
            <a:r>
              <a:rPr lang="en-US" sz="1100" dirty="0">
                <a:latin typeface="Verdana" panose="020B0604030504040204" pitchFamily="34" charset="0"/>
                <a:ea typeface="Verdana" panose="020B0604030504040204" pitchFamily="34" charset="0"/>
              </a:rPr>
              <a:t>Crushed feathers (chicken waste) improve resilience of sugar beets against soil pathogens</a:t>
            </a:r>
          </a:p>
          <a:p>
            <a:r>
              <a:rPr lang="en-US" sz="1000" i="1" dirty="0">
                <a:latin typeface="Verdana" panose="020B0604030504040204" pitchFamily="34" charset="0"/>
                <a:ea typeface="Verdana" panose="020B0604030504040204" pitchFamily="34" charset="0"/>
              </a:rPr>
              <a:t>(Postma et al. 2021)</a:t>
            </a:r>
          </a:p>
        </p:txBody>
      </p:sp>
      <p:pic>
        <p:nvPicPr>
          <p:cNvPr id="12" name="Picture Placeholder 7">
            <a:extLst>
              <a:ext uri="{FF2B5EF4-FFF2-40B4-BE49-F238E27FC236}">
                <a16:creationId xmlns:a16="http://schemas.microsoft.com/office/drawing/2014/main" id="{72379CAA-3D60-4BAB-92A3-34DBF3D70C9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3325607" y="860098"/>
            <a:ext cx="2492786" cy="1929550"/>
          </a:xfrm>
          <a:prstGeom prst="rect">
            <a:avLst/>
          </a:prstGeom>
          <a:solidFill>
            <a:schemeClr val="accent3"/>
          </a:solidFill>
        </p:spPr>
      </p:pic>
      <p:pic>
        <p:nvPicPr>
          <p:cNvPr id="13" name="Picture 2" descr="Insect Production on a Large Scale (Black Soldier Fly &amp;amp; Mealworm farms)">
            <a:extLst>
              <a:ext uri="{FF2B5EF4-FFF2-40B4-BE49-F238E27FC236}">
                <a16:creationId xmlns:a16="http://schemas.microsoft.com/office/drawing/2014/main" id="{0027013F-E6B5-453C-A256-125F32B8232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4745" y="860098"/>
            <a:ext cx="2556000" cy="1980000"/>
          </a:xfrm>
          <a:prstGeom prst="rect">
            <a:avLst/>
          </a:prstGeom>
          <a:noFill/>
        </p:spPr>
      </p:pic>
      <p:sp>
        <p:nvSpPr>
          <p:cNvPr id="16" name="Rectangle 15">
            <a:extLst>
              <a:ext uri="{FF2B5EF4-FFF2-40B4-BE49-F238E27FC236}">
                <a16:creationId xmlns:a16="http://schemas.microsoft.com/office/drawing/2014/main" id="{2360B0AB-8975-4AA1-B5BB-1C5F9FEA52E3}"/>
              </a:ext>
            </a:extLst>
          </p:cNvPr>
          <p:cNvSpPr/>
          <p:nvPr/>
        </p:nvSpPr>
        <p:spPr bwMode="auto">
          <a:xfrm>
            <a:off x="274745" y="2918986"/>
            <a:ext cx="2673132" cy="955446"/>
          </a:xfrm>
          <a:prstGeom prst="rect">
            <a:avLst/>
          </a:prstGeom>
          <a:noFill/>
          <a:ln>
            <a:noFill/>
          </a:ln>
        </p:spPr>
        <p:txBody>
          <a:bodyPr vert="horz" wrap="square" lIns="91440" tIns="45720" rIns="91440" bIns="45720" numCol="1" anchor="t" anchorCtr="0" compatLnSpc="1">
            <a:prstTxWarp prst="textNoShape">
              <a:avLst/>
            </a:prstTxWarp>
            <a:noAutofit/>
          </a:bodyPr>
          <a:lstStyle/>
          <a:p>
            <a:pPr>
              <a:lnSpc>
                <a:spcPts val="2000"/>
              </a:lnSpc>
              <a:spcBef>
                <a:spcPts val="1100"/>
              </a:spcBef>
              <a:buClr>
                <a:schemeClr val="bg2"/>
              </a:buClr>
              <a:buSzPct val="140000"/>
            </a:pPr>
            <a:r>
              <a:rPr lang="en-GB" sz="1100" dirty="0">
                <a:latin typeface="Verdana" pitchFamily="34" charset="0"/>
              </a:rPr>
              <a:t>Potential of biomass streams from food processing, retail and catering, used for BSF production yields could </a:t>
            </a:r>
            <a:r>
              <a:rPr lang="en-GB" sz="1100" u="sng" dirty="0">
                <a:latin typeface="Verdana" pitchFamily="34" charset="0"/>
              </a:rPr>
              <a:t>replace</a:t>
            </a:r>
            <a:r>
              <a:rPr lang="en-GB" sz="1100" dirty="0">
                <a:latin typeface="Verdana" pitchFamily="34" charset="0"/>
              </a:rPr>
              <a:t> typically 50 to 75 </a:t>
            </a:r>
            <a:r>
              <a:rPr lang="en-GB" sz="1100" dirty="0" err="1">
                <a:latin typeface="Verdana" pitchFamily="34" charset="0"/>
              </a:rPr>
              <a:t>kton</a:t>
            </a:r>
            <a:r>
              <a:rPr lang="en-GB" sz="1100" dirty="0">
                <a:latin typeface="Verdana" pitchFamily="34" charset="0"/>
              </a:rPr>
              <a:t> soy-beans.</a:t>
            </a:r>
          </a:p>
          <a:p>
            <a:pPr>
              <a:lnSpc>
                <a:spcPts val="2000"/>
              </a:lnSpc>
              <a:spcBef>
                <a:spcPts val="1100"/>
              </a:spcBef>
              <a:buClr>
                <a:schemeClr val="bg2"/>
              </a:buClr>
              <a:buSzPct val="140000"/>
            </a:pPr>
            <a:r>
              <a:rPr lang="en-GB" sz="900" i="1" dirty="0">
                <a:latin typeface="Verdana" pitchFamily="34" charset="0"/>
              </a:rPr>
              <a:t>(Vellinga et al. 2021) </a:t>
            </a:r>
          </a:p>
        </p:txBody>
      </p:sp>
      <p:pic>
        <p:nvPicPr>
          <p:cNvPr id="17" name="Picture 2" descr="IoT to fuel $23.14 billion smart farming by 2022 - FutureIoT">
            <a:extLst>
              <a:ext uri="{FF2B5EF4-FFF2-40B4-BE49-F238E27FC236}">
                <a16:creationId xmlns:a16="http://schemas.microsoft.com/office/drawing/2014/main" id="{EE13F9A9-50A0-4B8F-8270-928EC3C14D2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5842" y="860098"/>
            <a:ext cx="2758191" cy="183879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AB9A593-CC3E-4A20-B80E-F125BD6F4C68}"/>
              </a:ext>
            </a:extLst>
          </p:cNvPr>
          <p:cNvSpPr/>
          <p:nvPr/>
        </p:nvSpPr>
        <p:spPr bwMode="auto">
          <a:xfrm>
            <a:off x="6058372" y="2677681"/>
            <a:ext cx="2673132" cy="955446"/>
          </a:xfrm>
          <a:prstGeom prst="rect">
            <a:avLst/>
          </a:prstGeom>
          <a:noFill/>
          <a:ln>
            <a:noFill/>
          </a:ln>
        </p:spPr>
        <p:txBody>
          <a:bodyPr vert="horz" wrap="square" lIns="91440" tIns="45720" rIns="91440" bIns="45720" numCol="1" anchor="t" anchorCtr="0" compatLnSpc="1">
            <a:prstTxWarp prst="textNoShape">
              <a:avLst/>
            </a:prstTxWarp>
            <a:noAutofit/>
          </a:bodyPr>
          <a:lstStyle/>
          <a:p>
            <a:pPr>
              <a:lnSpc>
                <a:spcPts val="2000"/>
              </a:lnSpc>
              <a:spcBef>
                <a:spcPts val="1100"/>
              </a:spcBef>
              <a:buClr>
                <a:schemeClr val="bg2"/>
              </a:buClr>
              <a:buSzPct val="140000"/>
            </a:pPr>
            <a:r>
              <a:rPr lang="en-US" sz="1100" dirty="0">
                <a:latin typeface="Verdana" panose="020B0604030504040204" pitchFamily="34" charset="0"/>
                <a:ea typeface="Verdana" panose="020B0604030504040204" pitchFamily="34" charset="0"/>
              </a:rPr>
              <a:t>EU farmers have higher trust on peers. Farmers </a:t>
            </a:r>
            <a:r>
              <a:rPr lang="en-US" sz="1100" b="0" i="0" u="none" strike="noStrike" baseline="0" dirty="0">
                <a:latin typeface="Verdana" panose="020B0604030504040204" pitchFamily="34" charset="0"/>
                <a:ea typeface="Verdana" panose="020B0604030504040204" pitchFamily="34" charset="0"/>
              </a:rPr>
              <a:t>build digital relationships with other farmers to form </a:t>
            </a:r>
            <a:r>
              <a:rPr lang="en-US" sz="1100" b="0" i="0" u="none" strike="noStrike" baseline="0" dirty="0" err="1">
                <a:latin typeface="Verdana" panose="020B0604030504040204" pitchFamily="34" charset="0"/>
                <a:ea typeface="Verdana" panose="020B0604030504040204" pitchFamily="34" charset="0"/>
              </a:rPr>
              <a:t>CoP.</a:t>
            </a:r>
            <a:r>
              <a:rPr lang="en-US" sz="1100" b="0" i="0" u="none" strike="noStrike" baseline="0" dirty="0">
                <a:latin typeface="Verdana" panose="020B0604030504040204" pitchFamily="34" charset="0"/>
                <a:ea typeface="Verdana" panose="020B0604030504040204" pitchFamily="34" charset="0"/>
              </a:rPr>
              <a:t> </a:t>
            </a:r>
            <a:r>
              <a:rPr lang="en-US" sz="1100" b="1" i="0" u="none" strike="noStrike" baseline="0" dirty="0">
                <a:latin typeface="Verdana" panose="020B0604030504040204" pitchFamily="34" charset="0"/>
                <a:ea typeface="Verdana" panose="020B0604030504040204" pitchFamily="34" charset="0"/>
              </a:rPr>
              <a:t>Change their practice based on  information by digital farmer influencers and validated by their peers </a:t>
            </a:r>
          </a:p>
          <a:p>
            <a:pPr>
              <a:lnSpc>
                <a:spcPts val="2000"/>
              </a:lnSpc>
              <a:spcBef>
                <a:spcPts val="1100"/>
              </a:spcBef>
              <a:buClr>
                <a:schemeClr val="bg2"/>
              </a:buClr>
              <a:buSzPct val="140000"/>
            </a:pPr>
            <a:r>
              <a:rPr lang="en-US" sz="900" i="1" dirty="0">
                <a:latin typeface="Verdana" panose="020B0604030504040204" pitchFamily="34" charset="0"/>
                <a:ea typeface="Verdana" panose="020B0604030504040204" pitchFamily="34" charset="0"/>
              </a:rPr>
              <a:t>(</a:t>
            </a:r>
            <a:r>
              <a:rPr lang="en-US" sz="900" i="1" dirty="0" err="1">
                <a:latin typeface="Verdana" panose="020B0604030504040204" pitchFamily="34" charset="0"/>
                <a:ea typeface="Verdana" panose="020B0604030504040204" pitchFamily="34" charset="0"/>
              </a:rPr>
              <a:t>SoilCARE</a:t>
            </a:r>
            <a:r>
              <a:rPr lang="en-US" sz="900" i="1" dirty="0">
                <a:latin typeface="Verdana" panose="020B0604030504040204" pitchFamily="34" charset="0"/>
                <a:ea typeface="Verdana" panose="020B0604030504040204" pitchFamily="34" charset="0"/>
              </a:rPr>
              <a:t> 2021)</a:t>
            </a:r>
            <a:endParaRPr lang="en-GB" sz="9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3360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2250-045B-446A-B2C6-3FEF0DD5EF2C}"/>
              </a:ext>
            </a:extLst>
          </p:cNvPr>
          <p:cNvSpPr>
            <a:spLocks noGrp="1"/>
          </p:cNvSpPr>
          <p:nvPr>
            <p:ph type="title"/>
          </p:nvPr>
        </p:nvSpPr>
        <p:spPr>
          <a:xfrm>
            <a:off x="217980" y="80074"/>
            <a:ext cx="8713619" cy="542433"/>
          </a:xfrm>
        </p:spPr>
        <p:txBody>
          <a:bodyPr>
            <a:normAutofit fontScale="90000"/>
          </a:bodyPr>
          <a:lstStyle/>
          <a:p>
            <a:r>
              <a:rPr lang="nl-NL" dirty="0" err="1">
                <a:solidFill>
                  <a:srgbClr val="0070C0"/>
                </a:solidFill>
              </a:rPr>
              <a:t>Transition</a:t>
            </a:r>
            <a:r>
              <a:rPr lang="nl-NL" dirty="0">
                <a:solidFill>
                  <a:srgbClr val="0070C0"/>
                </a:solidFill>
              </a:rPr>
              <a:t> </a:t>
            </a:r>
            <a:r>
              <a:rPr lang="nl-NL" dirty="0" err="1">
                <a:solidFill>
                  <a:srgbClr val="0070C0"/>
                </a:solidFill>
              </a:rPr>
              <a:t>recommendations</a:t>
            </a:r>
            <a:r>
              <a:rPr lang="nl-NL" dirty="0">
                <a:solidFill>
                  <a:srgbClr val="0070C0"/>
                </a:solidFill>
              </a:rPr>
              <a:t>; </a:t>
            </a:r>
            <a:r>
              <a:rPr lang="nl-NL" dirty="0" err="1">
                <a:solidFill>
                  <a:srgbClr val="0070C0"/>
                </a:solidFill>
              </a:rPr>
              <a:t>beyond</a:t>
            </a:r>
            <a:r>
              <a:rPr lang="nl-NL" dirty="0">
                <a:solidFill>
                  <a:srgbClr val="0070C0"/>
                </a:solidFill>
              </a:rPr>
              <a:t> </a:t>
            </a:r>
            <a:r>
              <a:rPr lang="nl-NL" dirty="0" err="1">
                <a:solidFill>
                  <a:srgbClr val="0070C0"/>
                </a:solidFill>
              </a:rPr>
              <a:t>the</a:t>
            </a:r>
            <a:r>
              <a:rPr lang="nl-NL" dirty="0">
                <a:solidFill>
                  <a:srgbClr val="0070C0"/>
                </a:solidFill>
              </a:rPr>
              <a:t> </a:t>
            </a:r>
            <a:r>
              <a:rPr lang="nl-NL" dirty="0" err="1">
                <a:solidFill>
                  <a:srgbClr val="0070C0"/>
                </a:solidFill>
              </a:rPr>
              <a:t>pioneers</a:t>
            </a:r>
            <a:endParaRPr lang="nl-NL" dirty="0">
              <a:solidFill>
                <a:srgbClr val="0070C0"/>
              </a:solidFill>
            </a:endParaRPr>
          </a:p>
        </p:txBody>
      </p:sp>
      <p:sp>
        <p:nvSpPr>
          <p:cNvPr id="4" name="Slide Number Placeholder 3">
            <a:extLst>
              <a:ext uri="{FF2B5EF4-FFF2-40B4-BE49-F238E27FC236}">
                <a16:creationId xmlns:a16="http://schemas.microsoft.com/office/drawing/2014/main" id="{74366BA9-0553-47A3-8B68-5B62BABA3C46}"/>
              </a:ext>
            </a:extLst>
          </p:cNvPr>
          <p:cNvSpPr>
            <a:spLocks noGrp="1"/>
          </p:cNvSpPr>
          <p:nvPr>
            <p:ph type="sldNum" sz="quarter" idx="11"/>
          </p:nvPr>
        </p:nvSpPr>
        <p:spPr/>
        <p:txBody>
          <a:bodyPr/>
          <a:lstStyle/>
          <a:p>
            <a:pPr algn="r"/>
            <a:fld id="{F25965E0-7062-474C-8671-DB3A3CE669B0}" type="slidenum">
              <a:rPr lang="nl-NL" smtClean="0"/>
              <a:pPr algn="r"/>
              <a:t>29</a:t>
            </a:fld>
            <a:endParaRPr lang="nl-NL" dirty="0"/>
          </a:p>
        </p:txBody>
      </p:sp>
      <p:grpSp>
        <p:nvGrpSpPr>
          <p:cNvPr id="3" name="Group 2">
            <a:extLst>
              <a:ext uri="{FF2B5EF4-FFF2-40B4-BE49-F238E27FC236}">
                <a16:creationId xmlns:a16="http://schemas.microsoft.com/office/drawing/2014/main" id="{BAA4AD67-A7DC-43C7-BDDF-B69D8F9F2602}"/>
              </a:ext>
            </a:extLst>
          </p:cNvPr>
          <p:cNvGrpSpPr/>
          <p:nvPr/>
        </p:nvGrpSpPr>
        <p:grpSpPr>
          <a:xfrm>
            <a:off x="5211375" y="582686"/>
            <a:ext cx="3241963" cy="2385569"/>
            <a:chOff x="0" y="2446165"/>
            <a:chExt cx="4256629" cy="2657437"/>
          </a:xfrm>
        </p:grpSpPr>
        <p:pic>
          <p:nvPicPr>
            <p:cNvPr id="3074" name="Picture 2" descr="In Drogeham injecteren Dictus en Douwe Hoeksma met tegenzin de mest -  Leeuwarder Courant">
              <a:extLst>
                <a:ext uri="{FF2B5EF4-FFF2-40B4-BE49-F238E27FC236}">
                  <a16:creationId xmlns:a16="http://schemas.microsoft.com/office/drawing/2014/main" id="{81854983-73EB-4FEC-82E3-64CF961287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46165"/>
              <a:ext cx="4256629" cy="26574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04549D1-D827-4D22-928D-30908D90A735}"/>
                </a:ext>
              </a:extLst>
            </p:cNvPr>
            <p:cNvGrpSpPr/>
            <p:nvPr/>
          </p:nvGrpSpPr>
          <p:grpSpPr>
            <a:xfrm>
              <a:off x="911930" y="2691312"/>
              <a:ext cx="2373696" cy="1259498"/>
              <a:chOff x="1204873" y="2800870"/>
              <a:chExt cx="3333829" cy="1336703"/>
            </a:xfrm>
          </p:grpSpPr>
          <p:sp>
            <p:nvSpPr>
              <p:cNvPr id="14" name="Isosceles Triangle 13">
                <a:extLst>
                  <a:ext uri="{FF2B5EF4-FFF2-40B4-BE49-F238E27FC236}">
                    <a16:creationId xmlns:a16="http://schemas.microsoft.com/office/drawing/2014/main" id="{56A0FF73-6BF6-49BC-AC3A-4DFE0832287E}"/>
                  </a:ext>
                </a:extLst>
              </p:cNvPr>
              <p:cNvSpPr/>
              <p:nvPr/>
            </p:nvSpPr>
            <p:spPr>
              <a:xfrm>
                <a:off x="1704101" y="2917996"/>
                <a:ext cx="2553710" cy="788919"/>
              </a:xfrm>
              <a:custGeom>
                <a:avLst/>
                <a:gdLst>
                  <a:gd name="connsiteX0" fmla="*/ 0 w 2553710"/>
                  <a:gd name="connsiteY0" fmla="*/ 788919 h 788919"/>
                  <a:gd name="connsiteX1" fmla="*/ 451155 w 2553710"/>
                  <a:gd name="connsiteY1" fmla="*/ 510168 h 788919"/>
                  <a:gd name="connsiteX2" fmla="*/ 902311 w 2553710"/>
                  <a:gd name="connsiteY2" fmla="*/ 231416 h 788919"/>
                  <a:gd name="connsiteX3" fmla="*/ 1276855 w 2553710"/>
                  <a:gd name="connsiteY3" fmla="*/ 0 h 788919"/>
                  <a:gd name="connsiteX4" fmla="*/ 1676936 w 2553710"/>
                  <a:gd name="connsiteY4" fmla="*/ 247195 h 788919"/>
                  <a:gd name="connsiteX5" fmla="*/ 2102555 w 2553710"/>
                  <a:gd name="connsiteY5" fmla="*/ 510168 h 788919"/>
                  <a:gd name="connsiteX6" fmla="*/ 2553710 w 2553710"/>
                  <a:gd name="connsiteY6" fmla="*/ 788919 h 788919"/>
                  <a:gd name="connsiteX7" fmla="*/ 1864208 w 2553710"/>
                  <a:gd name="connsiteY7" fmla="*/ 788919 h 788919"/>
                  <a:gd name="connsiteX8" fmla="*/ 1200244 w 2553710"/>
                  <a:gd name="connsiteY8" fmla="*/ 788919 h 788919"/>
                  <a:gd name="connsiteX9" fmla="*/ 561816 w 2553710"/>
                  <a:gd name="connsiteY9" fmla="*/ 788919 h 788919"/>
                  <a:gd name="connsiteX10" fmla="*/ 0 w 2553710"/>
                  <a:gd name="connsiteY10" fmla="*/ 788919 h 7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3710" h="788919" extrusionOk="0">
                    <a:moveTo>
                      <a:pt x="0" y="788919"/>
                    </a:moveTo>
                    <a:cubicBezTo>
                      <a:pt x="124040" y="711013"/>
                      <a:pt x="244908" y="618275"/>
                      <a:pt x="451155" y="510168"/>
                    </a:cubicBezTo>
                    <a:cubicBezTo>
                      <a:pt x="657402" y="402061"/>
                      <a:pt x="807853" y="292999"/>
                      <a:pt x="902311" y="231416"/>
                    </a:cubicBezTo>
                    <a:cubicBezTo>
                      <a:pt x="996769" y="169833"/>
                      <a:pt x="1153856" y="52069"/>
                      <a:pt x="1276855" y="0"/>
                    </a:cubicBezTo>
                    <a:cubicBezTo>
                      <a:pt x="1380550" y="46323"/>
                      <a:pt x="1569349" y="198139"/>
                      <a:pt x="1676936" y="247195"/>
                    </a:cubicBezTo>
                    <a:cubicBezTo>
                      <a:pt x="1784523" y="296251"/>
                      <a:pt x="1922142" y="379595"/>
                      <a:pt x="2102555" y="510168"/>
                    </a:cubicBezTo>
                    <a:cubicBezTo>
                      <a:pt x="2282968" y="640742"/>
                      <a:pt x="2446178" y="743758"/>
                      <a:pt x="2553710" y="788919"/>
                    </a:cubicBezTo>
                    <a:cubicBezTo>
                      <a:pt x="2404235" y="756760"/>
                      <a:pt x="2025952" y="792355"/>
                      <a:pt x="1864208" y="788919"/>
                    </a:cubicBezTo>
                    <a:cubicBezTo>
                      <a:pt x="1702464" y="785483"/>
                      <a:pt x="1523893" y="817168"/>
                      <a:pt x="1200244" y="788919"/>
                    </a:cubicBezTo>
                    <a:cubicBezTo>
                      <a:pt x="876595" y="760670"/>
                      <a:pt x="822551" y="785690"/>
                      <a:pt x="561816" y="788919"/>
                    </a:cubicBezTo>
                    <a:cubicBezTo>
                      <a:pt x="301081" y="792148"/>
                      <a:pt x="161546" y="815631"/>
                      <a:pt x="0" y="788919"/>
                    </a:cubicBezTo>
                    <a:close/>
                  </a:path>
                </a:pathLst>
              </a:custGeom>
              <a:noFill/>
              <a:ln>
                <a:solidFill>
                  <a:schemeClr val="bg1"/>
                </a:solidFill>
                <a:extLst>
                  <a:ext uri="{C807C97D-BFC1-408E-A445-0C87EB9F89A2}">
                    <ask:lineSketchStyleProps xmlns:ask="http://schemas.microsoft.com/office/drawing/2018/sketchyshapes" sd="3493312679">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nl-NL" sz="1050" dirty="0" err="1">
                  <a:solidFill>
                    <a:schemeClr val="tx1"/>
                  </a:solidFill>
                </a:endParaRPr>
              </a:p>
            </p:txBody>
          </p:sp>
          <p:sp>
            <p:nvSpPr>
              <p:cNvPr id="15" name="Rectangle 14">
                <a:extLst>
                  <a:ext uri="{FF2B5EF4-FFF2-40B4-BE49-F238E27FC236}">
                    <a16:creationId xmlns:a16="http://schemas.microsoft.com/office/drawing/2014/main" id="{934B32DD-F5EB-4FAE-848B-5F90AD1B562A}"/>
                  </a:ext>
                </a:extLst>
              </p:cNvPr>
              <p:cNvSpPr/>
              <p:nvPr/>
            </p:nvSpPr>
            <p:spPr>
              <a:xfrm>
                <a:off x="2481925" y="3771950"/>
                <a:ext cx="1673642" cy="365623"/>
              </a:xfrm>
              <a:prstGeom prst="rect">
                <a:avLst/>
              </a:prstGeom>
            </p:spPr>
            <p:txBody>
              <a:bodyPr wrap="square">
                <a:spAutoFit/>
              </a:bodyPr>
              <a:lstStyle/>
              <a:p>
                <a:r>
                  <a:rPr lang="en-US" sz="900" dirty="0">
                    <a:solidFill>
                      <a:schemeClr val="bg1"/>
                    </a:solidFill>
                    <a:latin typeface="+mj-lt"/>
                  </a:rPr>
                  <a:t>Cost </a:t>
                </a:r>
                <a:r>
                  <a:rPr lang="en-US" sz="900" b="1" dirty="0">
                    <a:solidFill>
                      <a:schemeClr val="bg1"/>
                    </a:solidFill>
                    <a:latin typeface="+mj-lt"/>
                  </a:rPr>
                  <a:t>-</a:t>
                </a:r>
              </a:p>
            </p:txBody>
          </p:sp>
          <p:sp>
            <p:nvSpPr>
              <p:cNvPr id="16" name="Rectangle 15">
                <a:extLst>
                  <a:ext uri="{FF2B5EF4-FFF2-40B4-BE49-F238E27FC236}">
                    <a16:creationId xmlns:a16="http://schemas.microsoft.com/office/drawing/2014/main" id="{6EF64DE2-D05E-495E-A439-AAEB4CB6AF21}"/>
                  </a:ext>
                </a:extLst>
              </p:cNvPr>
              <p:cNvSpPr/>
              <p:nvPr/>
            </p:nvSpPr>
            <p:spPr>
              <a:xfrm>
                <a:off x="3198856" y="2800870"/>
                <a:ext cx="1339846" cy="584999"/>
              </a:xfrm>
              <a:prstGeom prst="rect">
                <a:avLst/>
              </a:prstGeom>
            </p:spPr>
            <p:txBody>
              <a:bodyPr wrap="square">
                <a:spAutoFit/>
              </a:bodyPr>
              <a:lstStyle/>
              <a:p>
                <a:r>
                  <a:rPr lang="en-US" sz="900" dirty="0">
                    <a:solidFill>
                      <a:schemeClr val="bg1"/>
                    </a:solidFill>
                    <a:latin typeface="+mj-lt"/>
                  </a:rPr>
                  <a:t>Income from Milk</a:t>
                </a:r>
                <a:r>
                  <a:rPr lang="en-US" sz="900" b="1" dirty="0">
                    <a:solidFill>
                      <a:schemeClr val="bg1"/>
                    </a:solidFill>
                    <a:latin typeface="+mj-lt"/>
                  </a:rPr>
                  <a:t>+</a:t>
                </a:r>
              </a:p>
            </p:txBody>
          </p:sp>
          <p:sp>
            <p:nvSpPr>
              <p:cNvPr id="17" name="Rectangle 16">
                <a:extLst>
                  <a:ext uri="{FF2B5EF4-FFF2-40B4-BE49-F238E27FC236}">
                    <a16:creationId xmlns:a16="http://schemas.microsoft.com/office/drawing/2014/main" id="{3720A239-9B09-490C-B445-E145C703D9FD}"/>
                  </a:ext>
                </a:extLst>
              </p:cNvPr>
              <p:cNvSpPr/>
              <p:nvPr/>
            </p:nvSpPr>
            <p:spPr>
              <a:xfrm>
                <a:off x="1204873" y="2808383"/>
                <a:ext cx="1339846" cy="870332"/>
              </a:xfrm>
              <a:prstGeom prst="rect">
                <a:avLst/>
              </a:prstGeom>
            </p:spPr>
            <p:txBody>
              <a:bodyPr wrap="square">
                <a:spAutoFit/>
              </a:bodyPr>
              <a:lstStyle/>
              <a:p>
                <a:r>
                  <a:rPr lang="en-US" sz="900" dirty="0">
                    <a:solidFill>
                      <a:schemeClr val="bg1"/>
                    </a:solidFill>
                    <a:latin typeface="+mj-lt"/>
                  </a:rPr>
                  <a:t>Income for environmental services +</a:t>
                </a:r>
                <a:endParaRPr lang="en-US" sz="900" b="1" dirty="0">
                  <a:solidFill>
                    <a:schemeClr val="bg1"/>
                  </a:solidFill>
                  <a:latin typeface="+mj-lt"/>
                </a:endParaRPr>
              </a:p>
            </p:txBody>
          </p:sp>
          <p:sp>
            <p:nvSpPr>
              <p:cNvPr id="18" name="Rectangle 17">
                <a:extLst>
                  <a:ext uri="{FF2B5EF4-FFF2-40B4-BE49-F238E27FC236}">
                    <a16:creationId xmlns:a16="http://schemas.microsoft.com/office/drawing/2014/main" id="{64BB34BB-A92B-4DCC-8DD5-21764CDCC47E}"/>
                  </a:ext>
                </a:extLst>
              </p:cNvPr>
              <p:cNvSpPr/>
              <p:nvPr/>
            </p:nvSpPr>
            <p:spPr>
              <a:xfrm>
                <a:off x="2528934" y="3450904"/>
                <a:ext cx="1339846" cy="365623"/>
              </a:xfrm>
              <a:prstGeom prst="rect">
                <a:avLst/>
              </a:prstGeom>
            </p:spPr>
            <p:txBody>
              <a:bodyPr wrap="square">
                <a:spAutoFit/>
              </a:bodyPr>
              <a:lstStyle/>
              <a:p>
                <a:r>
                  <a:rPr lang="en-US" sz="900" dirty="0">
                    <a:solidFill>
                      <a:schemeClr val="bg1"/>
                    </a:solidFill>
                    <a:latin typeface="+mj-lt"/>
                  </a:rPr>
                  <a:t>Income</a:t>
                </a:r>
              </a:p>
            </p:txBody>
          </p:sp>
          <p:pic>
            <p:nvPicPr>
              <p:cNvPr id="19" name="Graphic 18" descr="Coins">
                <a:extLst>
                  <a:ext uri="{FF2B5EF4-FFF2-40B4-BE49-F238E27FC236}">
                    <a16:creationId xmlns:a16="http://schemas.microsoft.com/office/drawing/2014/main" id="{285560F4-E9E7-492F-A85C-FB739DCECA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77621" y="2917996"/>
                <a:ext cx="606668" cy="606669"/>
              </a:xfrm>
              <a:prstGeom prst="rect">
                <a:avLst/>
              </a:prstGeom>
            </p:spPr>
          </p:pic>
        </p:grpSp>
      </p:grpSp>
      <p:sp>
        <p:nvSpPr>
          <p:cNvPr id="8" name="TextBox 7">
            <a:extLst>
              <a:ext uri="{FF2B5EF4-FFF2-40B4-BE49-F238E27FC236}">
                <a16:creationId xmlns:a16="http://schemas.microsoft.com/office/drawing/2014/main" id="{11B36EAD-070B-40F1-8487-8C11CB6F2B3B}"/>
              </a:ext>
            </a:extLst>
          </p:cNvPr>
          <p:cNvSpPr txBox="1"/>
          <p:nvPr/>
        </p:nvSpPr>
        <p:spPr>
          <a:xfrm>
            <a:off x="5174071" y="2995064"/>
            <a:ext cx="3793347" cy="1565750"/>
          </a:xfrm>
          <a:prstGeom prst="rect">
            <a:avLst/>
          </a:prstGeom>
          <a:noFill/>
        </p:spPr>
        <p:txBody>
          <a:bodyPr wrap="square" rtlCol="0">
            <a:spAutoFit/>
          </a:bodyPr>
          <a:lstStyle/>
          <a:p>
            <a:pPr eaLnBrk="0" hangingPunct="0">
              <a:lnSpc>
                <a:spcPct val="114000"/>
              </a:lnSpc>
            </a:pPr>
            <a:r>
              <a:rPr lang="en-US" altLang="en-US" sz="1200" dirty="0">
                <a:solidFill>
                  <a:srgbClr val="202124"/>
                </a:solidFill>
                <a:ea typeface="Verdana" panose="020B0604030504040204" pitchFamily="34" charset="0"/>
                <a:cs typeface="Arial" panose="020B0604020202020204" pitchFamily="34" charset="0"/>
              </a:rPr>
              <a:t>Many interventions have </a:t>
            </a:r>
            <a:r>
              <a:rPr lang="en-US" altLang="en-US" sz="1200" b="1" dirty="0">
                <a:solidFill>
                  <a:srgbClr val="202124"/>
                </a:solidFill>
                <a:ea typeface="Verdana" panose="020B0604030504040204" pitchFamily="34" charset="0"/>
                <a:cs typeface="Arial" panose="020B0604020202020204" pitchFamily="34" charset="0"/>
              </a:rPr>
              <a:t>long-term</a:t>
            </a:r>
            <a:r>
              <a:rPr lang="en-US" altLang="en-US" sz="1200" dirty="0">
                <a:solidFill>
                  <a:srgbClr val="202124"/>
                </a:solidFill>
                <a:ea typeface="Verdana" panose="020B0604030504040204" pitchFamily="34" charset="0"/>
                <a:cs typeface="Arial" panose="020B0604020202020204" pitchFamily="34" charset="0"/>
              </a:rPr>
              <a:t> busines effects. </a:t>
            </a:r>
            <a:r>
              <a:rPr lang="en-US" altLang="en-US" sz="1200" b="1" dirty="0">
                <a:solidFill>
                  <a:srgbClr val="202124"/>
                </a:solidFill>
                <a:ea typeface="Verdana" panose="020B0604030504040204" pitchFamily="34" charset="0"/>
              </a:rPr>
              <a:t>Difficult</a:t>
            </a:r>
            <a:r>
              <a:rPr lang="en-US" altLang="en-US" sz="1200" dirty="0">
                <a:solidFill>
                  <a:srgbClr val="202124"/>
                </a:solidFill>
                <a:ea typeface="Verdana" panose="020B0604030504040204" pitchFamily="34" charset="0"/>
              </a:rPr>
              <a:t> to </a:t>
            </a:r>
            <a:r>
              <a:rPr lang="en-US" altLang="en-US" sz="1200" b="1" dirty="0">
                <a:solidFill>
                  <a:srgbClr val="202124"/>
                </a:solidFill>
                <a:ea typeface="Verdana" panose="020B0604030504040204" pitchFamily="34" charset="0"/>
              </a:rPr>
              <a:t>compensate</a:t>
            </a:r>
            <a:r>
              <a:rPr lang="en-US" altLang="en-US" sz="1200" dirty="0">
                <a:solidFill>
                  <a:srgbClr val="202124"/>
                </a:solidFill>
                <a:ea typeface="Verdana" panose="020B0604030504040204" pitchFamily="34" charset="0"/>
              </a:rPr>
              <a:t> for increased labor. </a:t>
            </a:r>
            <a:r>
              <a:rPr lang="en-US" altLang="en-US" sz="1200" b="1" dirty="0">
                <a:solidFill>
                  <a:srgbClr val="202124"/>
                </a:solidFill>
                <a:ea typeface="Verdana" panose="020B0604030504040204" pitchFamily="34" charset="0"/>
                <a:cs typeface="Arial" panose="020B0604020202020204" pitchFamily="34" charset="0"/>
              </a:rPr>
              <a:t>Few</a:t>
            </a:r>
            <a:r>
              <a:rPr lang="en-US" altLang="en-US" sz="1200" dirty="0">
                <a:solidFill>
                  <a:srgbClr val="202124"/>
                </a:solidFill>
                <a:ea typeface="Verdana" panose="020B0604030504040204" pitchFamily="34" charset="0"/>
                <a:cs typeface="Arial" panose="020B0604020202020204" pitchFamily="34" charset="0"/>
              </a:rPr>
              <a:t> circular business options will “</a:t>
            </a:r>
            <a:r>
              <a:rPr lang="en-US" altLang="en-US" sz="1200" i="1" dirty="0">
                <a:solidFill>
                  <a:srgbClr val="202124"/>
                </a:solidFill>
                <a:ea typeface="Verdana" panose="020B0604030504040204" pitchFamily="34" charset="0"/>
                <a:cs typeface="Arial" panose="020B0604020202020204" pitchFamily="34" charset="0"/>
              </a:rPr>
              <a:t>Sell Themselves</a:t>
            </a:r>
            <a:r>
              <a:rPr lang="en-US" altLang="en-US" sz="1200" dirty="0">
                <a:solidFill>
                  <a:srgbClr val="202124"/>
                </a:solidFill>
                <a:ea typeface="Verdana" panose="020B0604030504040204" pitchFamily="34" charset="0"/>
                <a:cs typeface="Arial" panose="020B0604020202020204" pitchFamily="34" charset="0"/>
              </a:rPr>
              <a:t>”. Circular innovations therefore require </a:t>
            </a:r>
            <a:r>
              <a:rPr lang="en-US" altLang="en-US" sz="1200" b="1" dirty="0">
                <a:solidFill>
                  <a:srgbClr val="202124"/>
                </a:solidFill>
                <a:ea typeface="Verdana" panose="020B0604030504040204" pitchFamily="34" charset="0"/>
                <a:cs typeface="Arial" panose="020B0604020202020204" pitchFamily="34" charset="0"/>
              </a:rPr>
              <a:t>more policy management </a:t>
            </a:r>
            <a:r>
              <a:rPr lang="en-US" altLang="en-US" sz="1200" dirty="0">
                <a:solidFill>
                  <a:srgbClr val="202124"/>
                </a:solidFill>
                <a:ea typeface="Verdana" panose="020B0604030504040204" pitchFamily="34" charset="0"/>
                <a:cs typeface="Arial" panose="020B0604020202020204" pitchFamily="34" charset="0"/>
              </a:rPr>
              <a:t>than ordinary innovations.  </a:t>
            </a:r>
            <a:r>
              <a:rPr lang="en-US" altLang="en-US" sz="1200" dirty="0">
                <a:solidFill>
                  <a:srgbClr val="202124"/>
                </a:solidFill>
                <a:ea typeface="Verdana" panose="020B0604030504040204" pitchFamily="34" charset="0"/>
              </a:rPr>
              <a:t>A number of business options require </a:t>
            </a:r>
            <a:r>
              <a:rPr lang="en-US" altLang="en-US" sz="1200" b="1" dirty="0">
                <a:solidFill>
                  <a:srgbClr val="202124"/>
                </a:solidFill>
                <a:ea typeface="Verdana" panose="020B0604030504040204" pitchFamily="34" charset="0"/>
              </a:rPr>
              <a:t>regulatory changes</a:t>
            </a:r>
          </a:p>
          <a:p>
            <a:pPr>
              <a:lnSpc>
                <a:spcPts val="1800"/>
              </a:lnSpc>
            </a:pPr>
            <a:endParaRPr lang="en-US" sz="1400" dirty="0" err="1">
              <a:latin typeface="Verdana" pitchFamily="34" charset="0"/>
            </a:endParaRPr>
          </a:p>
        </p:txBody>
      </p:sp>
      <p:sp>
        <p:nvSpPr>
          <p:cNvPr id="24" name="Rectangle 23">
            <a:extLst>
              <a:ext uri="{FF2B5EF4-FFF2-40B4-BE49-F238E27FC236}">
                <a16:creationId xmlns:a16="http://schemas.microsoft.com/office/drawing/2014/main" id="{3B6F24D3-F17E-4D91-BB3F-4E0B28BE266F}"/>
              </a:ext>
            </a:extLst>
          </p:cNvPr>
          <p:cNvSpPr/>
          <p:nvPr/>
        </p:nvSpPr>
        <p:spPr>
          <a:xfrm>
            <a:off x="5306291" y="4745189"/>
            <a:ext cx="4806510" cy="369332"/>
          </a:xfrm>
          <a:prstGeom prst="rect">
            <a:avLst/>
          </a:prstGeom>
        </p:spPr>
        <p:txBody>
          <a:bodyPr wrap="square">
            <a:spAutoFit/>
          </a:bodyPr>
          <a:lstStyle/>
          <a:p>
            <a:r>
              <a:rPr lang="nl-NL" sz="900" i="1" dirty="0">
                <a:latin typeface="Verdana" panose="020B0604030504040204" pitchFamily="34" charset="0"/>
                <a:ea typeface="Verdana" panose="020B0604030504040204" pitchFamily="34" charset="0"/>
              </a:rPr>
              <a:t>Hoes &amp; de Lauwere; 2020, 2021</a:t>
            </a:r>
          </a:p>
          <a:p>
            <a:r>
              <a:rPr lang="nl-NL" sz="900" i="1" dirty="0">
                <a:latin typeface="Verdana" panose="020B0604030504040204" pitchFamily="34" charset="0"/>
                <a:ea typeface="Verdana" panose="020B0604030504040204" pitchFamily="34" charset="0"/>
              </a:rPr>
              <a:t>Hoes et al. 2021</a:t>
            </a:r>
          </a:p>
        </p:txBody>
      </p:sp>
      <p:sp>
        <p:nvSpPr>
          <p:cNvPr id="25" name="Text Placeholder 8">
            <a:extLst>
              <a:ext uri="{FF2B5EF4-FFF2-40B4-BE49-F238E27FC236}">
                <a16:creationId xmlns:a16="http://schemas.microsoft.com/office/drawing/2014/main" id="{261CA298-148D-486D-B804-04B9E76F612E}"/>
              </a:ext>
            </a:extLst>
          </p:cNvPr>
          <p:cNvSpPr>
            <a:spLocks noGrp="1"/>
          </p:cNvSpPr>
          <p:nvPr>
            <p:ph type="body" sz="quarter" idx="10"/>
          </p:nvPr>
        </p:nvSpPr>
        <p:spPr>
          <a:xfrm>
            <a:off x="2270817" y="2891655"/>
            <a:ext cx="2832197" cy="1669159"/>
          </a:xfrm>
        </p:spPr>
        <p:txBody>
          <a:bodyPr wrap="square" anchor="t">
            <a:noAutofit/>
          </a:bodyPr>
          <a:lstStyle/>
          <a:p>
            <a:pPr marL="0" lvl="0" indent="0">
              <a:lnSpc>
                <a:spcPct val="100000"/>
              </a:lnSpc>
              <a:spcBef>
                <a:spcPts val="0"/>
              </a:spcBef>
              <a:buNone/>
            </a:pPr>
            <a:r>
              <a:rPr lang="en-GB" sz="1050" b="1" dirty="0">
                <a:effectLst/>
              </a:rPr>
              <a:t>Living labs</a:t>
            </a:r>
            <a:r>
              <a:rPr lang="en-GB" sz="1050" dirty="0">
                <a:effectLst/>
              </a:rPr>
              <a:t> are </a:t>
            </a:r>
            <a:r>
              <a:rPr lang="en-GB" sz="1050" b="1" dirty="0">
                <a:effectLst/>
              </a:rPr>
              <a:t>key</a:t>
            </a:r>
            <a:r>
              <a:rPr lang="en-GB" sz="1050" dirty="0">
                <a:effectLst/>
              </a:rPr>
              <a:t> in </a:t>
            </a:r>
            <a:r>
              <a:rPr lang="en-GB" sz="1050" b="1" dirty="0">
                <a:effectLst/>
              </a:rPr>
              <a:t>transition processes </a:t>
            </a:r>
            <a:r>
              <a:rPr lang="en-GB" sz="1050" dirty="0">
                <a:effectLst/>
              </a:rPr>
              <a:t>in practice. </a:t>
            </a:r>
            <a:r>
              <a:rPr lang="en-GB" sz="1050" b="1" dirty="0">
                <a:effectLst/>
              </a:rPr>
              <a:t>Social learning </a:t>
            </a:r>
            <a:r>
              <a:rPr lang="en-GB" sz="1050" dirty="0">
                <a:effectLst/>
              </a:rPr>
              <a:t>is the main function of experiments</a:t>
            </a:r>
            <a:r>
              <a:rPr lang="en-GB" sz="1050" dirty="0"/>
              <a:t>; yet </a:t>
            </a:r>
            <a:r>
              <a:rPr lang="en-GB" sz="1050" dirty="0">
                <a:effectLst/>
              </a:rPr>
              <a:t>there is a </a:t>
            </a:r>
            <a:r>
              <a:rPr lang="en-GB" sz="1050" b="1" dirty="0">
                <a:effectLst/>
              </a:rPr>
              <a:t>poor exchange</a:t>
            </a:r>
            <a:r>
              <a:rPr lang="en-GB" sz="1050" dirty="0">
                <a:effectLst/>
              </a:rPr>
              <a:t> of ideas and solutions between the experimental areas. Also, the exchange of experiences </a:t>
            </a:r>
            <a:r>
              <a:rPr lang="en-GB" sz="1050" b="1" dirty="0">
                <a:effectLst/>
              </a:rPr>
              <a:t>to the non-experimental </a:t>
            </a:r>
            <a:r>
              <a:rPr lang="en-GB" sz="1050" dirty="0">
                <a:effectLst/>
              </a:rPr>
              <a:t>areas has </a:t>
            </a:r>
            <a:r>
              <a:rPr lang="en-GB" sz="1050" b="1" dirty="0">
                <a:effectLst/>
              </a:rPr>
              <a:t>not (yet) started</a:t>
            </a:r>
            <a:r>
              <a:rPr lang="en-GB" sz="1050" dirty="0">
                <a:effectLst/>
              </a:rPr>
              <a:t>.</a:t>
            </a:r>
          </a:p>
          <a:p>
            <a:pPr marL="0" lvl="0" indent="0">
              <a:lnSpc>
                <a:spcPct val="100000"/>
              </a:lnSpc>
              <a:spcBef>
                <a:spcPts val="0"/>
              </a:spcBef>
              <a:buNone/>
            </a:pPr>
            <a:r>
              <a:rPr lang="en-GB" sz="1050" i="1" dirty="0"/>
              <a:t>(Bouwma, 2021)</a:t>
            </a:r>
            <a:endParaRPr lang="en-US" sz="1050" i="1" dirty="0">
              <a:effectLst/>
            </a:endParaRPr>
          </a:p>
        </p:txBody>
      </p:sp>
      <p:pic>
        <p:nvPicPr>
          <p:cNvPr id="26" name="Picture 25">
            <a:extLst>
              <a:ext uri="{FF2B5EF4-FFF2-40B4-BE49-F238E27FC236}">
                <a16:creationId xmlns:a16="http://schemas.microsoft.com/office/drawing/2014/main" id="{A82CFFF8-F9D7-403E-AEC3-0BB827180E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9153" y="844262"/>
            <a:ext cx="2747597" cy="1902237"/>
          </a:xfrm>
          <a:prstGeom prst="rect">
            <a:avLst/>
          </a:prstGeom>
        </p:spPr>
      </p:pic>
      <p:sp>
        <p:nvSpPr>
          <p:cNvPr id="20" name="Text Placeholder 8">
            <a:extLst>
              <a:ext uri="{FF2B5EF4-FFF2-40B4-BE49-F238E27FC236}">
                <a16:creationId xmlns:a16="http://schemas.microsoft.com/office/drawing/2014/main" id="{80E8B4C8-341A-41BE-BB5F-4A2F33B2EA54}"/>
              </a:ext>
            </a:extLst>
          </p:cNvPr>
          <p:cNvSpPr txBox="1">
            <a:spLocks/>
          </p:cNvSpPr>
          <p:nvPr/>
        </p:nvSpPr>
        <p:spPr>
          <a:xfrm>
            <a:off x="-14972" y="2938371"/>
            <a:ext cx="2252036" cy="87979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100" b="1" dirty="0">
                <a:latin typeface="Verdana" panose="020B0604030504040204" pitchFamily="34" charset="0"/>
                <a:ea typeface="Verdana" panose="020B0604030504040204" pitchFamily="34" charset="0"/>
              </a:rPr>
              <a:t>196</a:t>
            </a:r>
            <a:r>
              <a:rPr lang="en-US" sz="1100" dirty="0">
                <a:latin typeface="Verdana" panose="020B0604030504040204" pitchFamily="34" charset="0"/>
                <a:ea typeface="Verdana" panose="020B0604030504040204" pitchFamily="34" charset="0"/>
              </a:rPr>
              <a:t> pioneering farmers have adopted the circular principles, and proof it is possible to be a sustainable producer and earn a good income</a:t>
            </a:r>
            <a:r>
              <a:rPr lang="en-US" sz="1100" dirty="0"/>
              <a:t>. </a:t>
            </a:r>
          </a:p>
          <a:p>
            <a:pPr marL="0" indent="0">
              <a:buNone/>
            </a:pPr>
            <a:r>
              <a:rPr lang="en-US" sz="1100" i="1" dirty="0"/>
              <a:t>(Hoes and van Lauwere, 2020)</a:t>
            </a:r>
          </a:p>
        </p:txBody>
      </p:sp>
      <p:pic>
        <p:nvPicPr>
          <p:cNvPr id="21" name="Picture 20">
            <a:extLst>
              <a:ext uri="{FF2B5EF4-FFF2-40B4-BE49-F238E27FC236}">
                <a16:creationId xmlns:a16="http://schemas.microsoft.com/office/drawing/2014/main" id="{2D46658D-F73E-4E42-A57A-BD408D8709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64" y="771817"/>
            <a:ext cx="2017244" cy="2017244"/>
          </a:xfrm>
          <a:prstGeom prst="rect">
            <a:avLst/>
          </a:prstGeom>
        </p:spPr>
      </p:pic>
    </p:spTree>
    <p:extLst>
      <p:ext uri="{BB962C8B-B14F-4D97-AF65-F5344CB8AC3E}">
        <p14:creationId xmlns:p14="http://schemas.microsoft.com/office/powerpoint/2010/main" val="19068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4E8C2FD-A29C-49FE-A8F5-F20B46578515}"/>
              </a:ext>
            </a:extLst>
          </p:cNvPr>
          <p:cNvSpPr txBox="1">
            <a:spLocks/>
          </p:cNvSpPr>
          <p:nvPr/>
        </p:nvSpPr>
        <p:spPr>
          <a:xfrm>
            <a:off x="406800" y="70339"/>
            <a:ext cx="8330400" cy="576832"/>
          </a:xfrm>
          <a:prstGeom prst="rect">
            <a:avLst/>
          </a:prstGeom>
        </p:spPr>
        <p:txBody>
          <a:bodyPr/>
          <a:lstStyle>
            <a:lvl1pPr algn="l" rtl="0" fontAlgn="base">
              <a:lnSpc>
                <a:spcPts val="3200"/>
              </a:lnSpc>
              <a:spcBef>
                <a:spcPct val="0"/>
              </a:spcBef>
              <a:spcAft>
                <a:spcPct val="0"/>
              </a:spcAft>
              <a:defRPr sz="26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en-US" b="1" dirty="0"/>
              <a:t>The Netherlands</a:t>
            </a:r>
            <a:endParaRPr lang="nl-NL" b="1" dirty="0"/>
          </a:p>
        </p:txBody>
      </p:sp>
      <p:pic>
        <p:nvPicPr>
          <p:cNvPr id="1026" name="Picture 2" descr="Image result for amsterdam">
            <a:extLst>
              <a:ext uri="{FF2B5EF4-FFF2-40B4-BE49-F238E27FC236}">
                <a16:creationId xmlns:a16="http://schemas.microsoft.com/office/drawing/2014/main" id="{A807B8F5-EE9E-4348-B473-CFECC7B509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800" y="647171"/>
            <a:ext cx="2878829" cy="2156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ulips">
            <a:extLst>
              <a:ext uri="{FF2B5EF4-FFF2-40B4-BE49-F238E27FC236}">
                <a16:creationId xmlns:a16="http://schemas.microsoft.com/office/drawing/2014/main" id="{D1D30688-6C26-4784-9BB1-685C0908CD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800" y="2996710"/>
            <a:ext cx="3379351" cy="1950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Nethelands planet">
            <a:extLst>
              <a:ext uri="{FF2B5EF4-FFF2-40B4-BE49-F238E27FC236}">
                <a16:creationId xmlns:a16="http://schemas.microsoft.com/office/drawing/2014/main" id="{972EE6AC-95EE-4449-ABA8-C4779BD959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85054" y="574667"/>
            <a:ext cx="1316335" cy="16607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A40642-0DD4-72AB-09FD-5CB3B2944555}"/>
              </a:ext>
            </a:extLst>
          </p:cNvPr>
          <p:cNvSpPr txBox="1"/>
          <p:nvPr/>
        </p:nvSpPr>
        <p:spPr>
          <a:xfrm>
            <a:off x="4999054" y="4494014"/>
            <a:ext cx="4572000" cy="369332"/>
          </a:xfrm>
          <a:prstGeom prst="rect">
            <a:avLst/>
          </a:prstGeom>
          <a:noFill/>
        </p:spPr>
        <p:txBody>
          <a:bodyPr wrap="square">
            <a:spAutoFit/>
          </a:bodyPr>
          <a:lstStyle/>
          <a:p>
            <a:r>
              <a:rPr lang="nl-NL" dirty="0"/>
              <a:t>https://youtu.be/eUjWdS-z5AA</a:t>
            </a:r>
          </a:p>
        </p:txBody>
      </p:sp>
    </p:spTree>
    <p:extLst>
      <p:ext uri="{BB962C8B-B14F-4D97-AF65-F5344CB8AC3E}">
        <p14:creationId xmlns:p14="http://schemas.microsoft.com/office/powerpoint/2010/main" val="12125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355C2BA7-4E0E-41D4-9955-F0FA1B39B762}"/>
              </a:ext>
            </a:extLst>
          </p:cNvPr>
          <p:cNvSpPr>
            <a:spLocks noGrp="1"/>
          </p:cNvSpPr>
          <p:nvPr>
            <p:ph type="title"/>
          </p:nvPr>
        </p:nvSpPr>
        <p:spPr>
          <a:xfrm>
            <a:off x="561600" y="168288"/>
            <a:ext cx="8330400" cy="576832"/>
          </a:xfrm>
        </p:spPr>
        <p:txBody>
          <a:bodyPr/>
          <a:lstStyle/>
          <a:p>
            <a:r>
              <a:rPr lang="nl-NL" dirty="0" err="1"/>
              <a:t>Transition</a:t>
            </a:r>
            <a:r>
              <a:rPr lang="nl-NL" dirty="0"/>
              <a:t> management: actions</a:t>
            </a:r>
          </a:p>
        </p:txBody>
      </p:sp>
      <p:sp>
        <p:nvSpPr>
          <p:cNvPr id="17" name="Freeform 6"/>
          <p:cNvSpPr>
            <a:spLocks/>
          </p:cNvSpPr>
          <p:nvPr/>
        </p:nvSpPr>
        <p:spPr bwMode="auto">
          <a:xfrm>
            <a:off x="1344410" y="1218409"/>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bg2">
                <a:lumMod val="50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Freeform 6"/>
          <p:cNvSpPr>
            <a:spLocks/>
          </p:cNvSpPr>
          <p:nvPr/>
        </p:nvSpPr>
        <p:spPr bwMode="auto">
          <a:xfrm flipV="1">
            <a:off x="1342520" y="2884430"/>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tx2">
                <a:lumMod val="75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9" name="Ovaal 18"/>
          <p:cNvSpPr/>
          <p:nvPr/>
        </p:nvSpPr>
        <p:spPr>
          <a:xfrm>
            <a:off x="1644544" y="3685013"/>
            <a:ext cx="648000" cy="6480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a:solidFill>
                  <a:schemeClr val="bg1"/>
                </a:solidFill>
              </a:rPr>
              <a:t>Experiment</a:t>
            </a:r>
          </a:p>
        </p:txBody>
      </p:sp>
      <p:sp>
        <p:nvSpPr>
          <p:cNvPr id="20" name="Ovaal 19"/>
          <p:cNvSpPr/>
          <p:nvPr/>
        </p:nvSpPr>
        <p:spPr>
          <a:xfrm>
            <a:off x="2636196" y="3465302"/>
            <a:ext cx="648000" cy="6480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a:solidFill>
                  <a:schemeClr val="bg1"/>
                </a:solidFill>
              </a:rPr>
              <a:t>Acceleration</a:t>
            </a:r>
          </a:p>
        </p:txBody>
      </p:sp>
      <p:sp>
        <p:nvSpPr>
          <p:cNvPr id="21" name="Ovaal 20"/>
          <p:cNvSpPr/>
          <p:nvPr/>
        </p:nvSpPr>
        <p:spPr>
          <a:xfrm>
            <a:off x="3532731" y="3016347"/>
            <a:ext cx="648000" cy="6480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Emergence</a:t>
            </a:r>
            <a:endParaRPr lang="nl-NL" sz="650" dirty="0">
              <a:solidFill>
                <a:schemeClr val="bg1"/>
              </a:solidFill>
            </a:endParaRPr>
          </a:p>
        </p:txBody>
      </p:sp>
      <p:sp>
        <p:nvSpPr>
          <p:cNvPr id="22" name="Ovaal 21"/>
          <p:cNvSpPr/>
          <p:nvPr/>
        </p:nvSpPr>
        <p:spPr>
          <a:xfrm>
            <a:off x="1644544" y="1066776"/>
            <a:ext cx="648000" cy="64800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Optimising</a:t>
            </a:r>
            <a:endParaRPr lang="nl-NL" sz="650" dirty="0">
              <a:solidFill>
                <a:schemeClr val="bg1"/>
              </a:solidFill>
            </a:endParaRPr>
          </a:p>
          <a:p>
            <a:pPr algn="ctr"/>
            <a:r>
              <a:rPr lang="nl-NL" sz="650" dirty="0">
                <a:solidFill>
                  <a:schemeClr val="bg1"/>
                </a:solidFill>
              </a:rPr>
              <a:t>Business</a:t>
            </a:r>
          </a:p>
          <a:p>
            <a:pPr algn="ctr"/>
            <a:r>
              <a:rPr lang="nl-NL" sz="650" dirty="0">
                <a:solidFill>
                  <a:schemeClr val="bg1"/>
                </a:solidFill>
              </a:rPr>
              <a:t>as </a:t>
            </a:r>
            <a:r>
              <a:rPr lang="nl-NL" sz="650" dirty="0" err="1">
                <a:solidFill>
                  <a:schemeClr val="bg1"/>
                </a:solidFill>
              </a:rPr>
              <a:t>usual</a:t>
            </a:r>
            <a:endParaRPr lang="nl-NL" sz="650" dirty="0">
              <a:solidFill>
                <a:schemeClr val="bg1"/>
              </a:solidFill>
            </a:endParaRPr>
          </a:p>
        </p:txBody>
      </p:sp>
      <p:sp>
        <p:nvSpPr>
          <p:cNvPr id="23" name="Ovaal 22"/>
          <p:cNvSpPr/>
          <p:nvPr/>
        </p:nvSpPr>
        <p:spPr>
          <a:xfrm>
            <a:off x="2636197" y="1314474"/>
            <a:ext cx="648000" cy="64800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Corrective</a:t>
            </a:r>
            <a:endParaRPr lang="nl-NL" sz="650" dirty="0">
              <a:solidFill>
                <a:schemeClr val="bg1"/>
              </a:solidFill>
            </a:endParaRPr>
          </a:p>
          <a:p>
            <a:pPr algn="ctr"/>
            <a:r>
              <a:rPr lang="nl-NL" sz="650" dirty="0" err="1">
                <a:solidFill>
                  <a:schemeClr val="bg1"/>
                </a:solidFill>
              </a:rPr>
              <a:t>barriers</a:t>
            </a:r>
            <a:endParaRPr lang="nl-NL" sz="650" dirty="0">
              <a:solidFill>
                <a:schemeClr val="bg1"/>
              </a:solidFill>
            </a:endParaRPr>
          </a:p>
        </p:txBody>
      </p:sp>
      <p:sp>
        <p:nvSpPr>
          <p:cNvPr id="24" name="Ovaal 23"/>
          <p:cNvSpPr/>
          <p:nvPr/>
        </p:nvSpPr>
        <p:spPr>
          <a:xfrm>
            <a:off x="3537269" y="1804628"/>
            <a:ext cx="648000" cy="64800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Reduce</a:t>
            </a:r>
            <a:endParaRPr lang="nl-NL" sz="650" dirty="0">
              <a:solidFill>
                <a:schemeClr val="bg1"/>
              </a:solidFill>
            </a:endParaRPr>
          </a:p>
          <a:p>
            <a:pPr algn="ctr"/>
            <a:r>
              <a:rPr lang="nl-NL" sz="650" dirty="0" err="1">
                <a:solidFill>
                  <a:schemeClr val="bg1"/>
                </a:solidFill>
              </a:rPr>
              <a:t>dependencies</a:t>
            </a:r>
            <a:endParaRPr lang="nl-NL" sz="650" dirty="0">
              <a:solidFill>
                <a:schemeClr val="bg1"/>
              </a:solidFill>
            </a:endParaRPr>
          </a:p>
        </p:txBody>
      </p:sp>
      <p:sp>
        <p:nvSpPr>
          <p:cNvPr id="25" name="Freeform 6"/>
          <p:cNvSpPr>
            <a:spLocks/>
          </p:cNvSpPr>
          <p:nvPr/>
        </p:nvSpPr>
        <p:spPr bwMode="auto">
          <a:xfrm rot="10800000">
            <a:off x="4719420" y="2916146"/>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bg2">
                <a:lumMod val="50000"/>
              </a:schemeClr>
            </a:solidFill>
            <a:prstDash val="solid"/>
            <a:round/>
            <a:headEnd type="arrow" w="sm" len="sm"/>
            <a:tailEnd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30" name="Freeform 6"/>
          <p:cNvSpPr>
            <a:spLocks/>
          </p:cNvSpPr>
          <p:nvPr/>
        </p:nvSpPr>
        <p:spPr bwMode="auto">
          <a:xfrm rot="10800000" flipV="1">
            <a:off x="4671846" y="1241807"/>
            <a:ext cx="3052159" cy="1319212"/>
          </a:xfrm>
          <a:custGeom>
            <a:avLst/>
            <a:gdLst>
              <a:gd name="T0" fmla="*/ 0 w 456"/>
              <a:gd name="T1" fmla="*/ 20 h 220"/>
              <a:gd name="T2" fmla="*/ 456 w 456"/>
              <a:gd name="T3" fmla="*/ 220 h 220"/>
            </a:gdLst>
            <a:ahLst/>
            <a:cxnLst>
              <a:cxn ang="0">
                <a:pos x="T0" y="T1"/>
              </a:cxn>
              <a:cxn ang="0">
                <a:pos x="T2" y="T3"/>
              </a:cxn>
            </a:cxnLst>
            <a:rect l="0" t="0" r="r" b="b"/>
            <a:pathLst>
              <a:path w="456" h="220">
                <a:moveTo>
                  <a:pt x="0" y="20"/>
                </a:moveTo>
                <a:cubicBezTo>
                  <a:pt x="0" y="20"/>
                  <a:pt x="263" y="0"/>
                  <a:pt x="456" y="220"/>
                </a:cubicBezTo>
              </a:path>
            </a:pathLst>
          </a:custGeom>
          <a:noFill/>
          <a:ln w="76200" cap="rnd">
            <a:solidFill>
              <a:schemeClr val="tx2">
                <a:lumMod val="75000"/>
              </a:schemeClr>
            </a:solidFill>
            <a:prstDash val="sysDash"/>
            <a:round/>
            <a:headEnd type="arrow" w="sm" len="sm"/>
            <a:tailEnd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31" name="Ovaal 30"/>
          <p:cNvSpPr/>
          <p:nvPr/>
        </p:nvSpPr>
        <p:spPr>
          <a:xfrm>
            <a:off x="6614502" y="1112181"/>
            <a:ext cx="648000" cy="6480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Stabilization</a:t>
            </a:r>
            <a:endParaRPr lang="nl-NL" sz="650" dirty="0">
              <a:solidFill>
                <a:schemeClr val="bg1"/>
              </a:solidFill>
            </a:endParaRPr>
          </a:p>
        </p:txBody>
      </p:sp>
      <p:sp>
        <p:nvSpPr>
          <p:cNvPr id="32" name="Ovaal 31"/>
          <p:cNvSpPr/>
          <p:nvPr/>
        </p:nvSpPr>
        <p:spPr>
          <a:xfrm>
            <a:off x="6614502" y="3716729"/>
            <a:ext cx="648000" cy="64800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Phase</a:t>
            </a:r>
            <a:r>
              <a:rPr lang="nl-NL" sz="650" dirty="0">
                <a:solidFill>
                  <a:schemeClr val="bg1"/>
                </a:solidFill>
              </a:rPr>
              <a:t> out</a:t>
            </a:r>
          </a:p>
        </p:txBody>
      </p:sp>
      <p:sp>
        <p:nvSpPr>
          <p:cNvPr id="33" name="Ovaal 32"/>
          <p:cNvSpPr/>
          <p:nvPr/>
        </p:nvSpPr>
        <p:spPr>
          <a:xfrm>
            <a:off x="5471529" y="1436181"/>
            <a:ext cx="648000" cy="64800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Institutiona</a:t>
            </a:r>
            <a:r>
              <a:rPr lang="nl-NL" sz="650" dirty="0">
                <a:solidFill>
                  <a:schemeClr val="bg1"/>
                </a:solidFill>
              </a:rPr>
              <a:t>-</a:t>
            </a:r>
          </a:p>
          <a:p>
            <a:pPr algn="ctr"/>
            <a:r>
              <a:rPr lang="nl-NL" sz="650" dirty="0" err="1">
                <a:solidFill>
                  <a:schemeClr val="bg1"/>
                </a:solidFill>
              </a:rPr>
              <a:t>lization</a:t>
            </a:r>
            <a:endParaRPr lang="nl-NL" sz="650" dirty="0">
              <a:solidFill>
                <a:schemeClr val="bg1"/>
              </a:solidFill>
            </a:endParaRPr>
          </a:p>
        </p:txBody>
      </p:sp>
      <p:sp>
        <p:nvSpPr>
          <p:cNvPr id="34" name="Ovaal 33"/>
          <p:cNvSpPr/>
          <p:nvPr/>
        </p:nvSpPr>
        <p:spPr>
          <a:xfrm>
            <a:off x="5471529" y="3308119"/>
            <a:ext cx="648000" cy="64800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650" dirty="0" err="1">
                <a:solidFill>
                  <a:schemeClr val="bg1"/>
                </a:solidFill>
              </a:rPr>
              <a:t>Reduce</a:t>
            </a:r>
            <a:endParaRPr lang="nl-NL" sz="650" dirty="0">
              <a:solidFill>
                <a:schemeClr val="bg1"/>
              </a:solidFill>
            </a:endParaRPr>
          </a:p>
          <a:p>
            <a:pPr algn="ctr"/>
            <a:r>
              <a:rPr lang="nl-NL" sz="650" dirty="0" err="1">
                <a:solidFill>
                  <a:schemeClr val="bg1"/>
                </a:solidFill>
              </a:rPr>
              <a:t>relevance</a:t>
            </a:r>
            <a:endParaRPr lang="nl-NL" sz="650" dirty="0">
              <a:solidFill>
                <a:schemeClr val="bg1"/>
              </a:solidFill>
            </a:endParaRPr>
          </a:p>
        </p:txBody>
      </p:sp>
      <p:sp>
        <p:nvSpPr>
          <p:cNvPr id="2" name="Ovaal 1"/>
          <p:cNvSpPr/>
          <p:nvPr/>
        </p:nvSpPr>
        <p:spPr>
          <a:xfrm>
            <a:off x="4232275" y="2367241"/>
            <a:ext cx="711200" cy="705747"/>
          </a:xfrm>
          <a:prstGeom prst="ellipse">
            <a:avLst/>
          </a:prstGeom>
          <a:solidFill>
            <a:schemeClr val="bg1"/>
          </a:solidFill>
          <a:ln w="127000" cmpd="tri">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nl-NL" sz="1100" b="1" dirty="0">
                <a:solidFill>
                  <a:schemeClr val="accent6"/>
                </a:solidFill>
              </a:rPr>
              <a:t>Chaos</a:t>
            </a:r>
          </a:p>
        </p:txBody>
      </p:sp>
      <p:grpSp>
        <p:nvGrpSpPr>
          <p:cNvPr id="14" name="Groep 13"/>
          <p:cNvGrpSpPr/>
          <p:nvPr/>
        </p:nvGrpSpPr>
        <p:grpSpPr>
          <a:xfrm>
            <a:off x="1644544" y="1812925"/>
            <a:ext cx="648000" cy="1778000"/>
            <a:chOff x="1644544" y="1812925"/>
            <a:chExt cx="648000" cy="1778000"/>
          </a:xfrm>
        </p:grpSpPr>
        <p:cxnSp>
          <p:nvCxnSpPr>
            <p:cNvPr id="4" name="Rechte verbindingslijn met pijl 3"/>
            <p:cNvCxnSpPr/>
            <p:nvPr/>
          </p:nvCxnSpPr>
          <p:spPr>
            <a:xfrm>
              <a:off x="1968544" y="1812925"/>
              <a:ext cx="0" cy="1778000"/>
            </a:xfrm>
            <a:prstGeom prst="straightConnector1">
              <a:avLst/>
            </a:pr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6" name="Rechthoek 105"/>
            <p:cNvSpPr/>
            <p:nvPr/>
          </p:nvSpPr>
          <p:spPr>
            <a:xfrm>
              <a:off x="1644544" y="2523030"/>
              <a:ext cx="648000"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l-NL" sz="650">
                  <a:solidFill>
                    <a:schemeClr val="bg1"/>
                  </a:solidFill>
                </a:rPr>
                <a:t>Mobilise</a:t>
              </a:r>
            </a:p>
            <a:p>
              <a:pPr algn="ctr"/>
              <a:r>
                <a:rPr lang="nl-NL" sz="650">
                  <a:solidFill>
                    <a:schemeClr val="bg1"/>
                  </a:solidFill>
                </a:rPr>
                <a:t>means</a:t>
              </a:r>
            </a:p>
          </p:txBody>
        </p:sp>
      </p:grpSp>
      <p:grpSp>
        <p:nvGrpSpPr>
          <p:cNvPr id="16" name="Groep 15"/>
          <p:cNvGrpSpPr/>
          <p:nvPr/>
        </p:nvGrpSpPr>
        <p:grpSpPr>
          <a:xfrm>
            <a:off x="1947774" y="4164088"/>
            <a:ext cx="1495992" cy="468984"/>
            <a:chOff x="1947774" y="4164088"/>
            <a:chExt cx="1495992" cy="468984"/>
          </a:xfrm>
        </p:grpSpPr>
        <p:sp>
          <p:nvSpPr>
            <p:cNvPr id="6" name="Vrije vorm 5"/>
            <p:cNvSpPr/>
            <p:nvPr/>
          </p:nvSpPr>
          <p:spPr>
            <a:xfrm>
              <a:off x="1947774" y="4164088"/>
              <a:ext cx="1026575" cy="319530"/>
            </a:xfrm>
            <a:custGeom>
              <a:avLst/>
              <a:gdLst>
                <a:gd name="connsiteX0" fmla="*/ 0 w 1026575"/>
                <a:gd name="connsiteY0" fmla="*/ 197157 h 278739"/>
                <a:gd name="connsiteX1" fmla="*/ 0 w 1026575"/>
                <a:gd name="connsiteY1" fmla="*/ 278739 h 278739"/>
                <a:gd name="connsiteX2" fmla="*/ 1026575 w 1026575"/>
                <a:gd name="connsiteY2" fmla="*/ 278739 h 278739"/>
                <a:gd name="connsiteX3" fmla="*/ 1026575 w 1026575"/>
                <a:gd name="connsiteY3" fmla="*/ 0 h 278739"/>
              </a:gdLst>
              <a:ahLst/>
              <a:cxnLst>
                <a:cxn ang="0">
                  <a:pos x="connsiteX0" y="connsiteY0"/>
                </a:cxn>
                <a:cxn ang="0">
                  <a:pos x="connsiteX1" y="connsiteY1"/>
                </a:cxn>
                <a:cxn ang="0">
                  <a:pos x="connsiteX2" y="connsiteY2"/>
                </a:cxn>
                <a:cxn ang="0">
                  <a:pos x="connsiteX3" y="connsiteY3"/>
                </a:cxn>
              </a:cxnLst>
              <a:rect l="l" t="t" r="r" b="b"/>
              <a:pathLst>
                <a:path w="1026575" h="278739">
                  <a:moveTo>
                    <a:pt x="0" y="197157"/>
                  </a:moveTo>
                  <a:lnTo>
                    <a:pt x="0" y="278739"/>
                  </a:lnTo>
                  <a:lnTo>
                    <a:pt x="1026575" y="278739"/>
                  </a:lnTo>
                  <a:lnTo>
                    <a:pt x="1026575" y="0"/>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8" name="Rechthoek 107"/>
            <p:cNvSpPr/>
            <p:nvPr/>
          </p:nvSpPr>
          <p:spPr>
            <a:xfrm>
              <a:off x="2492748" y="4309072"/>
              <a:ext cx="951018"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nl-NL" sz="650">
                  <a:solidFill>
                    <a:schemeClr val="bg1"/>
                  </a:solidFill>
                </a:rPr>
                <a:t>Experimental space</a:t>
              </a:r>
            </a:p>
            <a:p>
              <a:pPr algn="ctr">
                <a:lnSpc>
                  <a:spcPts val="700"/>
                </a:lnSpc>
              </a:pPr>
              <a:r>
                <a:rPr lang="nl-NL" sz="650">
                  <a:solidFill>
                    <a:schemeClr val="bg1"/>
                  </a:solidFill>
                </a:rPr>
                <a:t>including scaling</a:t>
              </a:r>
            </a:p>
          </p:txBody>
        </p:sp>
      </p:grpSp>
      <p:grpSp>
        <p:nvGrpSpPr>
          <p:cNvPr id="116" name="Groep 115"/>
          <p:cNvGrpSpPr/>
          <p:nvPr/>
        </p:nvGrpSpPr>
        <p:grpSpPr>
          <a:xfrm>
            <a:off x="3280283" y="3715386"/>
            <a:ext cx="1012978" cy="446372"/>
            <a:chOff x="3280283" y="3715386"/>
            <a:chExt cx="1012978" cy="446372"/>
          </a:xfrm>
        </p:grpSpPr>
        <p:sp>
          <p:nvSpPr>
            <p:cNvPr id="9" name="Vrije vorm 8"/>
            <p:cNvSpPr/>
            <p:nvPr/>
          </p:nvSpPr>
          <p:spPr>
            <a:xfrm>
              <a:off x="3280283" y="3715386"/>
              <a:ext cx="584672" cy="271941"/>
            </a:xfrm>
            <a:custGeom>
              <a:avLst/>
              <a:gdLst>
                <a:gd name="connsiteX0" fmla="*/ 0 w 530284"/>
                <a:gd name="connsiteY0" fmla="*/ 129172 h 129172"/>
                <a:gd name="connsiteX1" fmla="*/ 530284 w 530284"/>
                <a:gd name="connsiteY1" fmla="*/ 129172 h 129172"/>
                <a:gd name="connsiteX2" fmla="*/ 530284 w 530284"/>
                <a:gd name="connsiteY2" fmla="*/ 0 h 129172"/>
              </a:gdLst>
              <a:ahLst/>
              <a:cxnLst>
                <a:cxn ang="0">
                  <a:pos x="connsiteX0" y="connsiteY0"/>
                </a:cxn>
                <a:cxn ang="0">
                  <a:pos x="connsiteX1" y="connsiteY1"/>
                </a:cxn>
                <a:cxn ang="0">
                  <a:pos x="connsiteX2" y="connsiteY2"/>
                </a:cxn>
              </a:cxnLst>
              <a:rect l="l" t="t" r="r" b="b"/>
              <a:pathLst>
                <a:path w="530284" h="129172">
                  <a:moveTo>
                    <a:pt x="0" y="129172"/>
                  </a:moveTo>
                  <a:lnTo>
                    <a:pt x="530284" y="129172"/>
                  </a:lnTo>
                  <a:lnTo>
                    <a:pt x="530284" y="0"/>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09" name="Rechthoek 108"/>
            <p:cNvSpPr/>
            <p:nvPr/>
          </p:nvSpPr>
          <p:spPr>
            <a:xfrm>
              <a:off x="3446805" y="3837758"/>
              <a:ext cx="846456"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nl-NL" sz="650">
                  <a:solidFill>
                    <a:schemeClr val="bg1"/>
                  </a:solidFill>
                </a:rPr>
                <a:t>Connect and </a:t>
              </a:r>
            </a:p>
            <a:p>
              <a:pPr algn="ctr">
                <a:lnSpc>
                  <a:spcPts val="700"/>
                </a:lnSpc>
              </a:pPr>
              <a:r>
                <a:rPr lang="nl-NL" sz="650">
                  <a:solidFill>
                    <a:schemeClr val="bg1"/>
                  </a:solidFill>
                </a:rPr>
                <a:t>Structure</a:t>
              </a:r>
            </a:p>
          </p:txBody>
        </p:sp>
      </p:grpSp>
      <p:grpSp>
        <p:nvGrpSpPr>
          <p:cNvPr id="15" name="Groep 14"/>
          <p:cNvGrpSpPr/>
          <p:nvPr/>
        </p:nvGrpSpPr>
        <p:grpSpPr>
          <a:xfrm>
            <a:off x="2498036" y="2067303"/>
            <a:ext cx="880822" cy="1260000"/>
            <a:chOff x="2498036" y="2067303"/>
            <a:chExt cx="880822" cy="1260000"/>
          </a:xfrm>
        </p:grpSpPr>
        <p:cxnSp>
          <p:nvCxnSpPr>
            <p:cNvPr id="115" name="Rechte verbindingslijn met pijl 114"/>
            <p:cNvCxnSpPr/>
            <p:nvPr/>
          </p:nvCxnSpPr>
          <p:spPr>
            <a:xfrm flipV="1">
              <a:off x="2941242" y="2067303"/>
              <a:ext cx="0" cy="1260000"/>
            </a:xfrm>
            <a:prstGeom prst="straightConnector1">
              <a:avLst/>
            </a:pr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10" name="Rechthoek 109"/>
            <p:cNvSpPr/>
            <p:nvPr/>
          </p:nvSpPr>
          <p:spPr>
            <a:xfrm>
              <a:off x="2498036" y="2523030"/>
              <a:ext cx="880822"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nl-NL" sz="650">
                  <a:solidFill>
                    <a:schemeClr val="bg1"/>
                  </a:solidFill>
                </a:rPr>
                <a:t>Challenge the </a:t>
              </a:r>
              <a:br>
                <a:rPr lang="nl-NL" sz="650">
                  <a:solidFill>
                    <a:schemeClr val="bg1"/>
                  </a:solidFill>
                </a:rPr>
              </a:br>
              <a:r>
                <a:rPr lang="nl-NL" sz="650">
                  <a:solidFill>
                    <a:schemeClr val="bg1"/>
                  </a:solidFill>
                </a:rPr>
                <a:t>existing order</a:t>
              </a:r>
            </a:p>
          </p:txBody>
        </p:sp>
      </p:grpSp>
      <p:grpSp>
        <p:nvGrpSpPr>
          <p:cNvPr id="117" name="Groep 116"/>
          <p:cNvGrpSpPr/>
          <p:nvPr/>
        </p:nvGrpSpPr>
        <p:grpSpPr>
          <a:xfrm>
            <a:off x="1968170" y="781280"/>
            <a:ext cx="1624844" cy="459449"/>
            <a:chOff x="1968170" y="781280"/>
            <a:chExt cx="1624844" cy="459449"/>
          </a:xfrm>
        </p:grpSpPr>
        <p:sp>
          <p:nvSpPr>
            <p:cNvPr id="7" name="Vrije vorm 6"/>
            <p:cNvSpPr/>
            <p:nvPr/>
          </p:nvSpPr>
          <p:spPr>
            <a:xfrm>
              <a:off x="1968170" y="921199"/>
              <a:ext cx="972187" cy="319530"/>
            </a:xfrm>
            <a:custGeom>
              <a:avLst/>
              <a:gdLst>
                <a:gd name="connsiteX0" fmla="*/ 0 w 972187"/>
                <a:gd name="connsiteY0" fmla="*/ 101977 h 319530"/>
                <a:gd name="connsiteX1" fmla="*/ 0 w 972187"/>
                <a:gd name="connsiteY1" fmla="*/ 0 h 319530"/>
                <a:gd name="connsiteX2" fmla="*/ 972187 w 972187"/>
                <a:gd name="connsiteY2" fmla="*/ 0 h 319530"/>
                <a:gd name="connsiteX3" fmla="*/ 972187 w 972187"/>
                <a:gd name="connsiteY3" fmla="*/ 319530 h 319530"/>
              </a:gdLst>
              <a:ahLst/>
              <a:cxnLst>
                <a:cxn ang="0">
                  <a:pos x="connsiteX0" y="connsiteY0"/>
                </a:cxn>
                <a:cxn ang="0">
                  <a:pos x="connsiteX1" y="connsiteY1"/>
                </a:cxn>
                <a:cxn ang="0">
                  <a:pos x="connsiteX2" y="connsiteY2"/>
                </a:cxn>
                <a:cxn ang="0">
                  <a:pos x="connsiteX3" y="connsiteY3"/>
                </a:cxn>
              </a:cxnLst>
              <a:rect l="l" t="t" r="r" b="b"/>
              <a:pathLst>
                <a:path w="972187" h="319530">
                  <a:moveTo>
                    <a:pt x="0" y="101977"/>
                  </a:moveTo>
                  <a:lnTo>
                    <a:pt x="0" y="0"/>
                  </a:lnTo>
                  <a:lnTo>
                    <a:pt x="972187" y="0"/>
                  </a:lnTo>
                  <a:lnTo>
                    <a:pt x="972187" y="319530"/>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1" name="Rechthoek 110"/>
            <p:cNvSpPr/>
            <p:nvPr/>
          </p:nvSpPr>
          <p:spPr>
            <a:xfrm>
              <a:off x="2306566" y="781280"/>
              <a:ext cx="1286448"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en-US" sz="650">
                  <a:solidFill>
                    <a:schemeClr val="bg1"/>
                  </a:solidFill>
                </a:rPr>
                <a:t>Increasing sense of urgency and pressure for change</a:t>
              </a:r>
            </a:p>
          </p:txBody>
        </p:sp>
      </p:grpSp>
      <p:grpSp>
        <p:nvGrpSpPr>
          <p:cNvPr id="118" name="Groep 117"/>
          <p:cNvGrpSpPr/>
          <p:nvPr/>
        </p:nvGrpSpPr>
        <p:grpSpPr>
          <a:xfrm>
            <a:off x="3266686" y="1284006"/>
            <a:ext cx="1098042" cy="459813"/>
            <a:chOff x="3266686" y="1284006"/>
            <a:chExt cx="1098042" cy="459813"/>
          </a:xfrm>
        </p:grpSpPr>
        <p:sp>
          <p:nvSpPr>
            <p:cNvPr id="8" name="Vrije vorm 7"/>
            <p:cNvSpPr/>
            <p:nvPr/>
          </p:nvSpPr>
          <p:spPr>
            <a:xfrm>
              <a:off x="3266686" y="1451483"/>
              <a:ext cx="605067" cy="292336"/>
            </a:xfrm>
            <a:custGeom>
              <a:avLst/>
              <a:gdLst>
                <a:gd name="connsiteX0" fmla="*/ 0 w 605067"/>
                <a:gd name="connsiteY0" fmla="*/ 0 h 292336"/>
                <a:gd name="connsiteX1" fmla="*/ 605067 w 605067"/>
                <a:gd name="connsiteY1" fmla="*/ 0 h 292336"/>
                <a:gd name="connsiteX2" fmla="*/ 605067 w 605067"/>
                <a:gd name="connsiteY2" fmla="*/ 292336 h 292336"/>
              </a:gdLst>
              <a:ahLst/>
              <a:cxnLst>
                <a:cxn ang="0">
                  <a:pos x="connsiteX0" y="connsiteY0"/>
                </a:cxn>
                <a:cxn ang="0">
                  <a:pos x="connsiteX1" y="connsiteY1"/>
                </a:cxn>
                <a:cxn ang="0">
                  <a:pos x="connsiteX2" y="connsiteY2"/>
                </a:cxn>
              </a:cxnLst>
              <a:rect l="l" t="t" r="r" b="b"/>
              <a:pathLst>
                <a:path w="605067" h="292336">
                  <a:moveTo>
                    <a:pt x="0" y="0"/>
                  </a:moveTo>
                  <a:lnTo>
                    <a:pt x="605067" y="0"/>
                  </a:lnTo>
                  <a:lnTo>
                    <a:pt x="605067" y="292336"/>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solidFill>
                  <a:schemeClr val="tx1"/>
                </a:solidFill>
              </a:endParaRPr>
            </a:p>
          </p:txBody>
        </p:sp>
        <p:sp>
          <p:nvSpPr>
            <p:cNvPr id="112" name="Rechthoek 111"/>
            <p:cNvSpPr/>
            <p:nvPr/>
          </p:nvSpPr>
          <p:spPr>
            <a:xfrm>
              <a:off x="3413710" y="1284006"/>
              <a:ext cx="951018"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en-US" sz="650">
                  <a:solidFill>
                    <a:schemeClr val="bg1"/>
                  </a:solidFill>
                </a:rPr>
                <a:t>Break existing structures</a:t>
              </a:r>
            </a:p>
          </p:txBody>
        </p:sp>
      </p:grpSp>
      <p:grpSp>
        <p:nvGrpSpPr>
          <p:cNvPr id="120" name="Groep 119"/>
          <p:cNvGrpSpPr/>
          <p:nvPr/>
        </p:nvGrpSpPr>
        <p:grpSpPr>
          <a:xfrm>
            <a:off x="4215076" y="2253707"/>
            <a:ext cx="3236092" cy="1312112"/>
            <a:chOff x="4215076" y="2253707"/>
            <a:chExt cx="3236092" cy="1312112"/>
          </a:xfrm>
        </p:grpSpPr>
        <p:sp>
          <p:nvSpPr>
            <p:cNvPr id="10" name="Vrije vorm 9"/>
            <p:cNvSpPr/>
            <p:nvPr/>
          </p:nvSpPr>
          <p:spPr>
            <a:xfrm>
              <a:off x="4215076" y="2253707"/>
              <a:ext cx="2576637" cy="1312112"/>
            </a:xfrm>
            <a:custGeom>
              <a:avLst/>
              <a:gdLst>
                <a:gd name="connsiteX0" fmla="*/ 0 w 2542644"/>
                <a:gd name="connsiteY0" fmla="*/ 0 h 1468479"/>
                <a:gd name="connsiteX1" fmla="*/ 2542644 w 2542644"/>
                <a:gd name="connsiteY1" fmla="*/ 0 h 1468479"/>
                <a:gd name="connsiteX2" fmla="*/ 2542644 w 2542644"/>
                <a:gd name="connsiteY2" fmla="*/ 1468479 h 1468479"/>
                <a:gd name="connsiteX3" fmla="*/ 1991964 w 2542644"/>
                <a:gd name="connsiteY3" fmla="*/ 1468479 h 1468479"/>
              </a:gdLst>
              <a:ahLst/>
              <a:cxnLst>
                <a:cxn ang="0">
                  <a:pos x="connsiteX0" y="connsiteY0"/>
                </a:cxn>
                <a:cxn ang="0">
                  <a:pos x="connsiteX1" y="connsiteY1"/>
                </a:cxn>
                <a:cxn ang="0">
                  <a:pos x="connsiteX2" y="connsiteY2"/>
                </a:cxn>
                <a:cxn ang="0">
                  <a:pos x="connsiteX3" y="connsiteY3"/>
                </a:cxn>
              </a:cxnLst>
              <a:rect l="l" t="t" r="r" b="b"/>
              <a:pathLst>
                <a:path w="2542644" h="1468479">
                  <a:moveTo>
                    <a:pt x="0" y="0"/>
                  </a:moveTo>
                  <a:lnTo>
                    <a:pt x="2542644" y="0"/>
                  </a:lnTo>
                  <a:lnTo>
                    <a:pt x="2542644" y="1468479"/>
                  </a:lnTo>
                  <a:lnTo>
                    <a:pt x="1991964" y="1468479"/>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4" name="Rechthoek 113"/>
            <p:cNvSpPr/>
            <p:nvPr/>
          </p:nvSpPr>
          <p:spPr>
            <a:xfrm>
              <a:off x="6090550" y="2963743"/>
              <a:ext cx="1360618"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en-US" sz="650">
                  <a:solidFill>
                    <a:schemeClr val="bg1"/>
                  </a:solidFill>
                </a:rPr>
                <a:t>Steering break down, adjustment and phasing out.</a:t>
              </a:r>
            </a:p>
          </p:txBody>
        </p:sp>
      </p:grpSp>
      <p:grpSp>
        <p:nvGrpSpPr>
          <p:cNvPr id="119" name="Groep 118"/>
          <p:cNvGrpSpPr/>
          <p:nvPr/>
        </p:nvGrpSpPr>
        <p:grpSpPr>
          <a:xfrm>
            <a:off x="4204880" y="2110938"/>
            <a:ext cx="2075754" cy="1094561"/>
            <a:chOff x="4204880" y="2110938"/>
            <a:chExt cx="2075754" cy="1094561"/>
          </a:xfrm>
        </p:grpSpPr>
        <p:sp>
          <p:nvSpPr>
            <p:cNvPr id="113" name="Rechthoek 112"/>
            <p:cNvSpPr/>
            <p:nvPr/>
          </p:nvSpPr>
          <p:spPr>
            <a:xfrm>
              <a:off x="5329616" y="2377230"/>
              <a:ext cx="951018" cy="324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700"/>
                </a:lnSpc>
              </a:pPr>
              <a:r>
                <a:rPr lang="en-US" sz="650">
                  <a:solidFill>
                    <a:schemeClr val="bg1"/>
                  </a:solidFill>
                </a:rPr>
                <a:t>Formalise direction</a:t>
              </a:r>
            </a:p>
          </p:txBody>
        </p:sp>
        <p:sp>
          <p:nvSpPr>
            <p:cNvPr id="13" name="Vrije vorm 12"/>
            <p:cNvSpPr/>
            <p:nvPr/>
          </p:nvSpPr>
          <p:spPr>
            <a:xfrm>
              <a:off x="4204880" y="2110938"/>
              <a:ext cx="1597651" cy="1094561"/>
            </a:xfrm>
            <a:custGeom>
              <a:avLst/>
              <a:gdLst>
                <a:gd name="connsiteX0" fmla="*/ 0 w 1597651"/>
                <a:gd name="connsiteY0" fmla="*/ 1067367 h 1067367"/>
                <a:gd name="connsiteX1" fmla="*/ 1597651 w 1597651"/>
                <a:gd name="connsiteY1" fmla="*/ 1067367 h 1067367"/>
                <a:gd name="connsiteX2" fmla="*/ 1597651 w 1597651"/>
                <a:gd name="connsiteY2" fmla="*/ 0 h 1067367"/>
              </a:gdLst>
              <a:ahLst/>
              <a:cxnLst>
                <a:cxn ang="0">
                  <a:pos x="connsiteX0" y="connsiteY0"/>
                </a:cxn>
                <a:cxn ang="0">
                  <a:pos x="connsiteX1" y="connsiteY1"/>
                </a:cxn>
                <a:cxn ang="0">
                  <a:pos x="connsiteX2" y="connsiteY2"/>
                </a:cxn>
              </a:cxnLst>
              <a:rect l="l" t="t" r="r" b="b"/>
              <a:pathLst>
                <a:path w="1597651" h="1067367">
                  <a:moveTo>
                    <a:pt x="0" y="1067367"/>
                  </a:moveTo>
                  <a:lnTo>
                    <a:pt x="1597651" y="1067367"/>
                  </a:lnTo>
                  <a:lnTo>
                    <a:pt x="1597651" y="0"/>
                  </a:lnTo>
                </a:path>
              </a:pathLst>
            </a:custGeom>
            <a:ln w="635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3" name="TextBox 2">
            <a:extLst>
              <a:ext uri="{FF2B5EF4-FFF2-40B4-BE49-F238E27FC236}">
                <a16:creationId xmlns:a16="http://schemas.microsoft.com/office/drawing/2014/main" id="{8802CD1F-42EA-406E-B69C-C1F653750758}"/>
              </a:ext>
            </a:extLst>
          </p:cNvPr>
          <p:cNvSpPr txBox="1"/>
          <p:nvPr/>
        </p:nvSpPr>
        <p:spPr>
          <a:xfrm>
            <a:off x="6294635" y="4830524"/>
            <a:ext cx="2858739" cy="289375"/>
          </a:xfrm>
          <a:prstGeom prst="rect">
            <a:avLst/>
          </a:prstGeom>
          <a:noFill/>
        </p:spPr>
        <p:txBody>
          <a:bodyPr wrap="square" rtlCol="0">
            <a:spAutoFit/>
          </a:bodyPr>
          <a:lstStyle/>
          <a:p>
            <a:pPr>
              <a:lnSpc>
                <a:spcPts val="1800"/>
              </a:lnSpc>
            </a:pPr>
            <a:r>
              <a:rPr lang="nl-NL" sz="900" dirty="0">
                <a:latin typeface="Verdana" pitchFamily="34" charset="0"/>
              </a:rPr>
              <a:t>Visser et al., 2019 </a:t>
            </a:r>
            <a:r>
              <a:rPr lang="nl-NL" sz="900" dirty="0" err="1">
                <a:latin typeface="Verdana" pitchFamily="34" charset="0"/>
              </a:rPr>
              <a:t>after</a:t>
            </a:r>
            <a:r>
              <a:rPr lang="nl-NL" sz="900" dirty="0">
                <a:latin typeface="Verdana" pitchFamily="34" charset="0"/>
              </a:rPr>
              <a:t> </a:t>
            </a:r>
            <a:r>
              <a:rPr lang="nl-NL" sz="900" dirty="0" err="1">
                <a:latin typeface="Verdana" pitchFamily="34" charset="0"/>
              </a:rPr>
              <a:t>Loorbach</a:t>
            </a:r>
            <a:r>
              <a:rPr lang="nl-NL" sz="900" dirty="0">
                <a:latin typeface="Verdana" pitchFamily="34" charset="0"/>
              </a:rPr>
              <a:t> et al, 2018</a:t>
            </a:r>
          </a:p>
        </p:txBody>
      </p:sp>
    </p:spTree>
    <p:extLst>
      <p:ext uri="{BB962C8B-B14F-4D97-AF65-F5344CB8AC3E}">
        <p14:creationId xmlns:p14="http://schemas.microsoft.com/office/powerpoint/2010/main" val="11683110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wipe(left)">
                                      <p:cBhvr>
                                        <p:cTn id="22" dur="500"/>
                                        <p:tgtEl>
                                          <p:spTgt spid="1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wipe(down)">
                                      <p:cBhvr>
                                        <p:cTn id="37" dur="500"/>
                                        <p:tgtEl>
                                          <p:spTgt spid="1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wipe(up)">
                                      <p:cBhvr>
                                        <p:cTn id="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600" y="169210"/>
            <a:ext cx="8330400" cy="568881"/>
          </a:xfrm>
        </p:spPr>
        <p:txBody>
          <a:bodyPr/>
          <a:lstStyle/>
          <a:p>
            <a:r>
              <a:rPr lang="nl-NL" sz="2300" dirty="0" err="1"/>
              <a:t>Circular</a:t>
            </a:r>
            <a:r>
              <a:rPr lang="nl-NL" sz="2300" dirty="0"/>
              <a:t> </a:t>
            </a:r>
            <a:r>
              <a:rPr lang="nl-NL" sz="2300" dirty="0" err="1"/>
              <a:t>agriculture</a:t>
            </a:r>
            <a:r>
              <a:rPr lang="nl-NL" sz="2300" dirty="0"/>
              <a:t> </a:t>
            </a:r>
            <a:r>
              <a:rPr lang="nl-NL" sz="2300" dirty="0" err="1"/>
              <a:t>adds</a:t>
            </a:r>
            <a:r>
              <a:rPr lang="nl-NL" sz="2300" dirty="0"/>
              <a:t> </a:t>
            </a:r>
            <a:r>
              <a:rPr lang="nl-NL" sz="2300" dirty="0" err="1"/>
              <a:t>profits</a:t>
            </a:r>
            <a:r>
              <a:rPr lang="nl-NL" sz="2300" dirty="0"/>
              <a:t> </a:t>
            </a:r>
            <a:r>
              <a:rPr lang="nl-NL" sz="2300" dirty="0" err="1"/>
              <a:t>to</a:t>
            </a:r>
            <a:r>
              <a:rPr lang="nl-NL" sz="2300" dirty="0"/>
              <a:t> </a:t>
            </a:r>
            <a:r>
              <a:rPr lang="nl-NL" sz="2300" dirty="0" err="1"/>
              <a:t>climate</a:t>
            </a:r>
            <a:r>
              <a:rPr lang="nl-NL" sz="2300" dirty="0"/>
              <a:t> </a:t>
            </a:r>
            <a:r>
              <a:rPr lang="nl-NL" sz="2300" dirty="0" err="1"/>
              <a:t>and</a:t>
            </a:r>
            <a:r>
              <a:rPr lang="nl-NL" sz="2300" dirty="0"/>
              <a:t> nature</a:t>
            </a:r>
          </a:p>
        </p:txBody>
      </p:sp>
      <p:pic>
        <p:nvPicPr>
          <p:cNvPr id="9" name="Afbeelding 8">
            <a:extLst>
              <a:ext uri="{FF2B5EF4-FFF2-40B4-BE49-F238E27FC236}">
                <a16:creationId xmlns:a16="http://schemas.microsoft.com/office/drawing/2014/main" id="{915CF8C6-A699-49DC-9A4F-D83D8AA3F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4707" y="2993804"/>
            <a:ext cx="1152734" cy="1183338"/>
          </a:xfrm>
          <a:prstGeom prst="rect">
            <a:avLst/>
          </a:prstGeom>
        </p:spPr>
      </p:pic>
      <p:sp>
        <p:nvSpPr>
          <p:cNvPr id="14" name="TextBox 13"/>
          <p:cNvSpPr txBox="1"/>
          <p:nvPr/>
        </p:nvSpPr>
        <p:spPr>
          <a:xfrm>
            <a:off x="5721758" y="1484311"/>
            <a:ext cx="3084616" cy="1158587"/>
          </a:xfrm>
          <a:prstGeom prst="rect">
            <a:avLst/>
          </a:prstGeom>
          <a:noFill/>
          <a:ln>
            <a:solidFill>
              <a:schemeClr val="tx2"/>
            </a:solidFill>
          </a:ln>
        </p:spPr>
        <p:txBody>
          <a:bodyPr wrap="square" rtlCol="0">
            <a:spAutoFit/>
          </a:bodyPr>
          <a:lstStyle/>
          <a:p>
            <a:pPr>
              <a:lnSpc>
                <a:spcPts val="1350"/>
              </a:lnSpc>
            </a:pPr>
            <a:r>
              <a:rPr lang="nl-NL" sz="1050" b="1" dirty="0" err="1">
                <a:solidFill>
                  <a:srgbClr val="3F9C35"/>
                </a:solidFill>
                <a:latin typeface="Verdana" pitchFamily="34" charset="0"/>
              </a:rPr>
              <a:t>Circular</a:t>
            </a:r>
            <a:r>
              <a:rPr lang="nl-NL" sz="1050" b="1" dirty="0">
                <a:solidFill>
                  <a:srgbClr val="3F9C35"/>
                </a:solidFill>
                <a:latin typeface="Verdana" pitchFamily="34" charset="0"/>
              </a:rPr>
              <a:t> &amp; </a:t>
            </a:r>
            <a:r>
              <a:rPr lang="nl-NL" sz="1050" b="1" dirty="0" err="1">
                <a:solidFill>
                  <a:srgbClr val="3F9C35"/>
                </a:solidFill>
                <a:latin typeface="Verdana" pitchFamily="34" charset="0"/>
              </a:rPr>
              <a:t>Mitigation</a:t>
            </a:r>
            <a:endParaRPr lang="nl-NL" sz="1050" b="1" dirty="0">
              <a:solidFill>
                <a:srgbClr val="3F9C35"/>
              </a:solidFill>
              <a:latin typeface="Verdana" pitchFamily="34" charset="0"/>
            </a:endParaRPr>
          </a:p>
          <a:p>
            <a:pPr>
              <a:lnSpc>
                <a:spcPts val="1350"/>
              </a:lnSpc>
            </a:pPr>
            <a:r>
              <a:rPr lang="nl-NL" sz="1050" b="1" i="1" dirty="0">
                <a:solidFill>
                  <a:srgbClr val="3F9C35"/>
                </a:solidFill>
                <a:latin typeface="Verdana" pitchFamily="34" charset="0"/>
              </a:rPr>
              <a:t> </a:t>
            </a:r>
            <a:endParaRPr lang="nl-NL" sz="1050" dirty="0">
              <a:solidFill>
                <a:srgbClr val="3F9C35"/>
              </a:solidFill>
              <a:latin typeface="Verdana" pitchFamily="34" charset="0"/>
            </a:endParaRPr>
          </a:p>
          <a:p>
            <a:pPr marL="171450" indent="-171450">
              <a:lnSpc>
                <a:spcPts val="1350"/>
              </a:lnSpc>
              <a:buFont typeface="Arial" panose="020B0604020202020204" pitchFamily="34" charset="0"/>
              <a:buChar char="•"/>
            </a:pPr>
            <a:r>
              <a:rPr lang="en-US" sz="1050" dirty="0"/>
              <a:t>Better use of residual flows for feed </a:t>
            </a:r>
          </a:p>
          <a:p>
            <a:pPr marL="171450" indent="-171450">
              <a:lnSpc>
                <a:spcPts val="1350"/>
              </a:lnSpc>
              <a:buFont typeface="Arial" panose="020B0604020202020204" pitchFamily="34" charset="0"/>
              <a:buChar char="•"/>
            </a:pPr>
            <a:r>
              <a:rPr lang="en-US" sz="1050" dirty="0"/>
              <a:t>Better use of manure for fertilization </a:t>
            </a:r>
          </a:p>
          <a:p>
            <a:pPr marL="171450" indent="-171450">
              <a:lnSpc>
                <a:spcPts val="1350"/>
              </a:lnSpc>
              <a:buFont typeface="Arial" panose="020B0604020202020204" pitchFamily="34" charset="0"/>
              <a:buChar char="•"/>
            </a:pPr>
            <a:r>
              <a:rPr lang="en-US" sz="1050" dirty="0"/>
              <a:t>Smarter use of fields and meadows </a:t>
            </a:r>
          </a:p>
          <a:p>
            <a:pPr marL="171450" indent="-171450">
              <a:lnSpc>
                <a:spcPts val="1350"/>
              </a:lnSpc>
              <a:buFont typeface="Arial" panose="020B0604020202020204" pitchFamily="34" charset="0"/>
              <a:buChar char="•"/>
            </a:pPr>
            <a:r>
              <a:rPr lang="en-US" sz="1050" dirty="0"/>
              <a:t>Capture carbon in soil and vegetation</a:t>
            </a:r>
            <a:endParaRPr lang="nl-NL" sz="1050" dirty="0">
              <a:solidFill>
                <a:srgbClr val="3F9C35"/>
              </a:solidFill>
              <a:latin typeface="Verdana" pitchFamily="34" charset="0"/>
            </a:endParaRPr>
          </a:p>
        </p:txBody>
      </p:sp>
      <p:pic>
        <p:nvPicPr>
          <p:cNvPr id="10" name="Picture 9">
            <a:extLst>
              <a:ext uri="{FF2B5EF4-FFF2-40B4-BE49-F238E27FC236}">
                <a16:creationId xmlns:a16="http://schemas.microsoft.com/office/drawing/2014/main" id="{D87EE734-4748-466F-B4BC-4B2F15B8FF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0265" y="4838885"/>
            <a:ext cx="1283735" cy="304615"/>
          </a:xfrm>
          <a:prstGeom prst="rect">
            <a:avLst/>
          </a:prstGeom>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sharpenSoften amount="14000"/>
                    </a14:imgEffect>
                  </a14:imgLayer>
                </a14:imgProps>
              </a:ext>
              <a:ext uri="{28A0092B-C50C-407E-A947-70E740481C1C}">
                <a14:useLocalDpi xmlns:a14="http://schemas.microsoft.com/office/drawing/2010/main"/>
              </a:ext>
            </a:extLst>
          </a:blip>
          <a:stretch>
            <a:fillRect/>
          </a:stretch>
        </p:blipFill>
        <p:spPr>
          <a:xfrm>
            <a:off x="561600" y="1086502"/>
            <a:ext cx="4937749" cy="2970495"/>
          </a:xfrm>
          <a:prstGeom prst="rect">
            <a:avLst/>
          </a:prstGeom>
        </p:spPr>
      </p:pic>
      <p:pic>
        <p:nvPicPr>
          <p:cNvPr id="5" name="Afbeelding 4">
            <a:extLst>
              <a:ext uri="{FF2B5EF4-FFF2-40B4-BE49-F238E27FC236}">
                <a16:creationId xmlns:a16="http://schemas.microsoft.com/office/drawing/2014/main" id="{45D9B4FA-2AF5-41DE-9935-874EA1D19E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4987" y="2063605"/>
            <a:ext cx="763514" cy="6255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63126" y="2385110"/>
            <a:ext cx="720461" cy="720461"/>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31353" y="2993804"/>
            <a:ext cx="1375021" cy="1501884"/>
          </a:xfrm>
          <a:prstGeom prst="rect">
            <a:avLst/>
          </a:prstGeom>
        </p:spPr>
      </p:pic>
    </p:spTree>
    <p:extLst>
      <p:ext uri="{BB962C8B-B14F-4D97-AF65-F5344CB8AC3E}">
        <p14:creationId xmlns:p14="http://schemas.microsoft.com/office/powerpoint/2010/main" val="2180393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1600" y="168288"/>
            <a:ext cx="8330400" cy="576832"/>
          </a:xfrm>
        </p:spPr>
        <p:txBody>
          <a:bodyPr/>
          <a:lstStyle/>
          <a:p>
            <a:r>
              <a:rPr lang="nl-NL" dirty="0" err="1"/>
              <a:t>Funding</a:t>
            </a:r>
            <a:r>
              <a:rPr lang="nl-NL" dirty="0"/>
              <a:t> </a:t>
            </a:r>
            <a:r>
              <a:rPr lang="nl-NL" dirty="0" err="1"/>
              <a:t>mechnism</a:t>
            </a:r>
            <a:endParaRPr lang="nl-NL" dirty="0"/>
          </a:p>
        </p:txBody>
      </p:sp>
      <p:sp>
        <p:nvSpPr>
          <p:cNvPr id="3" name="Tijdelijke aanduiding voor tekst 2"/>
          <p:cNvSpPr>
            <a:spLocks noGrp="1"/>
          </p:cNvSpPr>
          <p:nvPr>
            <p:ph type="body" sz="quarter" idx="10"/>
          </p:nvPr>
        </p:nvSpPr>
        <p:spPr>
          <a:xfrm>
            <a:off x="302147" y="838542"/>
            <a:ext cx="4104000" cy="748902"/>
          </a:xfrm>
        </p:spPr>
        <p:txBody>
          <a:bodyPr/>
          <a:lstStyle/>
          <a:p>
            <a:pPr marL="0" lvl="0" indent="0">
              <a:spcBef>
                <a:spcPts val="1000"/>
              </a:spcBef>
              <a:buNone/>
            </a:pPr>
            <a:endParaRPr lang="nl-NL" dirty="0"/>
          </a:p>
          <a:p>
            <a:pPr marL="0" lvl="0" indent="0">
              <a:spcBef>
                <a:spcPts val="1000"/>
              </a:spcBef>
              <a:buNone/>
            </a:pPr>
            <a:r>
              <a:rPr lang="en-GB" dirty="0"/>
              <a:t>P</a:t>
            </a:r>
            <a:r>
              <a:rPr lang="nl-NL" dirty="0" err="1"/>
              <a:t>ublic</a:t>
            </a:r>
            <a:r>
              <a:rPr lang="nl-NL" dirty="0"/>
              <a:t> Private </a:t>
            </a:r>
            <a:r>
              <a:rPr lang="nl-NL" dirty="0" err="1"/>
              <a:t>Collaborations</a:t>
            </a:r>
            <a:endParaRPr lang="nl-NL" dirty="0"/>
          </a:p>
          <a:p>
            <a:pPr>
              <a:spcBef>
                <a:spcPts val="1000"/>
              </a:spcBef>
            </a:pPr>
            <a:endParaRPr lang="nl-NL" dirty="0"/>
          </a:p>
        </p:txBody>
      </p:sp>
      <p:grpSp>
        <p:nvGrpSpPr>
          <p:cNvPr id="7" name="Groep 6"/>
          <p:cNvGrpSpPr/>
          <p:nvPr/>
        </p:nvGrpSpPr>
        <p:grpSpPr>
          <a:xfrm>
            <a:off x="4802278" y="930989"/>
            <a:ext cx="3498659" cy="3693148"/>
            <a:chOff x="5037170" y="1207110"/>
            <a:chExt cx="3498659" cy="3693148"/>
          </a:xfrm>
        </p:grpSpPr>
        <p:sp>
          <p:nvSpPr>
            <p:cNvPr id="38" name="Freeform 6"/>
            <p:cNvSpPr>
              <a:spLocks noEditPoints="1"/>
            </p:cNvSpPr>
            <p:nvPr/>
          </p:nvSpPr>
          <p:spPr bwMode="auto">
            <a:xfrm>
              <a:off x="7770929" y="2818423"/>
              <a:ext cx="428625" cy="642938"/>
            </a:xfrm>
            <a:custGeom>
              <a:avLst/>
              <a:gdLst>
                <a:gd name="T0" fmla="*/ 10 w 117"/>
                <a:gd name="T1" fmla="*/ 128 h 176"/>
                <a:gd name="T2" fmla="*/ 44 w 117"/>
                <a:gd name="T3" fmla="*/ 128 h 176"/>
                <a:gd name="T4" fmla="*/ 52 w 117"/>
                <a:gd name="T5" fmla="*/ 118 h 176"/>
                <a:gd name="T6" fmla="*/ 37 w 117"/>
                <a:gd name="T7" fmla="*/ 101 h 176"/>
                <a:gd name="T8" fmla="*/ 61 w 117"/>
                <a:gd name="T9" fmla="*/ 86 h 176"/>
                <a:gd name="T10" fmla="*/ 65 w 117"/>
                <a:gd name="T11" fmla="*/ 103 h 176"/>
                <a:gd name="T12" fmla="*/ 69 w 117"/>
                <a:gd name="T13" fmla="*/ 104 h 176"/>
                <a:gd name="T14" fmla="*/ 70 w 117"/>
                <a:gd name="T15" fmla="*/ 110 h 176"/>
                <a:gd name="T16" fmla="*/ 87 w 117"/>
                <a:gd name="T17" fmla="*/ 111 h 176"/>
                <a:gd name="T18" fmla="*/ 87 w 117"/>
                <a:gd name="T19" fmla="*/ 104 h 176"/>
                <a:gd name="T20" fmla="*/ 92 w 117"/>
                <a:gd name="T21" fmla="*/ 104 h 176"/>
                <a:gd name="T22" fmla="*/ 93 w 117"/>
                <a:gd name="T23" fmla="*/ 93 h 176"/>
                <a:gd name="T24" fmla="*/ 93 w 117"/>
                <a:gd name="T25" fmla="*/ 81 h 176"/>
                <a:gd name="T26" fmla="*/ 93 w 117"/>
                <a:gd name="T27" fmla="*/ 33 h 176"/>
                <a:gd name="T28" fmla="*/ 88 w 117"/>
                <a:gd name="T29" fmla="*/ 32 h 176"/>
                <a:gd name="T30" fmla="*/ 87 w 117"/>
                <a:gd name="T31" fmla="*/ 10 h 176"/>
                <a:gd name="T32" fmla="*/ 92 w 117"/>
                <a:gd name="T33" fmla="*/ 9 h 176"/>
                <a:gd name="T34" fmla="*/ 93 w 117"/>
                <a:gd name="T35" fmla="*/ 1 h 176"/>
                <a:gd name="T36" fmla="*/ 66 w 117"/>
                <a:gd name="T37" fmla="*/ 0 h 176"/>
                <a:gd name="T38" fmla="*/ 65 w 117"/>
                <a:gd name="T39" fmla="*/ 8 h 176"/>
                <a:gd name="T40" fmla="*/ 69 w 117"/>
                <a:gd name="T41" fmla="*/ 9 h 176"/>
                <a:gd name="T42" fmla="*/ 70 w 117"/>
                <a:gd name="T43" fmla="*/ 32 h 176"/>
                <a:gd name="T44" fmla="*/ 66 w 117"/>
                <a:gd name="T45" fmla="*/ 32 h 176"/>
                <a:gd name="T46" fmla="*/ 65 w 117"/>
                <a:gd name="T47" fmla="*/ 50 h 176"/>
                <a:gd name="T48" fmla="*/ 2 w 117"/>
                <a:gd name="T49" fmla="*/ 101 h 176"/>
                <a:gd name="T50" fmla="*/ 0 w 117"/>
                <a:gd name="T51" fmla="*/ 127 h 176"/>
                <a:gd name="T52" fmla="*/ 33 w 117"/>
                <a:gd name="T53" fmla="*/ 153 h 176"/>
                <a:gd name="T54" fmla="*/ 36 w 117"/>
                <a:gd name="T55" fmla="*/ 153 h 176"/>
                <a:gd name="T56" fmla="*/ 37 w 117"/>
                <a:gd name="T57" fmla="*/ 166 h 176"/>
                <a:gd name="T58" fmla="*/ 27 w 117"/>
                <a:gd name="T59" fmla="*/ 167 h 176"/>
                <a:gd name="T60" fmla="*/ 27 w 117"/>
                <a:gd name="T61" fmla="*/ 176 h 176"/>
                <a:gd name="T62" fmla="*/ 116 w 117"/>
                <a:gd name="T63" fmla="*/ 176 h 176"/>
                <a:gd name="T64" fmla="*/ 117 w 117"/>
                <a:gd name="T65" fmla="*/ 168 h 176"/>
                <a:gd name="T66" fmla="*/ 71 w 117"/>
                <a:gd name="T67" fmla="*/ 167 h 176"/>
                <a:gd name="T68" fmla="*/ 70 w 117"/>
                <a:gd name="T69" fmla="*/ 154 h 176"/>
                <a:gd name="T70" fmla="*/ 116 w 117"/>
                <a:gd name="T71" fmla="*/ 153 h 176"/>
                <a:gd name="T72" fmla="*/ 117 w 117"/>
                <a:gd name="T73" fmla="*/ 129 h 176"/>
                <a:gd name="T74" fmla="*/ 53 w 117"/>
                <a:gd name="T75" fmla="*/ 128 h 176"/>
                <a:gd name="T76" fmla="*/ 52 w 117"/>
                <a:gd name="T77"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 h="176">
                  <a:moveTo>
                    <a:pt x="27" y="146"/>
                  </a:moveTo>
                  <a:cubicBezTo>
                    <a:pt x="17" y="146"/>
                    <a:pt x="10" y="138"/>
                    <a:pt x="10" y="128"/>
                  </a:cubicBezTo>
                  <a:cubicBezTo>
                    <a:pt x="10" y="119"/>
                    <a:pt x="17" y="111"/>
                    <a:pt x="27" y="111"/>
                  </a:cubicBezTo>
                  <a:cubicBezTo>
                    <a:pt x="36" y="111"/>
                    <a:pt x="44" y="119"/>
                    <a:pt x="44" y="128"/>
                  </a:cubicBezTo>
                  <a:cubicBezTo>
                    <a:pt x="44" y="138"/>
                    <a:pt x="36" y="146"/>
                    <a:pt x="27" y="146"/>
                  </a:cubicBezTo>
                  <a:moveTo>
                    <a:pt x="52" y="118"/>
                  </a:moveTo>
                  <a:cubicBezTo>
                    <a:pt x="49" y="111"/>
                    <a:pt x="44" y="105"/>
                    <a:pt x="37" y="102"/>
                  </a:cubicBezTo>
                  <a:cubicBezTo>
                    <a:pt x="37" y="102"/>
                    <a:pt x="37" y="101"/>
                    <a:pt x="37" y="101"/>
                  </a:cubicBezTo>
                  <a:cubicBezTo>
                    <a:pt x="37" y="91"/>
                    <a:pt x="44" y="84"/>
                    <a:pt x="53" y="84"/>
                  </a:cubicBezTo>
                  <a:cubicBezTo>
                    <a:pt x="56" y="84"/>
                    <a:pt x="59" y="85"/>
                    <a:pt x="61" y="86"/>
                  </a:cubicBezTo>
                  <a:cubicBezTo>
                    <a:pt x="65" y="88"/>
                    <a:pt x="65" y="88"/>
                    <a:pt x="65" y="88"/>
                  </a:cubicBezTo>
                  <a:cubicBezTo>
                    <a:pt x="65" y="103"/>
                    <a:pt x="65" y="103"/>
                    <a:pt x="65" y="103"/>
                  </a:cubicBezTo>
                  <a:cubicBezTo>
                    <a:pt x="65" y="103"/>
                    <a:pt x="65" y="104"/>
                    <a:pt x="66" y="104"/>
                  </a:cubicBezTo>
                  <a:cubicBezTo>
                    <a:pt x="69" y="104"/>
                    <a:pt x="69" y="104"/>
                    <a:pt x="69" y="104"/>
                  </a:cubicBezTo>
                  <a:cubicBezTo>
                    <a:pt x="70" y="104"/>
                    <a:pt x="70" y="104"/>
                    <a:pt x="70" y="104"/>
                  </a:cubicBezTo>
                  <a:cubicBezTo>
                    <a:pt x="70" y="110"/>
                    <a:pt x="70" y="110"/>
                    <a:pt x="70" y="110"/>
                  </a:cubicBezTo>
                  <a:cubicBezTo>
                    <a:pt x="70" y="111"/>
                    <a:pt x="70" y="111"/>
                    <a:pt x="71" y="111"/>
                  </a:cubicBezTo>
                  <a:cubicBezTo>
                    <a:pt x="87" y="111"/>
                    <a:pt x="87" y="111"/>
                    <a:pt x="87" y="111"/>
                  </a:cubicBezTo>
                  <a:cubicBezTo>
                    <a:pt x="87" y="111"/>
                    <a:pt x="87" y="111"/>
                    <a:pt x="87" y="110"/>
                  </a:cubicBezTo>
                  <a:cubicBezTo>
                    <a:pt x="87" y="104"/>
                    <a:pt x="87" y="104"/>
                    <a:pt x="87" y="104"/>
                  </a:cubicBezTo>
                  <a:cubicBezTo>
                    <a:pt x="87" y="104"/>
                    <a:pt x="88" y="104"/>
                    <a:pt x="88" y="104"/>
                  </a:cubicBezTo>
                  <a:cubicBezTo>
                    <a:pt x="92" y="104"/>
                    <a:pt x="92" y="104"/>
                    <a:pt x="92" y="104"/>
                  </a:cubicBezTo>
                  <a:cubicBezTo>
                    <a:pt x="92" y="104"/>
                    <a:pt x="93" y="103"/>
                    <a:pt x="93" y="103"/>
                  </a:cubicBezTo>
                  <a:cubicBezTo>
                    <a:pt x="93" y="93"/>
                    <a:pt x="93" y="93"/>
                    <a:pt x="93" y="93"/>
                  </a:cubicBezTo>
                  <a:cubicBezTo>
                    <a:pt x="93" y="91"/>
                    <a:pt x="93" y="91"/>
                    <a:pt x="93" y="91"/>
                  </a:cubicBezTo>
                  <a:cubicBezTo>
                    <a:pt x="93" y="81"/>
                    <a:pt x="93" y="81"/>
                    <a:pt x="93" y="81"/>
                  </a:cubicBezTo>
                  <a:cubicBezTo>
                    <a:pt x="93" y="80"/>
                    <a:pt x="93" y="80"/>
                    <a:pt x="93" y="80"/>
                  </a:cubicBezTo>
                  <a:cubicBezTo>
                    <a:pt x="93" y="33"/>
                    <a:pt x="93" y="33"/>
                    <a:pt x="93" y="33"/>
                  </a:cubicBezTo>
                  <a:cubicBezTo>
                    <a:pt x="93" y="33"/>
                    <a:pt x="92" y="32"/>
                    <a:pt x="92" y="32"/>
                  </a:cubicBezTo>
                  <a:cubicBezTo>
                    <a:pt x="88" y="32"/>
                    <a:pt x="88" y="32"/>
                    <a:pt x="88" y="32"/>
                  </a:cubicBezTo>
                  <a:cubicBezTo>
                    <a:pt x="88" y="32"/>
                    <a:pt x="87" y="32"/>
                    <a:pt x="87" y="32"/>
                  </a:cubicBezTo>
                  <a:cubicBezTo>
                    <a:pt x="87" y="10"/>
                    <a:pt x="87" y="10"/>
                    <a:pt x="87" y="10"/>
                  </a:cubicBezTo>
                  <a:cubicBezTo>
                    <a:pt x="87" y="10"/>
                    <a:pt x="88" y="9"/>
                    <a:pt x="88" y="9"/>
                  </a:cubicBezTo>
                  <a:cubicBezTo>
                    <a:pt x="92" y="9"/>
                    <a:pt x="92" y="9"/>
                    <a:pt x="92" y="9"/>
                  </a:cubicBezTo>
                  <a:cubicBezTo>
                    <a:pt x="92" y="9"/>
                    <a:pt x="93" y="9"/>
                    <a:pt x="93" y="8"/>
                  </a:cubicBezTo>
                  <a:cubicBezTo>
                    <a:pt x="93" y="1"/>
                    <a:pt x="93" y="1"/>
                    <a:pt x="93" y="1"/>
                  </a:cubicBezTo>
                  <a:cubicBezTo>
                    <a:pt x="93" y="0"/>
                    <a:pt x="92" y="0"/>
                    <a:pt x="92" y="0"/>
                  </a:cubicBezTo>
                  <a:cubicBezTo>
                    <a:pt x="66" y="0"/>
                    <a:pt x="66" y="0"/>
                    <a:pt x="66" y="0"/>
                  </a:cubicBezTo>
                  <a:cubicBezTo>
                    <a:pt x="65" y="0"/>
                    <a:pt x="65" y="0"/>
                    <a:pt x="65" y="1"/>
                  </a:cubicBezTo>
                  <a:cubicBezTo>
                    <a:pt x="65" y="8"/>
                    <a:pt x="65" y="8"/>
                    <a:pt x="65" y="8"/>
                  </a:cubicBezTo>
                  <a:cubicBezTo>
                    <a:pt x="65" y="9"/>
                    <a:pt x="65" y="9"/>
                    <a:pt x="66" y="9"/>
                  </a:cubicBezTo>
                  <a:cubicBezTo>
                    <a:pt x="69" y="9"/>
                    <a:pt x="69" y="9"/>
                    <a:pt x="69" y="9"/>
                  </a:cubicBezTo>
                  <a:cubicBezTo>
                    <a:pt x="70" y="9"/>
                    <a:pt x="70" y="10"/>
                    <a:pt x="70" y="10"/>
                  </a:cubicBezTo>
                  <a:cubicBezTo>
                    <a:pt x="70" y="32"/>
                    <a:pt x="70" y="32"/>
                    <a:pt x="70" y="32"/>
                  </a:cubicBezTo>
                  <a:cubicBezTo>
                    <a:pt x="70" y="32"/>
                    <a:pt x="70" y="32"/>
                    <a:pt x="69" y="32"/>
                  </a:cubicBezTo>
                  <a:cubicBezTo>
                    <a:pt x="66" y="32"/>
                    <a:pt x="66" y="32"/>
                    <a:pt x="66" y="32"/>
                  </a:cubicBezTo>
                  <a:cubicBezTo>
                    <a:pt x="65" y="32"/>
                    <a:pt x="65" y="33"/>
                    <a:pt x="65" y="33"/>
                  </a:cubicBezTo>
                  <a:cubicBezTo>
                    <a:pt x="65" y="50"/>
                    <a:pt x="65" y="50"/>
                    <a:pt x="65" y="50"/>
                  </a:cubicBezTo>
                  <a:cubicBezTo>
                    <a:pt x="61" y="49"/>
                    <a:pt x="57" y="49"/>
                    <a:pt x="53" y="49"/>
                  </a:cubicBezTo>
                  <a:cubicBezTo>
                    <a:pt x="25" y="49"/>
                    <a:pt x="2" y="72"/>
                    <a:pt x="2" y="101"/>
                  </a:cubicBezTo>
                  <a:cubicBezTo>
                    <a:pt x="2" y="105"/>
                    <a:pt x="3" y="109"/>
                    <a:pt x="4" y="114"/>
                  </a:cubicBezTo>
                  <a:cubicBezTo>
                    <a:pt x="1" y="118"/>
                    <a:pt x="0" y="122"/>
                    <a:pt x="0" y="127"/>
                  </a:cubicBezTo>
                  <a:cubicBezTo>
                    <a:pt x="0" y="142"/>
                    <a:pt x="12" y="154"/>
                    <a:pt x="27" y="154"/>
                  </a:cubicBezTo>
                  <a:cubicBezTo>
                    <a:pt x="29" y="154"/>
                    <a:pt x="31" y="154"/>
                    <a:pt x="33" y="153"/>
                  </a:cubicBezTo>
                  <a:cubicBezTo>
                    <a:pt x="34" y="153"/>
                    <a:pt x="34" y="153"/>
                    <a:pt x="34" y="153"/>
                  </a:cubicBezTo>
                  <a:cubicBezTo>
                    <a:pt x="36" y="153"/>
                    <a:pt x="36" y="153"/>
                    <a:pt x="36" y="153"/>
                  </a:cubicBezTo>
                  <a:cubicBezTo>
                    <a:pt x="36" y="153"/>
                    <a:pt x="37" y="154"/>
                    <a:pt x="37" y="154"/>
                  </a:cubicBezTo>
                  <a:cubicBezTo>
                    <a:pt x="37" y="166"/>
                    <a:pt x="37" y="166"/>
                    <a:pt x="37" y="166"/>
                  </a:cubicBezTo>
                  <a:cubicBezTo>
                    <a:pt x="37" y="167"/>
                    <a:pt x="36" y="167"/>
                    <a:pt x="36" y="167"/>
                  </a:cubicBezTo>
                  <a:cubicBezTo>
                    <a:pt x="27" y="167"/>
                    <a:pt x="27" y="167"/>
                    <a:pt x="27" y="167"/>
                  </a:cubicBezTo>
                  <a:cubicBezTo>
                    <a:pt x="27" y="167"/>
                    <a:pt x="27" y="167"/>
                    <a:pt x="27" y="168"/>
                  </a:cubicBezTo>
                  <a:cubicBezTo>
                    <a:pt x="27" y="176"/>
                    <a:pt x="27" y="176"/>
                    <a:pt x="27" y="176"/>
                  </a:cubicBezTo>
                  <a:cubicBezTo>
                    <a:pt x="27" y="176"/>
                    <a:pt x="27" y="176"/>
                    <a:pt x="27" y="176"/>
                  </a:cubicBezTo>
                  <a:cubicBezTo>
                    <a:pt x="116" y="176"/>
                    <a:pt x="116" y="176"/>
                    <a:pt x="116" y="176"/>
                  </a:cubicBezTo>
                  <a:cubicBezTo>
                    <a:pt x="116" y="176"/>
                    <a:pt x="117" y="176"/>
                    <a:pt x="117" y="176"/>
                  </a:cubicBezTo>
                  <a:cubicBezTo>
                    <a:pt x="117" y="168"/>
                    <a:pt x="117" y="168"/>
                    <a:pt x="117" y="168"/>
                  </a:cubicBezTo>
                  <a:cubicBezTo>
                    <a:pt x="117" y="167"/>
                    <a:pt x="116" y="167"/>
                    <a:pt x="116" y="167"/>
                  </a:cubicBezTo>
                  <a:cubicBezTo>
                    <a:pt x="71" y="167"/>
                    <a:pt x="71" y="167"/>
                    <a:pt x="71" y="167"/>
                  </a:cubicBezTo>
                  <a:cubicBezTo>
                    <a:pt x="70" y="167"/>
                    <a:pt x="70" y="167"/>
                    <a:pt x="70" y="166"/>
                  </a:cubicBezTo>
                  <a:cubicBezTo>
                    <a:pt x="70" y="154"/>
                    <a:pt x="70" y="154"/>
                    <a:pt x="70" y="154"/>
                  </a:cubicBezTo>
                  <a:cubicBezTo>
                    <a:pt x="70" y="154"/>
                    <a:pt x="70" y="153"/>
                    <a:pt x="71" y="153"/>
                  </a:cubicBezTo>
                  <a:cubicBezTo>
                    <a:pt x="116" y="153"/>
                    <a:pt x="116" y="153"/>
                    <a:pt x="116" y="153"/>
                  </a:cubicBezTo>
                  <a:cubicBezTo>
                    <a:pt x="116" y="153"/>
                    <a:pt x="117" y="153"/>
                    <a:pt x="117" y="153"/>
                  </a:cubicBezTo>
                  <a:cubicBezTo>
                    <a:pt x="117" y="129"/>
                    <a:pt x="117" y="129"/>
                    <a:pt x="117" y="129"/>
                  </a:cubicBezTo>
                  <a:cubicBezTo>
                    <a:pt x="117" y="129"/>
                    <a:pt x="116" y="128"/>
                    <a:pt x="116" y="128"/>
                  </a:cubicBezTo>
                  <a:cubicBezTo>
                    <a:pt x="53" y="128"/>
                    <a:pt x="53" y="128"/>
                    <a:pt x="53" y="128"/>
                  </a:cubicBezTo>
                  <a:cubicBezTo>
                    <a:pt x="53" y="128"/>
                    <a:pt x="53" y="127"/>
                    <a:pt x="53" y="127"/>
                  </a:cubicBezTo>
                  <a:cubicBezTo>
                    <a:pt x="53" y="125"/>
                    <a:pt x="53" y="122"/>
                    <a:pt x="52" y="120"/>
                  </a:cubicBezTo>
                  <a:lnTo>
                    <a:pt x="52" y="11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39" name="Groep 38"/>
            <p:cNvGrpSpPr/>
            <p:nvPr/>
          </p:nvGrpSpPr>
          <p:grpSpPr>
            <a:xfrm>
              <a:off x="6789854" y="1207110"/>
              <a:ext cx="463551" cy="525463"/>
              <a:chOff x="6469063" y="2005013"/>
              <a:chExt cx="463551" cy="525463"/>
            </a:xfrm>
            <a:solidFill>
              <a:schemeClr val="accent1"/>
            </a:solidFill>
          </p:grpSpPr>
          <p:sp>
            <p:nvSpPr>
              <p:cNvPr id="68" name="Freeform 10"/>
              <p:cNvSpPr>
                <a:spLocks/>
              </p:cNvSpPr>
              <p:nvPr/>
            </p:nvSpPr>
            <p:spPr bwMode="auto">
              <a:xfrm>
                <a:off x="6469063" y="2074863"/>
                <a:ext cx="155575" cy="404813"/>
              </a:xfrm>
              <a:custGeom>
                <a:avLst/>
                <a:gdLst>
                  <a:gd name="T0" fmla="*/ 17 w 43"/>
                  <a:gd name="T1" fmla="*/ 14 h 111"/>
                  <a:gd name="T2" fmla="*/ 13 w 43"/>
                  <a:gd name="T3" fmla="*/ 18 h 111"/>
                  <a:gd name="T4" fmla="*/ 4 w 43"/>
                  <a:gd name="T5" fmla="*/ 27 h 111"/>
                  <a:gd name="T6" fmla="*/ 0 w 43"/>
                  <a:gd name="T7" fmla="*/ 37 h 111"/>
                  <a:gd name="T8" fmla="*/ 1 w 43"/>
                  <a:gd name="T9" fmla="*/ 45 h 111"/>
                  <a:gd name="T10" fmla="*/ 5 w 43"/>
                  <a:gd name="T11" fmla="*/ 51 h 111"/>
                  <a:gd name="T12" fmla="*/ 7 w 43"/>
                  <a:gd name="T13" fmla="*/ 56 h 111"/>
                  <a:gd name="T14" fmla="*/ 6 w 43"/>
                  <a:gd name="T15" fmla="*/ 61 h 111"/>
                  <a:gd name="T16" fmla="*/ 5 w 43"/>
                  <a:gd name="T17" fmla="*/ 70 h 111"/>
                  <a:gd name="T18" fmla="*/ 5 w 43"/>
                  <a:gd name="T19" fmla="*/ 86 h 111"/>
                  <a:gd name="T20" fmla="*/ 4 w 43"/>
                  <a:gd name="T21" fmla="*/ 93 h 111"/>
                  <a:gd name="T22" fmla="*/ 5 w 43"/>
                  <a:gd name="T23" fmla="*/ 103 h 111"/>
                  <a:gd name="T24" fmla="*/ 3 w 43"/>
                  <a:gd name="T25" fmla="*/ 107 h 111"/>
                  <a:gd name="T26" fmla="*/ 3 w 43"/>
                  <a:gd name="T27" fmla="*/ 111 h 111"/>
                  <a:gd name="T28" fmla="*/ 9 w 43"/>
                  <a:gd name="T29" fmla="*/ 109 h 111"/>
                  <a:gd name="T30" fmla="*/ 10 w 43"/>
                  <a:gd name="T31" fmla="*/ 108 h 111"/>
                  <a:gd name="T32" fmla="*/ 10 w 43"/>
                  <a:gd name="T33" fmla="*/ 104 h 111"/>
                  <a:gd name="T34" fmla="*/ 11 w 43"/>
                  <a:gd name="T35" fmla="*/ 97 h 111"/>
                  <a:gd name="T36" fmla="*/ 12 w 43"/>
                  <a:gd name="T37" fmla="*/ 92 h 111"/>
                  <a:gd name="T38" fmla="*/ 13 w 43"/>
                  <a:gd name="T39" fmla="*/ 87 h 111"/>
                  <a:gd name="T40" fmla="*/ 14 w 43"/>
                  <a:gd name="T41" fmla="*/ 83 h 111"/>
                  <a:gd name="T42" fmla="*/ 14 w 43"/>
                  <a:gd name="T43" fmla="*/ 82 h 111"/>
                  <a:gd name="T44" fmla="*/ 15 w 43"/>
                  <a:gd name="T45" fmla="*/ 76 h 111"/>
                  <a:gd name="T46" fmla="*/ 16 w 43"/>
                  <a:gd name="T47" fmla="*/ 70 h 111"/>
                  <a:gd name="T48" fmla="*/ 19 w 43"/>
                  <a:gd name="T49" fmla="*/ 65 h 111"/>
                  <a:gd name="T50" fmla="*/ 20 w 43"/>
                  <a:gd name="T51" fmla="*/ 62 h 111"/>
                  <a:gd name="T52" fmla="*/ 22 w 43"/>
                  <a:gd name="T53" fmla="*/ 68 h 111"/>
                  <a:gd name="T54" fmla="*/ 23 w 43"/>
                  <a:gd name="T55" fmla="*/ 74 h 111"/>
                  <a:gd name="T56" fmla="*/ 24 w 43"/>
                  <a:gd name="T57" fmla="*/ 82 h 111"/>
                  <a:gd name="T58" fmla="*/ 24 w 43"/>
                  <a:gd name="T59" fmla="*/ 90 h 111"/>
                  <a:gd name="T60" fmla="*/ 25 w 43"/>
                  <a:gd name="T61" fmla="*/ 95 h 111"/>
                  <a:gd name="T62" fmla="*/ 25 w 43"/>
                  <a:gd name="T63" fmla="*/ 102 h 111"/>
                  <a:gd name="T64" fmla="*/ 25 w 43"/>
                  <a:gd name="T65" fmla="*/ 107 h 111"/>
                  <a:gd name="T66" fmla="*/ 26 w 43"/>
                  <a:gd name="T67" fmla="*/ 111 h 111"/>
                  <a:gd name="T68" fmla="*/ 32 w 43"/>
                  <a:gd name="T69" fmla="*/ 111 h 111"/>
                  <a:gd name="T70" fmla="*/ 33 w 43"/>
                  <a:gd name="T71" fmla="*/ 108 h 111"/>
                  <a:gd name="T72" fmla="*/ 31 w 43"/>
                  <a:gd name="T73" fmla="*/ 105 h 111"/>
                  <a:gd name="T74" fmla="*/ 32 w 43"/>
                  <a:gd name="T75" fmla="*/ 99 h 111"/>
                  <a:gd name="T76" fmla="*/ 33 w 43"/>
                  <a:gd name="T77" fmla="*/ 88 h 111"/>
                  <a:gd name="T78" fmla="*/ 33 w 43"/>
                  <a:gd name="T79" fmla="*/ 78 h 111"/>
                  <a:gd name="T80" fmla="*/ 34 w 43"/>
                  <a:gd name="T81" fmla="*/ 62 h 111"/>
                  <a:gd name="T82" fmla="*/ 34 w 43"/>
                  <a:gd name="T83" fmla="*/ 57 h 111"/>
                  <a:gd name="T84" fmla="*/ 38 w 43"/>
                  <a:gd name="T85" fmla="*/ 50 h 111"/>
                  <a:gd name="T86" fmla="*/ 43 w 43"/>
                  <a:gd name="T87" fmla="*/ 43 h 111"/>
                  <a:gd name="T88" fmla="*/ 43 w 43"/>
                  <a:gd name="T89" fmla="*/ 39 h 111"/>
                  <a:gd name="T90" fmla="*/ 40 w 43"/>
                  <a:gd name="T91" fmla="*/ 26 h 111"/>
                  <a:gd name="T92" fmla="*/ 36 w 43"/>
                  <a:gd name="T93" fmla="*/ 20 h 111"/>
                  <a:gd name="T94" fmla="*/ 29 w 43"/>
                  <a:gd name="T95" fmla="*/ 19 h 111"/>
                  <a:gd name="T96" fmla="*/ 27 w 43"/>
                  <a:gd name="T97" fmla="*/ 15 h 111"/>
                  <a:gd name="T98" fmla="*/ 26 w 43"/>
                  <a:gd name="T99" fmla="*/ 12 h 111"/>
                  <a:gd name="T100" fmla="*/ 27 w 43"/>
                  <a:gd name="T101" fmla="*/ 8 h 111"/>
                  <a:gd name="T102" fmla="*/ 26 w 43"/>
                  <a:gd name="T103" fmla="*/ 3 h 111"/>
                  <a:gd name="T104" fmla="*/ 24 w 43"/>
                  <a:gd name="T105" fmla="*/ 1 h 111"/>
                  <a:gd name="T106" fmla="*/ 18 w 43"/>
                  <a:gd name="T107" fmla="*/ 1 h 111"/>
                  <a:gd name="T108" fmla="*/ 14 w 43"/>
                  <a:gd name="T109" fmla="*/ 5 h 111"/>
                  <a:gd name="T110" fmla="*/ 15 w 43"/>
                  <a:gd name="T111" fmla="*/ 11 h 111"/>
                  <a:gd name="T112" fmla="*/ 17 w 43"/>
                  <a:gd name="T113" fmla="*/ 1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111">
                    <a:moveTo>
                      <a:pt x="17" y="14"/>
                    </a:moveTo>
                    <a:cubicBezTo>
                      <a:pt x="17" y="14"/>
                      <a:pt x="17" y="15"/>
                      <a:pt x="13" y="18"/>
                    </a:cubicBezTo>
                    <a:cubicBezTo>
                      <a:pt x="9" y="20"/>
                      <a:pt x="6" y="20"/>
                      <a:pt x="4" y="27"/>
                    </a:cubicBezTo>
                    <a:cubicBezTo>
                      <a:pt x="2" y="33"/>
                      <a:pt x="0" y="35"/>
                      <a:pt x="0" y="37"/>
                    </a:cubicBezTo>
                    <a:cubicBezTo>
                      <a:pt x="1" y="40"/>
                      <a:pt x="0" y="43"/>
                      <a:pt x="1" y="45"/>
                    </a:cubicBezTo>
                    <a:cubicBezTo>
                      <a:pt x="3" y="47"/>
                      <a:pt x="5" y="48"/>
                      <a:pt x="5" y="51"/>
                    </a:cubicBezTo>
                    <a:cubicBezTo>
                      <a:pt x="5" y="53"/>
                      <a:pt x="6" y="53"/>
                      <a:pt x="7" y="56"/>
                    </a:cubicBezTo>
                    <a:cubicBezTo>
                      <a:pt x="7" y="58"/>
                      <a:pt x="6" y="58"/>
                      <a:pt x="6" y="61"/>
                    </a:cubicBezTo>
                    <a:cubicBezTo>
                      <a:pt x="6" y="64"/>
                      <a:pt x="5" y="67"/>
                      <a:pt x="5" y="70"/>
                    </a:cubicBezTo>
                    <a:cubicBezTo>
                      <a:pt x="6" y="73"/>
                      <a:pt x="5" y="85"/>
                      <a:pt x="5" y="86"/>
                    </a:cubicBezTo>
                    <a:cubicBezTo>
                      <a:pt x="5" y="88"/>
                      <a:pt x="3" y="90"/>
                      <a:pt x="4" y="93"/>
                    </a:cubicBezTo>
                    <a:cubicBezTo>
                      <a:pt x="4" y="96"/>
                      <a:pt x="6" y="100"/>
                      <a:pt x="5" y="103"/>
                    </a:cubicBezTo>
                    <a:cubicBezTo>
                      <a:pt x="5" y="106"/>
                      <a:pt x="3" y="106"/>
                      <a:pt x="3" y="107"/>
                    </a:cubicBezTo>
                    <a:cubicBezTo>
                      <a:pt x="3" y="109"/>
                      <a:pt x="1" y="111"/>
                      <a:pt x="3" y="111"/>
                    </a:cubicBezTo>
                    <a:cubicBezTo>
                      <a:pt x="6" y="111"/>
                      <a:pt x="9" y="110"/>
                      <a:pt x="9" y="109"/>
                    </a:cubicBezTo>
                    <a:cubicBezTo>
                      <a:pt x="9" y="109"/>
                      <a:pt x="10" y="109"/>
                      <a:pt x="10" y="108"/>
                    </a:cubicBezTo>
                    <a:cubicBezTo>
                      <a:pt x="10" y="106"/>
                      <a:pt x="10" y="105"/>
                      <a:pt x="10" y="104"/>
                    </a:cubicBezTo>
                    <a:cubicBezTo>
                      <a:pt x="10" y="103"/>
                      <a:pt x="11" y="100"/>
                      <a:pt x="11" y="97"/>
                    </a:cubicBezTo>
                    <a:cubicBezTo>
                      <a:pt x="12" y="94"/>
                      <a:pt x="11" y="94"/>
                      <a:pt x="12" y="92"/>
                    </a:cubicBezTo>
                    <a:cubicBezTo>
                      <a:pt x="13" y="90"/>
                      <a:pt x="13" y="89"/>
                      <a:pt x="13" y="87"/>
                    </a:cubicBezTo>
                    <a:cubicBezTo>
                      <a:pt x="13" y="85"/>
                      <a:pt x="13" y="85"/>
                      <a:pt x="14" y="83"/>
                    </a:cubicBezTo>
                    <a:cubicBezTo>
                      <a:pt x="14" y="82"/>
                      <a:pt x="13" y="85"/>
                      <a:pt x="14" y="82"/>
                    </a:cubicBezTo>
                    <a:cubicBezTo>
                      <a:pt x="15" y="79"/>
                      <a:pt x="15" y="78"/>
                      <a:pt x="15" y="76"/>
                    </a:cubicBezTo>
                    <a:cubicBezTo>
                      <a:pt x="15" y="75"/>
                      <a:pt x="15" y="72"/>
                      <a:pt x="16" y="70"/>
                    </a:cubicBezTo>
                    <a:cubicBezTo>
                      <a:pt x="17" y="68"/>
                      <a:pt x="18" y="66"/>
                      <a:pt x="19" y="65"/>
                    </a:cubicBezTo>
                    <a:cubicBezTo>
                      <a:pt x="20" y="64"/>
                      <a:pt x="19" y="60"/>
                      <a:pt x="20" y="62"/>
                    </a:cubicBezTo>
                    <a:cubicBezTo>
                      <a:pt x="21" y="64"/>
                      <a:pt x="21" y="66"/>
                      <a:pt x="22" y="68"/>
                    </a:cubicBezTo>
                    <a:cubicBezTo>
                      <a:pt x="23" y="70"/>
                      <a:pt x="23" y="72"/>
                      <a:pt x="23" y="74"/>
                    </a:cubicBezTo>
                    <a:cubicBezTo>
                      <a:pt x="24" y="76"/>
                      <a:pt x="24" y="81"/>
                      <a:pt x="24" y="82"/>
                    </a:cubicBezTo>
                    <a:cubicBezTo>
                      <a:pt x="25" y="83"/>
                      <a:pt x="24" y="88"/>
                      <a:pt x="24" y="90"/>
                    </a:cubicBezTo>
                    <a:cubicBezTo>
                      <a:pt x="25" y="92"/>
                      <a:pt x="24" y="94"/>
                      <a:pt x="25" y="95"/>
                    </a:cubicBezTo>
                    <a:cubicBezTo>
                      <a:pt x="25" y="97"/>
                      <a:pt x="24" y="100"/>
                      <a:pt x="25" y="102"/>
                    </a:cubicBezTo>
                    <a:cubicBezTo>
                      <a:pt x="26" y="104"/>
                      <a:pt x="25" y="105"/>
                      <a:pt x="25" y="107"/>
                    </a:cubicBezTo>
                    <a:cubicBezTo>
                      <a:pt x="25" y="109"/>
                      <a:pt x="24" y="111"/>
                      <a:pt x="26" y="111"/>
                    </a:cubicBezTo>
                    <a:cubicBezTo>
                      <a:pt x="32" y="111"/>
                      <a:pt x="32" y="111"/>
                      <a:pt x="32" y="111"/>
                    </a:cubicBezTo>
                    <a:cubicBezTo>
                      <a:pt x="33" y="111"/>
                      <a:pt x="34" y="109"/>
                      <a:pt x="33" y="108"/>
                    </a:cubicBezTo>
                    <a:cubicBezTo>
                      <a:pt x="32" y="107"/>
                      <a:pt x="31" y="106"/>
                      <a:pt x="31" y="105"/>
                    </a:cubicBezTo>
                    <a:cubicBezTo>
                      <a:pt x="31" y="104"/>
                      <a:pt x="31" y="103"/>
                      <a:pt x="32" y="99"/>
                    </a:cubicBezTo>
                    <a:cubicBezTo>
                      <a:pt x="32" y="96"/>
                      <a:pt x="33" y="91"/>
                      <a:pt x="33" y="88"/>
                    </a:cubicBezTo>
                    <a:cubicBezTo>
                      <a:pt x="34" y="85"/>
                      <a:pt x="34" y="82"/>
                      <a:pt x="33" y="78"/>
                    </a:cubicBezTo>
                    <a:cubicBezTo>
                      <a:pt x="33" y="74"/>
                      <a:pt x="33" y="64"/>
                      <a:pt x="34" y="62"/>
                    </a:cubicBezTo>
                    <a:cubicBezTo>
                      <a:pt x="34" y="60"/>
                      <a:pt x="32" y="58"/>
                      <a:pt x="34" y="57"/>
                    </a:cubicBezTo>
                    <a:cubicBezTo>
                      <a:pt x="35" y="56"/>
                      <a:pt x="36" y="52"/>
                      <a:pt x="38" y="50"/>
                    </a:cubicBezTo>
                    <a:cubicBezTo>
                      <a:pt x="40" y="48"/>
                      <a:pt x="43" y="45"/>
                      <a:pt x="43" y="43"/>
                    </a:cubicBezTo>
                    <a:cubicBezTo>
                      <a:pt x="43" y="39"/>
                      <a:pt x="43" y="39"/>
                      <a:pt x="43" y="39"/>
                    </a:cubicBezTo>
                    <a:cubicBezTo>
                      <a:pt x="43" y="37"/>
                      <a:pt x="40" y="27"/>
                      <a:pt x="40" y="26"/>
                    </a:cubicBezTo>
                    <a:cubicBezTo>
                      <a:pt x="39" y="25"/>
                      <a:pt x="38" y="21"/>
                      <a:pt x="36" y="20"/>
                    </a:cubicBezTo>
                    <a:cubicBezTo>
                      <a:pt x="34" y="20"/>
                      <a:pt x="31" y="19"/>
                      <a:pt x="29" y="19"/>
                    </a:cubicBezTo>
                    <a:cubicBezTo>
                      <a:pt x="28" y="18"/>
                      <a:pt x="27" y="17"/>
                      <a:pt x="27" y="15"/>
                    </a:cubicBezTo>
                    <a:cubicBezTo>
                      <a:pt x="27" y="13"/>
                      <a:pt x="25" y="13"/>
                      <a:pt x="26" y="12"/>
                    </a:cubicBezTo>
                    <a:cubicBezTo>
                      <a:pt x="26" y="12"/>
                      <a:pt x="27" y="9"/>
                      <a:pt x="27" y="8"/>
                    </a:cubicBezTo>
                    <a:cubicBezTo>
                      <a:pt x="28" y="6"/>
                      <a:pt x="26" y="4"/>
                      <a:pt x="26" y="3"/>
                    </a:cubicBezTo>
                    <a:cubicBezTo>
                      <a:pt x="26" y="2"/>
                      <a:pt x="25" y="1"/>
                      <a:pt x="24" y="1"/>
                    </a:cubicBezTo>
                    <a:cubicBezTo>
                      <a:pt x="22" y="0"/>
                      <a:pt x="18" y="1"/>
                      <a:pt x="18" y="1"/>
                    </a:cubicBezTo>
                    <a:cubicBezTo>
                      <a:pt x="18" y="1"/>
                      <a:pt x="13" y="2"/>
                      <a:pt x="14" y="5"/>
                    </a:cubicBezTo>
                    <a:cubicBezTo>
                      <a:pt x="14" y="8"/>
                      <a:pt x="13" y="10"/>
                      <a:pt x="15" y="11"/>
                    </a:cubicBezTo>
                    <a:cubicBezTo>
                      <a:pt x="17" y="12"/>
                      <a:pt x="17" y="14"/>
                      <a:pt x="1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9" name="Freeform 11"/>
              <p:cNvSpPr>
                <a:spLocks/>
              </p:cNvSpPr>
              <p:nvPr/>
            </p:nvSpPr>
            <p:spPr bwMode="auto">
              <a:xfrm>
                <a:off x="6567488" y="2005013"/>
                <a:ext cx="157163" cy="401638"/>
              </a:xfrm>
              <a:custGeom>
                <a:avLst/>
                <a:gdLst>
                  <a:gd name="T0" fmla="*/ 17 w 43"/>
                  <a:gd name="T1" fmla="*/ 14 h 110"/>
                  <a:gd name="T2" fmla="*/ 13 w 43"/>
                  <a:gd name="T3" fmla="*/ 17 h 110"/>
                  <a:gd name="T4" fmla="*/ 3 w 43"/>
                  <a:gd name="T5" fmla="*/ 26 h 110"/>
                  <a:gd name="T6" fmla="*/ 0 w 43"/>
                  <a:gd name="T7" fmla="*/ 37 h 110"/>
                  <a:gd name="T8" fmla="*/ 1 w 43"/>
                  <a:gd name="T9" fmla="*/ 44 h 110"/>
                  <a:gd name="T10" fmla="*/ 4 w 43"/>
                  <a:gd name="T11" fmla="*/ 50 h 110"/>
                  <a:gd name="T12" fmla="*/ 6 w 43"/>
                  <a:gd name="T13" fmla="*/ 55 h 110"/>
                  <a:gd name="T14" fmla="*/ 6 w 43"/>
                  <a:gd name="T15" fmla="*/ 60 h 110"/>
                  <a:gd name="T16" fmla="*/ 5 w 43"/>
                  <a:gd name="T17" fmla="*/ 69 h 110"/>
                  <a:gd name="T18" fmla="*/ 5 w 43"/>
                  <a:gd name="T19" fmla="*/ 86 h 110"/>
                  <a:gd name="T20" fmla="*/ 3 w 43"/>
                  <a:gd name="T21" fmla="*/ 92 h 110"/>
                  <a:gd name="T22" fmla="*/ 5 w 43"/>
                  <a:gd name="T23" fmla="*/ 102 h 110"/>
                  <a:gd name="T24" fmla="*/ 2 w 43"/>
                  <a:gd name="T25" fmla="*/ 107 h 110"/>
                  <a:gd name="T26" fmla="*/ 3 w 43"/>
                  <a:gd name="T27" fmla="*/ 110 h 110"/>
                  <a:gd name="T28" fmla="*/ 8 w 43"/>
                  <a:gd name="T29" fmla="*/ 109 h 110"/>
                  <a:gd name="T30" fmla="*/ 10 w 43"/>
                  <a:gd name="T31" fmla="*/ 107 h 110"/>
                  <a:gd name="T32" fmla="*/ 10 w 43"/>
                  <a:gd name="T33" fmla="*/ 103 h 110"/>
                  <a:gd name="T34" fmla="*/ 11 w 43"/>
                  <a:gd name="T35" fmla="*/ 96 h 110"/>
                  <a:gd name="T36" fmla="*/ 12 w 43"/>
                  <a:gd name="T37" fmla="*/ 91 h 110"/>
                  <a:gd name="T38" fmla="*/ 13 w 43"/>
                  <a:gd name="T39" fmla="*/ 86 h 110"/>
                  <a:gd name="T40" fmla="*/ 13 w 43"/>
                  <a:gd name="T41" fmla="*/ 83 h 110"/>
                  <a:gd name="T42" fmla="*/ 14 w 43"/>
                  <a:gd name="T43" fmla="*/ 81 h 110"/>
                  <a:gd name="T44" fmla="*/ 15 w 43"/>
                  <a:gd name="T45" fmla="*/ 76 h 110"/>
                  <a:gd name="T46" fmla="*/ 16 w 43"/>
                  <a:gd name="T47" fmla="*/ 69 h 110"/>
                  <a:gd name="T48" fmla="*/ 18 w 43"/>
                  <a:gd name="T49" fmla="*/ 64 h 110"/>
                  <a:gd name="T50" fmla="*/ 19 w 43"/>
                  <a:gd name="T51" fmla="*/ 62 h 110"/>
                  <a:gd name="T52" fmla="*/ 21 w 43"/>
                  <a:gd name="T53" fmla="*/ 67 h 110"/>
                  <a:gd name="T54" fmla="*/ 23 w 43"/>
                  <a:gd name="T55" fmla="*/ 73 h 110"/>
                  <a:gd name="T56" fmla="*/ 24 w 43"/>
                  <a:gd name="T57" fmla="*/ 81 h 110"/>
                  <a:gd name="T58" fmla="*/ 24 w 43"/>
                  <a:gd name="T59" fmla="*/ 89 h 110"/>
                  <a:gd name="T60" fmla="*/ 24 w 43"/>
                  <a:gd name="T61" fmla="*/ 95 h 110"/>
                  <a:gd name="T62" fmla="*/ 24 w 43"/>
                  <a:gd name="T63" fmla="*/ 101 h 110"/>
                  <a:gd name="T64" fmla="*/ 24 w 43"/>
                  <a:gd name="T65" fmla="*/ 106 h 110"/>
                  <a:gd name="T66" fmla="*/ 26 w 43"/>
                  <a:gd name="T67" fmla="*/ 110 h 110"/>
                  <a:gd name="T68" fmla="*/ 31 w 43"/>
                  <a:gd name="T69" fmla="*/ 110 h 110"/>
                  <a:gd name="T70" fmla="*/ 33 w 43"/>
                  <a:gd name="T71" fmla="*/ 107 h 110"/>
                  <a:gd name="T72" fmla="*/ 31 w 43"/>
                  <a:gd name="T73" fmla="*/ 104 h 110"/>
                  <a:gd name="T74" fmla="*/ 31 w 43"/>
                  <a:gd name="T75" fmla="*/ 99 h 110"/>
                  <a:gd name="T76" fmla="*/ 33 w 43"/>
                  <a:gd name="T77" fmla="*/ 87 h 110"/>
                  <a:gd name="T78" fmla="*/ 33 w 43"/>
                  <a:gd name="T79" fmla="*/ 77 h 110"/>
                  <a:gd name="T80" fmla="*/ 33 w 43"/>
                  <a:gd name="T81" fmla="*/ 62 h 110"/>
                  <a:gd name="T82" fmla="*/ 33 w 43"/>
                  <a:gd name="T83" fmla="*/ 56 h 110"/>
                  <a:gd name="T84" fmla="*/ 38 w 43"/>
                  <a:gd name="T85" fmla="*/ 50 h 110"/>
                  <a:gd name="T86" fmla="*/ 43 w 43"/>
                  <a:gd name="T87" fmla="*/ 43 h 110"/>
                  <a:gd name="T88" fmla="*/ 43 w 43"/>
                  <a:gd name="T89" fmla="*/ 38 h 110"/>
                  <a:gd name="T90" fmla="*/ 39 w 43"/>
                  <a:gd name="T91" fmla="*/ 26 h 110"/>
                  <a:gd name="T92" fmla="*/ 36 w 43"/>
                  <a:gd name="T93" fmla="*/ 20 h 110"/>
                  <a:gd name="T94" fmla="*/ 29 w 43"/>
                  <a:gd name="T95" fmla="*/ 18 h 110"/>
                  <a:gd name="T96" fmla="*/ 26 w 43"/>
                  <a:gd name="T97" fmla="*/ 15 h 110"/>
                  <a:gd name="T98" fmla="*/ 25 w 43"/>
                  <a:gd name="T99" fmla="*/ 11 h 110"/>
                  <a:gd name="T100" fmla="*/ 27 w 43"/>
                  <a:gd name="T101" fmla="*/ 7 h 110"/>
                  <a:gd name="T102" fmla="*/ 26 w 43"/>
                  <a:gd name="T103" fmla="*/ 3 h 110"/>
                  <a:gd name="T104" fmla="*/ 23 w 43"/>
                  <a:gd name="T105" fmla="*/ 0 h 110"/>
                  <a:gd name="T106" fmla="*/ 17 w 43"/>
                  <a:gd name="T107" fmla="*/ 0 h 110"/>
                  <a:gd name="T108" fmla="*/ 13 w 43"/>
                  <a:gd name="T109" fmla="*/ 4 h 110"/>
                  <a:gd name="T110" fmla="*/ 15 w 43"/>
                  <a:gd name="T111" fmla="*/ 10 h 110"/>
                  <a:gd name="T112" fmla="*/ 17 w 43"/>
                  <a:gd name="T11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110">
                    <a:moveTo>
                      <a:pt x="17" y="14"/>
                    </a:moveTo>
                    <a:cubicBezTo>
                      <a:pt x="17" y="14"/>
                      <a:pt x="17" y="15"/>
                      <a:pt x="13" y="17"/>
                    </a:cubicBezTo>
                    <a:cubicBezTo>
                      <a:pt x="9" y="19"/>
                      <a:pt x="5" y="20"/>
                      <a:pt x="3" y="26"/>
                    </a:cubicBezTo>
                    <a:cubicBezTo>
                      <a:pt x="1" y="33"/>
                      <a:pt x="0" y="34"/>
                      <a:pt x="0" y="37"/>
                    </a:cubicBezTo>
                    <a:cubicBezTo>
                      <a:pt x="0" y="39"/>
                      <a:pt x="0" y="43"/>
                      <a:pt x="1" y="44"/>
                    </a:cubicBezTo>
                    <a:cubicBezTo>
                      <a:pt x="2" y="46"/>
                      <a:pt x="4" y="48"/>
                      <a:pt x="4" y="50"/>
                    </a:cubicBezTo>
                    <a:cubicBezTo>
                      <a:pt x="4" y="52"/>
                      <a:pt x="6" y="53"/>
                      <a:pt x="6" y="55"/>
                    </a:cubicBezTo>
                    <a:cubicBezTo>
                      <a:pt x="7" y="58"/>
                      <a:pt x="5" y="58"/>
                      <a:pt x="6" y="60"/>
                    </a:cubicBezTo>
                    <a:cubicBezTo>
                      <a:pt x="6" y="63"/>
                      <a:pt x="5" y="66"/>
                      <a:pt x="5" y="69"/>
                    </a:cubicBezTo>
                    <a:cubicBezTo>
                      <a:pt x="5" y="72"/>
                      <a:pt x="5" y="84"/>
                      <a:pt x="5" y="86"/>
                    </a:cubicBezTo>
                    <a:cubicBezTo>
                      <a:pt x="5" y="87"/>
                      <a:pt x="3" y="90"/>
                      <a:pt x="3" y="92"/>
                    </a:cubicBezTo>
                    <a:cubicBezTo>
                      <a:pt x="4" y="95"/>
                      <a:pt x="5" y="99"/>
                      <a:pt x="5" y="102"/>
                    </a:cubicBezTo>
                    <a:cubicBezTo>
                      <a:pt x="4" y="105"/>
                      <a:pt x="2" y="105"/>
                      <a:pt x="2" y="107"/>
                    </a:cubicBezTo>
                    <a:cubicBezTo>
                      <a:pt x="2" y="108"/>
                      <a:pt x="1" y="110"/>
                      <a:pt x="3" y="110"/>
                    </a:cubicBezTo>
                    <a:cubicBezTo>
                      <a:pt x="5" y="110"/>
                      <a:pt x="8" y="109"/>
                      <a:pt x="8" y="109"/>
                    </a:cubicBezTo>
                    <a:cubicBezTo>
                      <a:pt x="9" y="108"/>
                      <a:pt x="10" y="108"/>
                      <a:pt x="10" y="107"/>
                    </a:cubicBezTo>
                    <a:cubicBezTo>
                      <a:pt x="10" y="106"/>
                      <a:pt x="10" y="105"/>
                      <a:pt x="10" y="103"/>
                    </a:cubicBezTo>
                    <a:cubicBezTo>
                      <a:pt x="10" y="102"/>
                      <a:pt x="11" y="99"/>
                      <a:pt x="11" y="96"/>
                    </a:cubicBezTo>
                    <a:cubicBezTo>
                      <a:pt x="11" y="93"/>
                      <a:pt x="11" y="93"/>
                      <a:pt x="12" y="91"/>
                    </a:cubicBezTo>
                    <a:cubicBezTo>
                      <a:pt x="13" y="89"/>
                      <a:pt x="12" y="88"/>
                      <a:pt x="13" y="86"/>
                    </a:cubicBezTo>
                    <a:cubicBezTo>
                      <a:pt x="13" y="85"/>
                      <a:pt x="13" y="84"/>
                      <a:pt x="13" y="83"/>
                    </a:cubicBezTo>
                    <a:cubicBezTo>
                      <a:pt x="14" y="81"/>
                      <a:pt x="12" y="84"/>
                      <a:pt x="14" y="81"/>
                    </a:cubicBezTo>
                    <a:cubicBezTo>
                      <a:pt x="15" y="78"/>
                      <a:pt x="14" y="77"/>
                      <a:pt x="15" y="76"/>
                    </a:cubicBezTo>
                    <a:cubicBezTo>
                      <a:pt x="15" y="74"/>
                      <a:pt x="15" y="71"/>
                      <a:pt x="16" y="69"/>
                    </a:cubicBezTo>
                    <a:cubicBezTo>
                      <a:pt x="17" y="67"/>
                      <a:pt x="17" y="65"/>
                      <a:pt x="18" y="64"/>
                    </a:cubicBezTo>
                    <a:cubicBezTo>
                      <a:pt x="19" y="63"/>
                      <a:pt x="19" y="60"/>
                      <a:pt x="19" y="62"/>
                    </a:cubicBezTo>
                    <a:cubicBezTo>
                      <a:pt x="20" y="64"/>
                      <a:pt x="20" y="65"/>
                      <a:pt x="21" y="67"/>
                    </a:cubicBezTo>
                    <a:cubicBezTo>
                      <a:pt x="23" y="69"/>
                      <a:pt x="23" y="71"/>
                      <a:pt x="23" y="73"/>
                    </a:cubicBezTo>
                    <a:cubicBezTo>
                      <a:pt x="23" y="75"/>
                      <a:pt x="24" y="80"/>
                      <a:pt x="24" y="81"/>
                    </a:cubicBezTo>
                    <a:cubicBezTo>
                      <a:pt x="25" y="82"/>
                      <a:pt x="24" y="87"/>
                      <a:pt x="24" y="89"/>
                    </a:cubicBezTo>
                    <a:cubicBezTo>
                      <a:pt x="24" y="91"/>
                      <a:pt x="24" y="93"/>
                      <a:pt x="24" y="95"/>
                    </a:cubicBezTo>
                    <a:cubicBezTo>
                      <a:pt x="25" y="96"/>
                      <a:pt x="23" y="99"/>
                      <a:pt x="24" y="101"/>
                    </a:cubicBezTo>
                    <a:cubicBezTo>
                      <a:pt x="25" y="103"/>
                      <a:pt x="24" y="104"/>
                      <a:pt x="24" y="106"/>
                    </a:cubicBezTo>
                    <a:cubicBezTo>
                      <a:pt x="24" y="108"/>
                      <a:pt x="24" y="110"/>
                      <a:pt x="26" y="110"/>
                    </a:cubicBezTo>
                    <a:cubicBezTo>
                      <a:pt x="31" y="110"/>
                      <a:pt x="31" y="110"/>
                      <a:pt x="31" y="110"/>
                    </a:cubicBezTo>
                    <a:cubicBezTo>
                      <a:pt x="33" y="110"/>
                      <a:pt x="33" y="108"/>
                      <a:pt x="33" y="107"/>
                    </a:cubicBezTo>
                    <a:cubicBezTo>
                      <a:pt x="32" y="106"/>
                      <a:pt x="30" y="105"/>
                      <a:pt x="31" y="104"/>
                    </a:cubicBezTo>
                    <a:cubicBezTo>
                      <a:pt x="31" y="103"/>
                      <a:pt x="31" y="102"/>
                      <a:pt x="31" y="99"/>
                    </a:cubicBezTo>
                    <a:cubicBezTo>
                      <a:pt x="32" y="96"/>
                      <a:pt x="32" y="91"/>
                      <a:pt x="33" y="87"/>
                    </a:cubicBezTo>
                    <a:cubicBezTo>
                      <a:pt x="33" y="84"/>
                      <a:pt x="33" y="81"/>
                      <a:pt x="33" y="77"/>
                    </a:cubicBezTo>
                    <a:cubicBezTo>
                      <a:pt x="32" y="73"/>
                      <a:pt x="33" y="64"/>
                      <a:pt x="33" y="62"/>
                    </a:cubicBezTo>
                    <a:cubicBezTo>
                      <a:pt x="34" y="60"/>
                      <a:pt x="32" y="57"/>
                      <a:pt x="33" y="56"/>
                    </a:cubicBezTo>
                    <a:cubicBezTo>
                      <a:pt x="35" y="55"/>
                      <a:pt x="36" y="52"/>
                      <a:pt x="38" y="50"/>
                    </a:cubicBezTo>
                    <a:cubicBezTo>
                      <a:pt x="39" y="47"/>
                      <a:pt x="43" y="44"/>
                      <a:pt x="43" y="43"/>
                    </a:cubicBezTo>
                    <a:cubicBezTo>
                      <a:pt x="43" y="38"/>
                      <a:pt x="43" y="38"/>
                      <a:pt x="43" y="38"/>
                    </a:cubicBezTo>
                    <a:cubicBezTo>
                      <a:pt x="43" y="37"/>
                      <a:pt x="40" y="27"/>
                      <a:pt x="39" y="26"/>
                    </a:cubicBezTo>
                    <a:cubicBezTo>
                      <a:pt x="39" y="24"/>
                      <a:pt x="38" y="20"/>
                      <a:pt x="36" y="20"/>
                    </a:cubicBezTo>
                    <a:cubicBezTo>
                      <a:pt x="33" y="20"/>
                      <a:pt x="31" y="19"/>
                      <a:pt x="29" y="18"/>
                    </a:cubicBezTo>
                    <a:cubicBezTo>
                      <a:pt x="28" y="18"/>
                      <a:pt x="27" y="17"/>
                      <a:pt x="26" y="15"/>
                    </a:cubicBezTo>
                    <a:cubicBezTo>
                      <a:pt x="26" y="13"/>
                      <a:pt x="24" y="13"/>
                      <a:pt x="25" y="11"/>
                    </a:cubicBezTo>
                    <a:cubicBezTo>
                      <a:pt x="25" y="11"/>
                      <a:pt x="27" y="9"/>
                      <a:pt x="27" y="7"/>
                    </a:cubicBezTo>
                    <a:cubicBezTo>
                      <a:pt x="27" y="6"/>
                      <a:pt x="26" y="4"/>
                      <a:pt x="26" y="3"/>
                    </a:cubicBezTo>
                    <a:cubicBezTo>
                      <a:pt x="26" y="2"/>
                      <a:pt x="25" y="0"/>
                      <a:pt x="23" y="0"/>
                    </a:cubicBezTo>
                    <a:cubicBezTo>
                      <a:pt x="22" y="0"/>
                      <a:pt x="17" y="0"/>
                      <a:pt x="17" y="0"/>
                    </a:cubicBezTo>
                    <a:cubicBezTo>
                      <a:pt x="17" y="0"/>
                      <a:pt x="13" y="1"/>
                      <a:pt x="13" y="4"/>
                    </a:cubicBezTo>
                    <a:cubicBezTo>
                      <a:pt x="14" y="8"/>
                      <a:pt x="13" y="9"/>
                      <a:pt x="15" y="10"/>
                    </a:cubicBezTo>
                    <a:cubicBezTo>
                      <a:pt x="17" y="12"/>
                      <a:pt x="17" y="14"/>
                      <a:pt x="1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0" name="Freeform 12"/>
              <p:cNvSpPr>
                <a:spLocks/>
              </p:cNvSpPr>
              <p:nvPr/>
            </p:nvSpPr>
            <p:spPr bwMode="auto">
              <a:xfrm>
                <a:off x="6635751" y="2111376"/>
                <a:ext cx="157163" cy="401638"/>
              </a:xfrm>
              <a:custGeom>
                <a:avLst/>
                <a:gdLst>
                  <a:gd name="T0" fmla="*/ 17 w 43"/>
                  <a:gd name="T1" fmla="*/ 14 h 110"/>
                  <a:gd name="T2" fmla="*/ 13 w 43"/>
                  <a:gd name="T3" fmla="*/ 17 h 110"/>
                  <a:gd name="T4" fmla="*/ 4 w 43"/>
                  <a:gd name="T5" fmla="*/ 26 h 110"/>
                  <a:gd name="T6" fmla="*/ 0 w 43"/>
                  <a:gd name="T7" fmla="*/ 37 h 110"/>
                  <a:gd name="T8" fmla="*/ 1 w 43"/>
                  <a:gd name="T9" fmla="*/ 44 h 110"/>
                  <a:gd name="T10" fmla="*/ 4 w 43"/>
                  <a:gd name="T11" fmla="*/ 50 h 110"/>
                  <a:gd name="T12" fmla="*/ 6 w 43"/>
                  <a:gd name="T13" fmla="*/ 55 h 110"/>
                  <a:gd name="T14" fmla="*/ 6 w 43"/>
                  <a:gd name="T15" fmla="*/ 61 h 110"/>
                  <a:gd name="T16" fmla="*/ 5 w 43"/>
                  <a:gd name="T17" fmla="*/ 69 h 110"/>
                  <a:gd name="T18" fmla="*/ 5 w 43"/>
                  <a:gd name="T19" fmla="*/ 86 h 110"/>
                  <a:gd name="T20" fmla="*/ 4 w 43"/>
                  <a:gd name="T21" fmla="*/ 93 h 110"/>
                  <a:gd name="T22" fmla="*/ 5 w 43"/>
                  <a:gd name="T23" fmla="*/ 102 h 110"/>
                  <a:gd name="T24" fmla="*/ 3 w 43"/>
                  <a:gd name="T25" fmla="*/ 107 h 110"/>
                  <a:gd name="T26" fmla="*/ 3 w 43"/>
                  <a:gd name="T27" fmla="*/ 110 h 110"/>
                  <a:gd name="T28" fmla="*/ 9 w 43"/>
                  <a:gd name="T29" fmla="*/ 109 h 110"/>
                  <a:gd name="T30" fmla="*/ 10 w 43"/>
                  <a:gd name="T31" fmla="*/ 107 h 110"/>
                  <a:gd name="T32" fmla="*/ 10 w 43"/>
                  <a:gd name="T33" fmla="*/ 104 h 110"/>
                  <a:gd name="T34" fmla="*/ 11 w 43"/>
                  <a:gd name="T35" fmla="*/ 96 h 110"/>
                  <a:gd name="T36" fmla="*/ 12 w 43"/>
                  <a:gd name="T37" fmla="*/ 91 h 110"/>
                  <a:gd name="T38" fmla="*/ 13 w 43"/>
                  <a:gd name="T39" fmla="*/ 87 h 110"/>
                  <a:gd name="T40" fmla="*/ 13 w 43"/>
                  <a:gd name="T41" fmla="*/ 83 h 110"/>
                  <a:gd name="T42" fmla="*/ 14 w 43"/>
                  <a:gd name="T43" fmla="*/ 81 h 110"/>
                  <a:gd name="T44" fmla="*/ 15 w 43"/>
                  <a:gd name="T45" fmla="*/ 76 h 110"/>
                  <a:gd name="T46" fmla="*/ 16 w 43"/>
                  <a:gd name="T47" fmla="*/ 69 h 110"/>
                  <a:gd name="T48" fmla="*/ 18 w 43"/>
                  <a:gd name="T49" fmla="*/ 64 h 110"/>
                  <a:gd name="T50" fmla="*/ 20 w 43"/>
                  <a:gd name="T51" fmla="*/ 62 h 110"/>
                  <a:gd name="T52" fmla="*/ 22 w 43"/>
                  <a:gd name="T53" fmla="*/ 67 h 110"/>
                  <a:gd name="T54" fmla="*/ 23 w 43"/>
                  <a:gd name="T55" fmla="*/ 73 h 110"/>
                  <a:gd name="T56" fmla="*/ 24 w 43"/>
                  <a:gd name="T57" fmla="*/ 81 h 110"/>
                  <a:gd name="T58" fmla="*/ 24 w 43"/>
                  <a:gd name="T59" fmla="*/ 89 h 110"/>
                  <a:gd name="T60" fmla="*/ 24 w 43"/>
                  <a:gd name="T61" fmla="*/ 95 h 110"/>
                  <a:gd name="T62" fmla="*/ 24 w 43"/>
                  <a:gd name="T63" fmla="*/ 102 h 110"/>
                  <a:gd name="T64" fmla="*/ 25 w 43"/>
                  <a:gd name="T65" fmla="*/ 106 h 110"/>
                  <a:gd name="T66" fmla="*/ 26 w 43"/>
                  <a:gd name="T67" fmla="*/ 110 h 110"/>
                  <a:gd name="T68" fmla="*/ 32 w 43"/>
                  <a:gd name="T69" fmla="*/ 110 h 110"/>
                  <a:gd name="T70" fmla="*/ 33 w 43"/>
                  <a:gd name="T71" fmla="*/ 107 h 110"/>
                  <a:gd name="T72" fmla="*/ 31 w 43"/>
                  <a:gd name="T73" fmla="*/ 104 h 110"/>
                  <a:gd name="T74" fmla="*/ 32 w 43"/>
                  <a:gd name="T75" fmla="*/ 99 h 110"/>
                  <a:gd name="T76" fmla="*/ 33 w 43"/>
                  <a:gd name="T77" fmla="*/ 88 h 110"/>
                  <a:gd name="T78" fmla="*/ 33 w 43"/>
                  <a:gd name="T79" fmla="*/ 78 h 110"/>
                  <a:gd name="T80" fmla="*/ 33 w 43"/>
                  <a:gd name="T81" fmla="*/ 62 h 110"/>
                  <a:gd name="T82" fmla="*/ 33 w 43"/>
                  <a:gd name="T83" fmla="*/ 57 h 110"/>
                  <a:gd name="T84" fmla="*/ 38 w 43"/>
                  <a:gd name="T85" fmla="*/ 50 h 110"/>
                  <a:gd name="T86" fmla="*/ 43 w 43"/>
                  <a:gd name="T87" fmla="*/ 43 h 110"/>
                  <a:gd name="T88" fmla="*/ 43 w 43"/>
                  <a:gd name="T89" fmla="*/ 38 h 110"/>
                  <a:gd name="T90" fmla="*/ 39 w 43"/>
                  <a:gd name="T91" fmla="*/ 26 h 110"/>
                  <a:gd name="T92" fmla="*/ 36 w 43"/>
                  <a:gd name="T93" fmla="*/ 20 h 110"/>
                  <a:gd name="T94" fmla="*/ 29 w 43"/>
                  <a:gd name="T95" fmla="*/ 18 h 110"/>
                  <a:gd name="T96" fmla="*/ 27 w 43"/>
                  <a:gd name="T97" fmla="*/ 15 h 110"/>
                  <a:gd name="T98" fmla="*/ 25 w 43"/>
                  <a:gd name="T99" fmla="*/ 11 h 110"/>
                  <a:gd name="T100" fmla="*/ 27 w 43"/>
                  <a:gd name="T101" fmla="*/ 7 h 110"/>
                  <a:gd name="T102" fmla="*/ 26 w 43"/>
                  <a:gd name="T103" fmla="*/ 3 h 110"/>
                  <a:gd name="T104" fmla="*/ 23 w 43"/>
                  <a:gd name="T105" fmla="*/ 0 h 110"/>
                  <a:gd name="T106" fmla="*/ 18 w 43"/>
                  <a:gd name="T107" fmla="*/ 0 h 110"/>
                  <a:gd name="T108" fmla="*/ 13 w 43"/>
                  <a:gd name="T109" fmla="*/ 4 h 110"/>
                  <a:gd name="T110" fmla="*/ 15 w 43"/>
                  <a:gd name="T111" fmla="*/ 10 h 110"/>
                  <a:gd name="T112" fmla="*/ 17 w 43"/>
                  <a:gd name="T11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110">
                    <a:moveTo>
                      <a:pt x="17" y="14"/>
                    </a:moveTo>
                    <a:cubicBezTo>
                      <a:pt x="17" y="14"/>
                      <a:pt x="17" y="15"/>
                      <a:pt x="13" y="17"/>
                    </a:cubicBezTo>
                    <a:cubicBezTo>
                      <a:pt x="9" y="19"/>
                      <a:pt x="6" y="20"/>
                      <a:pt x="4" y="26"/>
                    </a:cubicBezTo>
                    <a:cubicBezTo>
                      <a:pt x="1" y="33"/>
                      <a:pt x="0" y="34"/>
                      <a:pt x="0" y="37"/>
                    </a:cubicBezTo>
                    <a:cubicBezTo>
                      <a:pt x="0" y="39"/>
                      <a:pt x="0" y="43"/>
                      <a:pt x="1" y="44"/>
                    </a:cubicBezTo>
                    <a:cubicBezTo>
                      <a:pt x="2" y="46"/>
                      <a:pt x="4" y="48"/>
                      <a:pt x="4" y="50"/>
                    </a:cubicBezTo>
                    <a:cubicBezTo>
                      <a:pt x="4" y="53"/>
                      <a:pt x="6" y="53"/>
                      <a:pt x="6" y="55"/>
                    </a:cubicBezTo>
                    <a:cubicBezTo>
                      <a:pt x="7" y="58"/>
                      <a:pt x="6" y="58"/>
                      <a:pt x="6" y="61"/>
                    </a:cubicBezTo>
                    <a:cubicBezTo>
                      <a:pt x="6" y="63"/>
                      <a:pt x="5" y="66"/>
                      <a:pt x="5" y="69"/>
                    </a:cubicBezTo>
                    <a:cubicBezTo>
                      <a:pt x="6" y="72"/>
                      <a:pt x="5" y="84"/>
                      <a:pt x="5" y="86"/>
                    </a:cubicBezTo>
                    <a:cubicBezTo>
                      <a:pt x="5" y="88"/>
                      <a:pt x="3" y="90"/>
                      <a:pt x="4" y="93"/>
                    </a:cubicBezTo>
                    <a:cubicBezTo>
                      <a:pt x="4" y="95"/>
                      <a:pt x="6" y="99"/>
                      <a:pt x="5" y="102"/>
                    </a:cubicBezTo>
                    <a:cubicBezTo>
                      <a:pt x="4" y="105"/>
                      <a:pt x="3" y="105"/>
                      <a:pt x="3" y="107"/>
                    </a:cubicBezTo>
                    <a:cubicBezTo>
                      <a:pt x="3" y="108"/>
                      <a:pt x="1" y="110"/>
                      <a:pt x="3" y="110"/>
                    </a:cubicBezTo>
                    <a:cubicBezTo>
                      <a:pt x="6" y="110"/>
                      <a:pt x="8" y="110"/>
                      <a:pt x="9" y="109"/>
                    </a:cubicBezTo>
                    <a:cubicBezTo>
                      <a:pt x="9" y="108"/>
                      <a:pt x="10" y="108"/>
                      <a:pt x="10" y="107"/>
                    </a:cubicBezTo>
                    <a:cubicBezTo>
                      <a:pt x="10" y="106"/>
                      <a:pt x="10" y="105"/>
                      <a:pt x="10" y="104"/>
                    </a:cubicBezTo>
                    <a:cubicBezTo>
                      <a:pt x="10" y="102"/>
                      <a:pt x="11" y="99"/>
                      <a:pt x="11" y="96"/>
                    </a:cubicBezTo>
                    <a:cubicBezTo>
                      <a:pt x="11" y="94"/>
                      <a:pt x="11" y="93"/>
                      <a:pt x="12" y="91"/>
                    </a:cubicBezTo>
                    <a:cubicBezTo>
                      <a:pt x="13" y="89"/>
                      <a:pt x="13" y="88"/>
                      <a:pt x="13" y="87"/>
                    </a:cubicBezTo>
                    <a:cubicBezTo>
                      <a:pt x="13" y="85"/>
                      <a:pt x="13" y="84"/>
                      <a:pt x="13" y="83"/>
                    </a:cubicBezTo>
                    <a:cubicBezTo>
                      <a:pt x="14" y="81"/>
                      <a:pt x="13" y="84"/>
                      <a:pt x="14" y="81"/>
                    </a:cubicBezTo>
                    <a:cubicBezTo>
                      <a:pt x="15" y="79"/>
                      <a:pt x="14" y="77"/>
                      <a:pt x="15" y="76"/>
                    </a:cubicBezTo>
                    <a:cubicBezTo>
                      <a:pt x="15" y="74"/>
                      <a:pt x="15" y="72"/>
                      <a:pt x="16" y="69"/>
                    </a:cubicBezTo>
                    <a:cubicBezTo>
                      <a:pt x="17" y="67"/>
                      <a:pt x="18" y="65"/>
                      <a:pt x="18" y="64"/>
                    </a:cubicBezTo>
                    <a:cubicBezTo>
                      <a:pt x="19" y="63"/>
                      <a:pt x="19" y="60"/>
                      <a:pt x="20" y="62"/>
                    </a:cubicBezTo>
                    <a:cubicBezTo>
                      <a:pt x="20" y="64"/>
                      <a:pt x="20" y="66"/>
                      <a:pt x="22" y="67"/>
                    </a:cubicBezTo>
                    <a:cubicBezTo>
                      <a:pt x="23" y="69"/>
                      <a:pt x="23" y="71"/>
                      <a:pt x="23" y="73"/>
                    </a:cubicBezTo>
                    <a:cubicBezTo>
                      <a:pt x="23" y="75"/>
                      <a:pt x="24" y="80"/>
                      <a:pt x="24" y="81"/>
                    </a:cubicBezTo>
                    <a:cubicBezTo>
                      <a:pt x="25" y="82"/>
                      <a:pt x="24" y="88"/>
                      <a:pt x="24" y="89"/>
                    </a:cubicBezTo>
                    <a:cubicBezTo>
                      <a:pt x="25" y="91"/>
                      <a:pt x="24" y="94"/>
                      <a:pt x="24" y="95"/>
                    </a:cubicBezTo>
                    <a:cubicBezTo>
                      <a:pt x="25" y="96"/>
                      <a:pt x="24" y="100"/>
                      <a:pt x="24" y="102"/>
                    </a:cubicBezTo>
                    <a:cubicBezTo>
                      <a:pt x="25" y="104"/>
                      <a:pt x="25" y="104"/>
                      <a:pt x="25" y="106"/>
                    </a:cubicBezTo>
                    <a:cubicBezTo>
                      <a:pt x="25" y="108"/>
                      <a:pt x="24" y="110"/>
                      <a:pt x="26" y="110"/>
                    </a:cubicBezTo>
                    <a:cubicBezTo>
                      <a:pt x="32" y="110"/>
                      <a:pt x="32" y="110"/>
                      <a:pt x="32" y="110"/>
                    </a:cubicBezTo>
                    <a:cubicBezTo>
                      <a:pt x="33" y="110"/>
                      <a:pt x="33" y="108"/>
                      <a:pt x="33" y="107"/>
                    </a:cubicBezTo>
                    <a:cubicBezTo>
                      <a:pt x="32" y="106"/>
                      <a:pt x="30" y="105"/>
                      <a:pt x="31" y="104"/>
                    </a:cubicBezTo>
                    <a:cubicBezTo>
                      <a:pt x="31" y="103"/>
                      <a:pt x="31" y="102"/>
                      <a:pt x="32" y="99"/>
                    </a:cubicBezTo>
                    <a:cubicBezTo>
                      <a:pt x="32" y="96"/>
                      <a:pt x="32" y="91"/>
                      <a:pt x="33" y="88"/>
                    </a:cubicBezTo>
                    <a:cubicBezTo>
                      <a:pt x="34" y="84"/>
                      <a:pt x="34" y="81"/>
                      <a:pt x="33" y="78"/>
                    </a:cubicBezTo>
                    <a:cubicBezTo>
                      <a:pt x="32" y="74"/>
                      <a:pt x="33" y="64"/>
                      <a:pt x="33" y="62"/>
                    </a:cubicBezTo>
                    <a:cubicBezTo>
                      <a:pt x="34" y="60"/>
                      <a:pt x="32" y="58"/>
                      <a:pt x="33" y="57"/>
                    </a:cubicBezTo>
                    <a:cubicBezTo>
                      <a:pt x="35" y="56"/>
                      <a:pt x="36" y="52"/>
                      <a:pt x="38" y="50"/>
                    </a:cubicBezTo>
                    <a:cubicBezTo>
                      <a:pt x="39" y="47"/>
                      <a:pt x="43" y="44"/>
                      <a:pt x="43" y="43"/>
                    </a:cubicBezTo>
                    <a:cubicBezTo>
                      <a:pt x="43" y="38"/>
                      <a:pt x="43" y="38"/>
                      <a:pt x="43" y="38"/>
                    </a:cubicBezTo>
                    <a:cubicBezTo>
                      <a:pt x="43" y="37"/>
                      <a:pt x="40" y="27"/>
                      <a:pt x="39" y="26"/>
                    </a:cubicBezTo>
                    <a:cubicBezTo>
                      <a:pt x="39" y="24"/>
                      <a:pt x="38" y="20"/>
                      <a:pt x="36" y="20"/>
                    </a:cubicBezTo>
                    <a:cubicBezTo>
                      <a:pt x="34" y="20"/>
                      <a:pt x="31" y="19"/>
                      <a:pt x="29" y="18"/>
                    </a:cubicBezTo>
                    <a:cubicBezTo>
                      <a:pt x="28" y="18"/>
                      <a:pt x="27" y="17"/>
                      <a:pt x="27" y="15"/>
                    </a:cubicBezTo>
                    <a:cubicBezTo>
                      <a:pt x="26" y="13"/>
                      <a:pt x="25" y="13"/>
                      <a:pt x="25" y="11"/>
                    </a:cubicBezTo>
                    <a:cubicBezTo>
                      <a:pt x="25" y="11"/>
                      <a:pt x="27" y="9"/>
                      <a:pt x="27" y="7"/>
                    </a:cubicBezTo>
                    <a:cubicBezTo>
                      <a:pt x="27" y="6"/>
                      <a:pt x="26" y="4"/>
                      <a:pt x="26" y="3"/>
                    </a:cubicBezTo>
                    <a:cubicBezTo>
                      <a:pt x="26" y="2"/>
                      <a:pt x="25" y="0"/>
                      <a:pt x="23" y="0"/>
                    </a:cubicBezTo>
                    <a:cubicBezTo>
                      <a:pt x="22" y="0"/>
                      <a:pt x="18" y="0"/>
                      <a:pt x="18" y="0"/>
                    </a:cubicBezTo>
                    <a:cubicBezTo>
                      <a:pt x="18" y="0"/>
                      <a:pt x="13" y="1"/>
                      <a:pt x="13" y="4"/>
                    </a:cubicBezTo>
                    <a:cubicBezTo>
                      <a:pt x="14" y="8"/>
                      <a:pt x="13" y="9"/>
                      <a:pt x="15" y="10"/>
                    </a:cubicBezTo>
                    <a:cubicBezTo>
                      <a:pt x="17" y="12"/>
                      <a:pt x="17" y="14"/>
                      <a:pt x="1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1" name="Freeform 13"/>
              <p:cNvSpPr>
                <a:spLocks/>
              </p:cNvSpPr>
              <p:nvPr/>
            </p:nvSpPr>
            <p:spPr bwMode="auto">
              <a:xfrm>
                <a:off x="6697663" y="2005013"/>
                <a:ext cx="157163" cy="401638"/>
              </a:xfrm>
              <a:custGeom>
                <a:avLst/>
                <a:gdLst>
                  <a:gd name="T0" fmla="*/ 17 w 43"/>
                  <a:gd name="T1" fmla="*/ 14 h 110"/>
                  <a:gd name="T2" fmla="*/ 13 w 43"/>
                  <a:gd name="T3" fmla="*/ 17 h 110"/>
                  <a:gd name="T4" fmla="*/ 4 w 43"/>
                  <a:gd name="T5" fmla="*/ 26 h 110"/>
                  <a:gd name="T6" fmla="*/ 0 w 43"/>
                  <a:gd name="T7" fmla="*/ 37 h 110"/>
                  <a:gd name="T8" fmla="*/ 1 w 43"/>
                  <a:gd name="T9" fmla="*/ 44 h 110"/>
                  <a:gd name="T10" fmla="*/ 4 w 43"/>
                  <a:gd name="T11" fmla="*/ 50 h 110"/>
                  <a:gd name="T12" fmla="*/ 7 w 43"/>
                  <a:gd name="T13" fmla="*/ 55 h 110"/>
                  <a:gd name="T14" fmla="*/ 6 w 43"/>
                  <a:gd name="T15" fmla="*/ 60 h 110"/>
                  <a:gd name="T16" fmla="*/ 5 w 43"/>
                  <a:gd name="T17" fmla="*/ 69 h 110"/>
                  <a:gd name="T18" fmla="*/ 5 w 43"/>
                  <a:gd name="T19" fmla="*/ 86 h 110"/>
                  <a:gd name="T20" fmla="*/ 4 w 43"/>
                  <a:gd name="T21" fmla="*/ 92 h 110"/>
                  <a:gd name="T22" fmla="*/ 5 w 43"/>
                  <a:gd name="T23" fmla="*/ 102 h 110"/>
                  <a:gd name="T24" fmla="*/ 3 w 43"/>
                  <a:gd name="T25" fmla="*/ 107 h 110"/>
                  <a:gd name="T26" fmla="*/ 3 w 43"/>
                  <a:gd name="T27" fmla="*/ 110 h 110"/>
                  <a:gd name="T28" fmla="*/ 9 w 43"/>
                  <a:gd name="T29" fmla="*/ 109 h 110"/>
                  <a:gd name="T30" fmla="*/ 10 w 43"/>
                  <a:gd name="T31" fmla="*/ 107 h 110"/>
                  <a:gd name="T32" fmla="*/ 10 w 43"/>
                  <a:gd name="T33" fmla="*/ 103 h 110"/>
                  <a:gd name="T34" fmla="*/ 11 w 43"/>
                  <a:gd name="T35" fmla="*/ 96 h 110"/>
                  <a:gd name="T36" fmla="*/ 12 w 43"/>
                  <a:gd name="T37" fmla="*/ 91 h 110"/>
                  <a:gd name="T38" fmla="*/ 13 w 43"/>
                  <a:gd name="T39" fmla="*/ 86 h 110"/>
                  <a:gd name="T40" fmla="*/ 14 w 43"/>
                  <a:gd name="T41" fmla="*/ 83 h 110"/>
                  <a:gd name="T42" fmla="*/ 14 w 43"/>
                  <a:gd name="T43" fmla="*/ 81 h 110"/>
                  <a:gd name="T44" fmla="*/ 15 w 43"/>
                  <a:gd name="T45" fmla="*/ 76 h 110"/>
                  <a:gd name="T46" fmla="*/ 16 w 43"/>
                  <a:gd name="T47" fmla="*/ 69 h 110"/>
                  <a:gd name="T48" fmla="*/ 18 w 43"/>
                  <a:gd name="T49" fmla="*/ 64 h 110"/>
                  <a:gd name="T50" fmla="*/ 20 w 43"/>
                  <a:gd name="T51" fmla="*/ 62 h 110"/>
                  <a:gd name="T52" fmla="*/ 22 w 43"/>
                  <a:gd name="T53" fmla="*/ 67 h 110"/>
                  <a:gd name="T54" fmla="*/ 23 w 43"/>
                  <a:gd name="T55" fmla="*/ 73 h 110"/>
                  <a:gd name="T56" fmla="*/ 24 w 43"/>
                  <a:gd name="T57" fmla="*/ 81 h 110"/>
                  <a:gd name="T58" fmla="*/ 24 w 43"/>
                  <a:gd name="T59" fmla="*/ 89 h 110"/>
                  <a:gd name="T60" fmla="*/ 25 w 43"/>
                  <a:gd name="T61" fmla="*/ 95 h 110"/>
                  <a:gd name="T62" fmla="*/ 25 w 43"/>
                  <a:gd name="T63" fmla="*/ 101 h 110"/>
                  <a:gd name="T64" fmla="*/ 25 w 43"/>
                  <a:gd name="T65" fmla="*/ 106 h 110"/>
                  <a:gd name="T66" fmla="*/ 26 w 43"/>
                  <a:gd name="T67" fmla="*/ 110 h 110"/>
                  <a:gd name="T68" fmla="*/ 32 w 43"/>
                  <a:gd name="T69" fmla="*/ 110 h 110"/>
                  <a:gd name="T70" fmla="*/ 33 w 43"/>
                  <a:gd name="T71" fmla="*/ 107 h 110"/>
                  <a:gd name="T72" fmla="*/ 31 w 43"/>
                  <a:gd name="T73" fmla="*/ 104 h 110"/>
                  <a:gd name="T74" fmla="*/ 32 w 43"/>
                  <a:gd name="T75" fmla="*/ 99 h 110"/>
                  <a:gd name="T76" fmla="*/ 33 w 43"/>
                  <a:gd name="T77" fmla="*/ 87 h 110"/>
                  <a:gd name="T78" fmla="*/ 33 w 43"/>
                  <a:gd name="T79" fmla="*/ 77 h 110"/>
                  <a:gd name="T80" fmla="*/ 34 w 43"/>
                  <a:gd name="T81" fmla="*/ 62 h 110"/>
                  <a:gd name="T82" fmla="*/ 34 w 43"/>
                  <a:gd name="T83" fmla="*/ 56 h 110"/>
                  <a:gd name="T84" fmla="*/ 38 w 43"/>
                  <a:gd name="T85" fmla="*/ 50 h 110"/>
                  <a:gd name="T86" fmla="*/ 43 w 43"/>
                  <a:gd name="T87" fmla="*/ 43 h 110"/>
                  <a:gd name="T88" fmla="*/ 43 w 43"/>
                  <a:gd name="T89" fmla="*/ 38 h 110"/>
                  <a:gd name="T90" fmla="*/ 40 w 43"/>
                  <a:gd name="T91" fmla="*/ 26 h 110"/>
                  <a:gd name="T92" fmla="*/ 36 w 43"/>
                  <a:gd name="T93" fmla="*/ 20 h 110"/>
                  <a:gd name="T94" fmla="*/ 29 w 43"/>
                  <a:gd name="T95" fmla="*/ 18 h 110"/>
                  <a:gd name="T96" fmla="*/ 27 w 43"/>
                  <a:gd name="T97" fmla="*/ 15 h 110"/>
                  <a:gd name="T98" fmla="*/ 26 w 43"/>
                  <a:gd name="T99" fmla="*/ 11 h 110"/>
                  <a:gd name="T100" fmla="*/ 27 w 43"/>
                  <a:gd name="T101" fmla="*/ 7 h 110"/>
                  <a:gd name="T102" fmla="*/ 26 w 43"/>
                  <a:gd name="T103" fmla="*/ 3 h 110"/>
                  <a:gd name="T104" fmla="*/ 23 w 43"/>
                  <a:gd name="T105" fmla="*/ 0 h 110"/>
                  <a:gd name="T106" fmla="*/ 18 w 43"/>
                  <a:gd name="T107" fmla="*/ 0 h 110"/>
                  <a:gd name="T108" fmla="*/ 14 w 43"/>
                  <a:gd name="T109" fmla="*/ 4 h 110"/>
                  <a:gd name="T110" fmla="*/ 15 w 43"/>
                  <a:gd name="T111" fmla="*/ 10 h 110"/>
                  <a:gd name="T112" fmla="*/ 17 w 43"/>
                  <a:gd name="T11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110">
                    <a:moveTo>
                      <a:pt x="17" y="14"/>
                    </a:moveTo>
                    <a:cubicBezTo>
                      <a:pt x="17" y="14"/>
                      <a:pt x="17" y="15"/>
                      <a:pt x="13" y="17"/>
                    </a:cubicBezTo>
                    <a:cubicBezTo>
                      <a:pt x="9" y="19"/>
                      <a:pt x="6" y="20"/>
                      <a:pt x="4" y="26"/>
                    </a:cubicBezTo>
                    <a:cubicBezTo>
                      <a:pt x="2" y="33"/>
                      <a:pt x="0" y="34"/>
                      <a:pt x="0" y="37"/>
                    </a:cubicBezTo>
                    <a:cubicBezTo>
                      <a:pt x="0" y="39"/>
                      <a:pt x="0" y="43"/>
                      <a:pt x="1" y="44"/>
                    </a:cubicBezTo>
                    <a:cubicBezTo>
                      <a:pt x="2" y="46"/>
                      <a:pt x="4" y="48"/>
                      <a:pt x="4" y="50"/>
                    </a:cubicBezTo>
                    <a:cubicBezTo>
                      <a:pt x="4" y="52"/>
                      <a:pt x="6" y="53"/>
                      <a:pt x="7" y="55"/>
                    </a:cubicBezTo>
                    <a:cubicBezTo>
                      <a:pt x="7" y="58"/>
                      <a:pt x="6" y="58"/>
                      <a:pt x="6" y="60"/>
                    </a:cubicBezTo>
                    <a:cubicBezTo>
                      <a:pt x="6" y="63"/>
                      <a:pt x="5" y="66"/>
                      <a:pt x="5" y="69"/>
                    </a:cubicBezTo>
                    <a:cubicBezTo>
                      <a:pt x="6" y="72"/>
                      <a:pt x="5" y="84"/>
                      <a:pt x="5" y="86"/>
                    </a:cubicBezTo>
                    <a:cubicBezTo>
                      <a:pt x="5" y="87"/>
                      <a:pt x="3" y="90"/>
                      <a:pt x="4" y="92"/>
                    </a:cubicBezTo>
                    <a:cubicBezTo>
                      <a:pt x="4" y="95"/>
                      <a:pt x="6" y="99"/>
                      <a:pt x="5" y="102"/>
                    </a:cubicBezTo>
                    <a:cubicBezTo>
                      <a:pt x="4" y="105"/>
                      <a:pt x="3" y="105"/>
                      <a:pt x="3" y="107"/>
                    </a:cubicBezTo>
                    <a:cubicBezTo>
                      <a:pt x="3" y="108"/>
                      <a:pt x="1" y="110"/>
                      <a:pt x="3" y="110"/>
                    </a:cubicBezTo>
                    <a:cubicBezTo>
                      <a:pt x="6" y="110"/>
                      <a:pt x="9" y="109"/>
                      <a:pt x="9" y="109"/>
                    </a:cubicBezTo>
                    <a:cubicBezTo>
                      <a:pt x="9" y="108"/>
                      <a:pt x="10" y="108"/>
                      <a:pt x="10" y="107"/>
                    </a:cubicBezTo>
                    <a:cubicBezTo>
                      <a:pt x="10" y="106"/>
                      <a:pt x="10" y="105"/>
                      <a:pt x="10" y="103"/>
                    </a:cubicBezTo>
                    <a:cubicBezTo>
                      <a:pt x="10" y="102"/>
                      <a:pt x="11" y="99"/>
                      <a:pt x="11" y="96"/>
                    </a:cubicBezTo>
                    <a:cubicBezTo>
                      <a:pt x="11" y="93"/>
                      <a:pt x="11" y="93"/>
                      <a:pt x="12" y="91"/>
                    </a:cubicBezTo>
                    <a:cubicBezTo>
                      <a:pt x="13" y="89"/>
                      <a:pt x="13" y="88"/>
                      <a:pt x="13" y="86"/>
                    </a:cubicBezTo>
                    <a:cubicBezTo>
                      <a:pt x="13" y="85"/>
                      <a:pt x="13" y="84"/>
                      <a:pt x="14" y="83"/>
                    </a:cubicBezTo>
                    <a:cubicBezTo>
                      <a:pt x="14" y="81"/>
                      <a:pt x="13" y="84"/>
                      <a:pt x="14" y="81"/>
                    </a:cubicBezTo>
                    <a:cubicBezTo>
                      <a:pt x="15" y="78"/>
                      <a:pt x="15" y="77"/>
                      <a:pt x="15" y="76"/>
                    </a:cubicBezTo>
                    <a:cubicBezTo>
                      <a:pt x="15" y="74"/>
                      <a:pt x="15" y="71"/>
                      <a:pt x="16" y="69"/>
                    </a:cubicBezTo>
                    <a:cubicBezTo>
                      <a:pt x="17" y="67"/>
                      <a:pt x="18" y="65"/>
                      <a:pt x="18" y="64"/>
                    </a:cubicBezTo>
                    <a:cubicBezTo>
                      <a:pt x="19" y="63"/>
                      <a:pt x="19" y="60"/>
                      <a:pt x="20" y="62"/>
                    </a:cubicBezTo>
                    <a:cubicBezTo>
                      <a:pt x="21" y="64"/>
                      <a:pt x="21" y="65"/>
                      <a:pt x="22" y="67"/>
                    </a:cubicBezTo>
                    <a:cubicBezTo>
                      <a:pt x="23" y="69"/>
                      <a:pt x="23" y="71"/>
                      <a:pt x="23" y="73"/>
                    </a:cubicBezTo>
                    <a:cubicBezTo>
                      <a:pt x="23" y="75"/>
                      <a:pt x="24" y="80"/>
                      <a:pt x="24" y="81"/>
                    </a:cubicBezTo>
                    <a:cubicBezTo>
                      <a:pt x="25" y="82"/>
                      <a:pt x="24" y="87"/>
                      <a:pt x="24" y="89"/>
                    </a:cubicBezTo>
                    <a:cubicBezTo>
                      <a:pt x="25" y="91"/>
                      <a:pt x="24" y="93"/>
                      <a:pt x="25" y="95"/>
                    </a:cubicBezTo>
                    <a:cubicBezTo>
                      <a:pt x="25" y="96"/>
                      <a:pt x="24" y="99"/>
                      <a:pt x="25" y="101"/>
                    </a:cubicBezTo>
                    <a:cubicBezTo>
                      <a:pt x="26" y="103"/>
                      <a:pt x="25" y="104"/>
                      <a:pt x="25" y="106"/>
                    </a:cubicBezTo>
                    <a:cubicBezTo>
                      <a:pt x="25" y="108"/>
                      <a:pt x="24" y="110"/>
                      <a:pt x="26" y="110"/>
                    </a:cubicBezTo>
                    <a:cubicBezTo>
                      <a:pt x="32" y="110"/>
                      <a:pt x="32" y="110"/>
                      <a:pt x="32" y="110"/>
                    </a:cubicBezTo>
                    <a:cubicBezTo>
                      <a:pt x="33" y="110"/>
                      <a:pt x="33" y="108"/>
                      <a:pt x="33" y="107"/>
                    </a:cubicBezTo>
                    <a:cubicBezTo>
                      <a:pt x="32" y="106"/>
                      <a:pt x="30" y="105"/>
                      <a:pt x="31" y="104"/>
                    </a:cubicBezTo>
                    <a:cubicBezTo>
                      <a:pt x="31" y="103"/>
                      <a:pt x="31" y="102"/>
                      <a:pt x="32" y="99"/>
                    </a:cubicBezTo>
                    <a:cubicBezTo>
                      <a:pt x="32" y="96"/>
                      <a:pt x="32" y="91"/>
                      <a:pt x="33" y="87"/>
                    </a:cubicBezTo>
                    <a:cubicBezTo>
                      <a:pt x="34" y="84"/>
                      <a:pt x="34" y="81"/>
                      <a:pt x="33" y="77"/>
                    </a:cubicBezTo>
                    <a:cubicBezTo>
                      <a:pt x="33" y="73"/>
                      <a:pt x="33" y="64"/>
                      <a:pt x="34" y="62"/>
                    </a:cubicBezTo>
                    <a:cubicBezTo>
                      <a:pt x="34" y="60"/>
                      <a:pt x="32" y="57"/>
                      <a:pt x="34" y="56"/>
                    </a:cubicBezTo>
                    <a:cubicBezTo>
                      <a:pt x="35" y="55"/>
                      <a:pt x="36" y="52"/>
                      <a:pt x="38" y="50"/>
                    </a:cubicBezTo>
                    <a:cubicBezTo>
                      <a:pt x="40" y="47"/>
                      <a:pt x="43" y="44"/>
                      <a:pt x="43" y="43"/>
                    </a:cubicBezTo>
                    <a:cubicBezTo>
                      <a:pt x="43" y="38"/>
                      <a:pt x="43" y="38"/>
                      <a:pt x="43" y="38"/>
                    </a:cubicBezTo>
                    <a:cubicBezTo>
                      <a:pt x="43" y="37"/>
                      <a:pt x="40" y="27"/>
                      <a:pt x="40" y="26"/>
                    </a:cubicBezTo>
                    <a:cubicBezTo>
                      <a:pt x="39" y="24"/>
                      <a:pt x="38" y="20"/>
                      <a:pt x="36" y="20"/>
                    </a:cubicBezTo>
                    <a:cubicBezTo>
                      <a:pt x="34" y="20"/>
                      <a:pt x="31" y="19"/>
                      <a:pt x="29" y="18"/>
                    </a:cubicBezTo>
                    <a:cubicBezTo>
                      <a:pt x="28" y="18"/>
                      <a:pt x="27" y="17"/>
                      <a:pt x="27" y="15"/>
                    </a:cubicBezTo>
                    <a:cubicBezTo>
                      <a:pt x="26" y="13"/>
                      <a:pt x="25" y="13"/>
                      <a:pt x="26" y="11"/>
                    </a:cubicBezTo>
                    <a:cubicBezTo>
                      <a:pt x="26" y="11"/>
                      <a:pt x="27" y="9"/>
                      <a:pt x="27" y="7"/>
                    </a:cubicBezTo>
                    <a:cubicBezTo>
                      <a:pt x="28" y="6"/>
                      <a:pt x="26" y="4"/>
                      <a:pt x="26" y="3"/>
                    </a:cubicBezTo>
                    <a:cubicBezTo>
                      <a:pt x="26" y="2"/>
                      <a:pt x="25" y="0"/>
                      <a:pt x="23" y="0"/>
                    </a:cubicBezTo>
                    <a:cubicBezTo>
                      <a:pt x="22" y="0"/>
                      <a:pt x="18" y="0"/>
                      <a:pt x="18" y="0"/>
                    </a:cubicBezTo>
                    <a:cubicBezTo>
                      <a:pt x="18" y="0"/>
                      <a:pt x="13" y="1"/>
                      <a:pt x="14" y="4"/>
                    </a:cubicBezTo>
                    <a:cubicBezTo>
                      <a:pt x="14" y="8"/>
                      <a:pt x="13" y="9"/>
                      <a:pt x="15" y="10"/>
                    </a:cubicBezTo>
                    <a:cubicBezTo>
                      <a:pt x="17" y="12"/>
                      <a:pt x="17" y="14"/>
                      <a:pt x="1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72" name="Freeform 14"/>
              <p:cNvSpPr>
                <a:spLocks/>
              </p:cNvSpPr>
              <p:nvPr/>
            </p:nvSpPr>
            <p:spPr bwMode="auto">
              <a:xfrm>
                <a:off x="6775451" y="2125663"/>
                <a:ext cx="157163" cy="404813"/>
              </a:xfrm>
              <a:custGeom>
                <a:avLst/>
                <a:gdLst>
                  <a:gd name="T0" fmla="*/ 18 w 43"/>
                  <a:gd name="T1" fmla="*/ 14 h 111"/>
                  <a:gd name="T2" fmla="*/ 14 w 43"/>
                  <a:gd name="T3" fmla="*/ 18 h 111"/>
                  <a:gd name="T4" fmla="*/ 4 w 43"/>
                  <a:gd name="T5" fmla="*/ 27 h 111"/>
                  <a:gd name="T6" fmla="*/ 0 w 43"/>
                  <a:gd name="T7" fmla="*/ 37 h 111"/>
                  <a:gd name="T8" fmla="*/ 2 w 43"/>
                  <a:gd name="T9" fmla="*/ 45 h 111"/>
                  <a:gd name="T10" fmla="*/ 5 w 43"/>
                  <a:gd name="T11" fmla="*/ 51 h 111"/>
                  <a:gd name="T12" fmla="*/ 7 w 43"/>
                  <a:gd name="T13" fmla="*/ 56 h 111"/>
                  <a:gd name="T14" fmla="*/ 6 w 43"/>
                  <a:gd name="T15" fmla="*/ 61 h 111"/>
                  <a:gd name="T16" fmla="*/ 6 w 43"/>
                  <a:gd name="T17" fmla="*/ 70 h 111"/>
                  <a:gd name="T18" fmla="*/ 5 w 43"/>
                  <a:gd name="T19" fmla="*/ 86 h 111"/>
                  <a:gd name="T20" fmla="*/ 4 w 43"/>
                  <a:gd name="T21" fmla="*/ 93 h 111"/>
                  <a:gd name="T22" fmla="*/ 5 w 43"/>
                  <a:gd name="T23" fmla="*/ 103 h 111"/>
                  <a:gd name="T24" fmla="*/ 3 w 43"/>
                  <a:gd name="T25" fmla="*/ 107 h 111"/>
                  <a:gd name="T26" fmla="*/ 4 w 43"/>
                  <a:gd name="T27" fmla="*/ 111 h 111"/>
                  <a:gd name="T28" fmla="*/ 9 w 43"/>
                  <a:gd name="T29" fmla="*/ 109 h 111"/>
                  <a:gd name="T30" fmla="*/ 10 w 43"/>
                  <a:gd name="T31" fmla="*/ 107 h 111"/>
                  <a:gd name="T32" fmla="*/ 10 w 43"/>
                  <a:gd name="T33" fmla="*/ 104 h 111"/>
                  <a:gd name="T34" fmla="*/ 12 w 43"/>
                  <a:gd name="T35" fmla="*/ 97 h 111"/>
                  <a:gd name="T36" fmla="*/ 12 w 43"/>
                  <a:gd name="T37" fmla="*/ 91 h 111"/>
                  <a:gd name="T38" fmla="*/ 13 w 43"/>
                  <a:gd name="T39" fmla="*/ 87 h 111"/>
                  <a:gd name="T40" fmla="*/ 14 w 43"/>
                  <a:gd name="T41" fmla="*/ 83 h 111"/>
                  <a:gd name="T42" fmla="*/ 14 w 43"/>
                  <a:gd name="T43" fmla="*/ 82 h 111"/>
                  <a:gd name="T44" fmla="*/ 15 w 43"/>
                  <a:gd name="T45" fmla="*/ 76 h 111"/>
                  <a:gd name="T46" fmla="*/ 17 w 43"/>
                  <a:gd name="T47" fmla="*/ 70 h 111"/>
                  <a:gd name="T48" fmla="*/ 19 w 43"/>
                  <a:gd name="T49" fmla="*/ 65 h 111"/>
                  <a:gd name="T50" fmla="*/ 20 w 43"/>
                  <a:gd name="T51" fmla="*/ 62 h 111"/>
                  <a:gd name="T52" fmla="*/ 22 w 43"/>
                  <a:gd name="T53" fmla="*/ 68 h 111"/>
                  <a:gd name="T54" fmla="*/ 24 w 43"/>
                  <a:gd name="T55" fmla="*/ 74 h 111"/>
                  <a:gd name="T56" fmla="*/ 25 w 43"/>
                  <a:gd name="T57" fmla="*/ 82 h 111"/>
                  <a:gd name="T58" fmla="*/ 25 w 43"/>
                  <a:gd name="T59" fmla="*/ 90 h 111"/>
                  <a:gd name="T60" fmla="*/ 25 w 43"/>
                  <a:gd name="T61" fmla="*/ 95 h 111"/>
                  <a:gd name="T62" fmla="*/ 25 w 43"/>
                  <a:gd name="T63" fmla="*/ 102 h 111"/>
                  <a:gd name="T64" fmla="*/ 25 w 43"/>
                  <a:gd name="T65" fmla="*/ 107 h 111"/>
                  <a:gd name="T66" fmla="*/ 26 w 43"/>
                  <a:gd name="T67" fmla="*/ 111 h 111"/>
                  <a:gd name="T68" fmla="*/ 32 w 43"/>
                  <a:gd name="T69" fmla="*/ 111 h 111"/>
                  <a:gd name="T70" fmla="*/ 33 w 43"/>
                  <a:gd name="T71" fmla="*/ 108 h 111"/>
                  <a:gd name="T72" fmla="*/ 31 w 43"/>
                  <a:gd name="T73" fmla="*/ 105 h 111"/>
                  <a:gd name="T74" fmla="*/ 32 w 43"/>
                  <a:gd name="T75" fmla="*/ 99 h 111"/>
                  <a:gd name="T76" fmla="*/ 33 w 43"/>
                  <a:gd name="T77" fmla="*/ 88 h 111"/>
                  <a:gd name="T78" fmla="*/ 33 w 43"/>
                  <a:gd name="T79" fmla="*/ 78 h 111"/>
                  <a:gd name="T80" fmla="*/ 34 w 43"/>
                  <a:gd name="T81" fmla="*/ 62 h 111"/>
                  <a:gd name="T82" fmla="*/ 34 w 43"/>
                  <a:gd name="T83" fmla="*/ 57 h 111"/>
                  <a:gd name="T84" fmla="*/ 38 w 43"/>
                  <a:gd name="T85" fmla="*/ 50 h 111"/>
                  <a:gd name="T86" fmla="*/ 43 w 43"/>
                  <a:gd name="T87" fmla="*/ 43 h 111"/>
                  <a:gd name="T88" fmla="*/ 43 w 43"/>
                  <a:gd name="T89" fmla="*/ 39 h 111"/>
                  <a:gd name="T90" fmla="*/ 40 w 43"/>
                  <a:gd name="T91" fmla="*/ 26 h 111"/>
                  <a:gd name="T92" fmla="*/ 36 w 43"/>
                  <a:gd name="T93" fmla="*/ 20 h 111"/>
                  <a:gd name="T94" fmla="*/ 30 w 43"/>
                  <a:gd name="T95" fmla="*/ 19 h 111"/>
                  <a:gd name="T96" fmla="*/ 27 w 43"/>
                  <a:gd name="T97" fmla="*/ 15 h 111"/>
                  <a:gd name="T98" fmla="*/ 26 w 43"/>
                  <a:gd name="T99" fmla="*/ 12 h 111"/>
                  <a:gd name="T100" fmla="*/ 28 w 43"/>
                  <a:gd name="T101" fmla="*/ 8 h 111"/>
                  <a:gd name="T102" fmla="*/ 26 w 43"/>
                  <a:gd name="T103" fmla="*/ 3 h 111"/>
                  <a:gd name="T104" fmla="*/ 24 w 43"/>
                  <a:gd name="T105" fmla="*/ 1 h 111"/>
                  <a:gd name="T106" fmla="*/ 18 w 43"/>
                  <a:gd name="T107" fmla="*/ 1 h 111"/>
                  <a:gd name="T108" fmla="*/ 14 w 43"/>
                  <a:gd name="T109" fmla="*/ 5 h 111"/>
                  <a:gd name="T110" fmla="*/ 15 w 43"/>
                  <a:gd name="T111" fmla="*/ 11 h 111"/>
                  <a:gd name="T112" fmla="*/ 18 w 43"/>
                  <a:gd name="T113" fmla="*/ 1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111">
                    <a:moveTo>
                      <a:pt x="18" y="14"/>
                    </a:moveTo>
                    <a:cubicBezTo>
                      <a:pt x="18" y="14"/>
                      <a:pt x="18" y="15"/>
                      <a:pt x="14" y="18"/>
                    </a:cubicBezTo>
                    <a:cubicBezTo>
                      <a:pt x="10" y="20"/>
                      <a:pt x="6" y="20"/>
                      <a:pt x="4" y="27"/>
                    </a:cubicBezTo>
                    <a:cubicBezTo>
                      <a:pt x="2" y="33"/>
                      <a:pt x="0" y="35"/>
                      <a:pt x="0" y="37"/>
                    </a:cubicBezTo>
                    <a:cubicBezTo>
                      <a:pt x="1" y="40"/>
                      <a:pt x="0" y="43"/>
                      <a:pt x="2" y="45"/>
                    </a:cubicBezTo>
                    <a:cubicBezTo>
                      <a:pt x="3" y="47"/>
                      <a:pt x="5" y="48"/>
                      <a:pt x="5" y="51"/>
                    </a:cubicBezTo>
                    <a:cubicBezTo>
                      <a:pt x="5" y="53"/>
                      <a:pt x="6" y="53"/>
                      <a:pt x="7" y="56"/>
                    </a:cubicBezTo>
                    <a:cubicBezTo>
                      <a:pt x="7" y="58"/>
                      <a:pt x="6" y="58"/>
                      <a:pt x="6" y="61"/>
                    </a:cubicBezTo>
                    <a:cubicBezTo>
                      <a:pt x="7" y="64"/>
                      <a:pt x="5" y="67"/>
                      <a:pt x="6" y="70"/>
                    </a:cubicBezTo>
                    <a:cubicBezTo>
                      <a:pt x="6" y="73"/>
                      <a:pt x="6" y="84"/>
                      <a:pt x="5" y="86"/>
                    </a:cubicBezTo>
                    <a:cubicBezTo>
                      <a:pt x="5" y="88"/>
                      <a:pt x="3" y="90"/>
                      <a:pt x="4" y="93"/>
                    </a:cubicBezTo>
                    <a:cubicBezTo>
                      <a:pt x="5" y="96"/>
                      <a:pt x="6" y="100"/>
                      <a:pt x="5" y="103"/>
                    </a:cubicBezTo>
                    <a:cubicBezTo>
                      <a:pt x="5" y="106"/>
                      <a:pt x="3" y="106"/>
                      <a:pt x="3" y="107"/>
                    </a:cubicBezTo>
                    <a:cubicBezTo>
                      <a:pt x="3" y="109"/>
                      <a:pt x="1" y="111"/>
                      <a:pt x="4" y="111"/>
                    </a:cubicBezTo>
                    <a:cubicBezTo>
                      <a:pt x="6" y="111"/>
                      <a:pt x="9" y="110"/>
                      <a:pt x="9" y="109"/>
                    </a:cubicBezTo>
                    <a:cubicBezTo>
                      <a:pt x="9" y="108"/>
                      <a:pt x="10" y="109"/>
                      <a:pt x="10" y="107"/>
                    </a:cubicBezTo>
                    <a:cubicBezTo>
                      <a:pt x="11" y="106"/>
                      <a:pt x="10" y="105"/>
                      <a:pt x="10" y="104"/>
                    </a:cubicBezTo>
                    <a:cubicBezTo>
                      <a:pt x="11" y="103"/>
                      <a:pt x="11" y="99"/>
                      <a:pt x="12" y="97"/>
                    </a:cubicBezTo>
                    <a:cubicBezTo>
                      <a:pt x="12" y="94"/>
                      <a:pt x="12" y="93"/>
                      <a:pt x="12" y="91"/>
                    </a:cubicBezTo>
                    <a:cubicBezTo>
                      <a:pt x="13" y="89"/>
                      <a:pt x="13" y="89"/>
                      <a:pt x="13" y="87"/>
                    </a:cubicBezTo>
                    <a:cubicBezTo>
                      <a:pt x="14" y="85"/>
                      <a:pt x="14" y="85"/>
                      <a:pt x="14" y="83"/>
                    </a:cubicBezTo>
                    <a:cubicBezTo>
                      <a:pt x="14" y="82"/>
                      <a:pt x="13" y="85"/>
                      <a:pt x="14" y="82"/>
                    </a:cubicBezTo>
                    <a:cubicBezTo>
                      <a:pt x="15" y="79"/>
                      <a:pt x="15" y="78"/>
                      <a:pt x="15" y="76"/>
                    </a:cubicBezTo>
                    <a:cubicBezTo>
                      <a:pt x="16" y="75"/>
                      <a:pt x="15" y="72"/>
                      <a:pt x="17" y="70"/>
                    </a:cubicBezTo>
                    <a:cubicBezTo>
                      <a:pt x="18" y="68"/>
                      <a:pt x="18" y="66"/>
                      <a:pt x="19" y="65"/>
                    </a:cubicBezTo>
                    <a:cubicBezTo>
                      <a:pt x="20" y="64"/>
                      <a:pt x="19" y="60"/>
                      <a:pt x="20" y="62"/>
                    </a:cubicBezTo>
                    <a:cubicBezTo>
                      <a:pt x="21" y="64"/>
                      <a:pt x="21" y="66"/>
                      <a:pt x="22" y="68"/>
                    </a:cubicBezTo>
                    <a:cubicBezTo>
                      <a:pt x="23" y="70"/>
                      <a:pt x="23" y="72"/>
                      <a:pt x="24" y="74"/>
                    </a:cubicBezTo>
                    <a:cubicBezTo>
                      <a:pt x="24" y="76"/>
                      <a:pt x="24" y="81"/>
                      <a:pt x="25" y="82"/>
                    </a:cubicBezTo>
                    <a:cubicBezTo>
                      <a:pt x="25" y="83"/>
                      <a:pt x="24" y="88"/>
                      <a:pt x="25" y="90"/>
                    </a:cubicBezTo>
                    <a:cubicBezTo>
                      <a:pt x="25" y="91"/>
                      <a:pt x="25" y="94"/>
                      <a:pt x="25" y="95"/>
                    </a:cubicBezTo>
                    <a:cubicBezTo>
                      <a:pt x="25" y="96"/>
                      <a:pt x="24" y="100"/>
                      <a:pt x="25" y="102"/>
                    </a:cubicBezTo>
                    <a:cubicBezTo>
                      <a:pt x="26" y="104"/>
                      <a:pt x="25" y="105"/>
                      <a:pt x="25" y="107"/>
                    </a:cubicBezTo>
                    <a:cubicBezTo>
                      <a:pt x="25" y="109"/>
                      <a:pt x="24" y="111"/>
                      <a:pt x="26" y="111"/>
                    </a:cubicBezTo>
                    <a:cubicBezTo>
                      <a:pt x="32" y="111"/>
                      <a:pt x="32" y="111"/>
                      <a:pt x="32" y="111"/>
                    </a:cubicBezTo>
                    <a:cubicBezTo>
                      <a:pt x="33" y="111"/>
                      <a:pt x="34" y="109"/>
                      <a:pt x="33" y="108"/>
                    </a:cubicBezTo>
                    <a:cubicBezTo>
                      <a:pt x="33" y="107"/>
                      <a:pt x="31" y="106"/>
                      <a:pt x="31" y="105"/>
                    </a:cubicBezTo>
                    <a:cubicBezTo>
                      <a:pt x="31" y="104"/>
                      <a:pt x="32" y="103"/>
                      <a:pt x="32" y="99"/>
                    </a:cubicBezTo>
                    <a:cubicBezTo>
                      <a:pt x="32" y="96"/>
                      <a:pt x="33" y="91"/>
                      <a:pt x="33" y="88"/>
                    </a:cubicBezTo>
                    <a:cubicBezTo>
                      <a:pt x="34" y="85"/>
                      <a:pt x="34" y="82"/>
                      <a:pt x="33" y="78"/>
                    </a:cubicBezTo>
                    <a:cubicBezTo>
                      <a:pt x="33" y="74"/>
                      <a:pt x="33" y="64"/>
                      <a:pt x="34" y="62"/>
                    </a:cubicBezTo>
                    <a:cubicBezTo>
                      <a:pt x="34" y="60"/>
                      <a:pt x="33" y="58"/>
                      <a:pt x="34" y="57"/>
                    </a:cubicBezTo>
                    <a:cubicBezTo>
                      <a:pt x="35" y="56"/>
                      <a:pt x="36" y="52"/>
                      <a:pt x="38" y="50"/>
                    </a:cubicBezTo>
                    <a:cubicBezTo>
                      <a:pt x="40" y="48"/>
                      <a:pt x="43" y="45"/>
                      <a:pt x="43" y="43"/>
                    </a:cubicBezTo>
                    <a:cubicBezTo>
                      <a:pt x="43" y="39"/>
                      <a:pt x="43" y="39"/>
                      <a:pt x="43" y="39"/>
                    </a:cubicBezTo>
                    <a:cubicBezTo>
                      <a:pt x="43" y="37"/>
                      <a:pt x="40" y="27"/>
                      <a:pt x="40" y="26"/>
                    </a:cubicBezTo>
                    <a:cubicBezTo>
                      <a:pt x="40" y="25"/>
                      <a:pt x="38" y="21"/>
                      <a:pt x="36" y="20"/>
                    </a:cubicBezTo>
                    <a:cubicBezTo>
                      <a:pt x="34" y="20"/>
                      <a:pt x="31" y="19"/>
                      <a:pt x="30" y="19"/>
                    </a:cubicBezTo>
                    <a:cubicBezTo>
                      <a:pt x="28" y="18"/>
                      <a:pt x="27" y="17"/>
                      <a:pt x="27" y="15"/>
                    </a:cubicBezTo>
                    <a:cubicBezTo>
                      <a:pt x="27" y="13"/>
                      <a:pt x="25" y="13"/>
                      <a:pt x="26" y="12"/>
                    </a:cubicBezTo>
                    <a:cubicBezTo>
                      <a:pt x="26" y="12"/>
                      <a:pt x="27" y="9"/>
                      <a:pt x="28" y="8"/>
                    </a:cubicBezTo>
                    <a:cubicBezTo>
                      <a:pt x="28" y="6"/>
                      <a:pt x="26" y="4"/>
                      <a:pt x="26" y="3"/>
                    </a:cubicBezTo>
                    <a:cubicBezTo>
                      <a:pt x="26" y="2"/>
                      <a:pt x="25" y="1"/>
                      <a:pt x="24" y="1"/>
                    </a:cubicBezTo>
                    <a:cubicBezTo>
                      <a:pt x="22" y="0"/>
                      <a:pt x="18" y="1"/>
                      <a:pt x="18" y="1"/>
                    </a:cubicBezTo>
                    <a:cubicBezTo>
                      <a:pt x="18" y="1"/>
                      <a:pt x="14" y="2"/>
                      <a:pt x="14" y="5"/>
                    </a:cubicBezTo>
                    <a:cubicBezTo>
                      <a:pt x="14" y="8"/>
                      <a:pt x="13" y="10"/>
                      <a:pt x="15" y="11"/>
                    </a:cubicBezTo>
                    <a:cubicBezTo>
                      <a:pt x="17" y="12"/>
                      <a:pt x="18" y="14"/>
                      <a:pt x="1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40" name="Groep 39"/>
            <p:cNvGrpSpPr/>
            <p:nvPr/>
          </p:nvGrpSpPr>
          <p:grpSpPr>
            <a:xfrm>
              <a:off x="6231054" y="2088173"/>
              <a:ext cx="1365250" cy="1598613"/>
              <a:chOff x="5910263" y="2886076"/>
              <a:chExt cx="1365250" cy="1598613"/>
            </a:xfrm>
            <a:solidFill>
              <a:schemeClr val="accent1"/>
            </a:solidFill>
          </p:grpSpPr>
          <p:sp>
            <p:nvSpPr>
              <p:cNvPr id="61" name="Freeform 7"/>
              <p:cNvSpPr>
                <a:spLocks noEditPoints="1"/>
              </p:cNvSpPr>
              <p:nvPr/>
            </p:nvSpPr>
            <p:spPr bwMode="auto">
              <a:xfrm>
                <a:off x="6242051" y="2932113"/>
                <a:ext cx="989013" cy="1484313"/>
              </a:xfrm>
              <a:custGeom>
                <a:avLst/>
                <a:gdLst>
                  <a:gd name="T0" fmla="*/ 223 w 623"/>
                  <a:gd name="T1" fmla="*/ 40 h 935"/>
                  <a:gd name="T2" fmla="*/ 600 w 623"/>
                  <a:gd name="T3" fmla="*/ 571 h 935"/>
                  <a:gd name="T4" fmla="*/ 23 w 623"/>
                  <a:gd name="T5" fmla="*/ 907 h 935"/>
                  <a:gd name="T6" fmla="*/ 223 w 623"/>
                  <a:gd name="T7" fmla="*/ 40 h 935"/>
                  <a:gd name="T8" fmla="*/ 0 w 623"/>
                  <a:gd name="T9" fmla="*/ 935 h 935"/>
                  <a:gd name="T10" fmla="*/ 18 w 623"/>
                  <a:gd name="T11" fmla="*/ 928 h 935"/>
                  <a:gd name="T12" fmla="*/ 623 w 623"/>
                  <a:gd name="T13" fmla="*/ 578 h 935"/>
                  <a:gd name="T14" fmla="*/ 621 w 623"/>
                  <a:gd name="T15" fmla="*/ 571 h 935"/>
                  <a:gd name="T16" fmla="*/ 214 w 623"/>
                  <a:gd name="T17" fmla="*/ 0 h 935"/>
                  <a:gd name="T18" fmla="*/ 0 w 623"/>
                  <a:gd name="T19" fmla="*/ 93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935">
                    <a:moveTo>
                      <a:pt x="223" y="40"/>
                    </a:moveTo>
                    <a:lnTo>
                      <a:pt x="600" y="571"/>
                    </a:lnTo>
                    <a:lnTo>
                      <a:pt x="23" y="907"/>
                    </a:lnTo>
                    <a:lnTo>
                      <a:pt x="223" y="40"/>
                    </a:lnTo>
                    <a:close/>
                    <a:moveTo>
                      <a:pt x="0" y="935"/>
                    </a:moveTo>
                    <a:lnTo>
                      <a:pt x="18" y="928"/>
                    </a:lnTo>
                    <a:lnTo>
                      <a:pt x="623" y="578"/>
                    </a:lnTo>
                    <a:lnTo>
                      <a:pt x="621" y="571"/>
                    </a:lnTo>
                    <a:lnTo>
                      <a:pt x="214" y="0"/>
                    </a:lnTo>
                    <a:lnTo>
                      <a:pt x="0" y="9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2" name="Freeform 8"/>
              <p:cNvSpPr>
                <a:spLocks/>
              </p:cNvSpPr>
              <p:nvPr/>
            </p:nvSpPr>
            <p:spPr bwMode="auto">
              <a:xfrm>
                <a:off x="5961063" y="2932113"/>
                <a:ext cx="638175" cy="1484313"/>
              </a:xfrm>
              <a:custGeom>
                <a:avLst/>
                <a:gdLst>
                  <a:gd name="T0" fmla="*/ 0 w 402"/>
                  <a:gd name="T1" fmla="*/ 458 h 935"/>
                  <a:gd name="T2" fmla="*/ 175 w 402"/>
                  <a:gd name="T3" fmla="*/ 935 h 935"/>
                  <a:gd name="T4" fmla="*/ 191 w 402"/>
                  <a:gd name="T5" fmla="*/ 930 h 935"/>
                  <a:gd name="T6" fmla="*/ 18 w 402"/>
                  <a:gd name="T7" fmla="*/ 463 h 935"/>
                  <a:gd name="T8" fmla="*/ 402 w 402"/>
                  <a:gd name="T9" fmla="*/ 14 h 935"/>
                  <a:gd name="T10" fmla="*/ 391 w 402"/>
                  <a:gd name="T11" fmla="*/ 0 h 935"/>
                  <a:gd name="T12" fmla="*/ 0 w 402"/>
                  <a:gd name="T13" fmla="*/ 458 h 935"/>
                </a:gdLst>
                <a:ahLst/>
                <a:cxnLst>
                  <a:cxn ang="0">
                    <a:pos x="T0" y="T1"/>
                  </a:cxn>
                  <a:cxn ang="0">
                    <a:pos x="T2" y="T3"/>
                  </a:cxn>
                  <a:cxn ang="0">
                    <a:pos x="T4" y="T5"/>
                  </a:cxn>
                  <a:cxn ang="0">
                    <a:pos x="T6" y="T7"/>
                  </a:cxn>
                  <a:cxn ang="0">
                    <a:pos x="T8" y="T9"/>
                  </a:cxn>
                  <a:cxn ang="0">
                    <a:pos x="T10" y="T11"/>
                  </a:cxn>
                  <a:cxn ang="0">
                    <a:pos x="T12" y="T13"/>
                  </a:cxn>
                </a:cxnLst>
                <a:rect l="0" t="0" r="r" b="b"/>
                <a:pathLst>
                  <a:path w="402" h="935">
                    <a:moveTo>
                      <a:pt x="0" y="458"/>
                    </a:moveTo>
                    <a:lnTo>
                      <a:pt x="175" y="935"/>
                    </a:lnTo>
                    <a:lnTo>
                      <a:pt x="191" y="930"/>
                    </a:lnTo>
                    <a:lnTo>
                      <a:pt x="18" y="463"/>
                    </a:lnTo>
                    <a:lnTo>
                      <a:pt x="402" y="14"/>
                    </a:lnTo>
                    <a:lnTo>
                      <a:pt x="391" y="0"/>
                    </a:lnTo>
                    <a:lnTo>
                      <a:pt x="0"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3" name="Freeform 9"/>
              <p:cNvSpPr>
                <a:spLocks/>
              </p:cNvSpPr>
              <p:nvPr/>
            </p:nvSpPr>
            <p:spPr bwMode="auto">
              <a:xfrm>
                <a:off x="5975351" y="3656013"/>
                <a:ext cx="1238250" cy="196850"/>
              </a:xfrm>
              <a:custGeom>
                <a:avLst/>
                <a:gdLst>
                  <a:gd name="T0" fmla="*/ 778 w 780"/>
                  <a:gd name="T1" fmla="*/ 124 h 124"/>
                  <a:gd name="T2" fmla="*/ 0 w 780"/>
                  <a:gd name="T3" fmla="*/ 16 h 124"/>
                  <a:gd name="T4" fmla="*/ 2 w 780"/>
                  <a:gd name="T5" fmla="*/ 0 h 124"/>
                  <a:gd name="T6" fmla="*/ 780 w 780"/>
                  <a:gd name="T7" fmla="*/ 108 h 124"/>
                  <a:gd name="T8" fmla="*/ 778 w 780"/>
                  <a:gd name="T9" fmla="*/ 124 h 124"/>
                </a:gdLst>
                <a:ahLst/>
                <a:cxnLst>
                  <a:cxn ang="0">
                    <a:pos x="T0" y="T1"/>
                  </a:cxn>
                  <a:cxn ang="0">
                    <a:pos x="T2" y="T3"/>
                  </a:cxn>
                  <a:cxn ang="0">
                    <a:pos x="T4" y="T5"/>
                  </a:cxn>
                  <a:cxn ang="0">
                    <a:pos x="T6" y="T7"/>
                  </a:cxn>
                  <a:cxn ang="0">
                    <a:pos x="T8" y="T9"/>
                  </a:cxn>
                </a:cxnLst>
                <a:rect l="0" t="0" r="r" b="b"/>
                <a:pathLst>
                  <a:path w="780" h="124">
                    <a:moveTo>
                      <a:pt x="778" y="124"/>
                    </a:moveTo>
                    <a:lnTo>
                      <a:pt x="0" y="16"/>
                    </a:lnTo>
                    <a:lnTo>
                      <a:pt x="2" y="0"/>
                    </a:lnTo>
                    <a:lnTo>
                      <a:pt x="780" y="108"/>
                    </a:lnTo>
                    <a:lnTo>
                      <a:pt x="778"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4" name="Freeform 15"/>
              <p:cNvSpPr>
                <a:spLocks/>
              </p:cNvSpPr>
              <p:nvPr/>
            </p:nvSpPr>
            <p:spPr bwMode="auto">
              <a:xfrm>
                <a:off x="6511926" y="2886076"/>
                <a:ext cx="165100" cy="163513"/>
              </a:xfrm>
              <a:custGeom>
                <a:avLst/>
                <a:gdLst>
                  <a:gd name="T0" fmla="*/ 29 w 45"/>
                  <a:gd name="T1" fmla="*/ 41 h 45"/>
                  <a:gd name="T2" fmla="*/ 41 w 45"/>
                  <a:gd name="T3" fmla="*/ 15 h 45"/>
                  <a:gd name="T4" fmla="*/ 16 w 45"/>
                  <a:gd name="T5" fmla="*/ 3 h 45"/>
                  <a:gd name="T6" fmla="*/ 3 w 45"/>
                  <a:gd name="T7" fmla="*/ 29 h 45"/>
                  <a:gd name="T8" fmla="*/ 29 w 45"/>
                  <a:gd name="T9" fmla="*/ 41 h 45"/>
                </a:gdLst>
                <a:ahLst/>
                <a:cxnLst>
                  <a:cxn ang="0">
                    <a:pos x="T0" y="T1"/>
                  </a:cxn>
                  <a:cxn ang="0">
                    <a:pos x="T2" y="T3"/>
                  </a:cxn>
                  <a:cxn ang="0">
                    <a:pos x="T4" y="T5"/>
                  </a:cxn>
                  <a:cxn ang="0">
                    <a:pos x="T6" y="T7"/>
                  </a:cxn>
                  <a:cxn ang="0">
                    <a:pos x="T8" y="T9"/>
                  </a:cxn>
                </a:cxnLst>
                <a:rect l="0" t="0" r="r" b="b"/>
                <a:pathLst>
                  <a:path w="45" h="45">
                    <a:moveTo>
                      <a:pt x="29" y="41"/>
                    </a:moveTo>
                    <a:cubicBezTo>
                      <a:pt x="39" y="37"/>
                      <a:pt x="45" y="26"/>
                      <a:pt x="41" y="15"/>
                    </a:cubicBezTo>
                    <a:cubicBezTo>
                      <a:pt x="37" y="5"/>
                      <a:pt x="26" y="0"/>
                      <a:pt x="16" y="3"/>
                    </a:cubicBezTo>
                    <a:cubicBezTo>
                      <a:pt x="5" y="7"/>
                      <a:pt x="0" y="18"/>
                      <a:pt x="3" y="29"/>
                    </a:cubicBezTo>
                    <a:cubicBezTo>
                      <a:pt x="7" y="39"/>
                      <a:pt x="18" y="45"/>
                      <a:pt x="29"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5" name="Oval 16"/>
              <p:cNvSpPr>
                <a:spLocks noChangeArrowheads="1"/>
              </p:cNvSpPr>
              <p:nvPr/>
            </p:nvSpPr>
            <p:spPr bwMode="auto">
              <a:xfrm>
                <a:off x="5910263" y="3579813"/>
                <a:ext cx="146050" cy="146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6" name="Oval 17"/>
              <p:cNvSpPr>
                <a:spLocks noChangeArrowheads="1"/>
              </p:cNvSpPr>
              <p:nvPr/>
            </p:nvSpPr>
            <p:spPr bwMode="auto">
              <a:xfrm>
                <a:off x="7129463" y="3773488"/>
                <a:ext cx="146050" cy="146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7" name="Freeform 18"/>
              <p:cNvSpPr>
                <a:spLocks/>
              </p:cNvSpPr>
              <p:nvPr/>
            </p:nvSpPr>
            <p:spPr bwMode="auto">
              <a:xfrm>
                <a:off x="6175376" y="4321176"/>
                <a:ext cx="165100" cy="163513"/>
              </a:xfrm>
              <a:custGeom>
                <a:avLst/>
                <a:gdLst>
                  <a:gd name="T0" fmla="*/ 29 w 45"/>
                  <a:gd name="T1" fmla="*/ 41 h 45"/>
                  <a:gd name="T2" fmla="*/ 42 w 45"/>
                  <a:gd name="T3" fmla="*/ 15 h 45"/>
                  <a:gd name="T4" fmla="*/ 16 w 45"/>
                  <a:gd name="T5" fmla="*/ 3 h 45"/>
                  <a:gd name="T6" fmla="*/ 4 w 45"/>
                  <a:gd name="T7" fmla="*/ 29 h 45"/>
                  <a:gd name="T8" fmla="*/ 29 w 45"/>
                  <a:gd name="T9" fmla="*/ 41 h 45"/>
                </a:gdLst>
                <a:ahLst/>
                <a:cxnLst>
                  <a:cxn ang="0">
                    <a:pos x="T0" y="T1"/>
                  </a:cxn>
                  <a:cxn ang="0">
                    <a:pos x="T2" y="T3"/>
                  </a:cxn>
                  <a:cxn ang="0">
                    <a:pos x="T4" y="T5"/>
                  </a:cxn>
                  <a:cxn ang="0">
                    <a:pos x="T6" y="T7"/>
                  </a:cxn>
                  <a:cxn ang="0">
                    <a:pos x="T8" y="T9"/>
                  </a:cxn>
                </a:cxnLst>
                <a:rect l="0" t="0" r="r" b="b"/>
                <a:pathLst>
                  <a:path w="45" h="45">
                    <a:moveTo>
                      <a:pt x="29" y="41"/>
                    </a:moveTo>
                    <a:cubicBezTo>
                      <a:pt x="40" y="37"/>
                      <a:pt x="45" y="26"/>
                      <a:pt x="42" y="15"/>
                    </a:cubicBezTo>
                    <a:cubicBezTo>
                      <a:pt x="38" y="5"/>
                      <a:pt x="26" y="0"/>
                      <a:pt x="16" y="3"/>
                    </a:cubicBezTo>
                    <a:cubicBezTo>
                      <a:pt x="6" y="7"/>
                      <a:pt x="0" y="18"/>
                      <a:pt x="4" y="29"/>
                    </a:cubicBezTo>
                    <a:cubicBezTo>
                      <a:pt x="8" y="39"/>
                      <a:pt x="19" y="45"/>
                      <a:pt x="29"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41" name="Freeform 19"/>
            <p:cNvSpPr>
              <a:spLocks noEditPoints="1"/>
            </p:cNvSpPr>
            <p:nvPr/>
          </p:nvSpPr>
          <p:spPr bwMode="auto">
            <a:xfrm>
              <a:off x="6189779" y="3847123"/>
              <a:ext cx="595313" cy="541338"/>
            </a:xfrm>
            <a:custGeom>
              <a:avLst/>
              <a:gdLst>
                <a:gd name="T0" fmla="*/ 70 w 163"/>
                <a:gd name="T1" fmla="*/ 14 h 148"/>
                <a:gd name="T2" fmla="*/ 70 w 163"/>
                <a:gd name="T3" fmla="*/ 22 h 148"/>
                <a:gd name="T4" fmla="*/ 13 w 163"/>
                <a:gd name="T5" fmla="*/ 24 h 148"/>
                <a:gd name="T6" fmla="*/ 13 w 163"/>
                <a:gd name="T7" fmla="*/ 32 h 148"/>
                <a:gd name="T8" fmla="*/ 70 w 163"/>
                <a:gd name="T9" fmla="*/ 34 h 148"/>
                <a:gd name="T10" fmla="*/ 70 w 163"/>
                <a:gd name="T11" fmla="*/ 42 h 148"/>
                <a:gd name="T12" fmla="*/ 13 w 163"/>
                <a:gd name="T13" fmla="*/ 32 h 148"/>
                <a:gd name="T14" fmla="*/ 70 w 163"/>
                <a:gd name="T15" fmla="*/ 51 h 148"/>
                <a:gd name="T16" fmla="*/ 70 w 163"/>
                <a:gd name="T17" fmla="*/ 59 h 148"/>
                <a:gd name="T18" fmla="*/ 13 w 163"/>
                <a:gd name="T19" fmla="*/ 61 h 148"/>
                <a:gd name="T20" fmla="*/ 13 w 163"/>
                <a:gd name="T21" fmla="*/ 69 h 148"/>
                <a:gd name="T22" fmla="*/ 70 w 163"/>
                <a:gd name="T23" fmla="*/ 71 h 148"/>
                <a:gd name="T24" fmla="*/ 70 w 163"/>
                <a:gd name="T25" fmla="*/ 79 h 148"/>
                <a:gd name="T26" fmla="*/ 13 w 163"/>
                <a:gd name="T27" fmla="*/ 69 h 148"/>
                <a:gd name="T28" fmla="*/ 70 w 163"/>
                <a:gd name="T29" fmla="*/ 88 h 148"/>
                <a:gd name="T30" fmla="*/ 70 w 163"/>
                <a:gd name="T31" fmla="*/ 96 h 148"/>
                <a:gd name="T32" fmla="*/ 13 w 163"/>
                <a:gd name="T33" fmla="*/ 98 h 148"/>
                <a:gd name="T34" fmla="*/ 93 w 163"/>
                <a:gd name="T35" fmla="*/ 116 h 148"/>
                <a:gd name="T36" fmla="*/ 117 w 163"/>
                <a:gd name="T37" fmla="*/ 130 h 148"/>
                <a:gd name="T38" fmla="*/ 93 w 163"/>
                <a:gd name="T39" fmla="*/ 116 h 148"/>
                <a:gd name="T40" fmla="*/ 149 w 163"/>
                <a:gd name="T41" fmla="*/ 116 h 148"/>
                <a:gd name="T42" fmla="*/ 126 w 163"/>
                <a:gd name="T43" fmla="*/ 130 h 148"/>
                <a:gd name="T44" fmla="*/ 0 w 163"/>
                <a:gd name="T45" fmla="*/ 148 h 148"/>
                <a:gd name="T46" fmla="*/ 29 w 163"/>
                <a:gd name="T47" fmla="*/ 132 h 148"/>
                <a:gd name="T48" fmla="*/ 54 w 163"/>
                <a:gd name="T49" fmla="*/ 148 h 148"/>
                <a:gd name="T50" fmla="*/ 84 w 163"/>
                <a:gd name="T51" fmla="*/ 148 h 148"/>
                <a:gd name="T52" fmla="*/ 156 w 163"/>
                <a:gd name="T53" fmla="*/ 148 h 148"/>
                <a:gd name="T54" fmla="*/ 163 w 163"/>
                <a:gd name="T55" fmla="*/ 139 h 148"/>
                <a:gd name="T56" fmla="*/ 163 w 163"/>
                <a:gd name="T57" fmla="*/ 73 h 148"/>
                <a:gd name="T58" fmla="*/ 136 w 163"/>
                <a:gd name="T59" fmla="*/ 73 h 148"/>
                <a:gd name="T60" fmla="*/ 108 w 163"/>
                <a:gd name="T61" fmla="*/ 73 h 148"/>
                <a:gd name="T62" fmla="*/ 84 w 163"/>
                <a:gd name="T63" fmla="*/ 6 h 148"/>
                <a:gd name="T64" fmla="*/ 82 w 163"/>
                <a:gd name="T65" fmla="*/ 1 h 148"/>
                <a:gd name="T66" fmla="*/ 82 w 163"/>
                <a:gd name="T67" fmla="*/ 1 h 148"/>
                <a:gd name="T68" fmla="*/ 78 w 163"/>
                <a:gd name="T69" fmla="*/ 0 h 148"/>
                <a:gd name="T70" fmla="*/ 2 w 163"/>
                <a:gd name="T71" fmla="*/ 1 h 148"/>
                <a:gd name="T72" fmla="*/ 1 w 163"/>
                <a:gd name="T73" fmla="*/ 1 h 148"/>
                <a:gd name="T74" fmla="*/ 1 w 163"/>
                <a:gd name="T75" fmla="*/ 1 h 148"/>
                <a:gd name="T76" fmla="*/ 0 w 163"/>
                <a:gd name="T7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 h="148">
                  <a:moveTo>
                    <a:pt x="13" y="14"/>
                  </a:moveTo>
                  <a:cubicBezTo>
                    <a:pt x="70" y="14"/>
                    <a:pt x="70" y="14"/>
                    <a:pt x="70" y="14"/>
                  </a:cubicBezTo>
                  <a:cubicBezTo>
                    <a:pt x="70" y="16"/>
                    <a:pt x="70" y="16"/>
                    <a:pt x="70" y="16"/>
                  </a:cubicBezTo>
                  <a:cubicBezTo>
                    <a:pt x="70" y="22"/>
                    <a:pt x="70" y="22"/>
                    <a:pt x="70" y="22"/>
                  </a:cubicBezTo>
                  <a:cubicBezTo>
                    <a:pt x="70" y="24"/>
                    <a:pt x="70" y="24"/>
                    <a:pt x="70" y="24"/>
                  </a:cubicBezTo>
                  <a:cubicBezTo>
                    <a:pt x="13" y="24"/>
                    <a:pt x="13" y="24"/>
                    <a:pt x="13" y="24"/>
                  </a:cubicBezTo>
                  <a:lnTo>
                    <a:pt x="13" y="14"/>
                  </a:lnTo>
                  <a:close/>
                  <a:moveTo>
                    <a:pt x="13" y="32"/>
                  </a:moveTo>
                  <a:cubicBezTo>
                    <a:pt x="70" y="32"/>
                    <a:pt x="70" y="32"/>
                    <a:pt x="70" y="32"/>
                  </a:cubicBezTo>
                  <a:cubicBezTo>
                    <a:pt x="70" y="34"/>
                    <a:pt x="70" y="34"/>
                    <a:pt x="70" y="34"/>
                  </a:cubicBezTo>
                  <a:cubicBezTo>
                    <a:pt x="70" y="40"/>
                    <a:pt x="70" y="40"/>
                    <a:pt x="70" y="40"/>
                  </a:cubicBezTo>
                  <a:cubicBezTo>
                    <a:pt x="70" y="42"/>
                    <a:pt x="70" y="42"/>
                    <a:pt x="70" y="42"/>
                  </a:cubicBezTo>
                  <a:cubicBezTo>
                    <a:pt x="13" y="42"/>
                    <a:pt x="13" y="42"/>
                    <a:pt x="13" y="42"/>
                  </a:cubicBezTo>
                  <a:lnTo>
                    <a:pt x="13" y="32"/>
                  </a:lnTo>
                  <a:close/>
                  <a:moveTo>
                    <a:pt x="13" y="51"/>
                  </a:moveTo>
                  <a:cubicBezTo>
                    <a:pt x="70" y="51"/>
                    <a:pt x="70" y="51"/>
                    <a:pt x="70" y="51"/>
                  </a:cubicBezTo>
                  <a:cubicBezTo>
                    <a:pt x="70" y="53"/>
                    <a:pt x="70" y="53"/>
                    <a:pt x="70" y="53"/>
                  </a:cubicBezTo>
                  <a:cubicBezTo>
                    <a:pt x="70" y="59"/>
                    <a:pt x="70" y="59"/>
                    <a:pt x="70" y="59"/>
                  </a:cubicBezTo>
                  <a:cubicBezTo>
                    <a:pt x="70" y="61"/>
                    <a:pt x="70" y="61"/>
                    <a:pt x="70" y="61"/>
                  </a:cubicBezTo>
                  <a:cubicBezTo>
                    <a:pt x="13" y="61"/>
                    <a:pt x="13" y="61"/>
                    <a:pt x="13" y="61"/>
                  </a:cubicBezTo>
                  <a:lnTo>
                    <a:pt x="13" y="51"/>
                  </a:lnTo>
                  <a:close/>
                  <a:moveTo>
                    <a:pt x="13" y="69"/>
                  </a:moveTo>
                  <a:cubicBezTo>
                    <a:pt x="70" y="69"/>
                    <a:pt x="70" y="69"/>
                    <a:pt x="70" y="69"/>
                  </a:cubicBezTo>
                  <a:cubicBezTo>
                    <a:pt x="70" y="71"/>
                    <a:pt x="70" y="71"/>
                    <a:pt x="70" y="71"/>
                  </a:cubicBezTo>
                  <a:cubicBezTo>
                    <a:pt x="70" y="77"/>
                    <a:pt x="70" y="77"/>
                    <a:pt x="70" y="77"/>
                  </a:cubicBezTo>
                  <a:cubicBezTo>
                    <a:pt x="70" y="79"/>
                    <a:pt x="70" y="79"/>
                    <a:pt x="70" y="79"/>
                  </a:cubicBezTo>
                  <a:cubicBezTo>
                    <a:pt x="13" y="79"/>
                    <a:pt x="13" y="79"/>
                    <a:pt x="13" y="79"/>
                  </a:cubicBezTo>
                  <a:lnTo>
                    <a:pt x="13" y="69"/>
                  </a:lnTo>
                  <a:close/>
                  <a:moveTo>
                    <a:pt x="13" y="88"/>
                  </a:moveTo>
                  <a:cubicBezTo>
                    <a:pt x="70" y="88"/>
                    <a:pt x="70" y="88"/>
                    <a:pt x="70" y="88"/>
                  </a:cubicBezTo>
                  <a:cubicBezTo>
                    <a:pt x="70" y="89"/>
                    <a:pt x="70" y="89"/>
                    <a:pt x="70" y="89"/>
                  </a:cubicBezTo>
                  <a:cubicBezTo>
                    <a:pt x="70" y="96"/>
                    <a:pt x="70" y="96"/>
                    <a:pt x="70" y="96"/>
                  </a:cubicBezTo>
                  <a:cubicBezTo>
                    <a:pt x="70" y="98"/>
                    <a:pt x="70" y="98"/>
                    <a:pt x="70" y="98"/>
                  </a:cubicBezTo>
                  <a:cubicBezTo>
                    <a:pt x="13" y="98"/>
                    <a:pt x="13" y="98"/>
                    <a:pt x="13" y="98"/>
                  </a:cubicBezTo>
                  <a:lnTo>
                    <a:pt x="13" y="88"/>
                  </a:lnTo>
                  <a:close/>
                  <a:moveTo>
                    <a:pt x="93" y="116"/>
                  </a:moveTo>
                  <a:cubicBezTo>
                    <a:pt x="117" y="116"/>
                    <a:pt x="117" y="116"/>
                    <a:pt x="117" y="116"/>
                  </a:cubicBezTo>
                  <a:cubicBezTo>
                    <a:pt x="117" y="130"/>
                    <a:pt x="117" y="130"/>
                    <a:pt x="117" y="130"/>
                  </a:cubicBezTo>
                  <a:cubicBezTo>
                    <a:pt x="93" y="130"/>
                    <a:pt x="93" y="130"/>
                    <a:pt x="93" y="130"/>
                  </a:cubicBezTo>
                  <a:lnTo>
                    <a:pt x="93" y="116"/>
                  </a:lnTo>
                  <a:close/>
                  <a:moveTo>
                    <a:pt x="126" y="116"/>
                  </a:moveTo>
                  <a:cubicBezTo>
                    <a:pt x="149" y="116"/>
                    <a:pt x="149" y="116"/>
                    <a:pt x="149" y="116"/>
                  </a:cubicBezTo>
                  <a:cubicBezTo>
                    <a:pt x="149" y="130"/>
                    <a:pt x="149" y="130"/>
                    <a:pt x="149" y="130"/>
                  </a:cubicBezTo>
                  <a:cubicBezTo>
                    <a:pt x="126" y="130"/>
                    <a:pt x="126" y="130"/>
                    <a:pt x="126" y="130"/>
                  </a:cubicBezTo>
                  <a:lnTo>
                    <a:pt x="126" y="116"/>
                  </a:lnTo>
                  <a:close/>
                  <a:moveTo>
                    <a:pt x="0" y="148"/>
                  </a:moveTo>
                  <a:cubicBezTo>
                    <a:pt x="29" y="148"/>
                    <a:pt x="29" y="148"/>
                    <a:pt x="29" y="148"/>
                  </a:cubicBezTo>
                  <a:cubicBezTo>
                    <a:pt x="29" y="132"/>
                    <a:pt x="29" y="132"/>
                    <a:pt x="29" y="132"/>
                  </a:cubicBezTo>
                  <a:cubicBezTo>
                    <a:pt x="54" y="132"/>
                    <a:pt x="54" y="132"/>
                    <a:pt x="54" y="132"/>
                  </a:cubicBezTo>
                  <a:cubicBezTo>
                    <a:pt x="54" y="148"/>
                    <a:pt x="54" y="148"/>
                    <a:pt x="54" y="148"/>
                  </a:cubicBezTo>
                  <a:cubicBezTo>
                    <a:pt x="84" y="148"/>
                    <a:pt x="84" y="148"/>
                    <a:pt x="84" y="148"/>
                  </a:cubicBezTo>
                  <a:cubicBezTo>
                    <a:pt x="84" y="148"/>
                    <a:pt x="84" y="148"/>
                    <a:pt x="84" y="148"/>
                  </a:cubicBezTo>
                  <a:cubicBezTo>
                    <a:pt x="84" y="148"/>
                    <a:pt x="84" y="148"/>
                    <a:pt x="84" y="148"/>
                  </a:cubicBezTo>
                  <a:cubicBezTo>
                    <a:pt x="156" y="148"/>
                    <a:pt x="156" y="148"/>
                    <a:pt x="156" y="148"/>
                  </a:cubicBezTo>
                  <a:cubicBezTo>
                    <a:pt x="160" y="148"/>
                    <a:pt x="163" y="145"/>
                    <a:pt x="163" y="141"/>
                  </a:cubicBezTo>
                  <a:cubicBezTo>
                    <a:pt x="163" y="139"/>
                    <a:pt x="163" y="139"/>
                    <a:pt x="163" y="139"/>
                  </a:cubicBezTo>
                  <a:cubicBezTo>
                    <a:pt x="163" y="132"/>
                    <a:pt x="163" y="132"/>
                    <a:pt x="163" y="132"/>
                  </a:cubicBezTo>
                  <a:cubicBezTo>
                    <a:pt x="163" y="73"/>
                    <a:pt x="163" y="73"/>
                    <a:pt x="163" y="73"/>
                  </a:cubicBezTo>
                  <a:cubicBezTo>
                    <a:pt x="136" y="88"/>
                    <a:pt x="136" y="88"/>
                    <a:pt x="136" y="88"/>
                  </a:cubicBezTo>
                  <a:cubicBezTo>
                    <a:pt x="136" y="73"/>
                    <a:pt x="136" y="73"/>
                    <a:pt x="136" y="73"/>
                  </a:cubicBezTo>
                  <a:cubicBezTo>
                    <a:pt x="108" y="88"/>
                    <a:pt x="108" y="88"/>
                    <a:pt x="108" y="88"/>
                  </a:cubicBezTo>
                  <a:cubicBezTo>
                    <a:pt x="108" y="73"/>
                    <a:pt x="108" y="73"/>
                    <a:pt x="108" y="73"/>
                  </a:cubicBezTo>
                  <a:cubicBezTo>
                    <a:pt x="84" y="86"/>
                    <a:pt x="84" y="86"/>
                    <a:pt x="84" y="86"/>
                  </a:cubicBezTo>
                  <a:cubicBezTo>
                    <a:pt x="84" y="6"/>
                    <a:pt x="84" y="6"/>
                    <a:pt x="84" y="6"/>
                  </a:cubicBezTo>
                  <a:cubicBezTo>
                    <a:pt x="84" y="4"/>
                    <a:pt x="83" y="3"/>
                    <a:pt x="82" y="1"/>
                  </a:cubicBezTo>
                  <a:cubicBezTo>
                    <a:pt x="82" y="1"/>
                    <a:pt x="82" y="1"/>
                    <a:pt x="82" y="1"/>
                  </a:cubicBezTo>
                  <a:cubicBezTo>
                    <a:pt x="82" y="1"/>
                    <a:pt x="82" y="1"/>
                    <a:pt x="82" y="1"/>
                  </a:cubicBezTo>
                  <a:cubicBezTo>
                    <a:pt x="82" y="1"/>
                    <a:pt x="82" y="1"/>
                    <a:pt x="82" y="1"/>
                  </a:cubicBezTo>
                  <a:cubicBezTo>
                    <a:pt x="82" y="1"/>
                    <a:pt x="82" y="1"/>
                    <a:pt x="82" y="1"/>
                  </a:cubicBezTo>
                  <a:cubicBezTo>
                    <a:pt x="81" y="0"/>
                    <a:pt x="80" y="0"/>
                    <a:pt x="78" y="0"/>
                  </a:cubicBezTo>
                  <a:cubicBezTo>
                    <a:pt x="5" y="0"/>
                    <a:pt x="5" y="0"/>
                    <a:pt x="5" y="0"/>
                  </a:cubicBezTo>
                  <a:cubicBezTo>
                    <a:pt x="4" y="0"/>
                    <a:pt x="3" y="0"/>
                    <a:pt x="2" y="1"/>
                  </a:cubicBezTo>
                  <a:cubicBezTo>
                    <a:pt x="2" y="1"/>
                    <a:pt x="2" y="1"/>
                    <a:pt x="1" y="1"/>
                  </a:cubicBezTo>
                  <a:cubicBezTo>
                    <a:pt x="1" y="1"/>
                    <a:pt x="1" y="1"/>
                    <a:pt x="1" y="1"/>
                  </a:cubicBezTo>
                  <a:cubicBezTo>
                    <a:pt x="1" y="1"/>
                    <a:pt x="1" y="1"/>
                    <a:pt x="1" y="1"/>
                  </a:cubicBezTo>
                  <a:cubicBezTo>
                    <a:pt x="1" y="1"/>
                    <a:pt x="1" y="1"/>
                    <a:pt x="1" y="1"/>
                  </a:cubicBezTo>
                  <a:cubicBezTo>
                    <a:pt x="0" y="2"/>
                    <a:pt x="0" y="4"/>
                    <a:pt x="0" y="6"/>
                  </a:cubicBezTo>
                  <a:lnTo>
                    <a:pt x="0" y="14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sp>
          <p:nvSpPr>
            <p:cNvPr id="42" name="Rectangle 29"/>
            <p:cNvSpPr>
              <a:spLocks noChangeArrowheads="1"/>
            </p:cNvSpPr>
            <p:nvPr/>
          </p:nvSpPr>
          <p:spPr bwMode="auto">
            <a:xfrm>
              <a:off x="6703687" y="1767527"/>
              <a:ext cx="61151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300" b="0" i="0" u="none" strike="noStrike" cap="none" normalizeH="0" baseline="0">
                  <a:ln>
                    <a:noFill/>
                  </a:ln>
                  <a:solidFill>
                    <a:schemeClr val="accent1"/>
                  </a:solidFill>
                  <a:effectLst/>
                  <a:latin typeface="Verdana" pitchFamily="34" charset="0"/>
                  <a:cs typeface="Arial" pitchFamily="34" charset="0"/>
                </a:rPr>
                <a:t>Society</a:t>
              </a:r>
              <a:endParaRPr kumimoji="0" lang="nl-NL" altLang="nl-NL" sz="1800" b="0" i="0" u="none" strike="noStrike" cap="none" normalizeH="0" baseline="0">
                <a:ln>
                  <a:noFill/>
                </a:ln>
                <a:solidFill>
                  <a:schemeClr val="accent1"/>
                </a:solidFill>
                <a:effectLst/>
                <a:cs typeface="Arial" pitchFamily="34" charset="0"/>
              </a:endParaRPr>
            </a:p>
          </p:txBody>
        </p:sp>
        <p:grpSp>
          <p:nvGrpSpPr>
            <p:cNvPr id="43" name="Groep 42"/>
            <p:cNvGrpSpPr/>
            <p:nvPr/>
          </p:nvGrpSpPr>
          <p:grpSpPr>
            <a:xfrm>
              <a:off x="5302215" y="2383448"/>
              <a:ext cx="547688" cy="503237"/>
              <a:chOff x="5068888" y="3181351"/>
              <a:chExt cx="547688" cy="503237"/>
            </a:xfrm>
            <a:solidFill>
              <a:schemeClr val="accent1"/>
            </a:solidFill>
          </p:grpSpPr>
          <p:sp>
            <p:nvSpPr>
              <p:cNvPr id="50" name="Freeform 30"/>
              <p:cNvSpPr>
                <a:spLocks/>
              </p:cNvSpPr>
              <p:nvPr/>
            </p:nvSpPr>
            <p:spPr bwMode="auto">
              <a:xfrm>
                <a:off x="5332413" y="3465513"/>
                <a:ext cx="14288" cy="4763"/>
              </a:xfrm>
              <a:custGeom>
                <a:avLst/>
                <a:gdLst>
                  <a:gd name="T0" fmla="*/ 0 w 4"/>
                  <a:gd name="T1" fmla="*/ 0 h 1"/>
                  <a:gd name="T2" fmla="*/ 0 w 4"/>
                  <a:gd name="T3" fmla="*/ 0 h 1"/>
                  <a:gd name="T4" fmla="*/ 1 w 4"/>
                  <a:gd name="T5" fmla="*/ 1 h 1"/>
                  <a:gd name="T6" fmla="*/ 3 w 4"/>
                  <a:gd name="T7" fmla="*/ 1 h 1"/>
                  <a:gd name="T8" fmla="*/ 3 w 4"/>
                  <a:gd name="T9" fmla="*/ 0 h 1"/>
                  <a:gd name="T10" fmla="*/ 2 w 4"/>
                  <a:gd name="T11" fmla="*/ 1 h 1"/>
                  <a:gd name="T12" fmla="*/ 0 w 4"/>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0" y="0"/>
                    </a:moveTo>
                    <a:cubicBezTo>
                      <a:pt x="0" y="0"/>
                      <a:pt x="0" y="0"/>
                      <a:pt x="0" y="0"/>
                    </a:cubicBezTo>
                    <a:cubicBezTo>
                      <a:pt x="0" y="1"/>
                      <a:pt x="1" y="1"/>
                      <a:pt x="1" y="1"/>
                    </a:cubicBezTo>
                    <a:cubicBezTo>
                      <a:pt x="2" y="1"/>
                      <a:pt x="2" y="1"/>
                      <a:pt x="3" y="1"/>
                    </a:cubicBezTo>
                    <a:cubicBezTo>
                      <a:pt x="4" y="1"/>
                      <a:pt x="4" y="1"/>
                      <a:pt x="3" y="0"/>
                    </a:cubicBezTo>
                    <a:cubicBezTo>
                      <a:pt x="3" y="0"/>
                      <a:pt x="3" y="0"/>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1" name="Freeform 31"/>
              <p:cNvSpPr>
                <a:spLocks noEditPoints="1"/>
              </p:cNvSpPr>
              <p:nvPr/>
            </p:nvSpPr>
            <p:spPr bwMode="auto">
              <a:xfrm>
                <a:off x="5332413" y="3448051"/>
                <a:ext cx="39688" cy="47625"/>
              </a:xfrm>
              <a:custGeom>
                <a:avLst/>
                <a:gdLst>
                  <a:gd name="T0" fmla="*/ 3 w 11"/>
                  <a:gd name="T1" fmla="*/ 5 h 13"/>
                  <a:gd name="T2" fmla="*/ 5 w 11"/>
                  <a:gd name="T3" fmla="*/ 6 h 13"/>
                  <a:gd name="T4" fmla="*/ 3 w 11"/>
                  <a:gd name="T5" fmla="*/ 6 h 13"/>
                  <a:gd name="T6" fmla="*/ 4 w 11"/>
                  <a:gd name="T7" fmla="*/ 6 h 13"/>
                  <a:gd name="T8" fmla="*/ 4 w 11"/>
                  <a:gd name="T9" fmla="*/ 7 h 13"/>
                  <a:gd name="T10" fmla="*/ 5 w 11"/>
                  <a:gd name="T11" fmla="*/ 7 h 13"/>
                  <a:gd name="T12" fmla="*/ 3 w 11"/>
                  <a:gd name="T13" fmla="*/ 8 h 13"/>
                  <a:gd name="T14" fmla="*/ 0 w 11"/>
                  <a:gd name="T15" fmla="*/ 11 h 13"/>
                  <a:gd name="T16" fmla="*/ 4 w 11"/>
                  <a:gd name="T17" fmla="*/ 12 h 13"/>
                  <a:gd name="T18" fmla="*/ 8 w 11"/>
                  <a:gd name="T19" fmla="*/ 12 h 13"/>
                  <a:gd name="T20" fmla="*/ 8 w 11"/>
                  <a:gd name="T21" fmla="*/ 10 h 13"/>
                  <a:gd name="T22" fmla="*/ 9 w 11"/>
                  <a:gd name="T23" fmla="*/ 10 h 13"/>
                  <a:gd name="T24" fmla="*/ 9 w 11"/>
                  <a:gd name="T25" fmla="*/ 10 h 13"/>
                  <a:gd name="T26" fmla="*/ 9 w 11"/>
                  <a:gd name="T27" fmla="*/ 8 h 13"/>
                  <a:gd name="T28" fmla="*/ 10 w 11"/>
                  <a:gd name="T29" fmla="*/ 8 h 13"/>
                  <a:gd name="T30" fmla="*/ 10 w 11"/>
                  <a:gd name="T31" fmla="*/ 8 h 13"/>
                  <a:gd name="T32" fmla="*/ 9 w 11"/>
                  <a:gd name="T33" fmla="*/ 7 h 13"/>
                  <a:gd name="T34" fmla="*/ 9 w 11"/>
                  <a:gd name="T35" fmla="*/ 4 h 13"/>
                  <a:gd name="T36" fmla="*/ 11 w 11"/>
                  <a:gd name="T37" fmla="*/ 3 h 13"/>
                  <a:gd name="T38" fmla="*/ 11 w 11"/>
                  <a:gd name="T39" fmla="*/ 3 h 13"/>
                  <a:gd name="T40" fmla="*/ 9 w 11"/>
                  <a:gd name="T41" fmla="*/ 2 h 13"/>
                  <a:gd name="T42" fmla="*/ 9 w 11"/>
                  <a:gd name="T43" fmla="*/ 1 h 13"/>
                  <a:gd name="T44" fmla="*/ 7 w 11"/>
                  <a:gd name="T45" fmla="*/ 1 h 13"/>
                  <a:gd name="T46" fmla="*/ 6 w 11"/>
                  <a:gd name="T47" fmla="*/ 0 h 13"/>
                  <a:gd name="T48" fmla="*/ 6 w 11"/>
                  <a:gd name="T49" fmla="*/ 0 h 13"/>
                  <a:gd name="T50" fmla="*/ 6 w 11"/>
                  <a:gd name="T51" fmla="*/ 2 h 13"/>
                  <a:gd name="T52" fmla="*/ 4 w 11"/>
                  <a:gd name="T53" fmla="*/ 3 h 13"/>
                  <a:gd name="T54" fmla="*/ 2 w 11"/>
                  <a:gd name="T55" fmla="*/ 4 h 13"/>
                  <a:gd name="T56" fmla="*/ 3 w 11"/>
                  <a:gd name="T57" fmla="*/ 4 h 13"/>
                  <a:gd name="T58" fmla="*/ 3 w 11"/>
                  <a:gd name="T59" fmla="*/ 5 h 13"/>
                  <a:gd name="T60" fmla="*/ 5 w 11"/>
                  <a:gd name="T61" fmla="*/ 3 h 13"/>
                  <a:gd name="T62" fmla="*/ 4 w 11"/>
                  <a:gd name="T63" fmla="*/ 4 h 13"/>
                  <a:gd name="T64" fmla="*/ 5 w 11"/>
                  <a:gd name="T6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3">
                    <a:moveTo>
                      <a:pt x="3" y="5"/>
                    </a:moveTo>
                    <a:cubicBezTo>
                      <a:pt x="4" y="5"/>
                      <a:pt x="5" y="5"/>
                      <a:pt x="5" y="6"/>
                    </a:cubicBezTo>
                    <a:cubicBezTo>
                      <a:pt x="5" y="6"/>
                      <a:pt x="5" y="6"/>
                      <a:pt x="3" y="6"/>
                    </a:cubicBezTo>
                    <a:cubicBezTo>
                      <a:pt x="3" y="6"/>
                      <a:pt x="4" y="6"/>
                      <a:pt x="4" y="6"/>
                    </a:cubicBezTo>
                    <a:cubicBezTo>
                      <a:pt x="4" y="6"/>
                      <a:pt x="3" y="7"/>
                      <a:pt x="4" y="7"/>
                    </a:cubicBezTo>
                    <a:cubicBezTo>
                      <a:pt x="4" y="7"/>
                      <a:pt x="4" y="7"/>
                      <a:pt x="5" y="7"/>
                    </a:cubicBezTo>
                    <a:cubicBezTo>
                      <a:pt x="5" y="7"/>
                      <a:pt x="5" y="8"/>
                      <a:pt x="3" y="8"/>
                    </a:cubicBezTo>
                    <a:cubicBezTo>
                      <a:pt x="2" y="9"/>
                      <a:pt x="1" y="9"/>
                      <a:pt x="0" y="11"/>
                    </a:cubicBezTo>
                    <a:cubicBezTo>
                      <a:pt x="2" y="11"/>
                      <a:pt x="3" y="12"/>
                      <a:pt x="4" y="12"/>
                    </a:cubicBezTo>
                    <a:cubicBezTo>
                      <a:pt x="6" y="13"/>
                      <a:pt x="8" y="12"/>
                      <a:pt x="8" y="12"/>
                    </a:cubicBezTo>
                    <a:cubicBezTo>
                      <a:pt x="7" y="12"/>
                      <a:pt x="7" y="10"/>
                      <a:pt x="8" y="10"/>
                    </a:cubicBezTo>
                    <a:cubicBezTo>
                      <a:pt x="8" y="11"/>
                      <a:pt x="9" y="11"/>
                      <a:pt x="9" y="10"/>
                    </a:cubicBezTo>
                    <a:cubicBezTo>
                      <a:pt x="9" y="10"/>
                      <a:pt x="9" y="10"/>
                      <a:pt x="9" y="10"/>
                    </a:cubicBezTo>
                    <a:cubicBezTo>
                      <a:pt x="9" y="10"/>
                      <a:pt x="8" y="9"/>
                      <a:pt x="9" y="8"/>
                    </a:cubicBezTo>
                    <a:cubicBezTo>
                      <a:pt x="9" y="9"/>
                      <a:pt x="10" y="8"/>
                      <a:pt x="10" y="8"/>
                    </a:cubicBezTo>
                    <a:cubicBezTo>
                      <a:pt x="10" y="8"/>
                      <a:pt x="10" y="8"/>
                      <a:pt x="10" y="8"/>
                    </a:cubicBezTo>
                    <a:cubicBezTo>
                      <a:pt x="10" y="8"/>
                      <a:pt x="9" y="7"/>
                      <a:pt x="9" y="7"/>
                    </a:cubicBezTo>
                    <a:cubicBezTo>
                      <a:pt x="9" y="6"/>
                      <a:pt x="10" y="5"/>
                      <a:pt x="9" y="4"/>
                    </a:cubicBezTo>
                    <a:cubicBezTo>
                      <a:pt x="9" y="3"/>
                      <a:pt x="10" y="3"/>
                      <a:pt x="11" y="3"/>
                    </a:cubicBezTo>
                    <a:cubicBezTo>
                      <a:pt x="11" y="3"/>
                      <a:pt x="11" y="3"/>
                      <a:pt x="11" y="3"/>
                    </a:cubicBezTo>
                    <a:cubicBezTo>
                      <a:pt x="10" y="2"/>
                      <a:pt x="9" y="3"/>
                      <a:pt x="9" y="2"/>
                    </a:cubicBezTo>
                    <a:cubicBezTo>
                      <a:pt x="9" y="2"/>
                      <a:pt x="9" y="1"/>
                      <a:pt x="9" y="1"/>
                    </a:cubicBezTo>
                    <a:cubicBezTo>
                      <a:pt x="9" y="1"/>
                      <a:pt x="7" y="1"/>
                      <a:pt x="7" y="1"/>
                    </a:cubicBezTo>
                    <a:cubicBezTo>
                      <a:pt x="7" y="1"/>
                      <a:pt x="6" y="0"/>
                      <a:pt x="6" y="0"/>
                    </a:cubicBezTo>
                    <a:cubicBezTo>
                      <a:pt x="6" y="0"/>
                      <a:pt x="6" y="0"/>
                      <a:pt x="6" y="0"/>
                    </a:cubicBezTo>
                    <a:cubicBezTo>
                      <a:pt x="6" y="0"/>
                      <a:pt x="6" y="2"/>
                      <a:pt x="6" y="2"/>
                    </a:cubicBezTo>
                    <a:cubicBezTo>
                      <a:pt x="5" y="2"/>
                      <a:pt x="4" y="3"/>
                      <a:pt x="4" y="3"/>
                    </a:cubicBezTo>
                    <a:cubicBezTo>
                      <a:pt x="4" y="3"/>
                      <a:pt x="2" y="4"/>
                      <a:pt x="2" y="4"/>
                    </a:cubicBezTo>
                    <a:cubicBezTo>
                      <a:pt x="2" y="4"/>
                      <a:pt x="2" y="4"/>
                      <a:pt x="3" y="4"/>
                    </a:cubicBezTo>
                    <a:cubicBezTo>
                      <a:pt x="3" y="4"/>
                      <a:pt x="3" y="5"/>
                      <a:pt x="3" y="5"/>
                    </a:cubicBezTo>
                    <a:close/>
                    <a:moveTo>
                      <a:pt x="5" y="3"/>
                    </a:moveTo>
                    <a:cubicBezTo>
                      <a:pt x="5" y="4"/>
                      <a:pt x="4" y="4"/>
                      <a:pt x="4" y="4"/>
                    </a:cubicBezTo>
                    <a:cubicBezTo>
                      <a:pt x="4" y="4"/>
                      <a:pt x="4"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2" name="Rectangle 32"/>
              <p:cNvSpPr>
                <a:spLocks noChangeArrowheads="1"/>
              </p:cNvSpPr>
              <p:nvPr/>
            </p:nvSpPr>
            <p:spPr bwMode="auto">
              <a:xfrm>
                <a:off x="5380038" y="3459163"/>
                <a:ext cx="793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3" name="Freeform 33"/>
              <p:cNvSpPr>
                <a:spLocks/>
              </p:cNvSpPr>
              <p:nvPr/>
            </p:nvSpPr>
            <p:spPr bwMode="auto">
              <a:xfrm>
                <a:off x="5445126" y="3429001"/>
                <a:ext cx="7938" cy="793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0"/>
                      <a:pt x="0" y="0"/>
                      <a:pt x="0" y="1"/>
                    </a:cubicBezTo>
                    <a:cubicBezTo>
                      <a:pt x="0"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4" name="Freeform 34"/>
              <p:cNvSpPr>
                <a:spLocks noEditPoints="1"/>
              </p:cNvSpPr>
              <p:nvPr/>
            </p:nvSpPr>
            <p:spPr bwMode="auto">
              <a:xfrm>
                <a:off x="5068888" y="3294063"/>
                <a:ext cx="547688" cy="390525"/>
              </a:xfrm>
              <a:custGeom>
                <a:avLst/>
                <a:gdLst>
                  <a:gd name="T0" fmla="*/ 150 w 150"/>
                  <a:gd name="T1" fmla="*/ 94 h 107"/>
                  <a:gd name="T2" fmla="*/ 108 w 150"/>
                  <a:gd name="T3" fmla="*/ 35 h 107"/>
                  <a:gd name="T4" fmla="*/ 112 w 150"/>
                  <a:gd name="T5" fmla="*/ 38 h 107"/>
                  <a:gd name="T6" fmla="*/ 109 w 150"/>
                  <a:gd name="T7" fmla="*/ 49 h 107"/>
                  <a:gd name="T8" fmla="*/ 102 w 150"/>
                  <a:gd name="T9" fmla="*/ 45 h 107"/>
                  <a:gd name="T10" fmla="*/ 100 w 150"/>
                  <a:gd name="T11" fmla="*/ 39 h 107"/>
                  <a:gd name="T12" fmla="*/ 102 w 150"/>
                  <a:gd name="T13" fmla="*/ 41 h 107"/>
                  <a:gd name="T14" fmla="*/ 75 w 150"/>
                  <a:gd name="T15" fmla="*/ 14 h 107"/>
                  <a:gd name="T16" fmla="*/ 78 w 150"/>
                  <a:gd name="T17" fmla="*/ 14 h 107"/>
                  <a:gd name="T18" fmla="*/ 76 w 150"/>
                  <a:gd name="T19" fmla="*/ 21 h 107"/>
                  <a:gd name="T20" fmla="*/ 74 w 150"/>
                  <a:gd name="T21" fmla="*/ 14 h 107"/>
                  <a:gd name="T22" fmla="*/ 66 w 150"/>
                  <a:gd name="T23" fmla="*/ 25 h 107"/>
                  <a:gd name="T24" fmla="*/ 68 w 150"/>
                  <a:gd name="T25" fmla="*/ 31 h 107"/>
                  <a:gd name="T26" fmla="*/ 73 w 150"/>
                  <a:gd name="T27" fmla="*/ 23 h 107"/>
                  <a:gd name="T28" fmla="*/ 72 w 150"/>
                  <a:gd name="T29" fmla="*/ 30 h 107"/>
                  <a:gd name="T30" fmla="*/ 78 w 150"/>
                  <a:gd name="T31" fmla="*/ 27 h 107"/>
                  <a:gd name="T32" fmla="*/ 83 w 150"/>
                  <a:gd name="T33" fmla="*/ 24 h 107"/>
                  <a:gd name="T34" fmla="*/ 82 w 150"/>
                  <a:gd name="T35" fmla="*/ 31 h 107"/>
                  <a:gd name="T36" fmla="*/ 88 w 150"/>
                  <a:gd name="T37" fmla="*/ 25 h 107"/>
                  <a:gd name="T38" fmla="*/ 85 w 150"/>
                  <a:gd name="T39" fmla="*/ 38 h 107"/>
                  <a:gd name="T40" fmla="*/ 55 w 150"/>
                  <a:gd name="T41" fmla="*/ 40 h 107"/>
                  <a:gd name="T42" fmla="*/ 38 w 150"/>
                  <a:gd name="T43" fmla="*/ 45 h 107"/>
                  <a:gd name="T44" fmla="*/ 44 w 150"/>
                  <a:gd name="T45" fmla="*/ 37 h 107"/>
                  <a:gd name="T46" fmla="*/ 52 w 150"/>
                  <a:gd name="T47" fmla="*/ 38 h 107"/>
                  <a:gd name="T48" fmla="*/ 47 w 150"/>
                  <a:gd name="T49" fmla="*/ 43 h 107"/>
                  <a:gd name="T50" fmla="*/ 42 w 150"/>
                  <a:gd name="T51" fmla="*/ 53 h 107"/>
                  <a:gd name="T52" fmla="*/ 58 w 150"/>
                  <a:gd name="T53" fmla="*/ 90 h 107"/>
                  <a:gd name="T54" fmla="*/ 52 w 150"/>
                  <a:gd name="T55" fmla="*/ 90 h 107"/>
                  <a:gd name="T56" fmla="*/ 47 w 150"/>
                  <a:gd name="T57" fmla="*/ 63 h 107"/>
                  <a:gd name="T58" fmla="*/ 57 w 150"/>
                  <a:gd name="T59" fmla="*/ 67 h 107"/>
                  <a:gd name="T60" fmla="*/ 63 w 150"/>
                  <a:gd name="T61" fmla="*/ 75 h 107"/>
                  <a:gd name="T62" fmla="*/ 55 w 150"/>
                  <a:gd name="T63" fmla="*/ 77 h 107"/>
                  <a:gd name="T64" fmla="*/ 52 w 150"/>
                  <a:gd name="T65" fmla="*/ 72 h 107"/>
                  <a:gd name="T66" fmla="*/ 99 w 150"/>
                  <a:gd name="T67" fmla="*/ 88 h 107"/>
                  <a:gd name="T68" fmla="*/ 96 w 150"/>
                  <a:gd name="T69" fmla="*/ 71 h 107"/>
                  <a:gd name="T70" fmla="*/ 93 w 150"/>
                  <a:gd name="T71" fmla="*/ 66 h 107"/>
                  <a:gd name="T72" fmla="*/ 100 w 150"/>
                  <a:gd name="T73" fmla="*/ 72 h 107"/>
                  <a:gd name="T74" fmla="*/ 97 w 150"/>
                  <a:gd name="T75" fmla="*/ 77 h 107"/>
                  <a:gd name="T76" fmla="*/ 89 w 150"/>
                  <a:gd name="T77" fmla="*/ 75 h 107"/>
                  <a:gd name="T78" fmla="*/ 100 w 150"/>
                  <a:gd name="T79" fmla="*/ 89 h 107"/>
                  <a:gd name="T80" fmla="*/ 120 w 150"/>
                  <a:gd name="T81" fmla="*/ 51 h 107"/>
                  <a:gd name="T82" fmla="*/ 113 w 150"/>
                  <a:gd name="T83" fmla="*/ 66 h 107"/>
                  <a:gd name="T84" fmla="*/ 119 w 150"/>
                  <a:gd name="T85" fmla="*/ 80 h 107"/>
                  <a:gd name="T86" fmla="*/ 109 w 150"/>
                  <a:gd name="T87" fmla="*/ 83 h 107"/>
                  <a:gd name="T88" fmla="*/ 112 w 150"/>
                  <a:gd name="T89" fmla="*/ 78 h 107"/>
                  <a:gd name="T90" fmla="*/ 93 w 150"/>
                  <a:gd name="T91" fmla="*/ 60 h 107"/>
                  <a:gd name="T92" fmla="*/ 90 w 150"/>
                  <a:gd name="T93" fmla="*/ 61 h 107"/>
                  <a:gd name="T94" fmla="*/ 59 w 150"/>
                  <a:gd name="T95" fmla="*/ 62 h 107"/>
                  <a:gd name="T96" fmla="*/ 48 w 150"/>
                  <a:gd name="T97" fmla="*/ 69 h 107"/>
                  <a:gd name="T98" fmla="*/ 41 w 150"/>
                  <a:gd name="T99" fmla="*/ 79 h 107"/>
                  <a:gd name="T100" fmla="*/ 38 w 150"/>
                  <a:gd name="T101" fmla="*/ 81 h 107"/>
                  <a:gd name="T102" fmla="*/ 35 w 150"/>
                  <a:gd name="T103" fmla="*/ 72 h 107"/>
                  <a:gd name="T104" fmla="*/ 35 w 150"/>
                  <a:gd name="T105" fmla="*/ 51 h 107"/>
                  <a:gd name="T106" fmla="*/ 28 w 150"/>
                  <a:gd name="T107" fmla="*/ 48 h 107"/>
                  <a:gd name="T108" fmla="*/ 39 w 150"/>
                  <a:gd name="T109" fmla="*/ 64 h 107"/>
                  <a:gd name="T110" fmla="*/ 60 w 150"/>
                  <a:gd name="T111" fmla="*/ 45 h 107"/>
                  <a:gd name="T112" fmla="*/ 60 w 150"/>
                  <a:gd name="T113" fmla="*/ 41 h 107"/>
                  <a:gd name="T114" fmla="*/ 67 w 150"/>
                  <a:gd name="T115" fmla="*/ 40 h 107"/>
                  <a:gd name="T116" fmla="*/ 98 w 150"/>
                  <a:gd name="T117" fmla="*/ 45 h 107"/>
                  <a:gd name="T118" fmla="*/ 90 w 150"/>
                  <a:gd name="T119" fmla="*/ 58 h 107"/>
                  <a:gd name="T120" fmla="*/ 118 w 150"/>
                  <a:gd name="T121" fmla="*/ 62 h 107"/>
                  <a:gd name="T122" fmla="*/ 122 w 150"/>
                  <a:gd name="T123" fmla="*/ 5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 h="107">
                    <a:moveTo>
                      <a:pt x="138" y="0"/>
                    </a:moveTo>
                    <a:cubicBezTo>
                      <a:pt x="13" y="0"/>
                      <a:pt x="13" y="0"/>
                      <a:pt x="13" y="0"/>
                    </a:cubicBezTo>
                    <a:cubicBezTo>
                      <a:pt x="6" y="0"/>
                      <a:pt x="0" y="6"/>
                      <a:pt x="0" y="13"/>
                    </a:cubicBezTo>
                    <a:cubicBezTo>
                      <a:pt x="0" y="94"/>
                      <a:pt x="0" y="94"/>
                      <a:pt x="0" y="94"/>
                    </a:cubicBezTo>
                    <a:cubicBezTo>
                      <a:pt x="0" y="101"/>
                      <a:pt x="6" y="107"/>
                      <a:pt x="13" y="107"/>
                    </a:cubicBezTo>
                    <a:cubicBezTo>
                      <a:pt x="138" y="107"/>
                      <a:pt x="138" y="107"/>
                      <a:pt x="138" y="107"/>
                    </a:cubicBezTo>
                    <a:cubicBezTo>
                      <a:pt x="145" y="107"/>
                      <a:pt x="150" y="101"/>
                      <a:pt x="150" y="94"/>
                    </a:cubicBezTo>
                    <a:cubicBezTo>
                      <a:pt x="150" y="13"/>
                      <a:pt x="150" y="13"/>
                      <a:pt x="150" y="13"/>
                    </a:cubicBezTo>
                    <a:cubicBezTo>
                      <a:pt x="150" y="6"/>
                      <a:pt x="145" y="0"/>
                      <a:pt x="138" y="0"/>
                    </a:cubicBezTo>
                    <a:close/>
                    <a:moveTo>
                      <a:pt x="103" y="36"/>
                    </a:moveTo>
                    <a:cubicBezTo>
                      <a:pt x="103" y="35"/>
                      <a:pt x="104" y="34"/>
                      <a:pt x="107" y="35"/>
                    </a:cubicBezTo>
                    <a:cubicBezTo>
                      <a:pt x="108" y="35"/>
                      <a:pt x="109" y="35"/>
                      <a:pt x="108" y="34"/>
                    </a:cubicBezTo>
                    <a:cubicBezTo>
                      <a:pt x="108" y="34"/>
                      <a:pt x="108" y="34"/>
                      <a:pt x="109" y="34"/>
                    </a:cubicBezTo>
                    <a:cubicBezTo>
                      <a:pt x="109" y="34"/>
                      <a:pt x="109" y="35"/>
                      <a:pt x="108" y="35"/>
                    </a:cubicBezTo>
                    <a:cubicBezTo>
                      <a:pt x="107" y="36"/>
                      <a:pt x="107" y="37"/>
                      <a:pt x="107" y="37"/>
                    </a:cubicBezTo>
                    <a:cubicBezTo>
                      <a:pt x="107" y="38"/>
                      <a:pt x="107" y="38"/>
                      <a:pt x="107" y="37"/>
                    </a:cubicBezTo>
                    <a:cubicBezTo>
                      <a:pt x="108" y="35"/>
                      <a:pt x="111" y="35"/>
                      <a:pt x="112" y="36"/>
                    </a:cubicBezTo>
                    <a:cubicBezTo>
                      <a:pt x="112" y="37"/>
                      <a:pt x="111" y="38"/>
                      <a:pt x="110" y="38"/>
                    </a:cubicBezTo>
                    <a:cubicBezTo>
                      <a:pt x="110" y="38"/>
                      <a:pt x="109" y="38"/>
                      <a:pt x="109" y="37"/>
                    </a:cubicBezTo>
                    <a:cubicBezTo>
                      <a:pt x="109" y="37"/>
                      <a:pt x="109" y="37"/>
                      <a:pt x="109" y="37"/>
                    </a:cubicBezTo>
                    <a:cubicBezTo>
                      <a:pt x="109" y="38"/>
                      <a:pt x="110" y="39"/>
                      <a:pt x="112" y="38"/>
                    </a:cubicBezTo>
                    <a:cubicBezTo>
                      <a:pt x="113" y="40"/>
                      <a:pt x="113" y="42"/>
                      <a:pt x="112" y="43"/>
                    </a:cubicBezTo>
                    <a:cubicBezTo>
                      <a:pt x="112" y="44"/>
                      <a:pt x="113" y="45"/>
                      <a:pt x="114" y="45"/>
                    </a:cubicBezTo>
                    <a:cubicBezTo>
                      <a:pt x="114" y="45"/>
                      <a:pt x="114" y="45"/>
                      <a:pt x="114" y="45"/>
                    </a:cubicBezTo>
                    <a:cubicBezTo>
                      <a:pt x="114" y="46"/>
                      <a:pt x="113" y="47"/>
                      <a:pt x="112" y="46"/>
                    </a:cubicBezTo>
                    <a:cubicBezTo>
                      <a:pt x="112" y="46"/>
                      <a:pt x="110" y="49"/>
                      <a:pt x="113" y="50"/>
                    </a:cubicBezTo>
                    <a:cubicBezTo>
                      <a:pt x="113" y="50"/>
                      <a:pt x="113" y="50"/>
                      <a:pt x="113" y="50"/>
                    </a:cubicBezTo>
                    <a:cubicBezTo>
                      <a:pt x="110" y="51"/>
                      <a:pt x="109" y="49"/>
                      <a:pt x="109" y="49"/>
                    </a:cubicBezTo>
                    <a:cubicBezTo>
                      <a:pt x="108" y="51"/>
                      <a:pt x="110" y="53"/>
                      <a:pt x="110" y="53"/>
                    </a:cubicBezTo>
                    <a:cubicBezTo>
                      <a:pt x="110" y="53"/>
                      <a:pt x="109" y="54"/>
                      <a:pt x="107" y="54"/>
                    </a:cubicBezTo>
                    <a:cubicBezTo>
                      <a:pt x="107" y="54"/>
                      <a:pt x="106" y="53"/>
                      <a:pt x="106" y="52"/>
                    </a:cubicBezTo>
                    <a:cubicBezTo>
                      <a:pt x="106" y="52"/>
                      <a:pt x="105" y="54"/>
                      <a:pt x="106" y="54"/>
                    </a:cubicBezTo>
                    <a:cubicBezTo>
                      <a:pt x="101" y="55"/>
                      <a:pt x="100" y="51"/>
                      <a:pt x="97" y="52"/>
                    </a:cubicBezTo>
                    <a:cubicBezTo>
                      <a:pt x="96" y="52"/>
                      <a:pt x="96" y="52"/>
                      <a:pt x="96" y="52"/>
                    </a:cubicBezTo>
                    <a:cubicBezTo>
                      <a:pt x="96" y="50"/>
                      <a:pt x="98" y="46"/>
                      <a:pt x="102" y="45"/>
                    </a:cubicBezTo>
                    <a:cubicBezTo>
                      <a:pt x="106" y="44"/>
                      <a:pt x="105" y="43"/>
                      <a:pt x="105" y="43"/>
                    </a:cubicBezTo>
                    <a:cubicBezTo>
                      <a:pt x="103" y="43"/>
                      <a:pt x="102" y="43"/>
                      <a:pt x="102" y="43"/>
                    </a:cubicBezTo>
                    <a:cubicBezTo>
                      <a:pt x="102" y="43"/>
                      <a:pt x="102" y="42"/>
                      <a:pt x="102" y="42"/>
                    </a:cubicBezTo>
                    <a:cubicBezTo>
                      <a:pt x="102" y="42"/>
                      <a:pt x="102" y="42"/>
                      <a:pt x="102" y="42"/>
                    </a:cubicBezTo>
                    <a:cubicBezTo>
                      <a:pt x="104" y="42"/>
                      <a:pt x="104" y="41"/>
                      <a:pt x="104" y="41"/>
                    </a:cubicBezTo>
                    <a:cubicBezTo>
                      <a:pt x="105" y="40"/>
                      <a:pt x="104" y="38"/>
                      <a:pt x="101" y="40"/>
                    </a:cubicBezTo>
                    <a:cubicBezTo>
                      <a:pt x="100" y="39"/>
                      <a:pt x="100" y="39"/>
                      <a:pt x="100" y="39"/>
                    </a:cubicBezTo>
                    <a:cubicBezTo>
                      <a:pt x="100" y="38"/>
                      <a:pt x="100" y="38"/>
                      <a:pt x="100" y="38"/>
                    </a:cubicBezTo>
                    <a:cubicBezTo>
                      <a:pt x="100" y="37"/>
                      <a:pt x="102" y="36"/>
                      <a:pt x="103" y="36"/>
                    </a:cubicBezTo>
                    <a:close/>
                    <a:moveTo>
                      <a:pt x="96" y="40"/>
                    </a:moveTo>
                    <a:cubicBezTo>
                      <a:pt x="96" y="40"/>
                      <a:pt x="96" y="40"/>
                      <a:pt x="96" y="40"/>
                    </a:cubicBezTo>
                    <a:cubicBezTo>
                      <a:pt x="97" y="41"/>
                      <a:pt x="97" y="41"/>
                      <a:pt x="98" y="41"/>
                    </a:cubicBezTo>
                    <a:cubicBezTo>
                      <a:pt x="99" y="41"/>
                      <a:pt x="99" y="41"/>
                      <a:pt x="101" y="41"/>
                    </a:cubicBezTo>
                    <a:cubicBezTo>
                      <a:pt x="101" y="41"/>
                      <a:pt x="102" y="41"/>
                      <a:pt x="102" y="41"/>
                    </a:cubicBezTo>
                    <a:cubicBezTo>
                      <a:pt x="102" y="41"/>
                      <a:pt x="102" y="41"/>
                      <a:pt x="101" y="41"/>
                    </a:cubicBezTo>
                    <a:cubicBezTo>
                      <a:pt x="100" y="41"/>
                      <a:pt x="99" y="42"/>
                      <a:pt x="98" y="42"/>
                    </a:cubicBezTo>
                    <a:cubicBezTo>
                      <a:pt x="97" y="42"/>
                      <a:pt x="96" y="41"/>
                      <a:pt x="96" y="40"/>
                    </a:cubicBezTo>
                    <a:close/>
                    <a:moveTo>
                      <a:pt x="74" y="14"/>
                    </a:moveTo>
                    <a:cubicBezTo>
                      <a:pt x="74" y="14"/>
                      <a:pt x="75" y="14"/>
                      <a:pt x="75" y="14"/>
                    </a:cubicBezTo>
                    <a:cubicBezTo>
                      <a:pt x="75" y="15"/>
                      <a:pt x="75" y="15"/>
                      <a:pt x="75" y="15"/>
                    </a:cubicBezTo>
                    <a:cubicBezTo>
                      <a:pt x="76" y="14"/>
                      <a:pt x="76" y="14"/>
                      <a:pt x="75" y="14"/>
                    </a:cubicBezTo>
                    <a:cubicBezTo>
                      <a:pt x="75" y="14"/>
                      <a:pt x="75" y="13"/>
                      <a:pt x="75" y="13"/>
                    </a:cubicBezTo>
                    <a:cubicBezTo>
                      <a:pt x="75" y="12"/>
                      <a:pt x="75" y="12"/>
                      <a:pt x="76" y="12"/>
                    </a:cubicBezTo>
                    <a:cubicBezTo>
                      <a:pt x="76" y="12"/>
                      <a:pt x="77" y="12"/>
                      <a:pt x="77" y="13"/>
                    </a:cubicBezTo>
                    <a:cubicBezTo>
                      <a:pt x="77" y="13"/>
                      <a:pt x="76" y="14"/>
                      <a:pt x="76" y="14"/>
                    </a:cubicBezTo>
                    <a:cubicBezTo>
                      <a:pt x="76" y="14"/>
                      <a:pt x="76" y="14"/>
                      <a:pt x="76" y="15"/>
                    </a:cubicBezTo>
                    <a:cubicBezTo>
                      <a:pt x="76" y="15"/>
                      <a:pt x="76" y="15"/>
                      <a:pt x="77" y="14"/>
                    </a:cubicBezTo>
                    <a:cubicBezTo>
                      <a:pt x="77" y="14"/>
                      <a:pt x="77" y="14"/>
                      <a:pt x="78" y="14"/>
                    </a:cubicBezTo>
                    <a:cubicBezTo>
                      <a:pt x="78" y="14"/>
                      <a:pt x="79" y="15"/>
                      <a:pt x="79" y="15"/>
                    </a:cubicBezTo>
                    <a:cubicBezTo>
                      <a:pt x="79" y="15"/>
                      <a:pt x="78" y="16"/>
                      <a:pt x="78" y="16"/>
                    </a:cubicBezTo>
                    <a:cubicBezTo>
                      <a:pt x="77" y="16"/>
                      <a:pt x="77" y="16"/>
                      <a:pt x="77" y="15"/>
                    </a:cubicBezTo>
                    <a:cubicBezTo>
                      <a:pt x="76" y="15"/>
                      <a:pt x="76" y="15"/>
                      <a:pt x="76" y="15"/>
                    </a:cubicBezTo>
                    <a:cubicBezTo>
                      <a:pt x="76" y="15"/>
                      <a:pt x="76" y="17"/>
                      <a:pt x="76" y="18"/>
                    </a:cubicBezTo>
                    <a:cubicBezTo>
                      <a:pt x="77" y="18"/>
                      <a:pt x="78" y="19"/>
                      <a:pt x="78" y="19"/>
                    </a:cubicBezTo>
                    <a:cubicBezTo>
                      <a:pt x="78" y="20"/>
                      <a:pt x="77" y="21"/>
                      <a:pt x="76" y="21"/>
                    </a:cubicBezTo>
                    <a:cubicBezTo>
                      <a:pt x="75" y="21"/>
                      <a:pt x="74" y="20"/>
                      <a:pt x="74" y="19"/>
                    </a:cubicBezTo>
                    <a:cubicBezTo>
                      <a:pt x="74" y="19"/>
                      <a:pt x="74" y="18"/>
                      <a:pt x="75" y="18"/>
                    </a:cubicBezTo>
                    <a:cubicBezTo>
                      <a:pt x="75" y="17"/>
                      <a:pt x="76" y="15"/>
                      <a:pt x="75" y="15"/>
                    </a:cubicBezTo>
                    <a:cubicBezTo>
                      <a:pt x="75" y="15"/>
                      <a:pt x="75" y="15"/>
                      <a:pt x="75" y="15"/>
                    </a:cubicBezTo>
                    <a:cubicBezTo>
                      <a:pt x="75" y="16"/>
                      <a:pt x="74" y="16"/>
                      <a:pt x="74" y="16"/>
                    </a:cubicBezTo>
                    <a:cubicBezTo>
                      <a:pt x="73" y="16"/>
                      <a:pt x="73" y="15"/>
                      <a:pt x="73" y="15"/>
                    </a:cubicBezTo>
                    <a:cubicBezTo>
                      <a:pt x="73" y="15"/>
                      <a:pt x="73" y="14"/>
                      <a:pt x="74" y="14"/>
                    </a:cubicBezTo>
                    <a:close/>
                    <a:moveTo>
                      <a:pt x="77" y="24"/>
                    </a:moveTo>
                    <a:cubicBezTo>
                      <a:pt x="77" y="24"/>
                      <a:pt x="77" y="25"/>
                      <a:pt x="76" y="25"/>
                    </a:cubicBezTo>
                    <a:cubicBezTo>
                      <a:pt x="75" y="25"/>
                      <a:pt x="74" y="24"/>
                      <a:pt x="74" y="24"/>
                    </a:cubicBezTo>
                    <a:cubicBezTo>
                      <a:pt x="74" y="23"/>
                      <a:pt x="75" y="22"/>
                      <a:pt x="76" y="22"/>
                    </a:cubicBezTo>
                    <a:cubicBezTo>
                      <a:pt x="77" y="22"/>
                      <a:pt x="77" y="23"/>
                      <a:pt x="77" y="24"/>
                    </a:cubicBezTo>
                    <a:close/>
                    <a:moveTo>
                      <a:pt x="64" y="24"/>
                    </a:moveTo>
                    <a:cubicBezTo>
                      <a:pt x="65" y="24"/>
                      <a:pt x="65" y="25"/>
                      <a:pt x="66" y="25"/>
                    </a:cubicBezTo>
                    <a:cubicBezTo>
                      <a:pt x="66" y="25"/>
                      <a:pt x="66" y="25"/>
                      <a:pt x="66" y="25"/>
                    </a:cubicBezTo>
                    <a:cubicBezTo>
                      <a:pt x="66" y="25"/>
                      <a:pt x="66" y="26"/>
                      <a:pt x="65" y="26"/>
                    </a:cubicBezTo>
                    <a:cubicBezTo>
                      <a:pt x="65" y="26"/>
                      <a:pt x="65" y="25"/>
                      <a:pt x="64" y="25"/>
                    </a:cubicBezTo>
                    <a:cubicBezTo>
                      <a:pt x="64" y="25"/>
                      <a:pt x="64" y="25"/>
                      <a:pt x="64" y="26"/>
                    </a:cubicBezTo>
                    <a:cubicBezTo>
                      <a:pt x="64" y="27"/>
                      <a:pt x="64" y="29"/>
                      <a:pt x="66" y="30"/>
                    </a:cubicBezTo>
                    <a:cubicBezTo>
                      <a:pt x="66" y="30"/>
                      <a:pt x="66" y="30"/>
                      <a:pt x="67" y="30"/>
                    </a:cubicBezTo>
                    <a:cubicBezTo>
                      <a:pt x="67" y="30"/>
                      <a:pt x="68" y="30"/>
                      <a:pt x="68" y="31"/>
                    </a:cubicBezTo>
                    <a:cubicBezTo>
                      <a:pt x="68" y="31"/>
                      <a:pt x="68" y="32"/>
                      <a:pt x="68" y="32"/>
                    </a:cubicBezTo>
                    <a:cubicBezTo>
                      <a:pt x="68" y="32"/>
                      <a:pt x="68" y="32"/>
                      <a:pt x="69" y="32"/>
                    </a:cubicBezTo>
                    <a:cubicBezTo>
                      <a:pt x="69" y="32"/>
                      <a:pt x="70" y="32"/>
                      <a:pt x="70" y="31"/>
                    </a:cubicBezTo>
                    <a:cubicBezTo>
                      <a:pt x="70" y="29"/>
                      <a:pt x="67" y="27"/>
                      <a:pt x="67" y="23"/>
                    </a:cubicBezTo>
                    <a:cubicBezTo>
                      <a:pt x="67" y="22"/>
                      <a:pt x="67" y="21"/>
                      <a:pt x="70" y="21"/>
                    </a:cubicBezTo>
                    <a:cubicBezTo>
                      <a:pt x="72" y="21"/>
                      <a:pt x="71" y="23"/>
                      <a:pt x="73" y="23"/>
                    </a:cubicBezTo>
                    <a:cubicBezTo>
                      <a:pt x="73" y="23"/>
                      <a:pt x="73" y="23"/>
                      <a:pt x="73" y="23"/>
                    </a:cubicBezTo>
                    <a:cubicBezTo>
                      <a:pt x="73" y="23"/>
                      <a:pt x="73" y="24"/>
                      <a:pt x="72" y="24"/>
                    </a:cubicBezTo>
                    <a:cubicBezTo>
                      <a:pt x="71" y="24"/>
                      <a:pt x="71" y="22"/>
                      <a:pt x="70" y="22"/>
                    </a:cubicBezTo>
                    <a:cubicBezTo>
                      <a:pt x="69" y="22"/>
                      <a:pt x="69" y="22"/>
                      <a:pt x="69" y="24"/>
                    </a:cubicBezTo>
                    <a:cubicBezTo>
                      <a:pt x="69" y="24"/>
                      <a:pt x="69" y="26"/>
                      <a:pt x="70" y="27"/>
                    </a:cubicBezTo>
                    <a:cubicBezTo>
                      <a:pt x="70" y="27"/>
                      <a:pt x="71" y="27"/>
                      <a:pt x="71" y="27"/>
                    </a:cubicBezTo>
                    <a:cubicBezTo>
                      <a:pt x="72" y="27"/>
                      <a:pt x="72" y="28"/>
                      <a:pt x="72" y="29"/>
                    </a:cubicBezTo>
                    <a:cubicBezTo>
                      <a:pt x="72" y="29"/>
                      <a:pt x="72" y="30"/>
                      <a:pt x="72" y="30"/>
                    </a:cubicBezTo>
                    <a:cubicBezTo>
                      <a:pt x="72" y="31"/>
                      <a:pt x="73" y="31"/>
                      <a:pt x="73" y="31"/>
                    </a:cubicBezTo>
                    <a:cubicBezTo>
                      <a:pt x="75" y="31"/>
                      <a:pt x="75" y="31"/>
                      <a:pt x="75" y="30"/>
                    </a:cubicBezTo>
                    <a:cubicBezTo>
                      <a:pt x="75" y="29"/>
                      <a:pt x="74" y="29"/>
                      <a:pt x="74" y="27"/>
                    </a:cubicBezTo>
                    <a:cubicBezTo>
                      <a:pt x="74" y="26"/>
                      <a:pt x="74" y="26"/>
                      <a:pt x="75" y="26"/>
                    </a:cubicBezTo>
                    <a:cubicBezTo>
                      <a:pt x="75" y="26"/>
                      <a:pt x="76" y="26"/>
                      <a:pt x="76" y="26"/>
                    </a:cubicBezTo>
                    <a:cubicBezTo>
                      <a:pt x="76" y="26"/>
                      <a:pt x="76" y="26"/>
                      <a:pt x="77" y="26"/>
                    </a:cubicBezTo>
                    <a:cubicBezTo>
                      <a:pt x="77" y="26"/>
                      <a:pt x="78" y="26"/>
                      <a:pt x="78" y="27"/>
                    </a:cubicBezTo>
                    <a:cubicBezTo>
                      <a:pt x="78" y="29"/>
                      <a:pt x="76" y="29"/>
                      <a:pt x="76" y="30"/>
                    </a:cubicBezTo>
                    <a:cubicBezTo>
                      <a:pt x="76" y="31"/>
                      <a:pt x="77" y="31"/>
                      <a:pt x="78" y="31"/>
                    </a:cubicBezTo>
                    <a:cubicBezTo>
                      <a:pt x="79" y="31"/>
                      <a:pt x="79" y="31"/>
                      <a:pt x="80" y="30"/>
                    </a:cubicBezTo>
                    <a:cubicBezTo>
                      <a:pt x="79" y="30"/>
                      <a:pt x="79" y="29"/>
                      <a:pt x="79" y="29"/>
                    </a:cubicBezTo>
                    <a:cubicBezTo>
                      <a:pt x="79" y="28"/>
                      <a:pt x="80" y="27"/>
                      <a:pt x="81" y="27"/>
                    </a:cubicBezTo>
                    <a:cubicBezTo>
                      <a:pt x="81" y="27"/>
                      <a:pt x="81" y="27"/>
                      <a:pt x="82" y="27"/>
                    </a:cubicBezTo>
                    <a:cubicBezTo>
                      <a:pt x="82" y="26"/>
                      <a:pt x="83" y="24"/>
                      <a:pt x="83" y="24"/>
                    </a:cubicBezTo>
                    <a:cubicBezTo>
                      <a:pt x="83" y="22"/>
                      <a:pt x="82" y="22"/>
                      <a:pt x="82" y="22"/>
                    </a:cubicBezTo>
                    <a:cubicBezTo>
                      <a:pt x="81" y="22"/>
                      <a:pt x="81" y="24"/>
                      <a:pt x="80" y="24"/>
                    </a:cubicBezTo>
                    <a:cubicBezTo>
                      <a:pt x="79" y="24"/>
                      <a:pt x="78" y="23"/>
                      <a:pt x="78" y="23"/>
                    </a:cubicBezTo>
                    <a:cubicBezTo>
                      <a:pt x="78" y="23"/>
                      <a:pt x="78" y="23"/>
                      <a:pt x="78" y="23"/>
                    </a:cubicBezTo>
                    <a:cubicBezTo>
                      <a:pt x="80" y="23"/>
                      <a:pt x="80" y="21"/>
                      <a:pt x="82" y="21"/>
                    </a:cubicBezTo>
                    <a:cubicBezTo>
                      <a:pt x="84" y="21"/>
                      <a:pt x="85" y="22"/>
                      <a:pt x="85" y="23"/>
                    </a:cubicBezTo>
                    <a:cubicBezTo>
                      <a:pt x="85" y="27"/>
                      <a:pt x="82" y="29"/>
                      <a:pt x="82" y="31"/>
                    </a:cubicBezTo>
                    <a:cubicBezTo>
                      <a:pt x="82" y="32"/>
                      <a:pt x="83" y="32"/>
                      <a:pt x="83" y="32"/>
                    </a:cubicBezTo>
                    <a:cubicBezTo>
                      <a:pt x="83" y="32"/>
                      <a:pt x="84" y="32"/>
                      <a:pt x="84" y="32"/>
                    </a:cubicBezTo>
                    <a:cubicBezTo>
                      <a:pt x="84" y="32"/>
                      <a:pt x="84" y="31"/>
                      <a:pt x="84" y="31"/>
                    </a:cubicBezTo>
                    <a:cubicBezTo>
                      <a:pt x="84" y="30"/>
                      <a:pt x="84" y="30"/>
                      <a:pt x="85" y="30"/>
                    </a:cubicBezTo>
                    <a:cubicBezTo>
                      <a:pt x="85" y="30"/>
                      <a:pt x="86" y="30"/>
                      <a:pt x="86" y="30"/>
                    </a:cubicBezTo>
                    <a:cubicBezTo>
                      <a:pt x="87" y="29"/>
                      <a:pt x="88" y="27"/>
                      <a:pt x="88" y="26"/>
                    </a:cubicBezTo>
                    <a:cubicBezTo>
                      <a:pt x="88" y="25"/>
                      <a:pt x="88" y="25"/>
                      <a:pt x="88" y="25"/>
                    </a:cubicBezTo>
                    <a:cubicBezTo>
                      <a:pt x="87" y="25"/>
                      <a:pt x="87" y="26"/>
                      <a:pt x="86" y="26"/>
                    </a:cubicBezTo>
                    <a:cubicBezTo>
                      <a:pt x="86" y="26"/>
                      <a:pt x="85" y="25"/>
                      <a:pt x="85" y="25"/>
                    </a:cubicBezTo>
                    <a:cubicBezTo>
                      <a:pt x="85" y="25"/>
                      <a:pt x="86" y="25"/>
                      <a:pt x="86" y="25"/>
                    </a:cubicBezTo>
                    <a:cubicBezTo>
                      <a:pt x="87" y="25"/>
                      <a:pt x="87" y="24"/>
                      <a:pt x="88" y="24"/>
                    </a:cubicBezTo>
                    <a:cubicBezTo>
                      <a:pt x="88" y="24"/>
                      <a:pt x="90" y="24"/>
                      <a:pt x="90" y="26"/>
                    </a:cubicBezTo>
                    <a:cubicBezTo>
                      <a:pt x="90" y="30"/>
                      <a:pt x="86" y="31"/>
                      <a:pt x="87" y="33"/>
                    </a:cubicBezTo>
                    <a:cubicBezTo>
                      <a:pt x="85" y="33"/>
                      <a:pt x="85" y="35"/>
                      <a:pt x="85" y="38"/>
                    </a:cubicBezTo>
                    <a:cubicBezTo>
                      <a:pt x="85" y="38"/>
                      <a:pt x="82" y="36"/>
                      <a:pt x="76" y="36"/>
                    </a:cubicBezTo>
                    <a:cubicBezTo>
                      <a:pt x="70" y="36"/>
                      <a:pt x="66" y="38"/>
                      <a:pt x="66" y="38"/>
                    </a:cubicBezTo>
                    <a:cubicBezTo>
                      <a:pt x="66" y="35"/>
                      <a:pt x="66" y="33"/>
                      <a:pt x="65" y="33"/>
                    </a:cubicBezTo>
                    <a:cubicBezTo>
                      <a:pt x="66" y="31"/>
                      <a:pt x="62" y="30"/>
                      <a:pt x="62" y="26"/>
                    </a:cubicBezTo>
                    <a:cubicBezTo>
                      <a:pt x="62" y="24"/>
                      <a:pt x="63" y="24"/>
                      <a:pt x="64" y="24"/>
                    </a:cubicBezTo>
                    <a:close/>
                    <a:moveTo>
                      <a:pt x="55" y="40"/>
                    </a:moveTo>
                    <a:cubicBezTo>
                      <a:pt x="55" y="40"/>
                      <a:pt x="55" y="40"/>
                      <a:pt x="55" y="40"/>
                    </a:cubicBezTo>
                    <a:cubicBezTo>
                      <a:pt x="56" y="41"/>
                      <a:pt x="55" y="42"/>
                      <a:pt x="54" y="42"/>
                    </a:cubicBezTo>
                    <a:cubicBezTo>
                      <a:pt x="53" y="42"/>
                      <a:pt x="52" y="41"/>
                      <a:pt x="51" y="41"/>
                    </a:cubicBezTo>
                    <a:cubicBezTo>
                      <a:pt x="50" y="41"/>
                      <a:pt x="49" y="41"/>
                      <a:pt x="49" y="41"/>
                    </a:cubicBezTo>
                    <a:cubicBezTo>
                      <a:pt x="49" y="41"/>
                      <a:pt x="50" y="41"/>
                      <a:pt x="51" y="41"/>
                    </a:cubicBezTo>
                    <a:cubicBezTo>
                      <a:pt x="52" y="41"/>
                      <a:pt x="52" y="41"/>
                      <a:pt x="53" y="41"/>
                    </a:cubicBezTo>
                    <a:cubicBezTo>
                      <a:pt x="54" y="41"/>
                      <a:pt x="55" y="41"/>
                      <a:pt x="55" y="40"/>
                    </a:cubicBezTo>
                    <a:close/>
                    <a:moveTo>
                      <a:pt x="38" y="45"/>
                    </a:moveTo>
                    <a:cubicBezTo>
                      <a:pt x="39" y="45"/>
                      <a:pt x="39" y="44"/>
                      <a:pt x="39" y="43"/>
                    </a:cubicBezTo>
                    <a:cubicBezTo>
                      <a:pt x="39" y="42"/>
                      <a:pt x="38" y="40"/>
                      <a:pt x="40" y="38"/>
                    </a:cubicBezTo>
                    <a:cubicBezTo>
                      <a:pt x="42" y="39"/>
                      <a:pt x="43" y="38"/>
                      <a:pt x="42" y="37"/>
                    </a:cubicBezTo>
                    <a:cubicBezTo>
                      <a:pt x="42" y="37"/>
                      <a:pt x="42" y="37"/>
                      <a:pt x="42" y="37"/>
                    </a:cubicBezTo>
                    <a:cubicBezTo>
                      <a:pt x="42" y="38"/>
                      <a:pt x="42" y="38"/>
                      <a:pt x="41" y="38"/>
                    </a:cubicBezTo>
                    <a:cubicBezTo>
                      <a:pt x="41" y="38"/>
                      <a:pt x="39" y="37"/>
                      <a:pt x="39" y="36"/>
                    </a:cubicBezTo>
                    <a:cubicBezTo>
                      <a:pt x="41" y="35"/>
                      <a:pt x="44" y="35"/>
                      <a:pt x="44" y="37"/>
                    </a:cubicBezTo>
                    <a:cubicBezTo>
                      <a:pt x="45" y="38"/>
                      <a:pt x="45" y="38"/>
                      <a:pt x="45" y="37"/>
                    </a:cubicBezTo>
                    <a:cubicBezTo>
                      <a:pt x="45" y="37"/>
                      <a:pt x="45" y="36"/>
                      <a:pt x="43" y="35"/>
                    </a:cubicBezTo>
                    <a:cubicBezTo>
                      <a:pt x="42" y="35"/>
                      <a:pt x="43" y="34"/>
                      <a:pt x="43" y="34"/>
                    </a:cubicBezTo>
                    <a:cubicBezTo>
                      <a:pt x="43" y="34"/>
                      <a:pt x="43" y="34"/>
                      <a:pt x="43" y="34"/>
                    </a:cubicBezTo>
                    <a:cubicBezTo>
                      <a:pt x="43" y="35"/>
                      <a:pt x="44" y="35"/>
                      <a:pt x="45" y="35"/>
                    </a:cubicBezTo>
                    <a:cubicBezTo>
                      <a:pt x="48" y="34"/>
                      <a:pt x="49" y="35"/>
                      <a:pt x="49" y="36"/>
                    </a:cubicBezTo>
                    <a:cubicBezTo>
                      <a:pt x="49" y="36"/>
                      <a:pt x="52" y="37"/>
                      <a:pt x="52" y="38"/>
                    </a:cubicBezTo>
                    <a:cubicBezTo>
                      <a:pt x="52" y="38"/>
                      <a:pt x="52" y="38"/>
                      <a:pt x="51" y="39"/>
                    </a:cubicBezTo>
                    <a:cubicBezTo>
                      <a:pt x="51" y="39"/>
                      <a:pt x="51" y="39"/>
                      <a:pt x="51" y="40"/>
                    </a:cubicBezTo>
                    <a:cubicBezTo>
                      <a:pt x="48" y="38"/>
                      <a:pt x="47" y="40"/>
                      <a:pt x="47" y="41"/>
                    </a:cubicBezTo>
                    <a:cubicBezTo>
                      <a:pt x="47" y="41"/>
                      <a:pt x="48" y="42"/>
                      <a:pt x="50" y="42"/>
                    </a:cubicBezTo>
                    <a:cubicBezTo>
                      <a:pt x="50" y="42"/>
                      <a:pt x="50" y="42"/>
                      <a:pt x="49" y="42"/>
                    </a:cubicBezTo>
                    <a:cubicBezTo>
                      <a:pt x="49" y="42"/>
                      <a:pt x="50" y="43"/>
                      <a:pt x="50" y="43"/>
                    </a:cubicBezTo>
                    <a:cubicBezTo>
                      <a:pt x="50" y="43"/>
                      <a:pt x="49" y="43"/>
                      <a:pt x="47" y="43"/>
                    </a:cubicBezTo>
                    <a:cubicBezTo>
                      <a:pt x="47" y="43"/>
                      <a:pt x="46" y="44"/>
                      <a:pt x="50" y="45"/>
                    </a:cubicBezTo>
                    <a:cubicBezTo>
                      <a:pt x="54" y="46"/>
                      <a:pt x="55" y="50"/>
                      <a:pt x="55" y="52"/>
                    </a:cubicBezTo>
                    <a:cubicBezTo>
                      <a:pt x="55" y="52"/>
                      <a:pt x="55" y="52"/>
                      <a:pt x="55" y="52"/>
                    </a:cubicBezTo>
                    <a:cubicBezTo>
                      <a:pt x="52" y="51"/>
                      <a:pt x="50" y="55"/>
                      <a:pt x="46" y="54"/>
                    </a:cubicBezTo>
                    <a:cubicBezTo>
                      <a:pt x="46" y="54"/>
                      <a:pt x="46" y="52"/>
                      <a:pt x="46" y="52"/>
                    </a:cubicBezTo>
                    <a:cubicBezTo>
                      <a:pt x="46" y="53"/>
                      <a:pt x="45" y="54"/>
                      <a:pt x="44" y="54"/>
                    </a:cubicBezTo>
                    <a:cubicBezTo>
                      <a:pt x="43" y="54"/>
                      <a:pt x="42" y="53"/>
                      <a:pt x="42" y="53"/>
                    </a:cubicBezTo>
                    <a:cubicBezTo>
                      <a:pt x="42" y="53"/>
                      <a:pt x="43" y="51"/>
                      <a:pt x="42" y="49"/>
                    </a:cubicBezTo>
                    <a:cubicBezTo>
                      <a:pt x="42" y="49"/>
                      <a:pt x="41" y="51"/>
                      <a:pt x="39" y="50"/>
                    </a:cubicBezTo>
                    <a:cubicBezTo>
                      <a:pt x="39" y="50"/>
                      <a:pt x="39" y="50"/>
                      <a:pt x="39" y="50"/>
                    </a:cubicBezTo>
                    <a:cubicBezTo>
                      <a:pt x="42" y="49"/>
                      <a:pt x="40" y="46"/>
                      <a:pt x="40" y="46"/>
                    </a:cubicBezTo>
                    <a:cubicBezTo>
                      <a:pt x="39" y="47"/>
                      <a:pt x="37" y="46"/>
                      <a:pt x="37" y="45"/>
                    </a:cubicBezTo>
                    <a:cubicBezTo>
                      <a:pt x="37" y="45"/>
                      <a:pt x="37" y="45"/>
                      <a:pt x="38" y="45"/>
                    </a:cubicBezTo>
                    <a:close/>
                    <a:moveTo>
                      <a:pt x="58" y="90"/>
                    </a:moveTo>
                    <a:cubicBezTo>
                      <a:pt x="58" y="95"/>
                      <a:pt x="51" y="91"/>
                      <a:pt x="44" y="90"/>
                    </a:cubicBezTo>
                    <a:cubicBezTo>
                      <a:pt x="39" y="90"/>
                      <a:pt x="37" y="91"/>
                      <a:pt x="37" y="91"/>
                    </a:cubicBezTo>
                    <a:cubicBezTo>
                      <a:pt x="38" y="86"/>
                      <a:pt x="38" y="86"/>
                      <a:pt x="38" y="86"/>
                    </a:cubicBezTo>
                    <a:cubicBezTo>
                      <a:pt x="38" y="85"/>
                      <a:pt x="39" y="85"/>
                      <a:pt x="43" y="85"/>
                    </a:cubicBezTo>
                    <a:cubicBezTo>
                      <a:pt x="48" y="85"/>
                      <a:pt x="50" y="85"/>
                      <a:pt x="51" y="86"/>
                    </a:cubicBezTo>
                    <a:cubicBezTo>
                      <a:pt x="51" y="89"/>
                      <a:pt x="51" y="89"/>
                      <a:pt x="51" y="89"/>
                    </a:cubicBezTo>
                    <a:cubicBezTo>
                      <a:pt x="51" y="89"/>
                      <a:pt x="52" y="90"/>
                      <a:pt x="52" y="90"/>
                    </a:cubicBezTo>
                    <a:cubicBezTo>
                      <a:pt x="52" y="90"/>
                      <a:pt x="53" y="88"/>
                      <a:pt x="58" y="88"/>
                    </a:cubicBezTo>
                    <a:lnTo>
                      <a:pt x="58" y="90"/>
                    </a:lnTo>
                    <a:close/>
                    <a:moveTo>
                      <a:pt x="52" y="68"/>
                    </a:moveTo>
                    <a:cubicBezTo>
                      <a:pt x="51" y="67"/>
                      <a:pt x="48" y="66"/>
                      <a:pt x="46" y="65"/>
                    </a:cubicBezTo>
                    <a:cubicBezTo>
                      <a:pt x="46" y="65"/>
                      <a:pt x="46" y="65"/>
                      <a:pt x="46" y="65"/>
                    </a:cubicBezTo>
                    <a:cubicBezTo>
                      <a:pt x="47" y="65"/>
                      <a:pt x="47" y="65"/>
                      <a:pt x="47" y="64"/>
                    </a:cubicBezTo>
                    <a:cubicBezTo>
                      <a:pt x="47" y="64"/>
                      <a:pt x="47" y="63"/>
                      <a:pt x="47" y="63"/>
                    </a:cubicBezTo>
                    <a:cubicBezTo>
                      <a:pt x="47" y="62"/>
                      <a:pt x="49" y="62"/>
                      <a:pt x="50" y="62"/>
                    </a:cubicBezTo>
                    <a:cubicBezTo>
                      <a:pt x="54" y="62"/>
                      <a:pt x="57" y="66"/>
                      <a:pt x="58" y="66"/>
                    </a:cubicBezTo>
                    <a:cubicBezTo>
                      <a:pt x="58" y="66"/>
                      <a:pt x="59" y="66"/>
                      <a:pt x="59" y="66"/>
                    </a:cubicBezTo>
                    <a:cubicBezTo>
                      <a:pt x="59" y="66"/>
                      <a:pt x="59" y="66"/>
                      <a:pt x="59" y="66"/>
                    </a:cubicBezTo>
                    <a:cubicBezTo>
                      <a:pt x="59" y="67"/>
                      <a:pt x="58" y="68"/>
                      <a:pt x="58" y="68"/>
                    </a:cubicBezTo>
                    <a:cubicBezTo>
                      <a:pt x="58" y="68"/>
                      <a:pt x="57" y="68"/>
                      <a:pt x="57" y="67"/>
                    </a:cubicBezTo>
                    <a:cubicBezTo>
                      <a:pt x="57" y="67"/>
                      <a:pt x="57" y="67"/>
                      <a:pt x="57" y="67"/>
                    </a:cubicBezTo>
                    <a:cubicBezTo>
                      <a:pt x="57" y="68"/>
                      <a:pt x="57" y="68"/>
                      <a:pt x="57" y="68"/>
                    </a:cubicBezTo>
                    <a:cubicBezTo>
                      <a:pt x="57" y="69"/>
                      <a:pt x="55" y="71"/>
                      <a:pt x="55" y="71"/>
                    </a:cubicBezTo>
                    <a:cubicBezTo>
                      <a:pt x="56" y="72"/>
                      <a:pt x="58" y="74"/>
                      <a:pt x="59" y="73"/>
                    </a:cubicBezTo>
                    <a:cubicBezTo>
                      <a:pt x="59" y="73"/>
                      <a:pt x="60" y="71"/>
                      <a:pt x="61" y="72"/>
                    </a:cubicBezTo>
                    <a:cubicBezTo>
                      <a:pt x="61" y="72"/>
                      <a:pt x="61" y="72"/>
                      <a:pt x="61" y="72"/>
                    </a:cubicBezTo>
                    <a:cubicBezTo>
                      <a:pt x="60" y="72"/>
                      <a:pt x="60" y="73"/>
                      <a:pt x="60" y="74"/>
                    </a:cubicBezTo>
                    <a:cubicBezTo>
                      <a:pt x="61" y="73"/>
                      <a:pt x="63" y="73"/>
                      <a:pt x="63" y="75"/>
                    </a:cubicBezTo>
                    <a:cubicBezTo>
                      <a:pt x="63" y="75"/>
                      <a:pt x="63" y="75"/>
                      <a:pt x="63" y="75"/>
                    </a:cubicBezTo>
                    <a:cubicBezTo>
                      <a:pt x="62" y="74"/>
                      <a:pt x="61" y="75"/>
                      <a:pt x="61" y="75"/>
                    </a:cubicBezTo>
                    <a:cubicBezTo>
                      <a:pt x="61" y="75"/>
                      <a:pt x="63" y="76"/>
                      <a:pt x="62" y="78"/>
                    </a:cubicBezTo>
                    <a:cubicBezTo>
                      <a:pt x="61" y="78"/>
                      <a:pt x="61" y="78"/>
                      <a:pt x="61" y="78"/>
                    </a:cubicBezTo>
                    <a:cubicBezTo>
                      <a:pt x="61" y="77"/>
                      <a:pt x="61" y="76"/>
                      <a:pt x="60" y="76"/>
                    </a:cubicBezTo>
                    <a:cubicBezTo>
                      <a:pt x="59" y="76"/>
                      <a:pt x="58" y="77"/>
                      <a:pt x="57" y="76"/>
                    </a:cubicBezTo>
                    <a:cubicBezTo>
                      <a:pt x="57" y="78"/>
                      <a:pt x="55" y="78"/>
                      <a:pt x="55" y="77"/>
                    </a:cubicBezTo>
                    <a:cubicBezTo>
                      <a:pt x="55" y="77"/>
                      <a:pt x="55" y="77"/>
                      <a:pt x="55" y="77"/>
                    </a:cubicBezTo>
                    <a:cubicBezTo>
                      <a:pt x="55" y="77"/>
                      <a:pt x="56" y="77"/>
                      <a:pt x="56" y="76"/>
                    </a:cubicBezTo>
                    <a:cubicBezTo>
                      <a:pt x="56" y="75"/>
                      <a:pt x="54" y="74"/>
                      <a:pt x="53" y="74"/>
                    </a:cubicBezTo>
                    <a:cubicBezTo>
                      <a:pt x="53" y="74"/>
                      <a:pt x="52" y="75"/>
                      <a:pt x="52" y="75"/>
                    </a:cubicBezTo>
                    <a:cubicBezTo>
                      <a:pt x="51" y="75"/>
                      <a:pt x="51" y="74"/>
                      <a:pt x="50" y="74"/>
                    </a:cubicBezTo>
                    <a:cubicBezTo>
                      <a:pt x="50" y="74"/>
                      <a:pt x="50" y="74"/>
                      <a:pt x="50" y="74"/>
                    </a:cubicBezTo>
                    <a:cubicBezTo>
                      <a:pt x="50" y="74"/>
                      <a:pt x="52" y="74"/>
                      <a:pt x="52" y="72"/>
                    </a:cubicBezTo>
                    <a:cubicBezTo>
                      <a:pt x="53" y="70"/>
                      <a:pt x="53" y="69"/>
                      <a:pt x="52" y="68"/>
                    </a:cubicBezTo>
                    <a:close/>
                    <a:moveTo>
                      <a:pt x="52" y="88"/>
                    </a:moveTo>
                    <a:cubicBezTo>
                      <a:pt x="52" y="88"/>
                      <a:pt x="52" y="88"/>
                      <a:pt x="52" y="88"/>
                    </a:cubicBezTo>
                    <a:cubicBezTo>
                      <a:pt x="52" y="82"/>
                      <a:pt x="52" y="82"/>
                      <a:pt x="52" y="82"/>
                    </a:cubicBezTo>
                    <a:cubicBezTo>
                      <a:pt x="52" y="80"/>
                      <a:pt x="64" y="79"/>
                      <a:pt x="76" y="79"/>
                    </a:cubicBezTo>
                    <a:cubicBezTo>
                      <a:pt x="88" y="79"/>
                      <a:pt x="99" y="80"/>
                      <a:pt x="99" y="82"/>
                    </a:cubicBezTo>
                    <a:cubicBezTo>
                      <a:pt x="99" y="88"/>
                      <a:pt x="99" y="88"/>
                      <a:pt x="99" y="88"/>
                    </a:cubicBezTo>
                    <a:cubicBezTo>
                      <a:pt x="99" y="88"/>
                      <a:pt x="99" y="88"/>
                      <a:pt x="99" y="88"/>
                    </a:cubicBezTo>
                    <a:cubicBezTo>
                      <a:pt x="98" y="86"/>
                      <a:pt x="87" y="85"/>
                      <a:pt x="76" y="85"/>
                    </a:cubicBezTo>
                    <a:cubicBezTo>
                      <a:pt x="65" y="85"/>
                      <a:pt x="54" y="86"/>
                      <a:pt x="52" y="88"/>
                    </a:cubicBezTo>
                    <a:close/>
                    <a:moveTo>
                      <a:pt x="90" y="72"/>
                    </a:moveTo>
                    <a:cubicBezTo>
                      <a:pt x="90" y="72"/>
                      <a:pt x="90" y="72"/>
                      <a:pt x="90" y="72"/>
                    </a:cubicBezTo>
                    <a:cubicBezTo>
                      <a:pt x="92" y="71"/>
                      <a:pt x="93" y="73"/>
                      <a:pt x="93" y="73"/>
                    </a:cubicBezTo>
                    <a:cubicBezTo>
                      <a:pt x="94" y="74"/>
                      <a:pt x="96" y="72"/>
                      <a:pt x="96" y="71"/>
                    </a:cubicBezTo>
                    <a:cubicBezTo>
                      <a:pt x="96" y="71"/>
                      <a:pt x="95" y="69"/>
                      <a:pt x="95" y="68"/>
                    </a:cubicBezTo>
                    <a:cubicBezTo>
                      <a:pt x="95" y="68"/>
                      <a:pt x="95" y="68"/>
                      <a:pt x="95" y="67"/>
                    </a:cubicBezTo>
                    <a:cubicBezTo>
                      <a:pt x="95" y="67"/>
                      <a:pt x="95" y="67"/>
                      <a:pt x="95" y="67"/>
                    </a:cubicBezTo>
                    <a:cubicBezTo>
                      <a:pt x="94" y="68"/>
                      <a:pt x="94" y="68"/>
                      <a:pt x="94" y="68"/>
                    </a:cubicBezTo>
                    <a:cubicBezTo>
                      <a:pt x="93" y="68"/>
                      <a:pt x="93" y="67"/>
                      <a:pt x="93" y="66"/>
                    </a:cubicBezTo>
                    <a:cubicBezTo>
                      <a:pt x="93" y="66"/>
                      <a:pt x="93" y="66"/>
                      <a:pt x="93" y="66"/>
                    </a:cubicBezTo>
                    <a:cubicBezTo>
                      <a:pt x="93" y="66"/>
                      <a:pt x="93" y="66"/>
                      <a:pt x="93" y="66"/>
                    </a:cubicBezTo>
                    <a:cubicBezTo>
                      <a:pt x="95" y="66"/>
                      <a:pt x="98" y="62"/>
                      <a:pt x="101" y="62"/>
                    </a:cubicBezTo>
                    <a:cubicBezTo>
                      <a:pt x="102" y="62"/>
                      <a:pt x="104" y="62"/>
                      <a:pt x="105" y="63"/>
                    </a:cubicBezTo>
                    <a:cubicBezTo>
                      <a:pt x="105" y="63"/>
                      <a:pt x="105" y="64"/>
                      <a:pt x="105" y="64"/>
                    </a:cubicBezTo>
                    <a:cubicBezTo>
                      <a:pt x="105" y="65"/>
                      <a:pt x="105" y="65"/>
                      <a:pt x="106" y="65"/>
                    </a:cubicBezTo>
                    <a:cubicBezTo>
                      <a:pt x="106" y="65"/>
                      <a:pt x="106" y="65"/>
                      <a:pt x="106" y="65"/>
                    </a:cubicBezTo>
                    <a:cubicBezTo>
                      <a:pt x="104" y="66"/>
                      <a:pt x="101" y="67"/>
                      <a:pt x="100" y="68"/>
                    </a:cubicBezTo>
                    <a:cubicBezTo>
                      <a:pt x="99" y="69"/>
                      <a:pt x="99" y="70"/>
                      <a:pt x="100" y="72"/>
                    </a:cubicBezTo>
                    <a:cubicBezTo>
                      <a:pt x="100" y="74"/>
                      <a:pt x="101" y="74"/>
                      <a:pt x="102" y="74"/>
                    </a:cubicBezTo>
                    <a:cubicBezTo>
                      <a:pt x="102" y="74"/>
                      <a:pt x="102" y="74"/>
                      <a:pt x="102" y="74"/>
                    </a:cubicBezTo>
                    <a:cubicBezTo>
                      <a:pt x="101" y="74"/>
                      <a:pt x="101" y="75"/>
                      <a:pt x="100" y="75"/>
                    </a:cubicBezTo>
                    <a:cubicBezTo>
                      <a:pt x="99" y="75"/>
                      <a:pt x="99" y="74"/>
                      <a:pt x="98" y="74"/>
                    </a:cubicBezTo>
                    <a:cubicBezTo>
                      <a:pt x="97" y="74"/>
                      <a:pt x="96" y="75"/>
                      <a:pt x="96" y="76"/>
                    </a:cubicBezTo>
                    <a:cubicBezTo>
                      <a:pt x="96" y="77"/>
                      <a:pt x="96" y="77"/>
                      <a:pt x="97" y="77"/>
                    </a:cubicBezTo>
                    <a:cubicBezTo>
                      <a:pt x="97" y="77"/>
                      <a:pt x="97" y="77"/>
                      <a:pt x="97" y="77"/>
                    </a:cubicBezTo>
                    <a:cubicBezTo>
                      <a:pt x="96" y="78"/>
                      <a:pt x="95" y="78"/>
                      <a:pt x="94" y="76"/>
                    </a:cubicBezTo>
                    <a:cubicBezTo>
                      <a:pt x="93" y="77"/>
                      <a:pt x="93" y="76"/>
                      <a:pt x="92" y="76"/>
                    </a:cubicBezTo>
                    <a:cubicBezTo>
                      <a:pt x="91" y="76"/>
                      <a:pt x="90" y="77"/>
                      <a:pt x="90" y="78"/>
                    </a:cubicBezTo>
                    <a:cubicBezTo>
                      <a:pt x="90" y="78"/>
                      <a:pt x="90" y="78"/>
                      <a:pt x="90" y="78"/>
                    </a:cubicBezTo>
                    <a:cubicBezTo>
                      <a:pt x="89" y="76"/>
                      <a:pt x="90" y="75"/>
                      <a:pt x="91" y="75"/>
                    </a:cubicBezTo>
                    <a:cubicBezTo>
                      <a:pt x="91" y="75"/>
                      <a:pt x="90" y="74"/>
                      <a:pt x="89" y="75"/>
                    </a:cubicBezTo>
                    <a:cubicBezTo>
                      <a:pt x="89" y="75"/>
                      <a:pt x="89" y="75"/>
                      <a:pt x="89" y="75"/>
                    </a:cubicBezTo>
                    <a:cubicBezTo>
                      <a:pt x="89" y="73"/>
                      <a:pt x="90" y="73"/>
                      <a:pt x="92" y="74"/>
                    </a:cubicBezTo>
                    <a:cubicBezTo>
                      <a:pt x="92" y="73"/>
                      <a:pt x="91" y="72"/>
                      <a:pt x="90" y="72"/>
                    </a:cubicBezTo>
                    <a:close/>
                    <a:moveTo>
                      <a:pt x="107" y="90"/>
                    </a:moveTo>
                    <a:cubicBezTo>
                      <a:pt x="101" y="91"/>
                      <a:pt x="94" y="95"/>
                      <a:pt x="94" y="90"/>
                    </a:cubicBezTo>
                    <a:cubicBezTo>
                      <a:pt x="94" y="88"/>
                      <a:pt x="94" y="88"/>
                      <a:pt x="94" y="88"/>
                    </a:cubicBezTo>
                    <a:cubicBezTo>
                      <a:pt x="99" y="88"/>
                      <a:pt x="100" y="90"/>
                      <a:pt x="100" y="90"/>
                    </a:cubicBezTo>
                    <a:cubicBezTo>
                      <a:pt x="100" y="90"/>
                      <a:pt x="100" y="89"/>
                      <a:pt x="100" y="89"/>
                    </a:cubicBezTo>
                    <a:cubicBezTo>
                      <a:pt x="100" y="86"/>
                      <a:pt x="100" y="86"/>
                      <a:pt x="100" y="86"/>
                    </a:cubicBezTo>
                    <a:cubicBezTo>
                      <a:pt x="101" y="85"/>
                      <a:pt x="104" y="85"/>
                      <a:pt x="108" y="85"/>
                    </a:cubicBezTo>
                    <a:cubicBezTo>
                      <a:pt x="112" y="85"/>
                      <a:pt x="113" y="85"/>
                      <a:pt x="113" y="86"/>
                    </a:cubicBezTo>
                    <a:cubicBezTo>
                      <a:pt x="114" y="91"/>
                      <a:pt x="114" y="91"/>
                      <a:pt x="114" y="91"/>
                    </a:cubicBezTo>
                    <a:cubicBezTo>
                      <a:pt x="114" y="91"/>
                      <a:pt x="113" y="90"/>
                      <a:pt x="107" y="90"/>
                    </a:cubicBezTo>
                    <a:close/>
                    <a:moveTo>
                      <a:pt x="122" y="52"/>
                    </a:moveTo>
                    <a:cubicBezTo>
                      <a:pt x="121" y="52"/>
                      <a:pt x="120" y="51"/>
                      <a:pt x="120" y="51"/>
                    </a:cubicBezTo>
                    <a:cubicBezTo>
                      <a:pt x="120" y="51"/>
                      <a:pt x="120" y="51"/>
                      <a:pt x="120" y="51"/>
                    </a:cubicBezTo>
                    <a:cubicBezTo>
                      <a:pt x="121" y="52"/>
                      <a:pt x="121" y="54"/>
                      <a:pt x="121" y="54"/>
                    </a:cubicBezTo>
                    <a:cubicBezTo>
                      <a:pt x="120" y="54"/>
                      <a:pt x="120" y="54"/>
                      <a:pt x="120" y="54"/>
                    </a:cubicBezTo>
                    <a:cubicBezTo>
                      <a:pt x="120" y="52"/>
                      <a:pt x="119" y="51"/>
                      <a:pt x="117" y="51"/>
                    </a:cubicBezTo>
                    <a:cubicBezTo>
                      <a:pt x="114" y="51"/>
                      <a:pt x="114" y="53"/>
                      <a:pt x="114" y="53"/>
                    </a:cubicBezTo>
                    <a:cubicBezTo>
                      <a:pt x="114" y="56"/>
                      <a:pt x="119" y="58"/>
                      <a:pt x="119" y="62"/>
                    </a:cubicBezTo>
                    <a:cubicBezTo>
                      <a:pt x="119" y="66"/>
                      <a:pt x="115" y="67"/>
                      <a:pt x="113" y="66"/>
                    </a:cubicBezTo>
                    <a:cubicBezTo>
                      <a:pt x="113" y="70"/>
                      <a:pt x="117" y="72"/>
                      <a:pt x="118" y="69"/>
                    </a:cubicBezTo>
                    <a:cubicBezTo>
                      <a:pt x="118" y="69"/>
                      <a:pt x="118" y="69"/>
                      <a:pt x="118" y="69"/>
                    </a:cubicBezTo>
                    <a:cubicBezTo>
                      <a:pt x="118" y="70"/>
                      <a:pt x="118" y="71"/>
                      <a:pt x="116" y="72"/>
                    </a:cubicBezTo>
                    <a:cubicBezTo>
                      <a:pt x="116" y="72"/>
                      <a:pt x="116" y="72"/>
                      <a:pt x="116" y="72"/>
                    </a:cubicBezTo>
                    <a:cubicBezTo>
                      <a:pt x="118" y="73"/>
                      <a:pt x="117" y="77"/>
                      <a:pt x="117" y="79"/>
                    </a:cubicBezTo>
                    <a:cubicBezTo>
                      <a:pt x="117" y="81"/>
                      <a:pt x="119" y="80"/>
                      <a:pt x="119" y="80"/>
                    </a:cubicBezTo>
                    <a:cubicBezTo>
                      <a:pt x="119" y="80"/>
                      <a:pt x="119" y="80"/>
                      <a:pt x="119" y="80"/>
                    </a:cubicBezTo>
                    <a:cubicBezTo>
                      <a:pt x="118" y="82"/>
                      <a:pt x="116" y="81"/>
                      <a:pt x="116" y="81"/>
                    </a:cubicBezTo>
                    <a:cubicBezTo>
                      <a:pt x="115" y="81"/>
                      <a:pt x="116" y="82"/>
                      <a:pt x="116" y="82"/>
                    </a:cubicBezTo>
                    <a:cubicBezTo>
                      <a:pt x="117" y="83"/>
                      <a:pt x="117" y="83"/>
                      <a:pt x="116" y="83"/>
                    </a:cubicBezTo>
                    <a:cubicBezTo>
                      <a:pt x="116" y="83"/>
                      <a:pt x="114" y="83"/>
                      <a:pt x="114" y="81"/>
                    </a:cubicBezTo>
                    <a:cubicBezTo>
                      <a:pt x="113" y="82"/>
                      <a:pt x="112" y="82"/>
                      <a:pt x="112" y="82"/>
                    </a:cubicBezTo>
                    <a:cubicBezTo>
                      <a:pt x="111" y="82"/>
                      <a:pt x="110" y="81"/>
                      <a:pt x="110" y="83"/>
                    </a:cubicBezTo>
                    <a:cubicBezTo>
                      <a:pt x="109" y="83"/>
                      <a:pt x="109" y="83"/>
                      <a:pt x="109" y="83"/>
                    </a:cubicBezTo>
                    <a:cubicBezTo>
                      <a:pt x="108" y="81"/>
                      <a:pt x="109" y="80"/>
                      <a:pt x="110" y="80"/>
                    </a:cubicBezTo>
                    <a:cubicBezTo>
                      <a:pt x="110" y="80"/>
                      <a:pt x="109" y="79"/>
                      <a:pt x="108" y="80"/>
                    </a:cubicBezTo>
                    <a:cubicBezTo>
                      <a:pt x="108" y="80"/>
                      <a:pt x="108" y="81"/>
                      <a:pt x="108" y="80"/>
                    </a:cubicBezTo>
                    <a:cubicBezTo>
                      <a:pt x="108" y="78"/>
                      <a:pt x="110" y="78"/>
                      <a:pt x="111" y="79"/>
                    </a:cubicBezTo>
                    <a:cubicBezTo>
                      <a:pt x="111" y="79"/>
                      <a:pt x="111" y="78"/>
                      <a:pt x="109" y="78"/>
                    </a:cubicBezTo>
                    <a:cubicBezTo>
                      <a:pt x="109" y="78"/>
                      <a:pt x="109" y="78"/>
                      <a:pt x="109" y="77"/>
                    </a:cubicBezTo>
                    <a:cubicBezTo>
                      <a:pt x="111" y="76"/>
                      <a:pt x="112" y="77"/>
                      <a:pt x="112" y="78"/>
                    </a:cubicBezTo>
                    <a:cubicBezTo>
                      <a:pt x="113" y="78"/>
                      <a:pt x="114" y="78"/>
                      <a:pt x="114" y="78"/>
                    </a:cubicBezTo>
                    <a:cubicBezTo>
                      <a:pt x="114" y="71"/>
                      <a:pt x="107" y="73"/>
                      <a:pt x="106" y="70"/>
                    </a:cubicBezTo>
                    <a:cubicBezTo>
                      <a:pt x="106" y="70"/>
                      <a:pt x="106" y="70"/>
                      <a:pt x="106" y="70"/>
                    </a:cubicBezTo>
                    <a:cubicBezTo>
                      <a:pt x="106" y="71"/>
                      <a:pt x="104" y="71"/>
                      <a:pt x="103" y="69"/>
                    </a:cubicBezTo>
                    <a:cubicBezTo>
                      <a:pt x="103" y="69"/>
                      <a:pt x="103" y="69"/>
                      <a:pt x="104" y="69"/>
                    </a:cubicBezTo>
                    <a:cubicBezTo>
                      <a:pt x="105" y="71"/>
                      <a:pt x="110" y="65"/>
                      <a:pt x="104" y="60"/>
                    </a:cubicBezTo>
                    <a:cubicBezTo>
                      <a:pt x="99" y="56"/>
                      <a:pt x="95" y="58"/>
                      <a:pt x="93" y="60"/>
                    </a:cubicBezTo>
                    <a:cubicBezTo>
                      <a:pt x="93" y="60"/>
                      <a:pt x="93" y="60"/>
                      <a:pt x="93" y="61"/>
                    </a:cubicBezTo>
                    <a:cubicBezTo>
                      <a:pt x="93" y="61"/>
                      <a:pt x="93" y="61"/>
                      <a:pt x="93" y="61"/>
                    </a:cubicBezTo>
                    <a:cubicBezTo>
                      <a:pt x="93" y="61"/>
                      <a:pt x="92" y="61"/>
                      <a:pt x="92" y="60"/>
                    </a:cubicBezTo>
                    <a:cubicBezTo>
                      <a:pt x="91" y="61"/>
                      <a:pt x="92" y="62"/>
                      <a:pt x="92" y="62"/>
                    </a:cubicBezTo>
                    <a:cubicBezTo>
                      <a:pt x="92" y="62"/>
                      <a:pt x="92" y="62"/>
                      <a:pt x="92" y="62"/>
                    </a:cubicBezTo>
                    <a:cubicBezTo>
                      <a:pt x="91" y="63"/>
                      <a:pt x="90" y="62"/>
                      <a:pt x="90" y="61"/>
                    </a:cubicBezTo>
                    <a:cubicBezTo>
                      <a:pt x="90" y="61"/>
                      <a:pt x="90" y="61"/>
                      <a:pt x="90" y="61"/>
                    </a:cubicBezTo>
                    <a:cubicBezTo>
                      <a:pt x="90" y="65"/>
                      <a:pt x="90" y="65"/>
                      <a:pt x="90" y="65"/>
                    </a:cubicBezTo>
                    <a:cubicBezTo>
                      <a:pt x="90" y="71"/>
                      <a:pt x="83" y="72"/>
                      <a:pt x="76" y="77"/>
                    </a:cubicBezTo>
                    <a:cubicBezTo>
                      <a:pt x="68" y="72"/>
                      <a:pt x="61" y="71"/>
                      <a:pt x="61" y="65"/>
                    </a:cubicBezTo>
                    <a:cubicBezTo>
                      <a:pt x="61" y="61"/>
                      <a:pt x="61" y="61"/>
                      <a:pt x="61" y="61"/>
                    </a:cubicBezTo>
                    <a:cubicBezTo>
                      <a:pt x="61" y="61"/>
                      <a:pt x="61" y="61"/>
                      <a:pt x="61" y="61"/>
                    </a:cubicBezTo>
                    <a:cubicBezTo>
                      <a:pt x="61" y="62"/>
                      <a:pt x="60" y="63"/>
                      <a:pt x="59" y="62"/>
                    </a:cubicBezTo>
                    <a:cubicBezTo>
                      <a:pt x="59" y="62"/>
                      <a:pt x="59" y="62"/>
                      <a:pt x="59" y="62"/>
                    </a:cubicBezTo>
                    <a:cubicBezTo>
                      <a:pt x="60" y="62"/>
                      <a:pt x="61" y="61"/>
                      <a:pt x="60" y="60"/>
                    </a:cubicBezTo>
                    <a:cubicBezTo>
                      <a:pt x="59" y="61"/>
                      <a:pt x="59" y="61"/>
                      <a:pt x="58" y="61"/>
                    </a:cubicBezTo>
                    <a:cubicBezTo>
                      <a:pt x="58" y="61"/>
                      <a:pt x="58" y="61"/>
                      <a:pt x="58" y="61"/>
                    </a:cubicBezTo>
                    <a:cubicBezTo>
                      <a:pt x="58" y="60"/>
                      <a:pt x="59" y="60"/>
                      <a:pt x="59" y="60"/>
                    </a:cubicBezTo>
                    <a:cubicBezTo>
                      <a:pt x="57" y="58"/>
                      <a:pt x="53" y="56"/>
                      <a:pt x="48" y="60"/>
                    </a:cubicBezTo>
                    <a:cubicBezTo>
                      <a:pt x="42" y="65"/>
                      <a:pt x="46" y="71"/>
                      <a:pt x="48" y="69"/>
                    </a:cubicBezTo>
                    <a:cubicBezTo>
                      <a:pt x="48" y="69"/>
                      <a:pt x="48" y="69"/>
                      <a:pt x="48" y="69"/>
                    </a:cubicBezTo>
                    <a:cubicBezTo>
                      <a:pt x="48" y="71"/>
                      <a:pt x="46" y="71"/>
                      <a:pt x="45" y="70"/>
                    </a:cubicBezTo>
                    <a:cubicBezTo>
                      <a:pt x="45" y="70"/>
                      <a:pt x="45" y="70"/>
                      <a:pt x="45" y="70"/>
                    </a:cubicBezTo>
                    <a:cubicBezTo>
                      <a:pt x="44" y="73"/>
                      <a:pt x="38" y="71"/>
                      <a:pt x="37" y="78"/>
                    </a:cubicBezTo>
                    <a:cubicBezTo>
                      <a:pt x="38" y="78"/>
                      <a:pt x="39" y="78"/>
                      <a:pt x="40" y="78"/>
                    </a:cubicBezTo>
                    <a:cubicBezTo>
                      <a:pt x="40" y="77"/>
                      <a:pt x="41" y="76"/>
                      <a:pt x="42" y="77"/>
                    </a:cubicBezTo>
                    <a:cubicBezTo>
                      <a:pt x="42" y="78"/>
                      <a:pt x="42" y="78"/>
                      <a:pt x="42" y="78"/>
                    </a:cubicBezTo>
                    <a:cubicBezTo>
                      <a:pt x="40" y="78"/>
                      <a:pt x="41" y="79"/>
                      <a:pt x="41" y="79"/>
                    </a:cubicBezTo>
                    <a:cubicBezTo>
                      <a:pt x="42" y="78"/>
                      <a:pt x="44" y="78"/>
                      <a:pt x="44" y="80"/>
                    </a:cubicBezTo>
                    <a:cubicBezTo>
                      <a:pt x="44" y="81"/>
                      <a:pt x="44" y="80"/>
                      <a:pt x="43" y="80"/>
                    </a:cubicBezTo>
                    <a:cubicBezTo>
                      <a:pt x="42" y="79"/>
                      <a:pt x="41" y="80"/>
                      <a:pt x="41" y="80"/>
                    </a:cubicBezTo>
                    <a:cubicBezTo>
                      <a:pt x="42" y="80"/>
                      <a:pt x="44" y="81"/>
                      <a:pt x="42" y="83"/>
                    </a:cubicBezTo>
                    <a:cubicBezTo>
                      <a:pt x="42" y="83"/>
                      <a:pt x="42" y="83"/>
                      <a:pt x="42" y="83"/>
                    </a:cubicBezTo>
                    <a:cubicBezTo>
                      <a:pt x="42" y="81"/>
                      <a:pt x="40" y="82"/>
                      <a:pt x="40" y="82"/>
                    </a:cubicBezTo>
                    <a:cubicBezTo>
                      <a:pt x="40" y="82"/>
                      <a:pt x="38" y="82"/>
                      <a:pt x="38" y="81"/>
                    </a:cubicBezTo>
                    <a:cubicBezTo>
                      <a:pt x="37" y="83"/>
                      <a:pt x="35" y="83"/>
                      <a:pt x="35" y="83"/>
                    </a:cubicBezTo>
                    <a:cubicBezTo>
                      <a:pt x="35" y="83"/>
                      <a:pt x="35" y="83"/>
                      <a:pt x="35" y="82"/>
                    </a:cubicBezTo>
                    <a:cubicBezTo>
                      <a:pt x="36" y="82"/>
                      <a:pt x="37" y="81"/>
                      <a:pt x="35" y="81"/>
                    </a:cubicBezTo>
                    <a:cubicBezTo>
                      <a:pt x="35" y="81"/>
                      <a:pt x="34" y="82"/>
                      <a:pt x="33" y="80"/>
                    </a:cubicBezTo>
                    <a:cubicBezTo>
                      <a:pt x="32" y="80"/>
                      <a:pt x="33" y="80"/>
                      <a:pt x="33" y="80"/>
                    </a:cubicBezTo>
                    <a:cubicBezTo>
                      <a:pt x="33" y="80"/>
                      <a:pt x="35" y="81"/>
                      <a:pt x="34" y="79"/>
                    </a:cubicBezTo>
                    <a:cubicBezTo>
                      <a:pt x="34" y="77"/>
                      <a:pt x="33" y="73"/>
                      <a:pt x="35" y="72"/>
                    </a:cubicBezTo>
                    <a:cubicBezTo>
                      <a:pt x="35" y="72"/>
                      <a:pt x="35" y="72"/>
                      <a:pt x="35" y="72"/>
                    </a:cubicBezTo>
                    <a:cubicBezTo>
                      <a:pt x="33" y="71"/>
                      <a:pt x="33" y="70"/>
                      <a:pt x="34" y="69"/>
                    </a:cubicBezTo>
                    <a:cubicBezTo>
                      <a:pt x="34" y="69"/>
                      <a:pt x="34" y="69"/>
                      <a:pt x="34" y="69"/>
                    </a:cubicBezTo>
                    <a:cubicBezTo>
                      <a:pt x="34" y="72"/>
                      <a:pt x="39" y="70"/>
                      <a:pt x="39" y="66"/>
                    </a:cubicBezTo>
                    <a:cubicBezTo>
                      <a:pt x="36" y="67"/>
                      <a:pt x="32" y="66"/>
                      <a:pt x="32" y="62"/>
                    </a:cubicBezTo>
                    <a:cubicBezTo>
                      <a:pt x="32" y="58"/>
                      <a:pt x="37" y="56"/>
                      <a:pt x="37" y="53"/>
                    </a:cubicBezTo>
                    <a:cubicBezTo>
                      <a:pt x="37" y="53"/>
                      <a:pt x="37" y="51"/>
                      <a:pt x="35" y="51"/>
                    </a:cubicBezTo>
                    <a:cubicBezTo>
                      <a:pt x="33" y="51"/>
                      <a:pt x="32" y="52"/>
                      <a:pt x="31" y="54"/>
                    </a:cubicBezTo>
                    <a:cubicBezTo>
                      <a:pt x="31" y="54"/>
                      <a:pt x="31" y="54"/>
                      <a:pt x="31" y="54"/>
                    </a:cubicBezTo>
                    <a:cubicBezTo>
                      <a:pt x="31" y="54"/>
                      <a:pt x="31" y="52"/>
                      <a:pt x="32" y="51"/>
                    </a:cubicBezTo>
                    <a:cubicBezTo>
                      <a:pt x="32" y="51"/>
                      <a:pt x="32" y="51"/>
                      <a:pt x="31" y="51"/>
                    </a:cubicBezTo>
                    <a:cubicBezTo>
                      <a:pt x="31" y="51"/>
                      <a:pt x="30" y="52"/>
                      <a:pt x="30" y="52"/>
                    </a:cubicBezTo>
                    <a:cubicBezTo>
                      <a:pt x="28" y="52"/>
                      <a:pt x="27" y="51"/>
                      <a:pt x="27" y="49"/>
                    </a:cubicBezTo>
                    <a:cubicBezTo>
                      <a:pt x="27" y="48"/>
                      <a:pt x="28" y="48"/>
                      <a:pt x="28" y="48"/>
                    </a:cubicBezTo>
                    <a:cubicBezTo>
                      <a:pt x="28" y="48"/>
                      <a:pt x="28" y="47"/>
                      <a:pt x="28" y="48"/>
                    </a:cubicBezTo>
                    <a:cubicBezTo>
                      <a:pt x="28" y="48"/>
                      <a:pt x="28" y="49"/>
                      <a:pt x="30" y="49"/>
                    </a:cubicBezTo>
                    <a:cubicBezTo>
                      <a:pt x="30" y="49"/>
                      <a:pt x="33" y="49"/>
                      <a:pt x="34" y="49"/>
                    </a:cubicBezTo>
                    <a:cubicBezTo>
                      <a:pt x="38" y="49"/>
                      <a:pt x="38" y="53"/>
                      <a:pt x="38" y="53"/>
                    </a:cubicBezTo>
                    <a:cubicBezTo>
                      <a:pt x="38" y="57"/>
                      <a:pt x="34" y="58"/>
                      <a:pt x="34" y="62"/>
                    </a:cubicBezTo>
                    <a:cubicBezTo>
                      <a:pt x="34" y="63"/>
                      <a:pt x="34" y="64"/>
                      <a:pt x="37" y="64"/>
                    </a:cubicBezTo>
                    <a:cubicBezTo>
                      <a:pt x="38" y="64"/>
                      <a:pt x="39" y="64"/>
                      <a:pt x="39" y="64"/>
                    </a:cubicBezTo>
                    <a:cubicBezTo>
                      <a:pt x="39" y="64"/>
                      <a:pt x="40" y="57"/>
                      <a:pt x="43" y="55"/>
                    </a:cubicBezTo>
                    <a:cubicBezTo>
                      <a:pt x="43" y="55"/>
                      <a:pt x="47" y="57"/>
                      <a:pt x="50" y="55"/>
                    </a:cubicBezTo>
                    <a:cubicBezTo>
                      <a:pt x="53" y="54"/>
                      <a:pt x="54" y="53"/>
                      <a:pt x="56" y="54"/>
                    </a:cubicBezTo>
                    <a:cubicBezTo>
                      <a:pt x="59" y="56"/>
                      <a:pt x="61" y="58"/>
                      <a:pt x="61" y="58"/>
                    </a:cubicBezTo>
                    <a:cubicBezTo>
                      <a:pt x="61" y="58"/>
                      <a:pt x="61" y="58"/>
                      <a:pt x="61" y="58"/>
                    </a:cubicBezTo>
                    <a:cubicBezTo>
                      <a:pt x="61" y="44"/>
                      <a:pt x="61" y="44"/>
                      <a:pt x="61" y="44"/>
                    </a:cubicBezTo>
                    <a:cubicBezTo>
                      <a:pt x="60" y="44"/>
                      <a:pt x="60" y="45"/>
                      <a:pt x="60" y="45"/>
                    </a:cubicBezTo>
                    <a:cubicBezTo>
                      <a:pt x="60" y="45"/>
                      <a:pt x="61" y="45"/>
                      <a:pt x="60" y="46"/>
                    </a:cubicBezTo>
                    <a:cubicBezTo>
                      <a:pt x="60" y="47"/>
                      <a:pt x="60" y="47"/>
                      <a:pt x="60" y="46"/>
                    </a:cubicBezTo>
                    <a:cubicBezTo>
                      <a:pt x="60" y="46"/>
                      <a:pt x="60" y="46"/>
                      <a:pt x="59" y="46"/>
                    </a:cubicBezTo>
                    <a:cubicBezTo>
                      <a:pt x="59" y="46"/>
                      <a:pt x="57" y="47"/>
                      <a:pt x="56" y="48"/>
                    </a:cubicBezTo>
                    <a:cubicBezTo>
                      <a:pt x="56" y="48"/>
                      <a:pt x="55" y="46"/>
                      <a:pt x="53" y="45"/>
                    </a:cubicBezTo>
                    <a:cubicBezTo>
                      <a:pt x="54" y="45"/>
                      <a:pt x="59" y="44"/>
                      <a:pt x="59" y="42"/>
                    </a:cubicBezTo>
                    <a:cubicBezTo>
                      <a:pt x="59" y="41"/>
                      <a:pt x="60" y="41"/>
                      <a:pt x="60" y="41"/>
                    </a:cubicBezTo>
                    <a:cubicBezTo>
                      <a:pt x="60" y="41"/>
                      <a:pt x="61" y="39"/>
                      <a:pt x="63" y="40"/>
                    </a:cubicBezTo>
                    <a:cubicBezTo>
                      <a:pt x="63" y="40"/>
                      <a:pt x="63" y="40"/>
                      <a:pt x="63" y="40"/>
                    </a:cubicBezTo>
                    <a:cubicBezTo>
                      <a:pt x="62" y="40"/>
                      <a:pt x="62" y="41"/>
                      <a:pt x="62" y="42"/>
                    </a:cubicBezTo>
                    <a:cubicBezTo>
                      <a:pt x="62" y="42"/>
                      <a:pt x="63" y="41"/>
                      <a:pt x="65" y="41"/>
                    </a:cubicBezTo>
                    <a:cubicBezTo>
                      <a:pt x="65" y="45"/>
                      <a:pt x="65" y="45"/>
                      <a:pt x="65" y="45"/>
                    </a:cubicBezTo>
                    <a:cubicBezTo>
                      <a:pt x="67" y="45"/>
                      <a:pt x="67" y="45"/>
                      <a:pt x="67" y="45"/>
                    </a:cubicBezTo>
                    <a:cubicBezTo>
                      <a:pt x="67" y="40"/>
                      <a:pt x="67" y="40"/>
                      <a:pt x="67" y="40"/>
                    </a:cubicBezTo>
                    <a:cubicBezTo>
                      <a:pt x="69" y="40"/>
                      <a:pt x="72" y="40"/>
                      <a:pt x="76" y="40"/>
                    </a:cubicBezTo>
                    <a:cubicBezTo>
                      <a:pt x="83" y="40"/>
                      <a:pt x="89" y="41"/>
                      <a:pt x="90" y="42"/>
                    </a:cubicBezTo>
                    <a:cubicBezTo>
                      <a:pt x="90" y="41"/>
                      <a:pt x="90" y="40"/>
                      <a:pt x="89" y="40"/>
                    </a:cubicBezTo>
                    <a:cubicBezTo>
                      <a:pt x="89" y="40"/>
                      <a:pt x="89" y="40"/>
                      <a:pt x="89" y="40"/>
                    </a:cubicBezTo>
                    <a:cubicBezTo>
                      <a:pt x="91" y="39"/>
                      <a:pt x="91" y="41"/>
                      <a:pt x="91" y="41"/>
                    </a:cubicBezTo>
                    <a:cubicBezTo>
                      <a:pt x="92" y="41"/>
                      <a:pt x="93" y="41"/>
                      <a:pt x="93" y="42"/>
                    </a:cubicBezTo>
                    <a:cubicBezTo>
                      <a:pt x="93" y="44"/>
                      <a:pt x="97" y="45"/>
                      <a:pt x="98" y="45"/>
                    </a:cubicBezTo>
                    <a:cubicBezTo>
                      <a:pt x="96" y="46"/>
                      <a:pt x="96" y="48"/>
                      <a:pt x="96" y="48"/>
                    </a:cubicBezTo>
                    <a:cubicBezTo>
                      <a:pt x="94" y="47"/>
                      <a:pt x="93" y="46"/>
                      <a:pt x="92" y="46"/>
                    </a:cubicBezTo>
                    <a:cubicBezTo>
                      <a:pt x="92" y="46"/>
                      <a:pt x="92" y="46"/>
                      <a:pt x="92" y="46"/>
                    </a:cubicBezTo>
                    <a:cubicBezTo>
                      <a:pt x="92" y="47"/>
                      <a:pt x="92" y="47"/>
                      <a:pt x="92" y="46"/>
                    </a:cubicBezTo>
                    <a:cubicBezTo>
                      <a:pt x="91" y="45"/>
                      <a:pt x="91" y="45"/>
                      <a:pt x="91" y="45"/>
                    </a:cubicBezTo>
                    <a:cubicBezTo>
                      <a:pt x="91" y="45"/>
                      <a:pt x="91" y="44"/>
                      <a:pt x="90" y="44"/>
                    </a:cubicBezTo>
                    <a:cubicBezTo>
                      <a:pt x="90" y="58"/>
                      <a:pt x="90" y="58"/>
                      <a:pt x="90" y="58"/>
                    </a:cubicBezTo>
                    <a:cubicBezTo>
                      <a:pt x="91" y="58"/>
                      <a:pt x="91" y="58"/>
                      <a:pt x="91" y="58"/>
                    </a:cubicBezTo>
                    <a:cubicBezTo>
                      <a:pt x="91" y="58"/>
                      <a:pt x="93" y="56"/>
                      <a:pt x="95" y="54"/>
                    </a:cubicBezTo>
                    <a:cubicBezTo>
                      <a:pt x="98" y="53"/>
                      <a:pt x="99" y="54"/>
                      <a:pt x="101" y="55"/>
                    </a:cubicBezTo>
                    <a:cubicBezTo>
                      <a:pt x="105" y="57"/>
                      <a:pt x="108" y="55"/>
                      <a:pt x="108" y="55"/>
                    </a:cubicBezTo>
                    <a:cubicBezTo>
                      <a:pt x="111" y="57"/>
                      <a:pt x="112" y="64"/>
                      <a:pt x="112" y="64"/>
                    </a:cubicBezTo>
                    <a:cubicBezTo>
                      <a:pt x="113" y="64"/>
                      <a:pt x="114" y="64"/>
                      <a:pt x="115" y="64"/>
                    </a:cubicBezTo>
                    <a:cubicBezTo>
                      <a:pt x="117" y="64"/>
                      <a:pt x="118" y="63"/>
                      <a:pt x="118" y="62"/>
                    </a:cubicBezTo>
                    <a:cubicBezTo>
                      <a:pt x="118" y="58"/>
                      <a:pt x="113" y="57"/>
                      <a:pt x="113" y="53"/>
                    </a:cubicBezTo>
                    <a:cubicBezTo>
                      <a:pt x="113" y="53"/>
                      <a:pt x="114" y="49"/>
                      <a:pt x="118" y="49"/>
                    </a:cubicBezTo>
                    <a:cubicBezTo>
                      <a:pt x="118" y="49"/>
                      <a:pt x="122" y="49"/>
                      <a:pt x="122" y="49"/>
                    </a:cubicBezTo>
                    <a:cubicBezTo>
                      <a:pt x="123" y="49"/>
                      <a:pt x="124" y="48"/>
                      <a:pt x="124" y="48"/>
                    </a:cubicBezTo>
                    <a:cubicBezTo>
                      <a:pt x="124" y="47"/>
                      <a:pt x="124" y="48"/>
                      <a:pt x="124" y="48"/>
                    </a:cubicBezTo>
                    <a:cubicBezTo>
                      <a:pt x="124" y="48"/>
                      <a:pt x="124" y="48"/>
                      <a:pt x="124" y="49"/>
                    </a:cubicBezTo>
                    <a:cubicBezTo>
                      <a:pt x="124" y="51"/>
                      <a:pt x="123" y="52"/>
                      <a:pt x="12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35"/>
              <p:cNvSpPr>
                <a:spLocks/>
              </p:cNvSpPr>
              <p:nvPr/>
            </p:nvSpPr>
            <p:spPr bwMode="auto">
              <a:xfrm>
                <a:off x="5240338" y="3429001"/>
                <a:ext cx="7938" cy="7938"/>
              </a:xfrm>
              <a:custGeom>
                <a:avLst/>
                <a:gdLst>
                  <a:gd name="T0" fmla="*/ 2 w 2"/>
                  <a:gd name="T1" fmla="*/ 1 h 2"/>
                  <a:gd name="T2" fmla="*/ 0 w 2"/>
                  <a:gd name="T3" fmla="*/ 0 h 2"/>
                  <a:gd name="T4" fmla="*/ 2 w 2"/>
                  <a:gd name="T5" fmla="*/ 1 h 2"/>
                </a:gdLst>
                <a:ahLst/>
                <a:cxnLst>
                  <a:cxn ang="0">
                    <a:pos x="T0" y="T1"/>
                  </a:cxn>
                  <a:cxn ang="0">
                    <a:pos x="T2" y="T3"/>
                  </a:cxn>
                  <a:cxn ang="0">
                    <a:pos x="T4" y="T5"/>
                  </a:cxn>
                </a:cxnLst>
                <a:rect l="0" t="0" r="r" b="b"/>
                <a:pathLst>
                  <a:path w="2" h="2">
                    <a:moveTo>
                      <a:pt x="2" y="1"/>
                    </a:moveTo>
                    <a:cubicBezTo>
                      <a:pt x="2" y="0"/>
                      <a:pt x="1" y="0"/>
                      <a:pt x="0" y="0"/>
                    </a:cubicBezTo>
                    <a:cubicBezTo>
                      <a:pt x="0" y="1"/>
                      <a:pt x="1" y="2"/>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36"/>
              <p:cNvSpPr>
                <a:spLocks/>
              </p:cNvSpPr>
              <p:nvPr/>
            </p:nvSpPr>
            <p:spPr bwMode="auto">
              <a:xfrm>
                <a:off x="5307013" y="3448051"/>
                <a:ext cx="28575" cy="39688"/>
              </a:xfrm>
              <a:custGeom>
                <a:avLst/>
                <a:gdLst>
                  <a:gd name="T0" fmla="*/ 1 w 8"/>
                  <a:gd name="T1" fmla="*/ 8 h 11"/>
                  <a:gd name="T2" fmla="*/ 0 w 8"/>
                  <a:gd name="T3" fmla="*/ 9 h 11"/>
                  <a:gd name="T4" fmla="*/ 1 w 8"/>
                  <a:gd name="T5" fmla="*/ 10 h 11"/>
                  <a:gd name="T6" fmla="*/ 2 w 8"/>
                  <a:gd name="T7" fmla="*/ 9 h 11"/>
                  <a:gd name="T8" fmla="*/ 6 w 8"/>
                  <a:gd name="T9" fmla="*/ 11 h 11"/>
                  <a:gd name="T10" fmla="*/ 7 w 8"/>
                  <a:gd name="T11" fmla="*/ 9 h 11"/>
                  <a:gd name="T12" fmla="*/ 4 w 8"/>
                  <a:gd name="T13" fmla="*/ 8 h 11"/>
                  <a:gd name="T14" fmla="*/ 3 w 8"/>
                  <a:gd name="T15" fmla="*/ 8 h 11"/>
                  <a:gd name="T16" fmla="*/ 2 w 8"/>
                  <a:gd name="T17" fmla="*/ 8 h 11"/>
                  <a:gd name="T18" fmla="*/ 2 w 8"/>
                  <a:gd name="T19" fmla="*/ 8 h 11"/>
                  <a:gd name="T20" fmla="*/ 3 w 8"/>
                  <a:gd name="T21" fmla="*/ 8 h 11"/>
                  <a:gd name="T22" fmla="*/ 3 w 8"/>
                  <a:gd name="T23" fmla="*/ 7 h 11"/>
                  <a:gd name="T24" fmla="*/ 4 w 8"/>
                  <a:gd name="T25" fmla="*/ 8 h 11"/>
                  <a:gd name="T26" fmla="*/ 5 w 8"/>
                  <a:gd name="T27" fmla="*/ 7 h 11"/>
                  <a:gd name="T28" fmla="*/ 4 w 8"/>
                  <a:gd name="T29" fmla="*/ 7 h 11"/>
                  <a:gd name="T30" fmla="*/ 8 w 8"/>
                  <a:gd name="T31" fmla="*/ 1 h 11"/>
                  <a:gd name="T32" fmla="*/ 8 w 8"/>
                  <a:gd name="T33" fmla="*/ 0 h 11"/>
                  <a:gd name="T34" fmla="*/ 6 w 8"/>
                  <a:gd name="T35" fmla="*/ 0 h 11"/>
                  <a:gd name="T36" fmla="*/ 3 w 8"/>
                  <a:gd name="T37" fmla="*/ 6 h 11"/>
                  <a:gd name="T38" fmla="*/ 2 w 8"/>
                  <a:gd name="T39" fmla="*/ 5 h 11"/>
                  <a:gd name="T40" fmla="*/ 2 w 8"/>
                  <a:gd name="T41" fmla="*/ 6 h 11"/>
                  <a:gd name="T42" fmla="*/ 2 w 8"/>
                  <a:gd name="T43" fmla="*/ 6 h 11"/>
                  <a:gd name="T44" fmla="*/ 2 w 8"/>
                  <a:gd name="T45" fmla="*/ 7 h 11"/>
                  <a:gd name="T46" fmla="*/ 0 w 8"/>
                  <a:gd name="T47" fmla="*/ 7 h 11"/>
                  <a:gd name="T48" fmla="*/ 0 w 8"/>
                  <a:gd name="T49" fmla="*/ 7 h 11"/>
                  <a:gd name="T50" fmla="*/ 1 w 8"/>
                  <a:gd name="T51" fmla="*/ 8 h 11"/>
                  <a:gd name="T52" fmla="*/ 0 w 8"/>
                  <a:gd name="T53" fmla="*/ 8 h 11"/>
                  <a:gd name="T54" fmla="*/ 0 w 8"/>
                  <a:gd name="T55" fmla="*/ 8 h 11"/>
                  <a:gd name="T56" fmla="*/ 1 w 8"/>
                  <a:gd name="T5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11">
                    <a:moveTo>
                      <a:pt x="1" y="8"/>
                    </a:moveTo>
                    <a:cubicBezTo>
                      <a:pt x="0" y="9"/>
                      <a:pt x="0" y="9"/>
                      <a:pt x="0" y="9"/>
                    </a:cubicBezTo>
                    <a:cubicBezTo>
                      <a:pt x="0" y="10"/>
                      <a:pt x="1" y="10"/>
                      <a:pt x="1" y="10"/>
                    </a:cubicBezTo>
                    <a:cubicBezTo>
                      <a:pt x="2" y="9"/>
                      <a:pt x="2" y="9"/>
                      <a:pt x="2" y="9"/>
                    </a:cubicBezTo>
                    <a:cubicBezTo>
                      <a:pt x="2" y="9"/>
                      <a:pt x="5" y="10"/>
                      <a:pt x="6" y="11"/>
                    </a:cubicBezTo>
                    <a:cubicBezTo>
                      <a:pt x="6" y="10"/>
                      <a:pt x="7" y="10"/>
                      <a:pt x="7" y="9"/>
                    </a:cubicBezTo>
                    <a:cubicBezTo>
                      <a:pt x="6" y="9"/>
                      <a:pt x="4" y="8"/>
                      <a:pt x="4" y="8"/>
                    </a:cubicBezTo>
                    <a:cubicBezTo>
                      <a:pt x="4" y="8"/>
                      <a:pt x="3" y="8"/>
                      <a:pt x="3" y="8"/>
                    </a:cubicBezTo>
                    <a:cubicBezTo>
                      <a:pt x="3" y="8"/>
                      <a:pt x="2" y="8"/>
                      <a:pt x="2" y="8"/>
                    </a:cubicBezTo>
                    <a:cubicBezTo>
                      <a:pt x="2" y="8"/>
                      <a:pt x="2" y="8"/>
                      <a:pt x="2" y="8"/>
                    </a:cubicBezTo>
                    <a:cubicBezTo>
                      <a:pt x="2" y="8"/>
                      <a:pt x="3" y="8"/>
                      <a:pt x="3" y="8"/>
                    </a:cubicBezTo>
                    <a:cubicBezTo>
                      <a:pt x="3" y="7"/>
                      <a:pt x="3" y="7"/>
                      <a:pt x="3" y="7"/>
                    </a:cubicBezTo>
                    <a:cubicBezTo>
                      <a:pt x="4" y="8"/>
                      <a:pt x="4" y="8"/>
                      <a:pt x="4" y="8"/>
                    </a:cubicBezTo>
                    <a:cubicBezTo>
                      <a:pt x="5" y="7"/>
                      <a:pt x="5" y="7"/>
                      <a:pt x="5" y="7"/>
                    </a:cubicBezTo>
                    <a:cubicBezTo>
                      <a:pt x="4" y="7"/>
                      <a:pt x="4" y="7"/>
                      <a:pt x="4" y="7"/>
                    </a:cubicBezTo>
                    <a:cubicBezTo>
                      <a:pt x="8" y="1"/>
                      <a:pt x="8" y="1"/>
                      <a:pt x="8" y="1"/>
                    </a:cubicBezTo>
                    <a:cubicBezTo>
                      <a:pt x="8" y="1"/>
                      <a:pt x="8" y="0"/>
                      <a:pt x="8" y="0"/>
                    </a:cubicBezTo>
                    <a:cubicBezTo>
                      <a:pt x="7" y="0"/>
                      <a:pt x="7" y="0"/>
                      <a:pt x="6" y="0"/>
                    </a:cubicBezTo>
                    <a:cubicBezTo>
                      <a:pt x="3" y="6"/>
                      <a:pt x="3" y="6"/>
                      <a:pt x="3" y="6"/>
                    </a:cubicBezTo>
                    <a:cubicBezTo>
                      <a:pt x="2" y="5"/>
                      <a:pt x="2" y="5"/>
                      <a:pt x="2" y="5"/>
                    </a:cubicBezTo>
                    <a:cubicBezTo>
                      <a:pt x="2" y="6"/>
                      <a:pt x="2" y="6"/>
                      <a:pt x="2" y="6"/>
                    </a:cubicBezTo>
                    <a:cubicBezTo>
                      <a:pt x="2" y="6"/>
                      <a:pt x="2" y="6"/>
                      <a:pt x="2" y="6"/>
                    </a:cubicBezTo>
                    <a:cubicBezTo>
                      <a:pt x="2" y="7"/>
                      <a:pt x="2" y="7"/>
                      <a:pt x="2" y="7"/>
                    </a:cubicBezTo>
                    <a:cubicBezTo>
                      <a:pt x="1" y="6"/>
                      <a:pt x="0" y="7"/>
                      <a:pt x="0" y="7"/>
                    </a:cubicBezTo>
                    <a:cubicBezTo>
                      <a:pt x="0" y="7"/>
                      <a:pt x="0" y="7"/>
                      <a:pt x="0" y="7"/>
                    </a:cubicBezTo>
                    <a:cubicBezTo>
                      <a:pt x="0" y="7"/>
                      <a:pt x="1" y="7"/>
                      <a:pt x="1" y="8"/>
                    </a:cubicBezTo>
                    <a:cubicBezTo>
                      <a:pt x="0" y="7"/>
                      <a:pt x="0" y="8"/>
                      <a:pt x="0" y="8"/>
                    </a:cubicBezTo>
                    <a:cubicBezTo>
                      <a:pt x="0" y="8"/>
                      <a:pt x="0" y="8"/>
                      <a:pt x="0" y="8"/>
                    </a:cubicBezTo>
                    <a:cubicBezTo>
                      <a:pt x="0" y="8"/>
                      <a:pt x="1" y="8"/>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37"/>
              <p:cNvSpPr>
                <a:spLocks/>
              </p:cNvSpPr>
              <p:nvPr/>
            </p:nvSpPr>
            <p:spPr bwMode="auto">
              <a:xfrm>
                <a:off x="5219701" y="3181351"/>
                <a:ext cx="250825" cy="90488"/>
              </a:xfrm>
              <a:custGeom>
                <a:avLst/>
                <a:gdLst>
                  <a:gd name="T0" fmla="*/ 9 w 69"/>
                  <a:gd name="T1" fmla="*/ 12 h 25"/>
                  <a:gd name="T2" fmla="*/ 12 w 69"/>
                  <a:gd name="T3" fmla="*/ 9 h 25"/>
                  <a:gd name="T4" fmla="*/ 56 w 69"/>
                  <a:gd name="T5" fmla="*/ 9 h 25"/>
                  <a:gd name="T6" fmla="*/ 59 w 69"/>
                  <a:gd name="T7" fmla="*/ 12 h 25"/>
                  <a:gd name="T8" fmla="*/ 59 w 69"/>
                  <a:gd name="T9" fmla="*/ 25 h 25"/>
                  <a:gd name="T10" fmla="*/ 69 w 69"/>
                  <a:gd name="T11" fmla="*/ 25 h 25"/>
                  <a:gd name="T12" fmla="*/ 69 w 69"/>
                  <a:gd name="T13" fmla="*/ 12 h 25"/>
                  <a:gd name="T14" fmla="*/ 56 w 69"/>
                  <a:gd name="T15" fmla="*/ 0 h 25"/>
                  <a:gd name="T16" fmla="*/ 12 w 69"/>
                  <a:gd name="T17" fmla="*/ 0 h 25"/>
                  <a:gd name="T18" fmla="*/ 0 w 69"/>
                  <a:gd name="T19" fmla="*/ 12 h 25"/>
                  <a:gd name="T20" fmla="*/ 0 w 69"/>
                  <a:gd name="T21" fmla="*/ 25 h 25"/>
                  <a:gd name="T22" fmla="*/ 9 w 69"/>
                  <a:gd name="T23" fmla="*/ 25 h 25"/>
                  <a:gd name="T24" fmla="*/ 9 w 69"/>
                  <a:gd name="T25"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5">
                    <a:moveTo>
                      <a:pt x="9" y="12"/>
                    </a:moveTo>
                    <a:cubicBezTo>
                      <a:pt x="9" y="11"/>
                      <a:pt x="11" y="9"/>
                      <a:pt x="12" y="9"/>
                    </a:cubicBezTo>
                    <a:cubicBezTo>
                      <a:pt x="56" y="9"/>
                      <a:pt x="56" y="9"/>
                      <a:pt x="56" y="9"/>
                    </a:cubicBezTo>
                    <a:cubicBezTo>
                      <a:pt x="58" y="9"/>
                      <a:pt x="59" y="11"/>
                      <a:pt x="59" y="12"/>
                    </a:cubicBezTo>
                    <a:cubicBezTo>
                      <a:pt x="59" y="25"/>
                      <a:pt x="59" y="25"/>
                      <a:pt x="59" y="25"/>
                    </a:cubicBezTo>
                    <a:cubicBezTo>
                      <a:pt x="69" y="25"/>
                      <a:pt x="69" y="25"/>
                      <a:pt x="69" y="25"/>
                    </a:cubicBezTo>
                    <a:cubicBezTo>
                      <a:pt x="69" y="12"/>
                      <a:pt x="69" y="12"/>
                      <a:pt x="69" y="12"/>
                    </a:cubicBezTo>
                    <a:cubicBezTo>
                      <a:pt x="69" y="6"/>
                      <a:pt x="63" y="0"/>
                      <a:pt x="56" y="0"/>
                    </a:cubicBezTo>
                    <a:cubicBezTo>
                      <a:pt x="12" y="0"/>
                      <a:pt x="12" y="0"/>
                      <a:pt x="12" y="0"/>
                    </a:cubicBezTo>
                    <a:cubicBezTo>
                      <a:pt x="5" y="0"/>
                      <a:pt x="0" y="6"/>
                      <a:pt x="0" y="12"/>
                    </a:cubicBezTo>
                    <a:cubicBezTo>
                      <a:pt x="0" y="25"/>
                      <a:pt x="0" y="25"/>
                      <a:pt x="0" y="25"/>
                    </a:cubicBezTo>
                    <a:cubicBezTo>
                      <a:pt x="9" y="25"/>
                      <a:pt x="9" y="25"/>
                      <a:pt x="9" y="25"/>
                    </a:cubicBezTo>
                    <a:lnTo>
                      <a:pt x="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38"/>
              <p:cNvSpPr>
                <a:spLocks/>
              </p:cNvSpPr>
              <p:nvPr/>
            </p:nvSpPr>
            <p:spPr bwMode="auto">
              <a:xfrm>
                <a:off x="5303838" y="3484563"/>
                <a:ext cx="87313" cy="65088"/>
              </a:xfrm>
              <a:custGeom>
                <a:avLst/>
                <a:gdLst>
                  <a:gd name="T0" fmla="*/ 23 w 24"/>
                  <a:gd name="T1" fmla="*/ 1 h 18"/>
                  <a:gd name="T2" fmla="*/ 18 w 24"/>
                  <a:gd name="T3" fmla="*/ 3 h 18"/>
                  <a:gd name="T4" fmla="*/ 16 w 24"/>
                  <a:gd name="T5" fmla="*/ 7 h 18"/>
                  <a:gd name="T6" fmla="*/ 9 w 24"/>
                  <a:gd name="T7" fmla="*/ 2 h 18"/>
                  <a:gd name="T8" fmla="*/ 4 w 24"/>
                  <a:gd name="T9" fmla="*/ 4 h 18"/>
                  <a:gd name="T10" fmla="*/ 4 w 24"/>
                  <a:gd name="T11" fmla="*/ 3 h 18"/>
                  <a:gd name="T12" fmla="*/ 4 w 24"/>
                  <a:gd name="T13" fmla="*/ 4 h 18"/>
                  <a:gd name="T14" fmla="*/ 3 w 24"/>
                  <a:gd name="T15" fmla="*/ 4 h 18"/>
                  <a:gd name="T16" fmla="*/ 2 w 24"/>
                  <a:gd name="T17" fmla="*/ 3 h 18"/>
                  <a:gd name="T18" fmla="*/ 2 w 24"/>
                  <a:gd name="T19" fmla="*/ 4 h 18"/>
                  <a:gd name="T20" fmla="*/ 2 w 24"/>
                  <a:gd name="T21" fmla="*/ 4 h 18"/>
                  <a:gd name="T22" fmla="*/ 0 w 24"/>
                  <a:gd name="T23" fmla="*/ 4 h 18"/>
                  <a:gd name="T24" fmla="*/ 1 w 24"/>
                  <a:gd name="T25" fmla="*/ 5 h 18"/>
                  <a:gd name="T26" fmla="*/ 1 w 24"/>
                  <a:gd name="T27" fmla="*/ 5 h 18"/>
                  <a:gd name="T28" fmla="*/ 0 w 24"/>
                  <a:gd name="T29" fmla="*/ 6 h 18"/>
                  <a:gd name="T30" fmla="*/ 1 w 24"/>
                  <a:gd name="T31" fmla="*/ 6 h 18"/>
                  <a:gd name="T32" fmla="*/ 2 w 24"/>
                  <a:gd name="T33" fmla="*/ 7 h 18"/>
                  <a:gd name="T34" fmla="*/ 3 w 24"/>
                  <a:gd name="T35" fmla="*/ 7 h 18"/>
                  <a:gd name="T36" fmla="*/ 2 w 24"/>
                  <a:gd name="T37" fmla="*/ 8 h 18"/>
                  <a:gd name="T38" fmla="*/ 3 w 24"/>
                  <a:gd name="T39" fmla="*/ 7 h 18"/>
                  <a:gd name="T40" fmla="*/ 6 w 24"/>
                  <a:gd name="T41" fmla="*/ 7 h 18"/>
                  <a:gd name="T42" fmla="*/ 9 w 24"/>
                  <a:gd name="T43" fmla="*/ 5 h 18"/>
                  <a:gd name="T44" fmla="*/ 14 w 24"/>
                  <a:gd name="T45" fmla="*/ 11 h 18"/>
                  <a:gd name="T46" fmla="*/ 12 w 24"/>
                  <a:gd name="T47" fmla="*/ 12 h 18"/>
                  <a:gd name="T48" fmla="*/ 14 w 24"/>
                  <a:gd name="T49" fmla="*/ 12 h 18"/>
                  <a:gd name="T50" fmla="*/ 18 w 24"/>
                  <a:gd name="T51" fmla="*/ 15 h 18"/>
                  <a:gd name="T52" fmla="*/ 16 w 24"/>
                  <a:gd name="T53" fmla="*/ 16 h 18"/>
                  <a:gd name="T54" fmla="*/ 17 w 24"/>
                  <a:gd name="T55" fmla="*/ 17 h 18"/>
                  <a:gd name="T56" fmla="*/ 18 w 24"/>
                  <a:gd name="T57" fmla="*/ 17 h 18"/>
                  <a:gd name="T58" fmla="*/ 18 w 24"/>
                  <a:gd name="T59" fmla="*/ 18 h 18"/>
                  <a:gd name="T60" fmla="*/ 19 w 24"/>
                  <a:gd name="T61" fmla="*/ 17 h 18"/>
                  <a:gd name="T62" fmla="*/ 21 w 24"/>
                  <a:gd name="T63" fmla="*/ 17 h 18"/>
                  <a:gd name="T64" fmla="*/ 22 w 24"/>
                  <a:gd name="T65" fmla="*/ 15 h 18"/>
                  <a:gd name="T66" fmla="*/ 20 w 24"/>
                  <a:gd name="T67" fmla="*/ 15 h 18"/>
                  <a:gd name="T68" fmla="*/ 20 w 24"/>
                  <a:gd name="T69" fmla="*/ 11 h 18"/>
                  <a:gd name="T70" fmla="*/ 17 w 24"/>
                  <a:gd name="T71" fmla="*/ 9 h 18"/>
                  <a:gd name="T72" fmla="*/ 19 w 24"/>
                  <a:gd name="T73" fmla="*/ 3 h 18"/>
                  <a:gd name="T74" fmla="*/ 22 w 24"/>
                  <a:gd name="T75" fmla="*/ 4 h 18"/>
                  <a:gd name="T76" fmla="*/ 22 w 24"/>
                  <a:gd name="T77" fmla="*/ 3 h 18"/>
                  <a:gd name="T78" fmla="*/ 24 w 24"/>
                  <a:gd name="T79" fmla="*/ 1 h 18"/>
                  <a:gd name="T80" fmla="*/ 24 w 24"/>
                  <a:gd name="T8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18">
                    <a:moveTo>
                      <a:pt x="24" y="0"/>
                    </a:moveTo>
                    <a:cubicBezTo>
                      <a:pt x="24" y="1"/>
                      <a:pt x="24" y="1"/>
                      <a:pt x="23" y="1"/>
                    </a:cubicBezTo>
                    <a:cubicBezTo>
                      <a:pt x="22" y="1"/>
                      <a:pt x="21" y="1"/>
                      <a:pt x="20" y="1"/>
                    </a:cubicBezTo>
                    <a:cubicBezTo>
                      <a:pt x="18" y="1"/>
                      <a:pt x="18" y="2"/>
                      <a:pt x="18" y="3"/>
                    </a:cubicBezTo>
                    <a:cubicBezTo>
                      <a:pt x="18" y="5"/>
                      <a:pt x="20" y="5"/>
                      <a:pt x="20" y="7"/>
                    </a:cubicBezTo>
                    <a:cubicBezTo>
                      <a:pt x="20" y="8"/>
                      <a:pt x="18" y="9"/>
                      <a:pt x="16" y="7"/>
                    </a:cubicBezTo>
                    <a:cubicBezTo>
                      <a:pt x="16" y="6"/>
                      <a:pt x="16" y="5"/>
                      <a:pt x="15" y="3"/>
                    </a:cubicBezTo>
                    <a:cubicBezTo>
                      <a:pt x="12" y="5"/>
                      <a:pt x="11" y="2"/>
                      <a:pt x="9" y="2"/>
                    </a:cubicBezTo>
                    <a:cubicBezTo>
                      <a:pt x="7" y="2"/>
                      <a:pt x="5" y="5"/>
                      <a:pt x="4" y="6"/>
                    </a:cubicBezTo>
                    <a:cubicBezTo>
                      <a:pt x="4" y="4"/>
                      <a:pt x="4" y="4"/>
                      <a:pt x="4" y="4"/>
                    </a:cubicBezTo>
                    <a:cubicBezTo>
                      <a:pt x="4" y="4"/>
                      <a:pt x="4" y="4"/>
                      <a:pt x="4" y="4"/>
                    </a:cubicBezTo>
                    <a:cubicBezTo>
                      <a:pt x="4" y="3"/>
                      <a:pt x="4" y="3"/>
                      <a:pt x="4" y="3"/>
                    </a:cubicBezTo>
                    <a:cubicBezTo>
                      <a:pt x="4" y="3"/>
                      <a:pt x="4" y="3"/>
                      <a:pt x="4" y="4"/>
                    </a:cubicBezTo>
                    <a:cubicBezTo>
                      <a:pt x="4" y="4"/>
                      <a:pt x="4" y="4"/>
                      <a:pt x="4" y="4"/>
                    </a:cubicBezTo>
                    <a:cubicBezTo>
                      <a:pt x="3" y="3"/>
                      <a:pt x="3" y="2"/>
                      <a:pt x="3" y="2"/>
                    </a:cubicBezTo>
                    <a:cubicBezTo>
                      <a:pt x="3" y="2"/>
                      <a:pt x="3" y="3"/>
                      <a:pt x="3" y="4"/>
                    </a:cubicBezTo>
                    <a:cubicBezTo>
                      <a:pt x="3" y="4"/>
                      <a:pt x="3" y="4"/>
                      <a:pt x="3" y="4"/>
                    </a:cubicBezTo>
                    <a:cubicBezTo>
                      <a:pt x="2" y="3"/>
                      <a:pt x="2" y="3"/>
                      <a:pt x="2" y="3"/>
                    </a:cubicBezTo>
                    <a:cubicBezTo>
                      <a:pt x="2" y="3"/>
                      <a:pt x="2" y="3"/>
                      <a:pt x="2" y="4"/>
                    </a:cubicBezTo>
                    <a:cubicBezTo>
                      <a:pt x="2" y="4"/>
                      <a:pt x="2" y="4"/>
                      <a:pt x="2" y="4"/>
                    </a:cubicBezTo>
                    <a:cubicBezTo>
                      <a:pt x="1" y="3"/>
                      <a:pt x="1" y="3"/>
                      <a:pt x="1" y="3"/>
                    </a:cubicBezTo>
                    <a:cubicBezTo>
                      <a:pt x="1" y="3"/>
                      <a:pt x="1" y="4"/>
                      <a:pt x="2" y="4"/>
                    </a:cubicBezTo>
                    <a:cubicBezTo>
                      <a:pt x="2" y="4"/>
                      <a:pt x="2" y="5"/>
                      <a:pt x="2" y="4"/>
                    </a:cubicBezTo>
                    <a:cubicBezTo>
                      <a:pt x="1" y="4"/>
                      <a:pt x="0" y="4"/>
                      <a:pt x="0" y="4"/>
                    </a:cubicBezTo>
                    <a:cubicBezTo>
                      <a:pt x="0" y="4"/>
                      <a:pt x="1" y="4"/>
                      <a:pt x="1" y="5"/>
                    </a:cubicBezTo>
                    <a:cubicBezTo>
                      <a:pt x="1" y="5"/>
                      <a:pt x="1" y="5"/>
                      <a:pt x="1" y="5"/>
                    </a:cubicBezTo>
                    <a:cubicBezTo>
                      <a:pt x="0" y="5"/>
                      <a:pt x="0" y="4"/>
                      <a:pt x="0" y="4"/>
                    </a:cubicBezTo>
                    <a:cubicBezTo>
                      <a:pt x="0" y="4"/>
                      <a:pt x="0" y="5"/>
                      <a:pt x="1" y="5"/>
                    </a:cubicBezTo>
                    <a:cubicBezTo>
                      <a:pt x="1" y="5"/>
                      <a:pt x="1" y="6"/>
                      <a:pt x="1" y="6"/>
                    </a:cubicBezTo>
                    <a:cubicBezTo>
                      <a:pt x="1" y="6"/>
                      <a:pt x="0" y="6"/>
                      <a:pt x="0" y="6"/>
                    </a:cubicBezTo>
                    <a:cubicBezTo>
                      <a:pt x="1" y="6"/>
                      <a:pt x="1" y="6"/>
                      <a:pt x="1" y="6"/>
                    </a:cubicBezTo>
                    <a:cubicBezTo>
                      <a:pt x="1" y="6"/>
                      <a:pt x="1" y="6"/>
                      <a:pt x="1" y="6"/>
                    </a:cubicBezTo>
                    <a:cubicBezTo>
                      <a:pt x="2" y="6"/>
                      <a:pt x="2" y="6"/>
                      <a:pt x="2" y="6"/>
                    </a:cubicBezTo>
                    <a:cubicBezTo>
                      <a:pt x="2" y="7"/>
                      <a:pt x="2" y="7"/>
                      <a:pt x="2" y="7"/>
                    </a:cubicBezTo>
                    <a:cubicBezTo>
                      <a:pt x="2" y="7"/>
                      <a:pt x="2" y="7"/>
                      <a:pt x="2" y="7"/>
                    </a:cubicBezTo>
                    <a:cubicBezTo>
                      <a:pt x="2" y="7"/>
                      <a:pt x="2" y="7"/>
                      <a:pt x="3" y="7"/>
                    </a:cubicBezTo>
                    <a:cubicBezTo>
                      <a:pt x="3" y="7"/>
                      <a:pt x="3" y="7"/>
                      <a:pt x="3" y="7"/>
                    </a:cubicBezTo>
                    <a:cubicBezTo>
                      <a:pt x="3" y="7"/>
                      <a:pt x="2" y="7"/>
                      <a:pt x="2" y="8"/>
                    </a:cubicBezTo>
                    <a:cubicBezTo>
                      <a:pt x="2" y="8"/>
                      <a:pt x="2" y="8"/>
                      <a:pt x="3" y="8"/>
                    </a:cubicBezTo>
                    <a:cubicBezTo>
                      <a:pt x="3" y="8"/>
                      <a:pt x="3" y="7"/>
                      <a:pt x="3" y="7"/>
                    </a:cubicBezTo>
                    <a:cubicBezTo>
                      <a:pt x="3" y="9"/>
                      <a:pt x="3" y="9"/>
                      <a:pt x="3" y="9"/>
                    </a:cubicBezTo>
                    <a:cubicBezTo>
                      <a:pt x="4" y="9"/>
                      <a:pt x="6" y="8"/>
                      <a:pt x="6" y="7"/>
                    </a:cubicBezTo>
                    <a:cubicBezTo>
                      <a:pt x="5" y="7"/>
                      <a:pt x="5" y="7"/>
                      <a:pt x="5" y="7"/>
                    </a:cubicBezTo>
                    <a:cubicBezTo>
                      <a:pt x="6" y="6"/>
                      <a:pt x="8" y="5"/>
                      <a:pt x="9" y="5"/>
                    </a:cubicBezTo>
                    <a:cubicBezTo>
                      <a:pt x="12" y="5"/>
                      <a:pt x="14" y="8"/>
                      <a:pt x="14" y="10"/>
                    </a:cubicBezTo>
                    <a:cubicBezTo>
                      <a:pt x="14" y="10"/>
                      <a:pt x="14" y="11"/>
                      <a:pt x="14" y="11"/>
                    </a:cubicBezTo>
                    <a:cubicBezTo>
                      <a:pt x="13" y="12"/>
                      <a:pt x="13" y="12"/>
                      <a:pt x="12" y="12"/>
                    </a:cubicBezTo>
                    <a:cubicBezTo>
                      <a:pt x="12" y="12"/>
                      <a:pt x="12" y="12"/>
                      <a:pt x="12" y="12"/>
                    </a:cubicBezTo>
                    <a:cubicBezTo>
                      <a:pt x="13" y="13"/>
                      <a:pt x="14" y="13"/>
                      <a:pt x="14" y="12"/>
                    </a:cubicBezTo>
                    <a:cubicBezTo>
                      <a:pt x="14" y="12"/>
                      <a:pt x="14" y="12"/>
                      <a:pt x="14" y="12"/>
                    </a:cubicBezTo>
                    <a:cubicBezTo>
                      <a:pt x="15" y="14"/>
                      <a:pt x="18" y="12"/>
                      <a:pt x="19" y="15"/>
                    </a:cubicBezTo>
                    <a:cubicBezTo>
                      <a:pt x="19" y="15"/>
                      <a:pt x="18" y="15"/>
                      <a:pt x="18" y="15"/>
                    </a:cubicBezTo>
                    <a:cubicBezTo>
                      <a:pt x="17" y="15"/>
                      <a:pt x="17" y="15"/>
                      <a:pt x="16" y="15"/>
                    </a:cubicBezTo>
                    <a:cubicBezTo>
                      <a:pt x="16" y="16"/>
                      <a:pt x="16" y="16"/>
                      <a:pt x="16" y="16"/>
                    </a:cubicBezTo>
                    <a:cubicBezTo>
                      <a:pt x="17" y="15"/>
                      <a:pt x="18" y="16"/>
                      <a:pt x="18" y="16"/>
                    </a:cubicBezTo>
                    <a:cubicBezTo>
                      <a:pt x="17" y="16"/>
                      <a:pt x="16" y="16"/>
                      <a:pt x="17" y="17"/>
                    </a:cubicBezTo>
                    <a:cubicBezTo>
                      <a:pt x="17" y="17"/>
                      <a:pt x="17" y="17"/>
                      <a:pt x="17" y="17"/>
                    </a:cubicBezTo>
                    <a:cubicBezTo>
                      <a:pt x="17" y="16"/>
                      <a:pt x="18" y="17"/>
                      <a:pt x="18" y="17"/>
                    </a:cubicBezTo>
                    <a:cubicBezTo>
                      <a:pt x="17" y="17"/>
                      <a:pt x="17" y="18"/>
                      <a:pt x="18" y="18"/>
                    </a:cubicBezTo>
                    <a:cubicBezTo>
                      <a:pt x="18" y="18"/>
                      <a:pt x="18" y="18"/>
                      <a:pt x="18" y="18"/>
                    </a:cubicBezTo>
                    <a:cubicBezTo>
                      <a:pt x="18" y="18"/>
                      <a:pt x="18" y="17"/>
                      <a:pt x="18" y="17"/>
                    </a:cubicBezTo>
                    <a:cubicBezTo>
                      <a:pt x="19" y="17"/>
                      <a:pt x="19" y="17"/>
                      <a:pt x="19" y="17"/>
                    </a:cubicBezTo>
                    <a:cubicBezTo>
                      <a:pt x="20" y="17"/>
                      <a:pt x="21" y="17"/>
                      <a:pt x="21" y="17"/>
                    </a:cubicBezTo>
                    <a:cubicBezTo>
                      <a:pt x="21" y="17"/>
                      <a:pt x="21" y="17"/>
                      <a:pt x="21" y="17"/>
                    </a:cubicBezTo>
                    <a:cubicBezTo>
                      <a:pt x="21" y="17"/>
                      <a:pt x="20" y="16"/>
                      <a:pt x="20" y="16"/>
                    </a:cubicBezTo>
                    <a:cubicBezTo>
                      <a:pt x="20" y="16"/>
                      <a:pt x="22" y="16"/>
                      <a:pt x="22" y="15"/>
                    </a:cubicBezTo>
                    <a:cubicBezTo>
                      <a:pt x="22" y="15"/>
                      <a:pt x="22" y="15"/>
                      <a:pt x="22" y="15"/>
                    </a:cubicBezTo>
                    <a:cubicBezTo>
                      <a:pt x="22" y="15"/>
                      <a:pt x="21" y="16"/>
                      <a:pt x="20" y="15"/>
                    </a:cubicBezTo>
                    <a:cubicBezTo>
                      <a:pt x="20" y="14"/>
                      <a:pt x="20" y="13"/>
                      <a:pt x="20" y="13"/>
                    </a:cubicBezTo>
                    <a:cubicBezTo>
                      <a:pt x="20" y="12"/>
                      <a:pt x="20" y="12"/>
                      <a:pt x="20" y="11"/>
                    </a:cubicBezTo>
                    <a:cubicBezTo>
                      <a:pt x="20" y="11"/>
                      <a:pt x="20" y="11"/>
                      <a:pt x="20" y="11"/>
                    </a:cubicBezTo>
                    <a:cubicBezTo>
                      <a:pt x="20" y="13"/>
                      <a:pt x="17" y="12"/>
                      <a:pt x="17" y="9"/>
                    </a:cubicBezTo>
                    <a:cubicBezTo>
                      <a:pt x="19" y="10"/>
                      <a:pt x="21" y="9"/>
                      <a:pt x="21" y="7"/>
                    </a:cubicBezTo>
                    <a:cubicBezTo>
                      <a:pt x="21" y="5"/>
                      <a:pt x="19" y="4"/>
                      <a:pt x="19" y="3"/>
                    </a:cubicBezTo>
                    <a:cubicBezTo>
                      <a:pt x="19" y="2"/>
                      <a:pt x="20" y="2"/>
                      <a:pt x="20" y="2"/>
                    </a:cubicBezTo>
                    <a:cubicBezTo>
                      <a:pt x="21" y="2"/>
                      <a:pt x="22" y="3"/>
                      <a:pt x="22" y="4"/>
                    </a:cubicBezTo>
                    <a:cubicBezTo>
                      <a:pt x="22" y="4"/>
                      <a:pt x="22" y="4"/>
                      <a:pt x="22" y="4"/>
                    </a:cubicBezTo>
                    <a:cubicBezTo>
                      <a:pt x="22" y="3"/>
                      <a:pt x="22" y="3"/>
                      <a:pt x="22" y="3"/>
                    </a:cubicBezTo>
                    <a:cubicBezTo>
                      <a:pt x="22" y="3"/>
                      <a:pt x="22" y="2"/>
                      <a:pt x="22" y="2"/>
                    </a:cubicBezTo>
                    <a:cubicBezTo>
                      <a:pt x="22" y="3"/>
                      <a:pt x="24" y="2"/>
                      <a:pt x="24" y="1"/>
                    </a:cubicBezTo>
                    <a:cubicBezTo>
                      <a:pt x="24" y="1"/>
                      <a:pt x="24" y="1"/>
                      <a:pt x="24" y="0"/>
                    </a:cubicBezTo>
                    <a:cubicBezTo>
                      <a:pt x="24" y="0"/>
                      <a:pt x="24"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9" name="Rectangle 39"/>
              <p:cNvSpPr>
                <a:spLocks noChangeArrowheads="1"/>
              </p:cNvSpPr>
              <p:nvPr/>
            </p:nvSpPr>
            <p:spPr bwMode="auto">
              <a:xfrm>
                <a:off x="5346701" y="3543301"/>
                <a:ext cx="7938"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60" name="Freeform 40"/>
              <p:cNvSpPr>
                <a:spLocks/>
              </p:cNvSpPr>
              <p:nvPr/>
            </p:nvSpPr>
            <p:spPr bwMode="auto">
              <a:xfrm>
                <a:off x="5313363" y="3509963"/>
                <a:ext cx="36513" cy="36513"/>
              </a:xfrm>
              <a:custGeom>
                <a:avLst/>
                <a:gdLst>
                  <a:gd name="T0" fmla="*/ 10 w 10"/>
                  <a:gd name="T1" fmla="*/ 2 h 10"/>
                  <a:gd name="T2" fmla="*/ 10 w 10"/>
                  <a:gd name="T3" fmla="*/ 2 h 10"/>
                  <a:gd name="T4" fmla="*/ 9 w 10"/>
                  <a:gd name="T5" fmla="*/ 1 h 10"/>
                  <a:gd name="T6" fmla="*/ 8 w 10"/>
                  <a:gd name="T7" fmla="*/ 0 h 10"/>
                  <a:gd name="T8" fmla="*/ 4 w 10"/>
                  <a:gd name="T9" fmla="*/ 3 h 10"/>
                  <a:gd name="T10" fmla="*/ 2 w 10"/>
                  <a:gd name="T11" fmla="*/ 3 h 10"/>
                  <a:gd name="T12" fmla="*/ 2 w 10"/>
                  <a:gd name="T13" fmla="*/ 3 h 10"/>
                  <a:gd name="T14" fmla="*/ 3 w 10"/>
                  <a:gd name="T15" fmla="*/ 4 h 10"/>
                  <a:gd name="T16" fmla="*/ 4 w 10"/>
                  <a:gd name="T17" fmla="*/ 4 h 10"/>
                  <a:gd name="T18" fmla="*/ 4 w 10"/>
                  <a:gd name="T19" fmla="*/ 7 h 10"/>
                  <a:gd name="T20" fmla="*/ 2 w 10"/>
                  <a:gd name="T21" fmla="*/ 8 h 10"/>
                  <a:gd name="T22" fmla="*/ 1 w 10"/>
                  <a:gd name="T23" fmla="*/ 7 h 10"/>
                  <a:gd name="T24" fmla="*/ 1 w 10"/>
                  <a:gd name="T25" fmla="*/ 7 h 10"/>
                  <a:gd name="T26" fmla="*/ 1 w 10"/>
                  <a:gd name="T27" fmla="*/ 7 h 10"/>
                  <a:gd name="T28" fmla="*/ 1 w 10"/>
                  <a:gd name="T29" fmla="*/ 8 h 10"/>
                  <a:gd name="T30" fmla="*/ 0 w 10"/>
                  <a:gd name="T31" fmla="*/ 9 h 10"/>
                  <a:gd name="T32" fmla="*/ 0 w 10"/>
                  <a:gd name="T33" fmla="*/ 9 h 10"/>
                  <a:gd name="T34" fmla="*/ 1 w 10"/>
                  <a:gd name="T35" fmla="*/ 9 h 10"/>
                  <a:gd name="T36" fmla="*/ 1 w 10"/>
                  <a:gd name="T37" fmla="*/ 10 h 10"/>
                  <a:gd name="T38" fmla="*/ 1 w 10"/>
                  <a:gd name="T39" fmla="*/ 10 h 10"/>
                  <a:gd name="T40" fmla="*/ 1 w 10"/>
                  <a:gd name="T41" fmla="*/ 9 h 10"/>
                  <a:gd name="T42" fmla="*/ 3 w 10"/>
                  <a:gd name="T43" fmla="*/ 9 h 10"/>
                  <a:gd name="T44" fmla="*/ 4 w 10"/>
                  <a:gd name="T45" fmla="*/ 10 h 10"/>
                  <a:gd name="T46" fmla="*/ 4 w 10"/>
                  <a:gd name="T47" fmla="*/ 10 h 10"/>
                  <a:gd name="T48" fmla="*/ 4 w 10"/>
                  <a:gd name="T49" fmla="*/ 9 h 10"/>
                  <a:gd name="T50" fmla="*/ 5 w 10"/>
                  <a:gd name="T51" fmla="*/ 8 h 10"/>
                  <a:gd name="T52" fmla="*/ 6 w 10"/>
                  <a:gd name="T53" fmla="*/ 8 h 10"/>
                  <a:gd name="T54" fmla="*/ 7 w 10"/>
                  <a:gd name="T55" fmla="*/ 8 h 10"/>
                  <a:gd name="T56" fmla="*/ 7 w 10"/>
                  <a:gd name="T57" fmla="*/ 8 h 10"/>
                  <a:gd name="T58" fmla="*/ 6 w 10"/>
                  <a:gd name="T59" fmla="*/ 6 h 10"/>
                  <a:gd name="T60" fmla="*/ 10 w 10"/>
                  <a:gd name="T6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 h="10">
                    <a:moveTo>
                      <a:pt x="10" y="2"/>
                    </a:moveTo>
                    <a:cubicBezTo>
                      <a:pt x="10" y="2"/>
                      <a:pt x="10" y="2"/>
                      <a:pt x="10" y="2"/>
                    </a:cubicBezTo>
                    <a:cubicBezTo>
                      <a:pt x="9" y="2"/>
                      <a:pt x="8" y="2"/>
                      <a:pt x="9" y="1"/>
                    </a:cubicBezTo>
                    <a:cubicBezTo>
                      <a:pt x="9" y="0"/>
                      <a:pt x="8" y="0"/>
                      <a:pt x="8" y="0"/>
                    </a:cubicBezTo>
                    <a:cubicBezTo>
                      <a:pt x="6" y="0"/>
                      <a:pt x="4" y="2"/>
                      <a:pt x="4" y="3"/>
                    </a:cubicBezTo>
                    <a:cubicBezTo>
                      <a:pt x="3" y="3"/>
                      <a:pt x="3" y="4"/>
                      <a:pt x="2" y="3"/>
                    </a:cubicBezTo>
                    <a:cubicBezTo>
                      <a:pt x="2" y="3"/>
                      <a:pt x="2" y="3"/>
                      <a:pt x="2" y="3"/>
                    </a:cubicBezTo>
                    <a:cubicBezTo>
                      <a:pt x="2" y="4"/>
                      <a:pt x="3" y="4"/>
                      <a:pt x="3" y="4"/>
                    </a:cubicBezTo>
                    <a:cubicBezTo>
                      <a:pt x="4" y="4"/>
                      <a:pt x="4" y="4"/>
                      <a:pt x="4" y="4"/>
                    </a:cubicBezTo>
                    <a:cubicBezTo>
                      <a:pt x="3" y="5"/>
                      <a:pt x="4" y="7"/>
                      <a:pt x="4" y="7"/>
                    </a:cubicBezTo>
                    <a:cubicBezTo>
                      <a:pt x="4" y="7"/>
                      <a:pt x="3" y="8"/>
                      <a:pt x="2" y="8"/>
                    </a:cubicBezTo>
                    <a:cubicBezTo>
                      <a:pt x="2" y="8"/>
                      <a:pt x="2" y="7"/>
                      <a:pt x="1" y="7"/>
                    </a:cubicBezTo>
                    <a:cubicBezTo>
                      <a:pt x="1" y="7"/>
                      <a:pt x="1" y="7"/>
                      <a:pt x="1" y="7"/>
                    </a:cubicBezTo>
                    <a:cubicBezTo>
                      <a:pt x="1" y="7"/>
                      <a:pt x="1" y="7"/>
                      <a:pt x="1" y="7"/>
                    </a:cubicBezTo>
                    <a:cubicBezTo>
                      <a:pt x="1" y="7"/>
                      <a:pt x="1" y="7"/>
                      <a:pt x="1" y="8"/>
                    </a:cubicBezTo>
                    <a:cubicBezTo>
                      <a:pt x="1" y="7"/>
                      <a:pt x="0" y="7"/>
                      <a:pt x="0" y="9"/>
                    </a:cubicBezTo>
                    <a:cubicBezTo>
                      <a:pt x="0" y="9"/>
                      <a:pt x="0" y="9"/>
                      <a:pt x="0" y="9"/>
                    </a:cubicBezTo>
                    <a:cubicBezTo>
                      <a:pt x="0" y="8"/>
                      <a:pt x="1" y="8"/>
                      <a:pt x="1" y="9"/>
                    </a:cubicBezTo>
                    <a:cubicBezTo>
                      <a:pt x="1" y="9"/>
                      <a:pt x="0" y="9"/>
                      <a:pt x="1" y="10"/>
                    </a:cubicBezTo>
                    <a:cubicBezTo>
                      <a:pt x="1" y="10"/>
                      <a:pt x="1" y="10"/>
                      <a:pt x="1" y="10"/>
                    </a:cubicBezTo>
                    <a:cubicBezTo>
                      <a:pt x="1" y="10"/>
                      <a:pt x="1" y="9"/>
                      <a:pt x="1" y="9"/>
                    </a:cubicBezTo>
                    <a:cubicBezTo>
                      <a:pt x="2" y="9"/>
                      <a:pt x="2" y="10"/>
                      <a:pt x="3" y="9"/>
                    </a:cubicBezTo>
                    <a:cubicBezTo>
                      <a:pt x="3" y="10"/>
                      <a:pt x="4" y="10"/>
                      <a:pt x="4" y="10"/>
                    </a:cubicBezTo>
                    <a:cubicBezTo>
                      <a:pt x="4" y="10"/>
                      <a:pt x="4" y="10"/>
                      <a:pt x="4" y="10"/>
                    </a:cubicBezTo>
                    <a:cubicBezTo>
                      <a:pt x="4" y="10"/>
                      <a:pt x="4" y="9"/>
                      <a:pt x="4" y="9"/>
                    </a:cubicBezTo>
                    <a:cubicBezTo>
                      <a:pt x="4" y="9"/>
                      <a:pt x="5" y="8"/>
                      <a:pt x="5" y="8"/>
                    </a:cubicBezTo>
                    <a:cubicBezTo>
                      <a:pt x="5" y="8"/>
                      <a:pt x="5" y="8"/>
                      <a:pt x="6" y="8"/>
                    </a:cubicBezTo>
                    <a:cubicBezTo>
                      <a:pt x="6" y="8"/>
                      <a:pt x="7" y="8"/>
                      <a:pt x="7" y="8"/>
                    </a:cubicBezTo>
                    <a:cubicBezTo>
                      <a:pt x="7" y="8"/>
                      <a:pt x="7" y="8"/>
                      <a:pt x="7" y="8"/>
                    </a:cubicBezTo>
                    <a:cubicBezTo>
                      <a:pt x="6" y="8"/>
                      <a:pt x="6" y="7"/>
                      <a:pt x="6" y="6"/>
                    </a:cubicBezTo>
                    <a:cubicBezTo>
                      <a:pt x="6" y="4"/>
                      <a:pt x="7" y="3"/>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44" name="Rectangle 29"/>
            <p:cNvSpPr>
              <a:spLocks noChangeArrowheads="1"/>
            </p:cNvSpPr>
            <p:nvPr/>
          </p:nvSpPr>
          <p:spPr bwMode="auto">
            <a:xfrm>
              <a:off x="5037170" y="2966096"/>
              <a:ext cx="10360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nl-NL" altLang="nl-NL" sz="1300">
                  <a:solidFill>
                    <a:schemeClr val="accent1"/>
                  </a:solidFill>
                  <a:latin typeface="Verdana" pitchFamily="34" charset="0"/>
                </a:rPr>
                <a:t>Government</a:t>
              </a:r>
              <a:endParaRPr kumimoji="0" lang="nl-NL" altLang="nl-NL" sz="1800" b="0" i="0" u="none" strike="noStrike" cap="none" normalizeH="0" baseline="0">
                <a:ln>
                  <a:noFill/>
                </a:ln>
                <a:solidFill>
                  <a:schemeClr val="accent1"/>
                </a:solidFill>
                <a:effectLst/>
                <a:cs typeface="Arial" pitchFamily="34" charset="0"/>
              </a:endParaRPr>
            </a:p>
          </p:txBody>
        </p:sp>
        <p:sp>
          <p:nvSpPr>
            <p:cNvPr id="48" name="Rectangle 29"/>
            <p:cNvSpPr>
              <a:spLocks noChangeArrowheads="1"/>
            </p:cNvSpPr>
            <p:nvPr/>
          </p:nvSpPr>
          <p:spPr bwMode="auto">
            <a:xfrm>
              <a:off x="6110146" y="4500148"/>
              <a:ext cx="730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nl-NL" altLang="nl-NL" sz="1300">
                  <a:solidFill>
                    <a:schemeClr val="accent1"/>
                  </a:solidFill>
                  <a:latin typeface="Verdana" pitchFamily="34" charset="0"/>
                </a:rPr>
                <a:t>Business</a:t>
              </a:r>
            </a:p>
            <a:p>
              <a:pPr lvl="0"/>
              <a:r>
                <a:rPr lang="nl-NL" altLang="nl-NL" sz="1300">
                  <a:solidFill>
                    <a:schemeClr val="accent1"/>
                  </a:solidFill>
                  <a:latin typeface="Verdana" pitchFamily="34" charset="0"/>
                </a:rPr>
                <a:t>commity</a:t>
              </a:r>
            </a:p>
          </p:txBody>
        </p:sp>
        <p:sp>
          <p:nvSpPr>
            <p:cNvPr id="49" name="Rectangle 29"/>
            <p:cNvSpPr>
              <a:spLocks noChangeArrowheads="1"/>
            </p:cNvSpPr>
            <p:nvPr/>
          </p:nvSpPr>
          <p:spPr bwMode="auto">
            <a:xfrm>
              <a:off x="7577233" y="3574330"/>
              <a:ext cx="9585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lang="nl-NL" altLang="nl-NL" sz="1300">
                  <a:solidFill>
                    <a:schemeClr val="accent1"/>
                  </a:solidFill>
                  <a:latin typeface="Verdana" pitchFamily="34" charset="0"/>
                </a:rPr>
                <a:t>Knowledge</a:t>
              </a:r>
            </a:p>
            <a:p>
              <a:pPr lvl="0"/>
              <a:r>
                <a:rPr lang="nl-NL" altLang="nl-NL" sz="1300">
                  <a:solidFill>
                    <a:schemeClr val="accent1"/>
                  </a:solidFill>
                  <a:latin typeface="Verdana" pitchFamily="34" charset="0"/>
                </a:rPr>
                <a:t>institutions</a:t>
              </a:r>
            </a:p>
          </p:txBody>
        </p:sp>
      </p:grpSp>
    </p:spTree>
    <p:extLst>
      <p:ext uri="{BB962C8B-B14F-4D97-AF65-F5344CB8AC3E}">
        <p14:creationId xmlns:p14="http://schemas.microsoft.com/office/powerpoint/2010/main" val="2900715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F580-4FFA-4EA4-A828-A7686D5A2CA7}"/>
              </a:ext>
            </a:extLst>
          </p:cNvPr>
          <p:cNvSpPr>
            <a:spLocks noGrp="1"/>
          </p:cNvSpPr>
          <p:nvPr>
            <p:ph type="title"/>
          </p:nvPr>
        </p:nvSpPr>
        <p:spPr>
          <a:xfrm>
            <a:off x="561600" y="168288"/>
            <a:ext cx="8330400" cy="576832"/>
          </a:xfrm>
        </p:spPr>
        <p:txBody>
          <a:bodyPr/>
          <a:lstStyle/>
          <a:p>
            <a:pPr algn="ctr"/>
            <a:r>
              <a:rPr lang="nl-NL" dirty="0" err="1"/>
              <a:t>Finding</a:t>
            </a:r>
            <a:r>
              <a:rPr lang="nl-NL" dirty="0"/>
              <a:t> </a:t>
            </a:r>
            <a:r>
              <a:rPr lang="nl-NL" dirty="0" err="1"/>
              <a:t>Answers</a:t>
            </a:r>
            <a:r>
              <a:rPr lang="nl-NL" dirty="0"/>
              <a:t> </a:t>
            </a:r>
            <a:r>
              <a:rPr lang="nl-NL" dirty="0" err="1"/>
              <a:t>Together</a:t>
            </a:r>
            <a:endParaRPr lang="nl-NL" dirty="0"/>
          </a:p>
        </p:txBody>
      </p:sp>
      <p:sp>
        <p:nvSpPr>
          <p:cNvPr id="3" name="Slide Number Placeholder 2">
            <a:extLst>
              <a:ext uri="{FF2B5EF4-FFF2-40B4-BE49-F238E27FC236}">
                <a16:creationId xmlns:a16="http://schemas.microsoft.com/office/drawing/2014/main" id="{EED14156-231C-49BA-8B09-718042AA0FB4}"/>
              </a:ext>
            </a:extLst>
          </p:cNvPr>
          <p:cNvSpPr>
            <a:spLocks noGrp="1"/>
          </p:cNvSpPr>
          <p:nvPr>
            <p:ph type="sldNum" sz="quarter" idx="10"/>
          </p:nvPr>
        </p:nvSpPr>
        <p:spPr/>
        <p:txBody>
          <a:bodyPr/>
          <a:lstStyle/>
          <a:p>
            <a:pPr algn="r"/>
            <a:fld id="{F25965E0-7062-474C-8671-DB3A3CE669B0}" type="slidenum">
              <a:rPr lang="nl-NL" smtClean="0"/>
              <a:pPr algn="r"/>
              <a:t>33</a:t>
            </a:fld>
            <a:endParaRPr lang="nl-NL" dirty="0"/>
          </a:p>
        </p:txBody>
      </p:sp>
      <p:pic>
        <p:nvPicPr>
          <p:cNvPr id="1026" name="Picture 2" descr="Image result for kaas en bodem daling&quot;">
            <a:extLst>
              <a:ext uri="{FF2B5EF4-FFF2-40B4-BE49-F238E27FC236}">
                <a16:creationId xmlns:a16="http://schemas.microsoft.com/office/drawing/2014/main" id="{777F26F6-4670-4B92-8970-FD3DFDD4EC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600" y="745120"/>
            <a:ext cx="8109479" cy="546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1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5143490"/>
          </a:xfrm>
          <a:prstGeom prst="rect">
            <a:avLst/>
          </a:prstGeom>
          <a:noFill/>
        </p:spPr>
      </p:pic>
      <p:sp>
        <p:nvSpPr>
          <p:cNvPr id="22" name="Slide Number Placeholder 2">
            <a:extLst>
              <a:ext uri="{FF2B5EF4-FFF2-40B4-BE49-F238E27FC236}">
                <a16:creationId xmlns:a16="http://schemas.microsoft.com/office/drawing/2014/main" id="{06DBAE52-53ED-4CAB-8D67-A2363EB13841}"/>
              </a:ext>
            </a:extLst>
          </p:cNvPr>
          <p:cNvSpPr>
            <a:spLocks noGrp="1"/>
          </p:cNvSpPr>
          <p:nvPr>
            <p:ph type="sldNum" sz="quarter" idx="17"/>
          </p:nvPr>
        </p:nvSpPr>
        <p:spPr>
          <a:xfrm>
            <a:off x="8463600" y="4773600"/>
            <a:ext cx="468000" cy="123188"/>
          </a:xfrm>
        </p:spPr>
        <p:txBody>
          <a:bodyPr/>
          <a:lstStyle/>
          <a:p>
            <a:pPr algn="r">
              <a:spcAft>
                <a:spcPts val="600"/>
              </a:spcAft>
            </a:pPr>
            <a:fld id="{F25965E0-7062-474C-8671-DB3A3CE669B0}" type="slidenum">
              <a:rPr lang="en-GB" smtClean="0"/>
              <a:pPr algn="r">
                <a:spcAft>
                  <a:spcPts val="600"/>
                </a:spcAft>
              </a:pPr>
              <a:t>34</a:t>
            </a:fld>
            <a:endParaRPr lang="en-GB"/>
          </a:p>
        </p:txBody>
      </p:sp>
      <p:sp>
        <p:nvSpPr>
          <p:cNvPr id="15" name="Title 14"/>
          <p:cNvSpPr>
            <a:spLocks noGrp="1"/>
          </p:cNvSpPr>
          <p:nvPr>
            <p:ph type="title"/>
          </p:nvPr>
        </p:nvSpPr>
        <p:spPr>
          <a:xfrm>
            <a:off x="561600" y="172641"/>
            <a:ext cx="8330400" cy="612000"/>
          </a:xfrm>
        </p:spPr>
        <p:txBody>
          <a:bodyPr wrap="square" anchor="t">
            <a:normAutofit fontScale="90000"/>
          </a:bodyPr>
          <a:lstStyle/>
          <a:p>
            <a:r>
              <a:rPr lang="en-US" dirty="0"/>
              <a:t>What is your relationship with the Soil?
</a:t>
            </a:r>
            <a:endParaRPr lang="en-GB" dirty="0"/>
          </a:p>
        </p:txBody>
      </p:sp>
      <p:sp>
        <p:nvSpPr>
          <p:cNvPr id="2" name="Rectangle 1">
            <a:extLst>
              <a:ext uri="{FF2B5EF4-FFF2-40B4-BE49-F238E27FC236}">
                <a16:creationId xmlns:a16="http://schemas.microsoft.com/office/drawing/2014/main" id="{8B0EE5A2-354A-42CF-9244-E568B0C9E1D1}"/>
              </a:ext>
            </a:extLst>
          </p:cNvPr>
          <p:cNvSpPr/>
          <p:nvPr/>
        </p:nvSpPr>
        <p:spPr>
          <a:xfrm>
            <a:off x="393192" y="957282"/>
            <a:ext cx="7141464" cy="1200329"/>
          </a:xfrm>
          <a:prstGeom prst="rect">
            <a:avLst/>
          </a:prstGeom>
        </p:spPr>
        <p:txBody>
          <a:bodyPr wrap="square">
            <a:spAutoFit/>
          </a:bodyPr>
          <a:lstStyle/>
          <a:p>
            <a:pPr marL="0" indent="0">
              <a:buNone/>
            </a:pPr>
            <a:r>
              <a:rPr lang="en-US" dirty="0">
                <a:solidFill>
                  <a:schemeClr val="bg1"/>
                </a:solidFill>
              </a:rPr>
              <a:t>Soil has many functions
Good soil management is beneficial for everyone
" Little bit of action perspective for smart soil management”
</a:t>
            </a:r>
            <a:endParaRPr lang="en-GB" dirty="0">
              <a:solidFill>
                <a:schemeClr val="bg1"/>
              </a:solidFill>
            </a:endParaRPr>
          </a:p>
        </p:txBody>
      </p:sp>
      <p:pic>
        <p:nvPicPr>
          <p:cNvPr id="3" name="Picture 4" descr="Image result for I love soil">
            <a:extLst>
              <a:ext uri="{FF2B5EF4-FFF2-40B4-BE49-F238E27FC236}">
                <a16:creationId xmlns:a16="http://schemas.microsoft.com/office/drawing/2014/main" id="{56898092-1BE2-F2BE-1C76-40358D0B35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5375" y="2438390"/>
            <a:ext cx="2208382"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0174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mest probleem">
            <a:extLst>
              <a:ext uri="{FF2B5EF4-FFF2-40B4-BE49-F238E27FC236}">
                <a16:creationId xmlns:a16="http://schemas.microsoft.com/office/drawing/2014/main" id="{C96D929B-6EF7-4795-81C6-8730FBBDD5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476" r="16008" b="-8"/>
          <a:stretch/>
        </p:blipFill>
        <p:spPr bwMode="auto">
          <a:xfrm>
            <a:off x="131227" y="808118"/>
            <a:ext cx="2556000" cy="1980000"/>
          </a:xfrm>
          <a:prstGeom prst="rect">
            <a:avLst/>
          </a:prstGeom>
          <a:solidFill>
            <a:srgbClr val="FFFFFF"/>
          </a:solidFill>
        </p:spPr>
      </p:pic>
      <p:pic>
        <p:nvPicPr>
          <p:cNvPr id="5" name="Picture 6" descr="Related image">
            <a:extLst>
              <a:ext uri="{FF2B5EF4-FFF2-40B4-BE49-F238E27FC236}">
                <a16:creationId xmlns:a16="http://schemas.microsoft.com/office/drawing/2014/main" id="{935037DA-230F-4DE9-B773-0D7BCF1F47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34097" y="808118"/>
            <a:ext cx="2556000" cy="1980000"/>
          </a:xfrm>
          <a:prstGeom prst="rect">
            <a:avLst/>
          </a:prstGeom>
          <a:solidFill>
            <a:srgbClr val="FFFFFF"/>
          </a:solidFill>
        </p:spPr>
      </p:pic>
      <p:pic>
        <p:nvPicPr>
          <p:cNvPr id="6" name="Picture 8" descr="https://www.steenmeel.info/wp-content/uploads/2015/04/bodem-hollt-achteruit2-620x363.jpg">
            <a:extLst>
              <a:ext uri="{FF2B5EF4-FFF2-40B4-BE49-F238E27FC236}">
                <a16:creationId xmlns:a16="http://schemas.microsoft.com/office/drawing/2014/main" id="{2F4E77E1-C831-4C35-94E4-9D3C22EB29F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6317034" y="781210"/>
            <a:ext cx="2556000" cy="1980000"/>
          </a:xfrm>
          <a:prstGeom prst="rect">
            <a:avLst/>
          </a:prstGeom>
          <a:solidFill>
            <a:srgbClr val="FFFFFF"/>
          </a:solidFill>
        </p:spPr>
      </p:pic>
      <p:sp>
        <p:nvSpPr>
          <p:cNvPr id="11" name="Slide Number Placeholder 4">
            <a:extLst>
              <a:ext uri="{FF2B5EF4-FFF2-40B4-BE49-F238E27FC236}">
                <a16:creationId xmlns:a16="http://schemas.microsoft.com/office/drawing/2014/main" id="{BDE37B8F-A700-4325-A5D6-713CFA814086}"/>
              </a:ext>
            </a:extLst>
          </p:cNvPr>
          <p:cNvSpPr>
            <a:spLocks noGrp="1"/>
          </p:cNvSpPr>
          <p:nvPr>
            <p:ph type="sldNum" sz="quarter" idx="25"/>
          </p:nvPr>
        </p:nvSpPr>
        <p:spPr>
          <a:xfrm>
            <a:off x="8463600" y="4773600"/>
            <a:ext cx="468000" cy="123188"/>
          </a:xfrm>
        </p:spPr>
        <p:txBody>
          <a:bodyPr/>
          <a:lstStyle/>
          <a:p>
            <a:pPr algn="r">
              <a:spcAft>
                <a:spcPts val="600"/>
              </a:spcAft>
            </a:pPr>
            <a:fld id="{F25965E0-7062-474C-8671-DB3A3CE669B0}" type="slidenum">
              <a:rPr lang="en-GB" smtClean="0"/>
              <a:pPr algn="r">
                <a:spcAft>
                  <a:spcPts val="600"/>
                </a:spcAft>
              </a:pPr>
              <a:t>35</a:t>
            </a:fld>
            <a:endParaRPr lang="en-GB"/>
          </a:p>
        </p:txBody>
      </p:sp>
      <p:sp>
        <p:nvSpPr>
          <p:cNvPr id="2" name="Title 1">
            <a:extLst>
              <a:ext uri="{FF2B5EF4-FFF2-40B4-BE49-F238E27FC236}">
                <a16:creationId xmlns:a16="http://schemas.microsoft.com/office/drawing/2014/main" id="{9391579F-3EF0-4420-8602-D949E93684A5}"/>
              </a:ext>
            </a:extLst>
          </p:cNvPr>
          <p:cNvSpPr>
            <a:spLocks noGrp="1"/>
          </p:cNvSpPr>
          <p:nvPr>
            <p:ph type="title"/>
          </p:nvPr>
        </p:nvSpPr>
        <p:spPr>
          <a:xfrm>
            <a:off x="561600" y="169210"/>
            <a:ext cx="8330400" cy="612000"/>
          </a:xfrm>
        </p:spPr>
        <p:txBody>
          <a:bodyPr wrap="square" anchor="t">
            <a:normAutofit fontScale="90000"/>
          </a:bodyPr>
          <a:lstStyle/>
          <a:p>
            <a:r>
              <a:rPr lang="en-US" dirty="0"/>
              <a:t>We are not Kind for our soils
</a:t>
            </a:r>
            <a:endParaRPr lang="en-GB" dirty="0"/>
          </a:p>
        </p:txBody>
      </p:sp>
      <p:sp>
        <p:nvSpPr>
          <p:cNvPr id="13" name="Text Placeholder 6">
            <a:extLst>
              <a:ext uri="{FF2B5EF4-FFF2-40B4-BE49-F238E27FC236}">
                <a16:creationId xmlns:a16="http://schemas.microsoft.com/office/drawing/2014/main" id="{A90C23FB-A76F-485D-9E8F-D3095A77F53A}"/>
              </a:ext>
            </a:extLst>
          </p:cNvPr>
          <p:cNvSpPr>
            <a:spLocks noGrp="1"/>
          </p:cNvSpPr>
          <p:nvPr>
            <p:ph type="body" sz="quarter" idx="20"/>
          </p:nvPr>
        </p:nvSpPr>
        <p:spPr>
          <a:xfrm>
            <a:off x="124031" y="2843252"/>
            <a:ext cx="3363007" cy="488862"/>
          </a:xfrm>
        </p:spPr>
        <p:txBody>
          <a:bodyPr/>
          <a:lstStyle/>
          <a:p>
            <a:r>
              <a:rPr lang="en-US" sz="1400" dirty="0"/>
              <a:t>Manure vs Soil biodiversity   
</a:t>
            </a:r>
          </a:p>
        </p:txBody>
      </p:sp>
      <p:sp>
        <p:nvSpPr>
          <p:cNvPr id="15" name="Text Placeholder 7">
            <a:extLst>
              <a:ext uri="{FF2B5EF4-FFF2-40B4-BE49-F238E27FC236}">
                <a16:creationId xmlns:a16="http://schemas.microsoft.com/office/drawing/2014/main" id="{0FEC0F86-52CB-4A9B-AFAA-77411398ACDD}"/>
              </a:ext>
            </a:extLst>
          </p:cNvPr>
          <p:cNvSpPr>
            <a:spLocks noGrp="1"/>
          </p:cNvSpPr>
          <p:nvPr>
            <p:ph type="body" sz="quarter" idx="26"/>
          </p:nvPr>
        </p:nvSpPr>
        <p:spPr>
          <a:xfrm>
            <a:off x="6258468" y="2820478"/>
            <a:ext cx="2673132" cy="406318"/>
          </a:xfrm>
        </p:spPr>
        <p:txBody>
          <a:bodyPr/>
          <a:lstStyle/>
          <a:p>
            <a:r>
              <a:rPr lang="en-US" sz="1400" dirty="0"/>
              <a:t>Soil compaction
</a:t>
            </a:r>
          </a:p>
        </p:txBody>
      </p:sp>
      <p:sp>
        <p:nvSpPr>
          <p:cNvPr id="17" name="Text Placeholder 8">
            <a:extLst>
              <a:ext uri="{FF2B5EF4-FFF2-40B4-BE49-F238E27FC236}">
                <a16:creationId xmlns:a16="http://schemas.microsoft.com/office/drawing/2014/main" id="{7FA9F9D0-635E-42F2-BE52-48CA3812FCCD}"/>
              </a:ext>
            </a:extLst>
          </p:cNvPr>
          <p:cNvSpPr>
            <a:spLocks noGrp="1"/>
          </p:cNvSpPr>
          <p:nvPr>
            <p:ph type="body" sz="quarter" idx="27"/>
          </p:nvPr>
        </p:nvSpPr>
        <p:spPr>
          <a:xfrm>
            <a:off x="3334097" y="2819873"/>
            <a:ext cx="2673132" cy="955446"/>
          </a:xfrm>
        </p:spPr>
        <p:txBody>
          <a:bodyPr/>
          <a:lstStyle/>
          <a:p>
            <a:r>
              <a:rPr lang="en-US" sz="1400" dirty="0"/>
              <a:t>Subsidence vs climate
</a:t>
            </a:r>
          </a:p>
        </p:txBody>
      </p:sp>
      <p:pic>
        <p:nvPicPr>
          <p:cNvPr id="12" name="Picture 4" descr="Photo: An earthworm in the soil.">
            <a:extLst>
              <a:ext uri="{FF2B5EF4-FFF2-40B4-BE49-F238E27FC236}">
                <a16:creationId xmlns:a16="http://schemas.microsoft.com/office/drawing/2014/main" id="{60CB8898-C561-400D-989A-8A1E4C7AB38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2400" y="3153890"/>
            <a:ext cx="2571897" cy="19289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water overlast tuin">
            <a:extLst>
              <a:ext uri="{FF2B5EF4-FFF2-40B4-BE49-F238E27FC236}">
                <a16:creationId xmlns:a16="http://schemas.microsoft.com/office/drawing/2014/main" id="{381E6FD2-CC05-4F67-B83B-82719008FD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58468" y="3195885"/>
            <a:ext cx="2614566" cy="17398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bodem daling">
            <a:extLst>
              <a:ext uri="{FF2B5EF4-FFF2-40B4-BE49-F238E27FC236}">
                <a16:creationId xmlns:a16="http://schemas.microsoft.com/office/drawing/2014/main" id="{C6025954-AECD-4EFB-AE28-9C99BF904E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93988" y="3184913"/>
            <a:ext cx="2854789" cy="1711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BBF506-310C-42F9-87B6-7892201A1E7C}"/>
              </a:ext>
            </a:extLst>
          </p:cNvPr>
          <p:cNvSpPr txBox="1"/>
          <p:nvPr/>
        </p:nvSpPr>
        <p:spPr>
          <a:xfrm>
            <a:off x="3015587" y="4840788"/>
            <a:ext cx="2403059" cy="302712"/>
          </a:xfrm>
          <a:prstGeom prst="rect">
            <a:avLst/>
          </a:prstGeom>
          <a:noFill/>
        </p:spPr>
        <p:txBody>
          <a:bodyPr wrap="square" rtlCol="0">
            <a:spAutoFit/>
          </a:bodyPr>
          <a:lstStyle/>
          <a:p>
            <a:pPr>
              <a:lnSpc>
                <a:spcPts val="1800"/>
              </a:lnSpc>
            </a:pPr>
            <a:r>
              <a:rPr lang="en-US" sz="1000" dirty="0" err="1">
                <a:latin typeface="Verdana" pitchFamily="34" charset="0"/>
              </a:rPr>
              <a:t>Foto</a:t>
            </a:r>
            <a:r>
              <a:rPr lang="en-US" sz="1000" dirty="0">
                <a:latin typeface="Verdana" pitchFamily="34" charset="0"/>
              </a:rPr>
              <a:t> </a:t>
            </a:r>
            <a:r>
              <a:rPr lang="en-US" sz="1000" dirty="0" err="1">
                <a:latin typeface="Verdana" pitchFamily="34" charset="0"/>
              </a:rPr>
              <a:t>margot</a:t>
            </a:r>
            <a:r>
              <a:rPr lang="en-US" sz="1000" dirty="0">
                <a:latin typeface="Verdana" pitchFamily="34" charset="0"/>
              </a:rPr>
              <a:t> de </a:t>
            </a:r>
            <a:r>
              <a:rPr lang="en-US" sz="1000" dirty="0" err="1">
                <a:latin typeface="Verdana" pitchFamily="34" charset="0"/>
              </a:rPr>
              <a:t>Cleen</a:t>
            </a:r>
            <a:endParaRPr lang="en-US" sz="1000" dirty="0">
              <a:latin typeface="Verdana" pitchFamily="34" charset="0"/>
            </a:endParaRPr>
          </a:p>
        </p:txBody>
      </p:sp>
      <p:sp>
        <p:nvSpPr>
          <p:cNvPr id="18" name="TextBox 17">
            <a:extLst>
              <a:ext uri="{FF2B5EF4-FFF2-40B4-BE49-F238E27FC236}">
                <a16:creationId xmlns:a16="http://schemas.microsoft.com/office/drawing/2014/main" id="{78BEA652-F2F2-41C0-B589-B54A7F8CBA1E}"/>
              </a:ext>
            </a:extLst>
          </p:cNvPr>
          <p:cNvSpPr txBox="1"/>
          <p:nvPr/>
        </p:nvSpPr>
        <p:spPr>
          <a:xfrm>
            <a:off x="6199902" y="4840788"/>
            <a:ext cx="2403059" cy="302712"/>
          </a:xfrm>
          <a:prstGeom prst="rect">
            <a:avLst/>
          </a:prstGeom>
          <a:noFill/>
        </p:spPr>
        <p:txBody>
          <a:bodyPr wrap="square" rtlCol="0">
            <a:spAutoFit/>
          </a:bodyPr>
          <a:lstStyle/>
          <a:p>
            <a:pPr>
              <a:lnSpc>
                <a:spcPts val="1800"/>
              </a:lnSpc>
            </a:pPr>
            <a:r>
              <a:rPr lang="en-US" sz="1000" dirty="0" err="1">
                <a:latin typeface="Verdana" pitchFamily="34" charset="0"/>
              </a:rPr>
              <a:t>Foto</a:t>
            </a:r>
            <a:r>
              <a:rPr lang="en-US" sz="1000" dirty="0">
                <a:latin typeface="Verdana" pitchFamily="34" charset="0"/>
              </a:rPr>
              <a:t> Margot de </a:t>
            </a:r>
            <a:r>
              <a:rPr lang="en-US" sz="1000" dirty="0" err="1">
                <a:latin typeface="Verdana" pitchFamily="34" charset="0"/>
              </a:rPr>
              <a:t>Cleen</a:t>
            </a:r>
            <a:endParaRPr lang="en-US" sz="1000" dirty="0">
              <a:latin typeface="Verdana" pitchFamily="34" charset="0"/>
            </a:endParaRPr>
          </a:p>
        </p:txBody>
      </p:sp>
    </p:spTree>
    <p:extLst>
      <p:ext uri="{BB962C8B-B14F-4D97-AF65-F5344CB8AC3E}">
        <p14:creationId xmlns:p14="http://schemas.microsoft.com/office/powerpoint/2010/main" val="2241726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5F6F2D94-B5E6-4C66-B84A-77FB743C87E4}"/>
              </a:ext>
            </a:extLst>
          </p:cNvPr>
          <p:cNvSpPr>
            <a:spLocks noGrp="1"/>
          </p:cNvSpPr>
          <p:nvPr>
            <p:ph type="title"/>
          </p:nvPr>
        </p:nvSpPr>
        <p:spPr>
          <a:xfrm>
            <a:off x="561600" y="169210"/>
            <a:ext cx="8330400" cy="612000"/>
          </a:xfrm>
        </p:spPr>
        <p:txBody>
          <a:bodyPr wrap="square" anchor="t">
            <a:normAutofit fontScale="90000"/>
          </a:bodyPr>
          <a:lstStyle/>
          <a:p>
            <a:r>
              <a:rPr lang="en-US" dirty="0"/>
              <a:t>You don't know what you're missing until she's not there...</a:t>
            </a:r>
          </a:p>
        </p:txBody>
      </p:sp>
      <p:sp>
        <p:nvSpPr>
          <p:cNvPr id="5" name="Slide Number Placeholder 4">
            <a:extLst>
              <a:ext uri="{FF2B5EF4-FFF2-40B4-BE49-F238E27FC236}">
                <a16:creationId xmlns:a16="http://schemas.microsoft.com/office/drawing/2014/main" id="{32484E73-F50D-442D-8CF6-5F51BE1C9978}"/>
              </a:ext>
            </a:extLst>
          </p:cNvPr>
          <p:cNvSpPr>
            <a:spLocks noGrp="1"/>
          </p:cNvSpPr>
          <p:nvPr>
            <p:ph type="sldNum" sz="quarter" idx="17"/>
          </p:nvPr>
        </p:nvSpPr>
        <p:spPr>
          <a:xfrm>
            <a:off x="8463600" y="4773600"/>
            <a:ext cx="468000" cy="123188"/>
          </a:xfrm>
        </p:spPr>
        <p:txBody>
          <a:bodyPr wrap="square">
            <a:normAutofit/>
          </a:bodyPr>
          <a:lstStyle/>
          <a:p>
            <a:pPr algn="r">
              <a:spcAft>
                <a:spcPts val="600"/>
              </a:spcAft>
            </a:pPr>
            <a:fld id="{F25965E0-7062-474C-8671-DB3A3CE669B0}" type="slidenum">
              <a:rPr lang="en-GB" smtClean="0"/>
              <a:pPr algn="r">
                <a:spcAft>
                  <a:spcPts val="600"/>
                </a:spcAft>
              </a:pPr>
              <a:t>36</a:t>
            </a:fld>
            <a:endParaRPr lang="en-GB"/>
          </a:p>
        </p:txBody>
      </p:sp>
      <p:pic>
        <p:nvPicPr>
          <p:cNvPr id="10" name="Picture 2" descr="Image result for huis op bodem">
            <a:extLst>
              <a:ext uri="{FF2B5EF4-FFF2-40B4-BE49-F238E27FC236}">
                <a16:creationId xmlns:a16="http://schemas.microsoft.com/office/drawing/2014/main" id="{35D22066-444C-4F18-A81B-9C37D5CCDAF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8745" y="1107712"/>
            <a:ext cx="8274430" cy="33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CD853E-FCD7-47C7-8FC4-A18AC3086416}"/>
              </a:ext>
            </a:extLst>
          </p:cNvPr>
          <p:cNvSpPr txBox="1"/>
          <p:nvPr/>
        </p:nvSpPr>
        <p:spPr>
          <a:xfrm>
            <a:off x="7442444" y="4311944"/>
            <a:ext cx="2403059" cy="302712"/>
          </a:xfrm>
          <a:prstGeom prst="rect">
            <a:avLst/>
          </a:prstGeom>
          <a:noFill/>
        </p:spPr>
        <p:txBody>
          <a:bodyPr wrap="square" rtlCol="0">
            <a:spAutoFit/>
          </a:bodyPr>
          <a:lstStyle/>
          <a:p>
            <a:pPr>
              <a:lnSpc>
                <a:spcPts val="1800"/>
              </a:lnSpc>
            </a:pPr>
            <a:r>
              <a:rPr lang="en-US" sz="1000" dirty="0" err="1">
                <a:latin typeface="Verdana" pitchFamily="34" charset="0"/>
              </a:rPr>
              <a:t>Foto</a:t>
            </a:r>
            <a:r>
              <a:rPr lang="en-US" sz="1000" dirty="0">
                <a:latin typeface="Verdana" pitchFamily="34" charset="0"/>
              </a:rPr>
              <a:t> </a:t>
            </a:r>
            <a:r>
              <a:rPr lang="en-US" sz="1000" dirty="0" err="1">
                <a:latin typeface="Verdana" pitchFamily="34" charset="0"/>
              </a:rPr>
              <a:t>margot</a:t>
            </a:r>
            <a:r>
              <a:rPr lang="en-US" sz="1000" dirty="0">
                <a:latin typeface="Verdana" pitchFamily="34" charset="0"/>
              </a:rPr>
              <a:t> de </a:t>
            </a:r>
            <a:r>
              <a:rPr lang="en-US" sz="1000" dirty="0" err="1">
                <a:latin typeface="Verdana" pitchFamily="34" charset="0"/>
              </a:rPr>
              <a:t>Cleen</a:t>
            </a:r>
            <a:endParaRPr lang="en-US" sz="1000" dirty="0">
              <a:latin typeface="Verdana" pitchFamily="34" charset="0"/>
            </a:endParaRPr>
          </a:p>
        </p:txBody>
      </p:sp>
    </p:spTree>
    <p:extLst>
      <p:ext uri="{BB962C8B-B14F-4D97-AF65-F5344CB8AC3E}">
        <p14:creationId xmlns:p14="http://schemas.microsoft.com/office/powerpoint/2010/main" val="3629490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D:\UserData\Data\Projecten 2017\BROAG2017\Symposium\RA_Rhede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36223" y="460630"/>
            <a:ext cx="6428217" cy="4758147"/>
          </a:xfrm>
          <a:prstGeom prst="rect">
            <a:avLst/>
          </a:prstGeom>
          <a:solidFill>
            <a:schemeClr val="bg1">
              <a:lumMod val="65000"/>
            </a:schemeClr>
          </a:solidFill>
        </p:spPr>
      </p:pic>
      <p:sp>
        <p:nvSpPr>
          <p:cNvPr id="58" name="Freeform 57"/>
          <p:cNvSpPr/>
          <p:nvPr/>
        </p:nvSpPr>
        <p:spPr>
          <a:xfrm>
            <a:off x="2087594" y="1315675"/>
            <a:ext cx="4749774" cy="3388905"/>
          </a:xfrm>
          <a:custGeom>
            <a:avLst/>
            <a:gdLst>
              <a:gd name="connsiteX0" fmla="*/ 0 w 4278702"/>
              <a:gd name="connsiteY0" fmla="*/ 2958860 h 2958860"/>
              <a:gd name="connsiteX1" fmla="*/ 2415397 w 4278702"/>
              <a:gd name="connsiteY1" fmla="*/ 1949570 h 2958860"/>
              <a:gd name="connsiteX2" fmla="*/ 3786997 w 4278702"/>
              <a:gd name="connsiteY2" fmla="*/ 646981 h 2958860"/>
              <a:gd name="connsiteX3" fmla="*/ 4278702 w 4278702"/>
              <a:gd name="connsiteY3" fmla="*/ 0 h 2958860"/>
            </a:gdLst>
            <a:ahLst/>
            <a:cxnLst>
              <a:cxn ang="0">
                <a:pos x="connsiteX0" y="connsiteY0"/>
              </a:cxn>
              <a:cxn ang="0">
                <a:pos x="connsiteX1" y="connsiteY1"/>
              </a:cxn>
              <a:cxn ang="0">
                <a:pos x="connsiteX2" y="connsiteY2"/>
              </a:cxn>
              <a:cxn ang="0">
                <a:pos x="connsiteX3" y="connsiteY3"/>
              </a:cxn>
            </a:cxnLst>
            <a:rect l="l" t="t" r="r" b="b"/>
            <a:pathLst>
              <a:path w="4278702" h="2958860">
                <a:moveTo>
                  <a:pt x="0" y="2958860"/>
                </a:moveTo>
                <a:cubicBezTo>
                  <a:pt x="892115" y="2646871"/>
                  <a:pt x="1784231" y="2334883"/>
                  <a:pt x="2415397" y="1949570"/>
                </a:cubicBezTo>
                <a:cubicBezTo>
                  <a:pt x="3046563" y="1564257"/>
                  <a:pt x="3476446" y="971909"/>
                  <a:pt x="3786997" y="646981"/>
                </a:cubicBezTo>
                <a:cubicBezTo>
                  <a:pt x="4097548" y="322053"/>
                  <a:pt x="4188125" y="161026"/>
                  <a:pt x="4278702" y="0"/>
                </a:cubicBezTo>
              </a:path>
            </a:pathLst>
          </a:custGeom>
          <a:noFill/>
          <a:ln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192578" y="117483"/>
            <a:ext cx="6332097" cy="987200"/>
          </a:xfrm>
        </p:spPr>
        <p:txBody>
          <a:bodyPr/>
          <a:lstStyle/>
          <a:p>
            <a:r>
              <a:rPr lang="en-GB" dirty="0">
                <a:solidFill>
                  <a:schemeClr val="tx1"/>
                </a:solidFill>
              </a:rPr>
              <a:t>Vulnerabilities 
</a:t>
            </a:r>
          </a:p>
        </p:txBody>
      </p:sp>
      <p:sp>
        <p:nvSpPr>
          <p:cNvPr id="4" name="Slide Number Placeholder 3"/>
          <p:cNvSpPr>
            <a:spLocks noGrp="1"/>
          </p:cNvSpPr>
          <p:nvPr>
            <p:ph type="sldNum" sz="quarter" idx="4294967295"/>
          </p:nvPr>
        </p:nvSpPr>
        <p:spPr>
          <a:xfrm>
            <a:off x="7650957" y="4623197"/>
            <a:ext cx="350044" cy="123825"/>
          </a:xfrm>
        </p:spPr>
        <p:txBody>
          <a:bodyPr/>
          <a:lstStyle/>
          <a:p>
            <a:pPr algn="r"/>
            <a:fld id="{F25965E0-7062-474C-8671-DB3A3CE669B0}" type="slidenum">
              <a:rPr lang="en-GB" smtClean="0"/>
              <a:pPr algn="r"/>
              <a:t>37</a:t>
            </a:fld>
            <a:endParaRPr lang="en-GB" dirty="0"/>
          </a:p>
        </p:txBody>
      </p:sp>
      <p:pic>
        <p:nvPicPr>
          <p:cNvPr id="4103"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2981" y="1975928"/>
            <a:ext cx="216000" cy="216000"/>
          </a:xfrm>
          <a:prstGeom prst="rect">
            <a:avLst/>
          </a:prstGeom>
          <a:solidFill>
            <a:schemeClr val="bg1"/>
          </a:solidFill>
        </p:spPr>
      </p:pic>
      <p:pic>
        <p:nvPicPr>
          <p:cNvPr id="16"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7503" y="3203583"/>
            <a:ext cx="216000" cy="216000"/>
          </a:xfrm>
          <a:prstGeom prst="rect">
            <a:avLst/>
          </a:prstGeom>
          <a:solidFill>
            <a:schemeClr val="bg1"/>
          </a:solidFill>
        </p:spPr>
      </p:pic>
      <p:pic>
        <p:nvPicPr>
          <p:cNvPr id="18"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9632" y="4417097"/>
            <a:ext cx="216000" cy="216000"/>
          </a:xfrm>
          <a:prstGeom prst="rect">
            <a:avLst/>
          </a:prstGeom>
          <a:solidFill>
            <a:schemeClr val="bg1"/>
          </a:solidFill>
        </p:spPr>
      </p:pic>
      <p:pic>
        <p:nvPicPr>
          <p:cNvPr id="19"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2981" y="2676881"/>
            <a:ext cx="216000" cy="216000"/>
          </a:xfrm>
          <a:prstGeom prst="rect">
            <a:avLst/>
          </a:prstGeom>
          <a:solidFill>
            <a:schemeClr val="bg1"/>
          </a:solidFill>
        </p:spPr>
      </p:pic>
      <p:pic>
        <p:nvPicPr>
          <p:cNvPr id="20"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6627" y="4033327"/>
            <a:ext cx="216000" cy="216000"/>
          </a:xfrm>
          <a:prstGeom prst="rect">
            <a:avLst/>
          </a:prstGeom>
          <a:solidFill>
            <a:schemeClr val="bg1"/>
          </a:solidFill>
        </p:spPr>
      </p:pic>
      <p:pic>
        <p:nvPicPr>
          <p:cNvPr id="21"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4559" y="3681964"/>
            <a:ext cx="216000" cy="216000"/>
          </a:xfrm>
          <a:prstGeom prst="rect">
            <a:avLst/>
          </a:prstGeom>
          <a:solidFill>
            <a:schemeClr val="bg1"/>
          </a:solidFill>
        </p:spPr>
      </p:pic>
      <p:pic>
        <p:nvPicPr>
          <p:cNvPr id="24" name="Picture 8" descr="C:\Users\maas010\AppData\Local\Microsoft\Windows\Temporary Internet Files\Content.IE5\SJDK0SWV\ms-flood[1].g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020" t="17714" r="20033" b="14248"/>
          <a:stretch/>
        </p:blipFill>
        <p:spPr bwMode="auto">
          <a:xfrm>
            <a:off x="2989480" y="4704580"/>
            <a:ext cx="328971" cy="344634"/>
          </a:xfrm>
          <a:prstGeom prst="rect">
            <a:avLst/>
          </a:prstGeom>
          <a:noFill/>
          <a:ln>
            <a:solidFill>
              <a:schemeClr val="dk1"/>
            </a:solidFill>
          </a:ln>
          <a:extLst>
            <a:ext uri="{909E8E84-426E-40DD-AFC4-6F175D3DCCD1}">
              <a14:hiddenFill xmlns:a14="http://schemas.microsoft.com/office/drawing/2010/main">
                <a:solidFill>
                  <a:srgbClr val="FFFFFF"/>
                </a:solidFill>
              </a14:hiddenFill>
            </a:ext>
          </a:extLst>
        </p:spPr>
      </p:pic>
      <p:pic>
        <p:nvPicPr>
          <p:cNvPr id="25" name="Picture 7" descr="C:\Users\maas010\AppData\Local\Microsoft\Windows\Temporary Internet Files\Content.IE5\7E7MNRD2\Flood[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0905" y="1709344"/>
            <a:ext cx="216000" cy="216000"/>
          </a:xfrm>
          <a:prstGeom prst="rect">
            <a:avLst/>
          </a:prstGeom>
          <a:solidFill>
            <a:schemeClr val="bg1"/>
          </a:solidFill>
        </p:spPr>
      </p:pic>
      <p:pic>
        <p:nvPicPr>
          <p:cNvPr id="4105" name="Picture 9" descr="C:\Users\maas010\AppData\Local\Microsoft\Windows\Temporary Internet Files\Content.IE5\53DA8OXW\calor[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0905" y="1994150"/>
            <a:ext cx="216000" cy="1977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maas010\AppData\Local\Microsoft\Windows\Temporary Internet Files\Content.IE5\53DA8OXW\calor[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35640" y="3920533"/>
            <a:ext cx="216000" cy="1977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maas010\AppData\Local\Microsoft\Windows\Temporary Internet Files\Content.IE5\53DA8OXW\calor[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433" y="4426208"/>
            <a:ext cx="216000" cy="1977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maas010\AppData\Local\Microsoft\Windows\Temporary Internet Files\Content.IE5\7E7MNRD2\724px-GHS-pictogram-flamme.svg[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96860" y="1315675"/>
            <a:ext cx="456122" cy="4561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maas010\AppData\Local\Microsoft\Windows\Temporary Internet Files\Content.IE5\7E7MNRD2\724px-GHS-pictogram-flamme.svg[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64314" y="2367508"/>
            <a:ext cx="456122" cy="4561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maas010\AppData\Local\Microsoft\Windows\Temporary Internet Files\Content.IE5\7E7MNRD2\724px-GHS-pictogram-flamme.svg[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13176" y="1808334"/>
            <a:ext cx="456122" cy="4561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1" descr="C:\Users\maas010\AppData\Local\Microsoft\Windows\Temporary Internet Files\Content.IE5\20Y79WAS\Pictograms-nps-misc-falling_rocks.svg[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5525" y="2889224"/>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C:\Users\maas010\AppData\Local\Microsoft\Windows\Temporary Internet Files\Content.IE5\20Y79WAS\Pictograms-nps-misc-falling_rocks.svg[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3441" y="3419583"/>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C:\Users\maas010\AppData\Local\Microsoft\Windows\Temporary Internet Files\Content.IE5\20Y79WAS\Pictograms-nps-misc-falling_rocks.svg[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63598" y="3885386"/>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1" descr="C:\Users\maas010\AppData\Local\Microsoft\Windows\Temporary Internet Files\Content.IE5\20Y79WAS\Pictograms-nps-misc-falling_rocks.svg[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2627" y="3632617"/>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1" descr="C:\Users\maas010\AppData\Local\Microsoft\Windows\Temporary Internet Files\Content.IE5\20Y79WAS\Pictograms-nps-misc-falling_rocks.svg[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8173" y="3136436"/>
            <a:ext cx="216000" cy="21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79999" y="1827570"/>
            <a:ext cx="1574049" cy="250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54000" numCol="1" spcCol="0" rtlCol="0" fromWordArt="0" anchor="ctr" anchorCtr="0" forceAA="0" compatLnSpc="1">
            <a:prstTxWarp prst="textNoShape">
              <a:avLst/>
            </a:prstTxWarp>
            <a:spAutoFit/>
          </a:bodyPr>
          <a:lstStyle/>
          <a:p>
            <a:pPr algn="ctr"/>
            <a:endParaRPr lang="en-GB" sz="1050" dirty="0">
              <a:solidFill>
                <a:schemeClr val="tx1"/>
              </a:solidFill>
            </a:endParaRPr>
          </a:p>
        </p:txBody>
      </p:sp>
      <p:pic>
        <p:nvPicPr>
          <p:cNvPr id="22" name="Picture 7" descr="C:\Users\maas010\AppData\Local\Microsoft\Windows\Temporary Internet Files\Content.IE5\7E7MNRD2\Flood[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51970" y="1229789"/>
            <a:ext cx="408064" cy="426954"/>
          </a:xfrm>
          <a:prstGeom prst="rect">
            <a:avLst/>
          </a:prstGeom>
          <a:solidFill>
            <a:schemeClr val="bg1">
              <a:lumMod val="85000"/>
            </a:schemeClr>
          </a:solidFill>
        </p:spPr>
      </p:pic>
      <p:pic>
        <p:nvPicPr>
          <p:cNvPr id="4104" name="Picture 8" descr="C:\Users\maas010\AppData\Local\Microsoft\Windows\Temporary Internet Files\Content.IE5\SJDK0SWV\ms-flood[1].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56368" y="678153"/>
            <a:ext cx="408285" cy="427186"/>
          </a:xfrm>
          <a:prstGeom prst="rect">
            <a:avLst/>
          </a:prstGeom>
          <a:solidFill>
            <a:schemeClr val="bg1">
              <a:lumMod val="85000"/>
            </a:schemeClr>
          </a:solidFill>
        </p:spPr>
      </p:pic>
      <p:pic>
        <p:nvPicPr>
          <p:cNvPr id="32" name="Picture 10" descr="C:\Users\maas010\AppData\Local\Microsoft\Windows\Temporary Internet Files\Content.IE5\7E7MNRD2\724px-GHS-pictogram-flamme.svg[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32464" y="2839704"/>
            <a:ext cx="425762" cy="445471"/>
          </a:xfrm>
          <a:prstGeom prst="rect">
            <a:avLst/>
          </a:prstGeom>
          <a:solidFill>
            <a:schemeClr val="bg1">
              <a:lumMod val="85000"/>
            </a:schemeClr>
          </a:solidFill>
        </p:spPr>
      </p:pic>
      <p:pic>
        <p:nvPicPr>
          <p:cNvPr id="35" name="Picture 9" descr="C:\Users\maas010\AppData\Local\Microsoft\Windows\Temporary Internet Files\Content.IE5\53DA8OXW\calor[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36223" y="2350559"/>
            <a:ext cx="408285" cy="391142"/>
          </a:xfrm>
          <a:prstGeom prst="rect">
            <a:avLst/>
          </a:prstGeom>
          <a:solidFill>
            <a:schemeClr val="bg1">
              <a:lumMod val="85000"/>
            </a:schemeClr>
          </a:solidFill>
        </p:spPr>
      </p:pic>
      <p:pic>
        <p:nvPicPr>
          <p:cNvPr id="4107" name="Picture 11" descr="C:\Users\maas010\AppData\Local\Microsoft\Windows\Temporary Internet Files\Content.IE5\20Y79WAS\Pictograms-nps-misc-falling_rocks.svg[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36223" y="1743158"/>
            <a:ext cx="418243" cy="437605"/>
          </a:xfrm>
          <a:prstGeom prst="rect">
            <a:avLst/>
          </a:prstGeom>
          <a:solidFill>
            <a:schemeClr val="bg1">
              <a:lumMod val="85000"/>
            </a:schemeClr>
          </a:solidFill>
        </p:spPr>
      </p:pic>
      <p:sp>
        <p:nvSpPr>
          <p:cNvPr id="6" name="TextBox 5"/>
          <p:cNvSpPr txBox="1"/>
          <p:nvPr/>
        </p:nvSpPr>
        <p:spPr>
          <a:xfrm>
            <a:off x="1978707" y="785730"/>
            <a:ext cx="1473451" cy="434414"/>
          </a:xfrm>
          <a:prstGeom prst="rect">
            <a:avLst/>
          </a:prstGeom>
          <a:noFill/>
        </p:spPr>
        <p:txBody>
          <a:bodyPr wrap="square" rtlCol="0">
            <a:spAutoFit/>
          </a:bodyPr>
          <a:lstStyle/>
          <a:p>
            <a:pPr>
              <a:lnSpc>
                <a:spcPts val="1350"/>
              </a:lnSpc>
            </a:pPr>
            <a:r>
              <a:rPr lang="en-GB" sz="1050">
                <a:solidFill>
                  <a:srgbClr val="000000"/>
                </a:solidFill>
                <a:latin typeface="Verdana" pitchFamily="34" charset="0"/>
              </a:rPr>
              <a:t>Flood
</a:t>
            </a:r>
            <a:endParaRPr lang="en-GB" sz="1050" dirty="0">
              <a:solidFill>
                <a:srgbClr val="000000"/>
              </a:solidFill>
              <a:latin typeface="Verdana" pitchFamily="34" charset="0"/>
            </a:endParaRPr>
          </a:p>
        </p:txBody>
      </p:sp>
      <p:sp>
        <p:nvSpPr>
          <p:cNvPr id="48" name="TextBox 47"/>
          <p:cNvSpPr txBox="1"/>
          <p:nvPr/>
        </p:nvSpPr>
        <p:spPr>
          <a:xfrm>
            <a:off x="1868356" y="1332400"/>
            <a:ext cx="1473451" cy="434414"/>
          </a:xfrm>
          <a:prstGeom prst="rect">
            <a:avLst/>
          </a:prstGeom>
          <a:noFill/>
        </p:spPr>
        <p:txBody>
          <a:bodyPr wrap="square" rtlCol="0">
            <a:spAutoFit/>
          </a:bodyPr>
          <a:lstStyle/>
          <a:p>
            <a:pPr>
              <a:lnSpc>
                <a:spcPts val="1350"/>
              </a:lnSpc>
            </a:pPr>
            <a:r>
              <a:rPr lang="en-GB" sz="1050" dirty="0">
                <a:solidFill>
                  <a:srgbClr val="000000"/>
                </a:solidFill>
                <a:latin typeface="Verdana" pitchFamily="34" charset="0"/>
              </a:rPr>
              <a:t>Flooding
</a:t>
            </a:r>
          </a:p>
        </p:txBody>
      </p:sp>
      <p:sp>
        <p:nvSpPr>
          <p:cNvPr id="49" name="TextBox 48"/>
          <p:cNvSpPr txBox="1"/>
          <p:nvPr/>
        </p:nvSpPr>
        <p:spPr>
          <a:xfrm>
            <a:off x="1858225" y="1851094"/>
            <a:ext cx="1473451" cy="434414"/>
          </a:xfrm>
          <a:prstGeom prst="rect">
            <a:avLst/>
          </a:prstGeom>
          <a:noFill/>
        </p:spPr>
        <p:txBody>
          <a:bodyPr wrap="square" rtlCol="0">
            <a:spAutoFit/>
          </a:bodyPr>
          <a:lstStyle/>
          <a:p>
            <a:pPr>
              <a:lnSpc>
                <a:spcPts val="1350"/>
              </a:lnSpc>
            </a:pPr>
            <a:r>
              <a:rPr lang="en-GB" sz="1050">
                <a:solidFill>
                  <a:srgbClr val="000000"/>
                </a:solidFill>
                <a:latin typeface="Verdana" pitchFamily="34" charset="0"/>
              </a:rPr>
              <a:t>Soil erosion
</a:t>
            </a:r>
            <a:endParaRPr lang="en-GB" sz="1050" dirty="0">
              <a:solidFill>
                <a:srgbClr val="000000"/>
              </a:solidFill>
              <a:latin typeface="Verdana" pitchFamily="34" charset="0"/>
            </a:endParaRPr>
          </a:p>
        </p:txBody>
      </p:sp>
      <p:sp>
        <p:nvSpPr>
          <p:cNvPr id="50" name="TextBox 49"/>
          <p:cNvSpPr txBox="1"/>
          <p:nvPr/>
        </p:nvSpPr>
        <p:spPr>
          <a:xfrm>
            <a:off x="1844508" y="2438467"/>
            <a:ext cx="1473451" cy="434414"/>
          </a:xfrm>
          <a:prstGeom prst="rect">
            <a:avLst/>
          </a:prstGeom>
          <a:noFill/>
        </p:spPr>
        <p:txBody>
          <a:bodyPr wrap="square" rtlCol="0">
            <a:spAutoFit/>
          </a:bodyPr>
          <a:lstStyle/>
          <a:p>
            <a:pPr>
              <a:lnSpc>
                <a:spcPts val="1350"/>
              </a:lnSpc>
            </a:pPr>
            <a:r>
              <a:rPr lang="en-GB" sz="1050" dirty="0">
                <a:solidFill>
                  <a:srgbClr val="000000"/>
                </a:solidFill>
                <a:latin typeface="Verdana" pitchFamily="34" charset="0"/>
              </a:rPr>
              <a:t>Heat stress
</a:t>
            </a:r>
          </a:p>
        </p:txBody>
      </p:sp>
      <p:sp>
        <p:nvSpPr>
          <p:cNvPr id="51" name="TextBox 50"/>
          <p:cNvSpPr txBox="1"/>
          <p:nvPr/>
        </p:nvSpPr>
        <p:spPr>
          <a:xfrm>
            <a:off x="1854467" y="2958508"/>
            <a:ext cx="1473451" cy="434414"/>
          </a:xfrm>
          <a:prstGeom prst="rect">
            <a:avLst/>
          </a:prstGeom>
          <a:noFill/>
        </p:spPr>
        <p:txBody>
          <a:bodyPr wrap="square" rtlCol="0">
            <a:spAutoFit/>
          </a:bodyPr>
          <a:lstStyle/>
          <a:p>
            <a:pPr>
              <a:lnSpc>
                <a:spcPts val="1350"/>
              </a:lnSpc>
            </a:pPr>
            <a:r>
              <a:rPr lang="en-GB" sz="1050" dirty="0">
                <a:solidFill>
                  <a:srgbClr val="000000"/>
                </a:solidFill>
                <a:latin typeface="Verdana" pitchFamily="34" charset="0"/>
              </a:rPr>
              <a:t>Nature fire
</a:t>
            </a:r>
          </a:p>
        </p:txBody>
      </p:sp>
      <p:sp>
        <p:nvSpPr>
          <p:cNvPr id="54" name="TextBox 53"/>
          <p:cNvSpPr txBox="1"/>
          <p:nvPr/>
        </p:nvSpPr>
        <p:spPr>
          <a:xfrm>
            <a:off x="2797393" y="4202717"/>
            <a:ext cx="530525" cy="254878"/>
          </a:xfrm>
          <a:prstGeom prst="rect">
            <a:avLst/>
          </a:prstGeom>
          <a:noFill/>
        </p:spPr>
        <p:txBody>
          <a:bodyPr wrap="square" rtlCol="0">
            <a:spAutoFit/>
          </a:bodyPr>
          <a:lstStyle/>
          <a:p>
            <a:pPr>
              <a:lnSpc>
                <a:spcPts val="1350"/>
              </a:lnSpc>
            </a:pPr>
            <a:r>
              <a:rPr lang="en-GB" sz="1050" dirty="0" err="1">
                <a:solidFill>
                  <a:srgbClr val="000000"/>
                </a:solidFill>
                <a:latin typeface="Verdana" pitchFamily="34" charset="0"/>
              </a:rPr>
              <a:t>Velp</a:t>
            </a:r>
            <a:endParaRPr lang="en-GB" sz="1050" dirty="0">
              <a:solidFill>
                <a:srgbClr val="000000"/>
              </a:solidFill>
              <a:latin typeface="Verdana" pitchFamily="34" charset="0"/>
            </a:endParaRPr>
          </a:p>
        </p:txBody>
      </p:sp>
      <p:sp>
        <p:nvSpPr>
          <p:cNvPr id="55" name="TextBox 54"/>
          <p:cNvSpPr txBox="1"/>
          <p:nvPr/>
        </p:nvSpPr>
        <p:spPr>
          <a:xfrm>
            <a:off x="6164618" y="1794020"/>
            <a:ext cx="672749" cy="254878"/>
          </a:xfrm>
          <a:prstGeom prst="rect">
            <a:avLst/>
          </a:prstGeom>
          <a:noFill/>
        </p:spPr>
        <p:txBody>
          <a:bodyPr wrap="square" rtlCol="0">
            <a:spAutoFit/>
          </a:bodyPr>
          <a:lstStyle/>
          <a:p>
            <a:pPr>
              <a:lnSpc>
                <a:spcPts val="1350"/>
              </a:lnSpc>
            </a:pPr>
            <a:r>
              <a:rPr lang="en-GB" sz="1050" dirty="0" err="1">
                <a:solidFill>
                  <a:srgbClr val="000000"/>
                </a:solidFill>
                <a:latin typeface="Verdana" pitchFamily="34" charset="0"/>
              </a:rPr>
              <a:t>Dieren</a:t>
            </a:r>
            <a:endParaRPr lang="en-GB" sz="1050" dirty="0">
              <a:solidFill>
                <a:srgbClr val="000000"/>
              </a:solidFill>
              <a:latin typeface="Verdana" pitchFamily="34" charset="0"/>
            </a:endParaRPr>
          </a:p>
        </p:txBody>
      </p:sp>
      <p:sp>
        <p:nvSpPr>
          <p:cNvPr id="56" name="TextBox 55"/>
          <p:cNvSpPr txBox="1"/>
          <p:nvPr/>
        </p:nvSpPr>
        <p:spPr>
          <a:xfrm>
            <a:off x="4390559" y="3799648"/>
            <a:ext cx="690225" cy="254878"/>
          </a:xfrm>
          <a:prstGeom prst="rect">
            <a:avLst/>
          </a:prstGeom>
          <a:noFill/>
        </p:spPr>
        <p:txBody>
          <a:bodyPr wrap="square" rtlCol="0">
            <a:spAutoFit/>
          </a:bodyPr>
          <a:lstStyle/>
          <a:p>
            <a:pPr>
              <a:lnSpc>
                <a:spcPts val="1350"/>
              </a:lnSpc>
            </a:pPr>
            <a:r>
              <a:rPr lang="en-GB" sz="1050" dirty="0" err="1">
                <a:solidFill>
                  <a:srgbClr val="000000"/>
                </a:solidFill>
                <a:latin typeface="Verdana" pitchFamily="34" charset="0"/>
              </a:rPr>
              <a:t>Rheden</a:t>
            </a:r>
            <a:endParaRPr lang="en-GB" sz="1050" dirty="0">
              <a:solidFill>
                <a:srgbClr val="000000"/>
              </a:solidFill>
              <a:latin typeface="Verdana" pitchFamily="34" charset="0"/>
            </a:endParaRPr>
          </a:p>
        </p:txBody>
      </p:sp>
      <p:sp>
        <p:nvSpPr>
          <p:cNvPr id="57" name="TextBox 56"/>
          <p:cNvSpPr txBox="1"/>
          <p:nvPr/>
        </p:nvSpPr>
        <p:spPr>
          <a:xfrm>
            <a:off x="1514185" y="4755709"/>
            <a:ext cx="741983" cy="254878"/>
          </a:xfrm>
          <a:prstGeom prst="rect">
            <a:avLst/>
          </a:prstGeom>
          <a:noFill/>
        </p:spPr>
        <p:txBody>
          <a:bodyPr wrap="square" rtlCol="0">
            <a:spAutoFit/>
          </a:bodyPr>
          <a:lstStyle/>
          <a:p>
            <a:pPr>
              <a:lnSpc>
                <a:spcPts val="1350"/>
              </a:lnSpc>
            </a:pPr>
            <a:r>
              <a:rPr lang="en-GB" sz="1050" dirty="0">
                <a:solidFill>
                  <a:srgbClr val="000000"/>
                </a:solidFill>
                <a:latin typeface="Verdana" pitchFamily="34" charset="0"/>
              </a:rPr>
              <a:t>Arnhem</a:t>
            </a:r>
          </a:p>
        </p:txBody>
      </p:sp>
    </p:spTree>
    <p:extLst>
      <p:ext uri="{BB962C8B-B14F-4D97-AF65-F5344CB8AC3E}">
        <p14:creationId xmlns:p14="http://schemas.microsoft.com/office/powerpoint/2010/main" val="13388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6750" y="2033456"/>
            <a:ext cx="3767001" cy="669950"/>
          </a:xfrm>
          <a:prstGeom prst="rect">
            <a:avLst/>
          </a:prstGeom>
        </p:spPr>
      </p:pic>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8708" y="3424944"/>
            <a:ext cx="3765042" cy="694381"/>
          </a:xfrm>
          <a:prstGeom prst="rect">
            <a:avLst/>
          </a:prstGeom>
        </p:spPr>
      </p:pic>
      <p:sp>
        <p:nvSpPr>
          <p:cNvPr id="6" name="Title 5"/>
          <p:cNvSpPr>
            <a:spLocks noGrp="1"/>
          </p:cNvSpPr>
          <p:nvPr>
            <p:ph type="title"/>
          </p:nvPr>
        </p:nvSpPr>
        <p:spPr/>
        <p:txBody>
          <a:bodyPr>
            <a:normAutofit fontScale="90000"/>
          </a:bodyPr>
          <a:lstStyle/>
          <a:p>
            <a:r>
              <a:rPr lang="en-GB" dirty="0">
                <a:solidFill>
                  <a:schemeClr val="tx1"/>
                </a:solidFill>
              </a:rPr>
              <a:t>System features landscape &gt; city
</a:t>
            </a:r>
          </a:p>
        </p:txBody>
      </p:sp>
      <p:sp>
        <p:nvSpPr>
          <p:cNvPr id="4" name="Slide Number Placeholder 3"/>
          <p:cNvSpPr>
            <a:spLocks noGrp="1"/>
          </p:cNvSpPr>
          <p:nvPr>
            <p:ph type="sldNum" sz="quarter" idx="10"/>
          </p:nvPr>
        </p:nvSpPr>
        <p:spPr/>
        <p:txBody>
          <a:bodyPr/>
          <a:lstStyle/>
          <a:p>
            <a:pPr>
              <a:lnSpc>
                <a:spcPts val="675"/>
              </a:lnSpc>
            </a:pPr>
            <a:fld id="{F25965E0-7062-474C-8671-DB3A3CE669B0}" type="slidenum">
              <a:rPr lang="en-GB" smtClean="0"/>
              <a:pPr>
                <a:lnSpc>
                  <a:spcPts val="675"/>
                </a:lnSpc>
              </a:pPr>
              <a:t>38</a:t>
            </a:fld>
            <a:endParaRPr lang="en-GB" dirty="0"/>
          </a:p>
        </p:txBody>
      </p:sp>
      <p:pic>
        <p:nvPicPr>
          <p:cNvPr id="5" name="Picture 2" descr="https://www.arcgis.com/sharing/rest/content/items/a7cdf9c7dea84ca6b5fe9bb6c24ab122/resources/legenda_strategiev2__1520288117965__w1039.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87821" y="1311593"/>
            <a:ext cx="3755930" cy="696786"/>
          </a:xfrm>
          <a:prstGeom prst="rect">
            <a:avLst/>
          </a:prstGeom>
          <a:solidFill>
            <a:schemeClr val="bg1">
              <a:lumMod val="95000"/>
            </a:schemeClr>
          </a:solidFill>
        </p:spPr>
      </p:pic>
      <p:sp>
        <p:nvSpPr>
          <p:cNvPr id="10" name="Rounded Rectangle 9"/>
          <p:cNvSpPr>
            <a:spLocks/>
          </p:cNvSpPr>
          <p:nvPr/>
        </p:nvSpPr>
        <p:spPr>
          <a:xfrm>
            <a:off x="2058800" y="2160197"/>
            <a:ext cx="1255014" cy="412529"/>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noAutofit/>
          </a:bodyPr>
          <a:lstStyle/>
          <a:p>
            <a:pPr algn="ctr"/>
            <a:r>
              <a:rPr lang="en-GB" sz="1050" dirty="0">
                <a:solidFill>
                  <a:schemeClr val="bg1"/>
                </a:solidFill>
              </a:rPr>
              <a:t>Soil moisture
</a:t>
            </a:r>
          </a:p>
        </p:txBody>
      </p:sp>
      <p:sp>
        <p:nvSpPr>
          <p:cNvPr id="11" name="Rounded Rectangle 10"/>
          <p:cNvSpPr>
            <a:spLocks/>
          </p:cNvSpPr>
          <p:nvPr/>
        </p:nvSpPr>
        <p:spPr>
          <a:xfrm>
            <a:off x="2058801" y="2688021"/>
            <a:ext cx="1255015" cy="610295"/>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1050" dirty="0">
                <a:solidFill>
                  <a:schemeClr val="bg1"/>
                </a:solidFill>
              </a:rPr>
              <a:t>Superficial runoff
</a:t>
            </a:r>
          </a:p>
        </p:txBody>
      </p:sp>
      <p:sp>
        <p:nvSpPr>
          <p:cNvPr id="12" name="Rounded Rectangle 11"/>
          <p:cNvSpPr>
            <a:spLocks/>
          </p:cNvSpPr>
          <p:nvPr/>
        </p:nvSpPr>
        <p:spPr>
          <a:xfrm>
            <a:off x="2058800" y="3461577"/>
            <a:ext cx="1255014" cy="430331"/>
          </a:xfrm>
          <a:prstGeom prst="round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noAutofit/>
          </a:bodyPr>
          <a:lstStyle/>
          <a:p>
            <a:pPr algn="ctr"/>
            <a:r>
              <a:rPr lang="en-GB" sz="1050" dirty="0">
                <a:solidFill>
                  <a:schemeClr val="bg1"/>
                </a:solidFill>
              </a:rPr>
              <a:t>Soil storage GHG (summer)</a:t>
            </a:r>
            <a:endParaRPr lang="en-GB" dirty="0">
              <a:solidFill>
                <a:schemeClr val="bg1"/>
              </a:solidFill>
            </a:endParaRPr>
          </a:p>
        </p:txBody>
      </p:sp>
      <p:sp>
        <p:nvSpPr>
          <p:cNvPr id="13" name="Rectangle 12"/>
          <p:cNvSpPr/>
          <p:nvPr/>
        </p:nvSpPr>
        <p:spPr>
          <a:xfrm>
            <a:off x="3486722" y="2219042"/>
            <a:ext cx="678942" cy="30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err="1">
                <a:solidFill>
                  <a:schemeClr val="tx1"/>
                </a:solidFill>
              </a:rPr>
              <a:t>grondwater</a:t>
            </a:r>
            <a:endParaRPr lang="en-GB" sz="788" dirty="0">
              <a:solidFill>
                <a:schemeClr val="tx1"/>
              </a:solidFill>
            </a:endParaRPr>
          </a:p>
        </p:txBody>
      </p:sp>
      <p:sp>
        <p:nvSpPr>
          <p:cNvPr id="14" name="Rectangle 13"/>
          <p:cNvSpPr/>
          <p:nvPr/>
        </p:nvSpPr>
        <p:spPr>
          <a:xfrm>
            <a:off x="6077331" y="2289882"/>
            <a:ext cx="678942" cy="1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err="1">
                <a:solidFill>
                  <a:schemeClr val="bg1"/>
                </a:solidFill>
              </a:rPr>
              <a:t>hangwater</a:t>
            </a:r>
            <a:endParaRPr lang="en-GB" sz="788" dirty="0">
              <a:solidFill>
                <a:schemeClr val="bg1"/>
              </a:solidFill>
            </a:endParaRPr>
          </a:p>
        </p:txBody>
      </p:sp>
      <p:sp>
        <p:nvSpPr>
          <p:cNvPr id="15" name="Rectangle 14"/>
          <p:cNvSpPr/>
          <p:nvPr/>
        </p:nvSpPr>
        <p:spPr>
          <a:xfrm>
            <a:off x="3340132" y="3461543"/>
            <a:ext cx="972122" cy="1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a:solidFill>
                  <a:schemeClr val="tx1"/>
                </a:solidFill>
              </a:rPr>
              <a:t>&lt; 100 mm/d</a:t>
            </a:r>
          </a:p>
        </p:txBody>
      </p:sp>
      <p:sp>
        <p:nvSpPr>
          <p:cNvPr id="16" name="Rectangle 15"/>
          <p:cNvSpPr/>
          <p:nvPr/>
        </p:nvSpPr>
        <p:spPr>
          <a:xfrm>
            <a:off x="5909095" y="3644016"/>
            <a:ext cx="972122" cy="1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a:solidFill>
                  <a:schemeClr val="bg1"/>
                </a:solidFill>
              </a:rPr>
              <a:t>&gt; 700 mm/d</a:t>
            </a:r>
          </a:p>
        </p:txBody>
      </p:sp>
      <p:sp>
        <p:nvSpPr>
          <p:cNvPr id="35" name="Rectangle 34"/>
          <p:cNvSpPr/>
          <p:nvPr/>
        </p:nvSpPr>
        <p:spPr>
          <a:xfrm>
            <a:off x="3387820" y="1313124"/>
            <a:ext cx="277749" cy="1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a:solidFill>
                  <a:schemeClr val="tx1"/>
                </a:solidFill>
              </a:rPr>
              <a:t>A'</a:t>
            </a:r>
          </a:p>
        </p:txBody>
      </p:sp>
      <p:sp>
        <p:nvSpPr>
          <p:cNvPr id="38" name="Rectangle 37"/>
          <p:cNvSpPr/>
          <p:nvPr/>
        </p:nvSpPr>
        <p:spPr>
          <a:xfrm>
            <a:off x="6927723" y="1318266"/>
            <a:ext cx="277749" cy="188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a:solidFill>
                  <a:schemeClr val="tx1"/>
                </a:solidFill>
              </a:rPr>
              <a:t>A</a:t>
            </a:r>
          </a:p>
        </p:txBody>
      </p:sp>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78708" y="2728484"/>
            <a:ext cx="3765042" cy="663099"/>
          </a:xfrm>
          <a:prstGeom prst="rect">
            <a:avLst/>
          </a:prstGeom>
        </p:spPr>
      </p:pic>
      <p:sp>
        <p:nvSpPr>
          <p:cNvPr id="18" name="Rectangle 17"/>
          <p:cNvSpPr/>
          <p:nvPr/>
        </p:nvSpPr>
        <p:spPr>
          <a:xfrm>
            <a:off x="4531659" y="4752191"/>
            <a:ext cx="3312170" cy="21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9935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0E5E9B-2AA7-4D18-A8BD-02C804A9EC21}"/>
              </a:ext>
            </a:extLst>
          </p:cNvPr>
          <p:cNvSpPr/>
          <p:nvPr/>
        </p:nvSpPr>
        <p:spPr>
          <a:xfrm>
            <a:off x="347472" y="4489426"/>
            <a:ext cx="2714441" cy="8598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US" sz="1400" dirty="0">
              <a:solidFill>
                <a:schemeClr val="tx1"/>
              </a:solidFill>
            </a:endParaRPr>
          </a:p>
        </p:txBody>
      </p:sp>
      <p:sp>
        <p:nvSpPr>
          <p:cNvPr id="4" name="Rechthoek 4">
            <a:extLst>
              <a:ext uri="{FF2B5EF4-FFF2-40B4-BE49-F238E27FC236}">
                <a16:creationId xmlns:a16="http://schemas.microsoft.com/office/drawing/2014/main" id="{ED5EB362-601A-4A5C-800D-1C56C2C27A3D}"/>
              </a:ext>
            </a:extLst>
          </p:cNvPr>
          <p:cNvSpPr/>
          <p:nvPr/>
        </p:nvSpPr>
        <p:spPr>
          <a:xfrm>
            <a:off x="1359460" y="631802"/>
            <a:ext cx="5948129" cy="3857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2" descr="https://www.arcgis.com/sharing/rest/content/items/a7cdf9c7dea84ca6b5fe9bb6c24ab122/resources/legenda_strategiev2__1520288117965__w1039.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
          <a:stretch/>
        </p:blipFill>
        <p:spPr bwMode="auto">
          <a:xfrm>
            <a:off x="2337097" y="836189"/>
            <a:ext cx="4681367" cy="13344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arcgis.com/sharing/rest/content/items/a7cdf9c7dea84ca6b5fe9bb6c24ab122/resources/legenda_strategiev2__1520288117965__w1039.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37097" y="2133485"/>
            <a:ext cx="4681367" cy="60237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3"/>
          <p:cNvSpPr txBox="1">
            <a:spLocks/>
          </p:cNvSpPr>
          <p:nvPr/>
        </p:nvSpPr>
        <p:spPr>
          <a:xfrm>
            <a:off x="2303244" y="651268"/>
            <a:ext cx="4749073" cy="472571"/>
          </a:xfrm>
          <a:prstGeom prst="rect">
            <a:avLst/>
          </a:prstGeom>
        </p:spPr>
        <p:txBody>
          <a:bodyPr vert="horz" lIns="51435" tIns="25718" rIns="51435" bIns="25718"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75" dirty="0"/>
              <a:t>Strategy &gt; measures
</a:t>
            </a:r>
          </a:p>
        </p:txBody>
      </p:sp>
      <p:pic>
        <p:nvPicPr>
          <p:cNvPr id="1026" name="Picture 2" descr="Waterdoorlatende verhardingsmaterial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0126" y="2739404"/>
            <a:ext cx="900557" cy="675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koppelen en seizoensberg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3002" y="2735861"/>
            <a:ext cx="905280" cy="678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leiding van regenwater over de we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58289" y="2735861"/>
            <a:ext cx="905280" cy="678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eppel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8290" y="3471213"/>
            <a:ext cx="905280" cy="6789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1846" y="2735861"/>
            <a:ext cx="1213090" cy="682364"/>
          </a:xfrm>
          <a:prstGeom prst="rect">
            <a:avLst/>
          </a:prstGeom>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3002" y="3460991"/>
            <a:ext cx="918911" cy="689183"/>
          </a:xfrm>
          <a:prstGeom prst="rect">
            <a:avLst/>
          </a:prstGeom>
        </p:spPr>
      </p:pic>
      <p:pic>
        <p:nvPicPr>
          <p:cNvPr id="1040" name="Picture 16" descr="Regenwateropslag onder sportvelden"/>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631846" y="3471213"/>
            <a:ext cx="1213090" cy="6702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fkoppelen hemelwaterafvoeren"/>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70126" y="3474756"/>
            <a:ext cx="900557" cy="6754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31659" y="4752191"/>
            <a:ext cx="3312170" cy="217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a:p>
        </p:txBody>
      </p:sp>
      <p:sp>
        <p:nvSpPr>
          <p:cNvPr id="15" name="TextBox 14">
            <a:extLst>
              <a:ext uri="{FF2B5EF4-FFF2-40B4-BE49-F238E27FC236}">
                <a16:creationId xmlns:a16="http://schemas.microsoft.com/office/drawing/2014/main" id="{BA5B99DB-70EC-40F4-B7B9-5BF07D589479}"/>
              </a:ext>
            </a:extLst>
          </p:cNvPr>
          <p:cNvSpPr txBox="1"/>
          <p:nvPr/>
        </p:nvSpPr>
        <p:spPr>
          <a:xfrm>
            <a:off x="4059335" y="4107592"/>
            <a:ext cx="1216223" cy="646331"/>
          </a:xfrm>
          <a:prstGeom prst="rect">
            <a:avLst/>
          </a:prstGeom>
          <a:noFill/>
        </p:spPr>
        <p:txBody>
          <a:bodyPr wrap="square" rtlCol="0">
            <a:spAutoFit/>
          </a:bodyPr>
          <a:lstStyle/>
          <a:p>
            <a:r>
              <a:rPr lang="en-GB" dirty="0">
                <a:solidFill>
                  <a:schemeClr val="accent1">
                    <a:lumMod val="75000"/>
                  </a:schemeClr>
                </a:solidFill>
              </a:rPr>
              <a:t>store
</a:t>
            </a:r>
          </a:p>
        </p:txBody>
      </p:sp>
      <p:sp>
        <p:nvSpPr>
          <p:cNvPr id="16" name="TextBox 15">
            <a:extLst>
              <a:ext uri="{FF2B5EF4-FFF2-40B4-BE49-F238E27FC236}">
                <a16:creationId xmlns:a16="http://schemas.microsoft.com/office/drawing/2014/main" id="{B9EC9E97-D98C-4D73-8950-098F005F8078}"/>
              </a:ext>
            </a:extLst>
          </p:cNvPr>
          <p:cNvSpPr txBox="1"/>
          <p:nvPr/>
        </p:nvSpPr>
        <p:spPr>
          <a:xfrm>
            <a:off x="2059939" y="4128682"/>
            <a:ext cx="1216223" cy="646331"/>
          </a:xfrm>
          <a:prstGeom prst="rect">
            <a:avLst/>
          </a:prstGeom>
          <a:noFill/>
        </p:spPr>
        <p:txBody>
          <a:bodyPr wrap="square" rtlCol="0">
            <a:spAutoFit/>
          </a:bodyPr>
          <a:lstStyle/>
          <a:p>
            <a:r>
              <a:rPr lang="en-GB" dirty="0">
                <a:solidFill>
                  <a:schemeClr val="accent1">
                    <a:lumMod val="75000"/>
                  </a:schemeClr>
                </a:solidFill>
              </a:rPr>
              <a:t>eliminate
</a:t>
            </a:r>
          </a:p>
        </p:txBody>
      </p:sp>
      <p:sp>
        <p:nvSpPr>
          <p:cNvPr id="17" name="TextBox 16">
            <a:extLst>
              <a:ext uri="{FF2B5EF4-FFF2-40B4-BE49-F238E27FC236}">
                <a16:creationId xmlns:a16="http://schemas.microsoft.com/office/drawing/2014/main" id="{BB15CC08-86CF-4AC9-8291-042BF6126BEC}"/>
              </a:ext>
            </a:extLst>
          </p:cNvPr>
          <p:cNvSpPr txBox="1"/>
          <p:nvPr/>
        </p:nvSpPr>
        <p:spPr>
          <a:xfrm>
            <a:off x="1603218" y="4434341"/>
            <a:ext cx="2238202" cy="923330"/>
          </a:xfrm>
          <a:prstGeom prst="rect">
            <a:avLst/>
          </a:prstGeom>
          <a:noFill/>
        </p:spPr>
        <p:txBody>
          <a:bodyPr wrap="square" rtlCol="0">
            <a:spAutoFit/>
          </a:bodyPr>
          <a:lstStyle/>
          <a:p>
            <a:r>
              <a:rPr lang="en-GB" dirty="0">
                <a:solidFill>
                  <a:schemeClr val="tx2">
                    <a:lumMod val="75000"/>
                  </a:schemeClr>
                </a:solidFill>
              </a:rPr>
              <a:t>Always sufficient soil moisture 
</a:t>
            </a:r>
          </a:p>
        </p:txBody>
      </p:sp>
      <p:sp>
        <p:nvSpPr>
          <p:cNvPr id="18" name="Left-Right Arrow 25">
            <a:extLst>
              <a:ext uri="{FF2B5EF4-FFF2-40B4-BE49-F238E27FC236}">
                <a16:creationId xmlns:a16="http://schemas.microsoft.com/office/drawing/2014/main" id="{BA2BD3A6-6F50-433E-B793-707CBD283037}"/>
              </a:ext>
            </a:extLst>
          </p:cNvPr>
          <p:cNvSpPr/>
          <p:nvPr/>
        </p:nvSpPr>
        <p:spPr>
          <a:xfrm>
            <a:off x="3972747" y="4466097"/>
            <a:ext cx="1028752" cy="105830"/>
          </a:xfrm>
          <a:prstGeom prst="lef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2242A13B-90F7-4FE1-8F39-9E30E4E15881}"/>
              </a:ext>
            </a:extLst>
          </p:cNvPr>
          <p:cNvSpPr txBox="1"/>
          <p:nvPr/>
        </p:nvSpPr>
        <p:spPr>
          <a:xfrm>
            <a:off x="5776263" y="4120094"/>
            <a:ext cx="1662653" cy="646331"/>
          </a:xfrm>
          <a:prstGeom prst="rect">
            <a:avLst/>
          </a:prstGeom>
          <a:noFill/>
        </p:spPr>
        <p:txBody>
          <a:bodyPr wrap="square" rtlCol="0">
            <a:spAutoFit/>
          </a:bodyPr>
          <a:lstStyle/>
          <a:p>
            <a:r>
              <a:rPr lang="en-GB" dirty="0">
                <a:solidFill>
                  <a:schemeClr val="accent1">
                    <a:lumMod val="75000"/>
                  </a:schemeClr>
                </a:solidFill>
              </a:rPr>
              <a:t>hold
</a:t>
            </a:r>
          </a:p>
        </p:txBody>
      </p:sp>
      <p:sp>
        <p:nvSpPr>
          <p:cNvPr id="20" name="TextBox 19">
            <a:extLst>
              <a:ext uri="{FF2B5EF4-FFF2-40B4-BE49-F238E27FC236}">
                <a16:creationId xmlns:a16="http://schemas.microsoft.com/office/drawing/2014/main" id="{4ABD12A8-6F16-4999-BFFE-7515C2B8EA2B}"/>
              </a:ext>
            </a:extLst>
          </p:cNvPr>
          <p:cNvSpPr txBox="1"/>
          <p:nvPr/>
        </p:nvSpPr>
        <p:spPr>
          <a:xfrm>
            <a:off x="5801662" y="4434341"/>
            <a:ext cx="1907472" cy="923330"/>
          </a:xfrm>
          <a:prstGeom prst="rect">
            <a:avLst/>
          </a:prstGeom>
          <a:noFill/>
        </p:spPr>
        <p:txBody>
          <a:bodyPr wrap="square" rtlCol="0">
            <a:spAutoFit/>
          </a:bodyPr>
          <a:lstStyle/>
          <a:p>
            <a:r>
              <a:rPr lang="en-GB" dirty="0">
                <a:solidFill>
                  <a:schemeClr val="tx2">
                    <a:lumMod val="75000"/>
                  </a:schemeClr>
                </a:solidFill>
              </a:rPr>
              <a:t>Combat moisture deficiency
</a:t>
            </a:r>
          </a:p>
        </p:txBody>
      </p:sp>
      <p:sp>
        <p:nvSpPr>
          <p:cNvPr id="22" name="Rounded Rectangle 10">
            <a:extLst>
              <a:ext uri="{FF2B5EF4-FFF2-40B4-BE49-F238E27FC236}">
                <a16:creationId xmlns:a16="http://schemas.microsoft.com/office/drawing/2014/main" id="{45B47132-9A58-45F5-BD16-E76B26F36666}"/>
              </a:ext>
            </a:extLst>
          </p:cNvPr>
          <p:cNvSpPr>
            <a:spLocks/>
          </p:cNvSpPr>
          <p:nvPr/>
        </p:nvSpPr>
        <p:spPr>
          <a:xfrm>
            <a:off x="1359460" y="2211075"/>
            <a:ext cx="880589" cy="342278"/>
          </a:xfrm>
          <a:prstGeom prst="roundRect">
            <a:avLst/>
          </a:prstGeom>
          <a:solidFill>
            <a:srgbClr val="CD56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40500" numCol="1" spcCol="0" rtlCol="0" fromWordArt="0" anchor="ctr" anchorCtr="0" forceAA="0" compatLnSpc="1">
            <a:prstTxWarp prst="textNoShape">
              <a:avLst/>
            </a:prstTxWarp>
            <a:spAutoFit/>
          </a:bodyPr>
          <a:lstStyle/>
          <a:p>
            <a:pPr algn="ctr"/>
            <a:r>
              <a:rPr lang="en-GB" sz="788" dirty="0" err="1">
                <a:solidFill>
                  <a:schemeClr val="bg1"/>
                </a:solidFill>
              </a:rPr>
              <a:t>Handelings-perspectief</a:t>
            </a:r>
            <a:endParaRPr lang="en-GB" sz="788" dirty="0">
              <a:solidFill>
                <a:schemeClr val="bg1"/>
              </a:solidFill>
            </a:endParaRPr>
          </a:p>
        </p:txBody>
      </p:sp>
    </p:spTree>
    <p:extLst>
      <p:ext uri="{BB962C8B-B14F-4D97-AF65-F5344CB8AC3E}">
        <p14:creationId xmlns:p14="http://schemas.microsoft.com/office/powerpoint/2010/main" val="2170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13" y="221501"/>
            <a:ext cx="8402400" cy="576832"/>
          </a:xfrm>
        </p:spPr>
        <p:txBody>
          <a:bodyPr/>
          <a:lstStyle/>
          <a:p>
            <a:r>
              <a:rPr lang="nl-NL" dirty="0"/>
              <a:t>Dutch </a:t>
            </a:r>
            <a:r>
              <a:rPr lang="nl-NL" dirty="0" err="1"/>
              <a:t>Agriculture</a:t>
            </a:r>
            <a:endParaRPr lang="nl-NL" dirty="0"/>
          </a:p>
        </p:txBody>
      </p:sp>
      <p:sp>
        <p:nvSpPr>
          <p:cNvPr id="3" name="Text Placeholder 2"/>
          <p:cNvSpPr>
            <a:spLocks noGrp="1"/>
          </p:cNvSpPr>
          <p:nvPr>
            <p:ph type="body" sz="quarter" idx="11"/>
          </p:nvPr>
        </p:nvSpPr>
        <p:spPr/>
        <p:txBody>
          <a:bodyPr/>
          <a:lstStyle/>
          <a:p>
            <a:endParaRPr lang="nl-NL"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2417"/>
            <a:ext cx="9144000" cy="4345168"/>
          </a:xfrm>
          <a:prstGeom prst="rect">
            <a:avLst/>
          </a:prstGeom>
        </p:spPr>
      </p:pic>
      <p:pic>
        <p:nvPicPr>
          <p:cNvPr id="1026" name="Picture 2" descr="Image result for national geographic tin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32539" y="999444"/>
            <a:ext cx="1474817" cy="1106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1EFCDE-E11D-8072-691B-C7128FE123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000" y="2347640"/>
            <a:ext cx="3292356" cy="2862918"/>
          </a:xfrm>
          <a:prstGeom prst="rect">
            <a:avLst/>
          </a:prstGeom>
        </p:spPr>
      </p:pic>
    </p:spTree>
    <p:extLst>
      <p:ext uri="{BB962C8B-B14F-4D97-AF65-F5344CB8AC3E}">
        <p14:creationId xmlns:p14="http://schemas.microsoft.com/office/powerpoint/2010/main" val="2104604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72641"/>
            <a:ext cx="6332097" cy="593738"/>
          </a:xfrm>
        </p:spPr>
        <p:txBody>
          <a:bodyPr/>
          <a:lstStyle/>
          <a:p>
            <a:endParaRPr lang="en-GB" dirty="0"/>
          </a:p>
        </p:txBody>
      </p:sp>
      <p:pic>
        <p:nvPicPr>
          <p:cNvPr id="8" name="Content Placeholder 7">
            <a:extLst>
              <a:ext uri="{FF2B5EF4-FFF2-40B4-BE49-F238E27FC236}">
                <a16:creationId xmlns:a16="http://schemas.microsoft.com/office/drawing/2014/main" id="{CDB350A3-AEC8-4AEC-AAF1-2FE5569DDA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691" y="0"/>
            <a:ext cx="5334482" cy="5385534"/>
          </a:xfrm>
        </p:spPr>
      </p:pic>
      <p:sp>
        <p:nvSpPr>
          <p:cNvPr id="4" name="Slide Number Placeholder 3"/>
          <p:cNvSpPr>
            <a:spLocks noGrp="1"/>
          </p:cNvSpPr>
          <p:nvPr>
            <p:ph type="sldNum" sz="quarter" idx="12"/>
          </p:nvPr>
        </p:nvSpPr>
        <p:spPr>
          <a:xfrm>
            <a:off x="6909212" y="4801996"/>
            <a:ext cx="2057400" cy="273844"/>
          </a:xfrm>
          <a:prstGeom prst="rect">
            <a:avLst/>
          </a:prstGeom>
          <a:noFill/>
        </p:spPr>
        <p:txBody>
          <a:bodyPr wrap="square" tIns="0" rIns="36000" bIns="0" rtlCol="0">
            <a:noAutofit/>
          </a:bodyPr>
          <a:lstStyle>
            <a:defPPr>
              <a:defRPr lang="nl-NL"/>
            </a:defPPr>
            <a:lvl1pPr algn="l" rtl="0" fontAlgn="base">
              <a:lnSpc>
                <a:spcPts val="900"/>
              </a:lnSpc>
              <a:spcBef>
                <a:spcPct val="0"/>
              </a:spcBef>
              <a:spcAft>
                <a:spcPct val="0"/>
              </a:spcAft>
              <a:defRPr lang="nl-NL" sz="800" kern="1200" smtClean="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fld id="{0985CA0B-4B49-DF4A-ABD3-D43C03274A2E}" type="slidenum">
              <a:rPr lang="en-GB" smtClean="0"/>
              <a:pPr/>
              <a:t>40</a:t>
            </a:fld>
            <a:endParaRPr lang="en-GB" dirty="0"/>
          </a:p>
        </p:txBody>
      </p:sp>
      <p:sp>
        <p:nvSpPr>
          <p:cNvPr id="6" name="Rounded Rectangular Callout 23">
            <a:extLst>
              <a:ext uri="{FF2B5EF4-FFF2-40B4-BE49-F238E27FC236}">
                <a16:creationId xmlns:a16="http://schemas.microsoft.com/office/drawing/2014/main" id="{15933417-5CE2-4B4F-87DC-11B287EE70F5}"/>
              </a:ext>
            </a:extLst>
          </p:cNvPr>
          <p:cNvSpPr/>
          <p:nvPr/>
        </p:nvSpPr>
        <p:spPr>
          <a:xfrm>
            <a:off x="4434745" y="0"/>
            <a:ext cx="3055403" cy="1151335"/>
          </a:xfrm>
          <a:prstGeom prst="wedgeRoundRectCallout">
            <a:avLst>
              <a:gd name="adj1" fmla="val -30072"/>
              <a:gd name="adj2" fmla="val 114889"/>
              <a:gd name="adj3" fmla="val 16667"/>
            </a:avLst>
          </a:prstGeom>
          <a:solidFill>
            <a:srgbClr val="663300"/>
          </a:solidFill>
        </p:spPr>
        <p:style>
          <a:lnRef idx="0">
            <a:schemeClr val="accent6"/>
          </a:lnRef>
          <a:fillRef idx="3">
            <a:schemeClr val="accent6"/>
          </a:fillRef>
          <a:effectRef idx="3">
            <a:schemeClr val="accent6"/>
          </a:effectRef>
          <a:fontRef idx="minor">
            <a:schemeClr val="lt1"/>
          </a:fontRef>
        </p:style>
        <p:txBody>
          <a:bodyPr rtlCol="0" anchor="ctr"/>
          <a:lstStyle/>
          <a:p>
            <a:pPr defTabSz="685800" fontAlgn="auto">
              <a:lnSpc>
                <a:spcPct val="150000"/>
              </a:lnSpc>
              <a:spcBef>
                <a:spcPts val="0"/>
              </a:spcBef>
              <a:spcAft>
                <a:spcPts val="0"/>
              </a:spcAft>
              <a:defRPr/>
            </a:pPr>
            <a:r>
              <a:rPr lang="en-GB" sz="1500" dirty="0">
                <a:solidFill>
                  <a:srgbClr val="FFFFFF"/>
                </a:solidFill>
                <a:latin typeface="Verdana" pitchFamily="34" charset="0"/>
                <a:ea typeface="Verdana" pitchFamily="34" charset="0"/>
                <a:cs typeface="Verdana" pitchFamily="34" charset="0"/>
              </a:rPr>
              <a:t>All soils / land perform all functions…</a:t>
            </a:r>
          </a:p>
        </p:txBody>
      </p:sp>
      <p:sp>
        <p:nvSpPr>
          <p:cNvPr id="7" name="Rounded Rectangular Callout 24">
            <a:extLst>
              <a:ext uri="{FF2B5EF4-FFF2-40B4-BE49-F238E27FC236}">
                <a16:creationId xmlns:a16="http://schemas.microsoft.com/office/drawing/2014/main" id="{969F899D-681D-4584-9159-9B07AEB693A2}"/>
              </a:ext>
            </a:extLst>
          </p:cNvPr>
          <p:cNvSpPr/>
          <p:nvPr/>
        </p:nvSpPr>
        <p:spPr>
          <a:xfrm>
            <a:off x="5082543" y="3189126"/>
            <a:ext cx="2761286" cy="1612870"/>
          </a:xfrm>
          <a:prstGeom prst="wedgeRoundRectCallout">
            <a:avLst>
              <a:gd name="adj1" fmla="val -61158"/>
              <a:gd name="adj2" fmla="val 51203"/>
              <a:gd name="adj3" fmla="val 16667"/>
            </a:avLst>
          </a:prstGeom>
          <a:solidFill>
            <a:srgbClr val="CC9900"/>
          </a:solidFill>
        </p:spPr>
        <p:style>
          <a:lnRef idx="0">
            <a:schemeClr val="accent2"/>
          </a:lnRef>
          <a:fillRef idx="3">
            <a:schemeClr val="accent2"/>
          </a:fillRef>
          <a:effectRef idx="3">
            <a:schemeClr val="accent2"/>
          </a:effectRef>
          <a:fontRef idx="minor">
            <a:schemeClr val="lt1"/>
          </a:fontRef>
        </p:style>
        <p:txBody>
          <a:bodyPr rtlCol="0" anchor="ctr"/>
          <a:lstStyle/>
          <a:p>
            <a:pPr defTabSz="685800" fontAlgn="auto">
              <a:lnSpc>
                <a:spcPct val="150000"/>
              </a:lnSpc>
              <a:spcBef>
                <a:spcPts val="0"/>
              </a:spcBef>
              <a:spcAft>
                <a:spcPts val="0"/>
              </a:spcAft>
              <a:defRPr/>
            </a:pPr>
            <a:r>
              <a:rPr lang="en-GB" sz="1500" dirty="0">
                <a:solidFill>
                  <a:srgbClr val="FFFFFF"/>
                </a:solidFill>
                <a:latin typeface="Verdana" pitchFamily="34" charset="0"/>
                <a:ea typeface="Verdana" pitchFamily="34" charset="0"/>
                <a:cs typeface="Verdana" pitchFamily="34" charset="0"/>
              </a:rPr>
              <a:t>…but different parts of the land(scape) are better at delivering different functions</a:t>
            </a:r>
          </a:p>
        </p:txBody>
      </p:sp>
    </p:spTree>
    <p:extLst>
      <p:ext uri="{BB962C8B-B14F-4D97-AF65-F5344CB8AC3E}">
        <p14:creationId xmlns:p14="http://schemas.microsoft.com/office/powerpoint/2010/main" val="20319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443" y="3342566"/>
            <a:ext cx="9145442" cy="1115100"/>
          </a:xfrm>
          <a:prstGeom prst="rect">
            <a:avLst/>
          </a:prstGeom>
          <a:solidFill>
            <a:srgbClr val="D5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inhoud 4"/>
          <p:cNvSpPr>
            <a:spLocks noGrp="1"/>
          </p:cNvSpPr>
          <p:nvPr>
            <p:ph idx="1"/>
          </p:nvPr>
        </p:nvSpPr>
        <p:spPr>
          <a:xfrm>
            <a:off x="576497" y="1151594"/>
            <a:ext cx="7456034" cy="4196145"/>
          </a:xfrm>
        </p:spPr>
        <p:txBody>
          <a:bodyPr>
            <a:normAutofit/>
          </a:bodyPr>
          <a:lstStyle/>
          <a:p>
            <a:pPr marL="270000"/>
            <a:r>
              <a:rPr lang="nl-NL" sz="2000" dirty="0">
                <a:solidFill>
                  <a:schemeClr val="tx1"/>
                </a:solidFill>
                <a:latin typeface="HollandSans" charset="0"/>
              </a:rPr>
              <a:t>The Netherlands is </a:t>
            </a:r>
            <a:r>
              <a:rPr lang="nl-NL" sz="2000" dirty="0" err="1">
                <a:solidFill>
                  <a:schemeClr val="tx1"/>
                </a:solidFill>
                <a:latin typeface="HollandSans" charset="0"/>
              </a:rPr>
              <a:t>the</a:t>
            </a:r>
            <a:r>
              <a:rPr lang="nl-NL" sz="2000" dirty="0">
                <a:solidFill>
                  <a:schemeClr val="tx1"/>
                </a:solidFill>
                <a:latin typeface="HollandSans" charset="0"/>
              </a:rPr>
              <a:t> second </a:t>
            </a:r>
            <a:r>
              <a:rPr lang="nl-NL" sz="2000" dirty="0" err="1">
                <a:solidFill>
                  <a:schemeClr val="tx1"/>
                </a:solidFill>
                <a:latin typeface="HollandSans" charset="0"/>
              </a:rPr>
              <a:t>largest</a:t>
            </a:r>
            <a:r>
              <a:rPr lang="nl-NL" sz="2000" dirty="0">
                <a:solidFill>
                  <a:schemeClr val="tx1"/>
                </a:solidFill>
                <a:latin typeface="HollandSans" charset="0"/>
              </a:rPr>
              <a:t> </a:t>
            </a:r>
            <a:r>
              <a:rPr lang="nl-NL" sz="2000" dirty="0" err="1">
                <a:solidFill>
                  <a:schemeClr val="tx1"/>
                </a:solidFill>
                <a:latin typeface="HollandSans" charset="0"/>
              </a:rPr>
              <a:t>exporter</a:t>
            </a:r>
            <a:r>
              <a:rPr lang="nl-NL" sz="2000" dirty="0">
                <a:solidFill>
                  <a:schemeClr val="tx1"/>
                </a:solidFill>
                <a:latin typeface="HollandSans" charset="0"/>
              </a:rPr>
              <a:t> of </a:t>
            </a:r>
            <a:r>
              <a:rPr lang="nl-NL" sz="2000" dirty="0" err="1">
                <a:solidFill>
                  <a:schemeClr val="tx1"/>
                </a:solidFill>
                <a:latin typeface="HollandSans" charset="0"/>
              </a:rPr>
              <a:t>agri</a:t>
            </a:r>
            <a:r>
              <a:rPr lang="nl-NL" sz="2000" dirty="0">
                <a:solidFill>
                  <a:schemeClr val="tx1"/>
                </a:solidFill>
                <a:latin typeface="HollandSans" charset="0"/>
              </a:rPr>
              <a:t>-food </a:t>
            </a:r>
            <a:r>
              <a:rPr lang="nl-NL" sz="2000" dirty="0" err="1">
                <a:solidFill>
                  <a:schemeClr val="tx1"/>
                </a:solidFill>
                <a:latin typeface="HollandSans" charset="0"/>
              </a:rPr>
              <a:t>products</a:t>
            </a:r>
            <a:r>
              <a:rPr lang="nl-NL" sz="2000" dirty="0">
                <a:solidFill>
                  <a:schemeClr val="tx1"/>
                </a:solidFill>
                <a:latin typeface="HollandSans" charset="0"/>
              </a:rPr>
              <a:t>, worldwide</a:t>
            </a:r>
          </a:p>
          <a:p>
            <a:pPr marL="270000"/>
            <a:r>
              <a:rPr lang="nl-NL" sz="2000" dirty="0">
                <a:solidFill>
                  <a:schemeClr val="tx1"/>
                </a:solidFill>
                <a:latin typeface="HollandSans" charset="0"/>
              </a:rPr>
              <a:t>12 R&amp;D </a:t>
            </a:r>
            <a:r>
              <a:rPr lang="nl-NL" sz="2000" dirty="0" err="1">
                <a:solidFill>
                  <a:schemeClr val="tx1"/>
                </a:solidFill>
                <a:latin typeface="HollandSans" charset="0"/>
              </a:rPr>
              <a:t>centres</a:t>
            </a:r>
            <a:r>
              <a:rPr lang="nl-NL" sz="2000" dirty="0">
                <a:solidFill>
                  <a:schemeClr val="tx1"/>
                </a:solidFill>
                <a:latin typeface="HollandSans" charset="0"/>
              </a:rPr>
              <a:t> of </a:t>
            </a:r>
            <a:r>
              <a:rPr lang="nl-NL" sz="2000" dirty="0" err="1">
                <a:solidFill>
                  <a:schemeClr val="tx1"/>
                </a:solidFill>
                <a:latin typeface="HollandSans" charset="0"/>
              </a:rPr>
              <a:t>the</a:t>
            </a:r>
            <a:r>
              <a:rPr lang="nl-NL" sz="2000" dirty="0">
                <a:solidFill>
                  <a:schemeClr val="tx1"/>
                </a:solidFill>
                <a:latin typeface="HollandSans" charset="0"/>
              </a:rPr>
              <a:t> </a:t>
            </a:r>
            <a:r>
              <a:rPr lang="nl-NL" sz="2000" dirty="0" err="1">
                <a:solidFill>
                  <a:schemeClr val="tx1"/>
                </a:solidFill>
                <a:latin typeface="HollandSans" charset="0"/>
              </a:rPr>
              <a:t>world’s</a:t>
            </a:r>
            <a:r>
              <a:rPr lang="nl-NL" sz="2000" dirty="0">
                <a:solidFill>
                  <a:schemeClr val="tx1"/>
                </a:solidFill>
                <a:latin typeface="HollandSans" charset="0"/>
              </a:rPr>
              <a:t> top-40 food &amp; </a:t>
            </a:r>
            <a:r>
              <a:rPr lang="nl-NL" sz="2000" dirty="0" err="1">
                <a:solidFill>
                  <a:schemeClr val="tx1"/>
                </a:solidFill>
                <a:latin typeface="HollandSans" charset="0"/>
              </a:rPr>
              <a:t>beverages</a:t>
            </a:r>
            <a:r>
              <a:rPr lang="nl-NL" sz="2000" dirty="0">
                <a:solidFill>
                  <a:schemeClr val="tx1"/>
                </a:solidFill>
                <a:latin typeface="HollandSans" charset="0"/>
              </a:rPr>
              <a:t> companies </a:t>
            </a:r>
            <a:br>
              <a:rPr lang="nl-NL" sz="2000" dirty="0">
                <a:solidFill>
                  <a:schemeClr val="tx1"/>
                </a:solidFill>
                <a:latin typeface="HollandSans" charset="0"/>
              </a:rPr>
            </a:br>
            <a:r>
              <a:rPr lang="nl-NL" sz="2000" dirty="0">
                <a:solidFill>
                  <a:schemeClr val="tx1"/>
                </a:solidFill>
                <a:latin typeface="HollandSans" charset="0"/>
              </a:rPr>
              <a:t>are </a:t>
            </a:r>
            <a:r>
              <a:rPr lang="nl-NL" sz="2000" dirty="0" err="1">
                <a:solidFill>
                  <a:schemeClr val="tx1"/>
                </a:solidFill>
                <a:latin typeface="HollandSans" charset="0"/>
              </a:rPr>
              <a:t>located</a:t>
            </a:r>
            <a:r>
              <a:rPr lang="nl-NL" sz="2000" dirty="0">
                <a:solidFill>
                  <a:schemeClr val="tx1"/>
                </a:solidFill>
                <a:latin typeface="HollandSans" charset="0"/>
              </a:rPr>
              <a:t> in </a:t>
            </a:r>
            <a:r>
              <a:rPr lang="nl-NL" sz="2000" dirty="0" err="1">
                <a:solidFill>
                  <a:schemeClr val="tx1"/>
                </a:solidFill>
                <a:latin typeface="HollandSans" charset="0"/>
              </a:rPr>
              <a:t>the</a:t>
            </a:r>
            <a:r>
              <a:rPr lang="nl-NL" sz="2000" dirty="0">
                <a:solidFill>
                  <a:schemeClr val="tx1"/>
                </a:solidFill>
                <a:latin typeface="HollandSans" charset="0"/>
              </a:rPr>
              <a:t> Netherlands.</a:t>
            </a:r>
          </a:p>
          <a:p>
            <a:pPr marL="270000"/>
            <a:r>
              <a:rPr lang="en-US" sz="2000" dirty="0">
                <a:solidFill>
                  <a:schemeClr val="tx1"/>
                </a:solidFill>
                <a:latin typeface="HollandSans" charset="0"/>
              </a:rPr>
              <a:t>World largest auction for flowers and plant is located in Aalsmeer, the Netherlands</a:t>
            </a:r>
            <a:endParaRPr lang="nl-NL" sz="2000" dirty="0">
              <a:solidFill>
                <a:schemeClr val="tx1"/>
              </a:solidFill>
              <a:latin typeface="HollandSans" charset="0"/>
            </a:endParaRPr>
          </a:p>
          <a:p>
            <a:pPr marL="0" indent="0">
              <a:buNone/>
            </a:pPr>
            <a:endParaRPr lang="nl-NL" sz="2000" dirty="0">
              <a:solidFill>
                <a:schemeClr val="tx1"/>
              </a:solidFill>
              <a:latin typeface="HollandSans" charset="0"/>
            </a:endParaRPr>
          </a:p>
        </p:txBody>
      </p:sp>
      <p:sp>
        <p:nvSpPr>
          <p:cNvPr id="2" name="Tijdelijke aanduiding voor afbeelding 1"/>
          <p:cNvSpPr>
            <a:spLocks noGrp="1"/>
          </p:cNvSpPr>
          <p:nvPr>
            <p:ph type="pic" sz="quarter" idx="10"/>
          </p:nvPr>
        </p:nvSpPr>
        <p:spPr/>
      </p:sp>
      <p:sp>
        <p:nvSpPr>
          <p:cNvPr id="3" name="Tijdelijke aanduiding voor afbeelding 2"/>
          <p:cNvSpPr>
            <a:spLocks noGrp="1"/>
          </p:cNvSpPr>
          <p:nvPr>
            <p:ph type="pic" sz="quarter" idx="10"/>
          </p:nvPr>
        </p:nvSpPr>
        <p:spPr/>
      </p:sp>
      <p:sp>
        <p:nvSpPr>
          <p:cNvPr id="4" name="Tijdelijke aanduiding voor afbeelding 3"/>
          <p:cNvSpPr>
            <a:spLocks noGrp="1"/>
          </p:cNvSpPr>
          <p:nvPr>
            <p:ph type="pic" sz="quarter" idx="10"/>
          </p:nvPr>
        </p:nvSpPr>
        <p:spPr/>
      </p:sp>
      <p:sp>
        <p:nvSpPr>
          <p:cNvPr id="6" name="Tijdelijke aanduiding voor afbeelding 5"/>
          <p:cNvSpPr>
            <a:spLocks noGrp="1"/>
          </p:cNvSpPr>
          <p:nvPr>
            <p:ph type="pic" sz="quarter" idx="10"/>
          </p:nvPr>
        </p:nvSpPr>
        <p:spPr/>
      </p:sp>
      <p:pic>
        <p:nvPicPr>
          <p:cNvPr id="15" name="Tijdelijke aanduiding voor afbeelding 15"/>
          <p:cNvPicPr>
            <a:picLocks noGrp="1"/>
          </p:cNvPicPr>
          <p:nvPr>
            <p:ph type="pic" sz="quarter" idx="10"/>
          </p:nvPr>
        </p:nvPicPr>
        <p:blipFill>
          <a:blip r:embed="rId2" cstate="screen">
            <a:extLst>
              <a:ext uri="{28A0092B-C50C-407E-A947-70E740481C1C}">
                <a14:useLocalDpi xmlns:a14="http://schemas.microsoft.com/office/drawing/2010/main"/>
              </a:ext>
            </a:extLst>
          </a:blip>
          <a:stretch>
            <a:fillRect/>
          </a:stretch>
        </p:blipFill>
        <p:spPr>
          <a:xfrm>
            <a:off x="0" y="3342601"/>
            <a:ext cx="3051000" cy="1115099"/>
          </a:xfrm>
        </p:spPr>
      </p:pic>
      <p:pic>
        <p:nvPicPr>
          <p:cNvPr id="16" name="Tijdelijke aanduiding voor afbeelding 16"/>
          <p:cNvPicPr>
            <a:picLocks noGrp="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3040200" y="3338997"/>
            <a:ext cx="3051000" cy="1115099"/>
          </a:xfrm>
        </p:spPr>
      </p:pic>
      <p:pic>
        <p:nvPicPr>
          <p:cNvPr id="17" name="Tijdelijke aanduiding voor afbeelding 17"/>
          <p:cNvPicPr>
            <a:picLocks noGrp="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6093900" y="3342567"/>
            <a:ext cx="3050101" cy="1115099"/>
          </a:xfrm>
        </p:spPr>
      </p:pic>
      <p:sp>
        <p:nvSpPr>
          <p:cNvPr id="8" name="Rectangle 7">
            <a:extLst>
              <a:ext uri="{FF2B5EF4-FFF2-40B4-BE49-F238E27FC236}">
                <a16:creationId xmlns:a16="http://schemas.microsoft.com/office/drawing/2014/main" id="{591966C2-DB32-4BED-9D84-BCA5AEDE17B1}"/>
              </a:ext>
            </a:extLst>
          </p:cNvPr>
          <p:cNvSpPr/>
          <p:nvPr/>
        </p:nvSpPr>
        <p:spPr>
          <a:xfrm>
            <a:off x="-6300" y="4808483"/>
            <a:ext cx="9144000" cy="33501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2" name="Title 1">
            <a:extLst>
              <a:ext uri="{FF2B5EF4-FFF2-40B4-BE49-F238E27FC236}">
                <a16:creationId xmlns:a16="http://schemas.microsoft.com/office/drawing/2014/main" id="{A8DF41F2-ADBD-46B0-954C-175B9BBE5BF1}"/>
              </a:ext>
            </a:extLst>
          </p:cNvPr>
          <p:cNvSpPr>
            <a:spLocks noGrp="1"/>
          </p:cNvSpPr>
          <p:nvPr>
            <p:ph type="title"/>
          </p:nvPr>
        </p:nvSpPr>
        <p:spPr>
          <a:xfrm>
            <a:off x="488078" y="223945"/>
            <a:ext cx="8402400" cy="576832"/>
          </a:xfrm>
        </p:spPr>
        <p:txBody>
          <a:bodyPr/>
          <a:lstStyle/>
          <a:p>
            <a:r>
              <a:rPr lang="nl-NL" dirty="0" err="1">
                <a:solidFill>
                  <a:schemeClr val="tx1">
                    <a:lumMod val="75000"/>
                  </a:schemeClr>
                </a:solidFill>
              </a:rPr>
              <a:t>Some</a:t>
            </a:r>
            <a:r>
              <a:rPr lang="nl-NL" dirty="0">
                <a:solidFill>
                  <a:schemeClr val="tx1">
                    <a:lumMod val="75000"/>
                  </a:schemeClr>
                </a:solidFill>
              </a:rPr>
              <a:t> </a:t>
            </a:r>
            <a:r>
              <a:rPr lang="nl-NL" dirty="0" err="1">
                <a:solidFill>
                  <a:schemeClr val="tx1">
                    <a:lumMod val="75000"/>
                  </a:schemeClr>
                </a:solidFill>
              </a:rPr>
              <a:t>figures</a:t>
            </a:r>
            <a:endParaRPr lang="nl-NL" dirty="0">
              <a:solidFill>
                <a:schemeClr val="tx1">
                  <a:lumMod val="75000"/>
                </a:schemeClr>
              </a:solidFill>
            </a:endParaRPr>
          </a:p>
        </p:txBody>
      </p:sp>
    </p:spTree>
    <p:extLst>
      <p:ext uri="{BB962C8B-B14F-4D97-AF65-F5344CB8AC3E}">
        <p14:creationId xmlns:p14="http://schemas.microsoft.com/office/powerpoint/2010/main" val="3313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ational geographic tin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5500"/>
            <a:ext cx="4390845" cy="25534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est proble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1749" y="2544302"/>
            <a:ext cx="4882251" cy="26289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2544302"/>
            <a:ext cx="4330461" cy="26240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steenmeel.info/wp-content/uploads/2015/04/bodem-hollt-achteruit2-620x36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90845" y="0"/>
            <a:ext cx="4804764" cy="25789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1.bp.blogspot.com/_lgrG2xMG3Gs/Srs1XjVF4LI/AAAAAAAAHP0/Ynfr4UloI1Q/s1600/climate_change_affecting_our_plane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7683" y="626221"/>
            <a:ext cx="4554748" cy="389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7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9BE940-BAEB-7E9A-BDA1-E9EF20F2DACB}"/>
              </a:ext>
            </a:extLst>
          </p:cNvPr>
          <p:cNvSpPr>
            <a:spLocks noGrp="1"/>
          </p:cNvSpPr>
          <p:nvPr>
            <p:ph type="body" sz="quarter" idx="11"/>
          </p:nvPr>
        </p:nvSpPr>
        <p:spPr>
          <a:xfrm>
            <a:off x="-108333" y="2811854"/>
            <a:ext cx="5725306" cy="2042956"/>
          </a:xfrm>
        </p:spPr>
        <p:txBody>
          <a:bodyPr/>
          <a:lstStyle/>
          <a:p>
            <a:endParaRPr lang="nl-NL" dirty="0"/>
          </a:p>
        </p:txBody>
      </p:sp>
      <p:pic>
        <p:nvPicPr>
          <p:cNvPr id="3074" name="Picture 2" descr="Er zijn niet zoveel boeren, maar die produceren wel enorm veel stikstof'">
            <a:extLst>
              <a:ext uri="{FF2B5EF4-FFF2-40B4-BE49-F238E27FC236}">
                <a16:creationId xmlns:a16="http://schemas.microsoft.com/office/drawing/2014/main" id="{25B31F6D-1B6A-30BD-C03D-4073BFCCA3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89643"/>
            <a:ext cx="4952048" cy="3303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E5E5267-2E09-1A4A-D323-9C2010710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2499" y="11937"/>
            <a:ext cx="4471989" cy="2747218"/>
          </a:xfrm>
          <a:prstGeom prst="rect">
            <a:avLst/>
          </a:prstGeom>
        </p:spPr>
      </p:pic>
      <p:pic>
        <p:nvPicPr>
          <p:cNvPr id="3076" name="Picture 4" descr="Uitleg over de omgekeerde Nederlandse vlag - Hier in Salland">
            <a:extLst>
              <a:ext uri="{FF2B5EF4-FFF2-40B4-BE49-F238E27FC236}">
                <a16:creationId xmlns:a16="http://schemas.microsoft.com/office/drawing/2014/main" id="{E9120402-8F1A-22E8-537D-C2E98C0D2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1560" y="2602930"/>
            <a:ext cx="4223861" cy="25902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C7EF37-AF5B-D17A-A656-35E4434E118E}"/>
              </a:ext>
            </a:extLst>
          </p:cNvPr>
          <p:cNvSpPr txBox="1"/>
          <p:nvPr/>
        </p:nvSpPr>
        <p:spPr>
          <a:xfrm>
            <a:off x="266700" y="288690"/>
            <a:ext cx="3581400" cy="784830"/>
          </a:xfrm>
          <a:prstGeom prst="rect">
            <a:avLst/>
          </a:prstGeom>
          <a:noFill/>
        </p:spPr>
        <p:txBody>
          <a:bodyPr wrap="square" rtlCol="0">
            <a:spAutoFit/>
          </a:bodyPr>
          <a:lstStyle/>
          <a:p>
            <a:pPr>
              <a:lnSpc>
                <a:spcPts val="1800"/>
              </a:lnSpc>
            </a:pPr>
            <a:r>
              <a:rPr lang="nl-NL" sz="2000" dirty="0">
                <a:latin typeface="Verdana" pitchFamily="34" charset="0"/>
              </a:rPr>
              <a:t>The </a:t>
            </a:r>
            <a:r>
              <a:rPr lang="nl-NL" sz="2000" dirty="0" err="1">
                <a:latin typeface="Verdana" pitchFamily="34" charset="0"/>
              </a:rPr>
              <a:t>Nitrogen</a:t>
            </a:r>
            <a:r>
              <a:rPr lang="nl-NL" sz="2000" dirty="0">
                <a:latin typeface="Verdana" pitchFamily="34" charset="0"/>
              </a:rPr>
              <a:t> crisis</a:t>
            </a:r>
          </a:p>
          <a:p>
            <a:pPr>
              <a:lnSpc>
                <a:spcPts val="1800"/>
              </a:lnSpc>
            </a:pPr>
            <a:endParaRPr lang="nl-NL" sz="2000" dirty="0">
              <a:latin typeface="Verdana" pitchFamily="34" charset="0"/>
            </a:endParaRPr>
          </a:p>
          <a:p>
            <a:pPr>
              <a:lnSpc>
                <a:spcPts val="1800"/>
              </a:lnSpc>
            </a:pPr>
            <a:r>
              <a:rPr lang="nl-NL" sz="2000" dirty="0">
                <a:latin typeface="Verdana" pitchFamily="34" charset="0"/>
              </a:rPr>
              <a:t>Farmers protest</a:t>
            </a:r>
          </a:p>
        </p:txBody>
      </p:sp>
    </p:spTree>
    <p:extLst>
      <p:ext uri="{BB962C8B-B14F-4D97-AF65-F5344CB8AC3E}">
        <p14:creationId xmlns:p14="http://schemas.microsoft.com/office/powerpoint/2010/main" val="249372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72641"/>
            <a:ext cx="6332097" cy="610302"/>
          </a:xfrm>
        </p:spPr>
        <p:txBody>
          <a:bodyPr/>
          <a:lstStyle/>
          <a:p>
            <a:r>
              <a:rPr lang="nl-NL" dirty="0"/>
              <a:t>Strategy: </a:t>
            </a:r>
            <a:r>
              <a:rPr lang="nl-NL" sz="2800" dirty="0" err="1"/>
              <a:t>Circular</a:t>
            </a:r>
            <a:r>
              <a:rPr lang="nl-NL" sz="2800" dirty="0"/>
              <a:t> </a:t>
            </a:r>
            <a:r>
              <a:rPr lang="nl-NL" sz="2800" dirty="0" err="1"/>
              <a:t>agriculture</a:t>
            </a:r>
            <a:endParaRPr lang="nl-NL" dirty="0"/>
          </a:p>
        </p:txBody>
      </p:sp>
      <p:sp>
        <p:nvSpPr>
          <p:cNvPr id="4" name="Slide Number Placeholder 3"/>
          <p:cNvSpPr>
            <a:spLocks noGrp="1"/>
          </p:cNvSpPr>
          <p:nvPr>
            <p:ph type="sldNum" sz="quarter" idx="4294967295"/>
          </p:nvPr>
        </p:nvSpPr>
        <p:spPr/>
        <p:txBody>
          <a:bodyPr/>
          <a:lstStyle/>
          <a:p>
            <a:pPr algn="r"/>
            <a:fld id="{F25965E0-7062-474C-8671-DB3A3CE669B0}" type="slidenum">
              <a:rPr lang="nl-NL" smtClean="0"/>
              <a:pPr algn="r"/>
              <a:t>8</a:t>
            </a:fld>
            <a:endParaRPr lang="nl-NL" dirty="0"/>
          </a:p>
        </p:txBody>
      </p:sp>
      <p:pic>
        <p:nvPicPr>
          <p:cNvPr id="6" name="Picture 2" descr="Image result for kringloop landbouw v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66" y="957029"/>
            <a:ext cx="2878931" cy="4065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16323" y="957029"/>
            <a:ext cx="4253456" cy="1687706"/>
          </a:xfrm>
          <a:prstGeom prst="rect">
            <a:avLst/>
          </a:prstGeom>
          <a:noFill/>
        </p:spPr>
        <p:txBody>
          <a:bodyPr wrap="square" rtlCol="0">
            <a:spAutoFit/>
          </a:bodyPr>
          <a:lstStyle/>
          <a:p>
            <a:pPr>
              <a:lnSpc>
                <a:spcPts val="1800"/>
              </a:lnSpc>
            </a:pPr>
            <a:r>
              <a:rPr lang="nl-NL" sz="1400" dirty="0">
                <a:latin typeface="Verdana" pitchFamily="34" charset="0"/>
              </a:rPr>
              <a:t>A form of </a:t>
            </a:r>
            <a:r>
              <a:rPr lang="nl-NL" sz="1400" dirty="0" err="1">
                <a:latin typeface="Verdana" pitchFamily="34" charset="0"/>
              </a:rPr>
              <a:t>sustainable</a:t>
            </a:r>
            <a:r>
              <a:rPr lang="nl-NL" sz="1400" dirty="0">
                <a:latin typeface="Verdana" pitchFamily="34" charset="0"/>
              </a:rPr>
              <a:t> nature </a:t>
            </a:r>
            <a:r>
              <a:rPr lang="nl-NL" sz="1400" dirty="0" err="1">
                <a:latin typeface="Verdana" pitchFamily="34" charset="0"/>
              </a:rPr>
              <a:t>inclusive</a:t>
            </a:r>
            <a:r>
              <a:rPr lang="nl-NL" sz="1400" dirty="0">
                <a:latin typeface="Verdana" pitchFamily="34" charset="0"/>
              </a:rPr>
              <a:t> </a:t>
            </a:r>
            <a:r>
              <a:rPr lang="nl-NL" sz="1400" dirty="0" err="1">
                <a:latin typeface="Verdana" pitchFamily="34" charset="0"/>
              </a:rPr>
              <a:t>agriculture</a:t>
            </a:r>
            <a:r>
              <a:rPr lang="nl-NL" sz="1400" dirty="0">
                <a:latin typeface="Verdana" pitchFamily="34" charset="0"/>
              </a:rPr>
              <a:t> in </a:t>
            </a:r>
            <a:r>
              <a:rPr lang="nl-NL" sz="1400" dirty="0" err="1">
                <a:latin typeface="Verdana" pitchFamily="34" charset="0"/>
              </a:rPr>
              <a:t>which</a:t>
            </a:r>
            <a:r>
              <a:rPr lang="nl-NL" sz="1400" dirty="0">
                <a:latin typeface="Verdana" pitchFamily="34" charset="0"/>
              </a:rPr>
              <a:t> </a:t>
            </a:r>
            <a:r>
              <a:rPr lang="nl-NL" sz="1400" dirty="0" err="1">
                <a:latin typeface="Verdana" pitchFamily="34" charset="0"/>
              </a:rPr>
              <a:t>the</a:t>
            </a:r>
            <a:r>
              <a:rPr lang="nl-NL" sz="1400" dirty="0">
                <a:latin typeface="Verdana" pitchFamily="34" charset="0"/>
              </a:rPr>
              <a:t> </a:t>
            </a:r>
            <a:r>
              <a:rPr lang="nl-NL" sz="1400" dirty="0" err="1">
                <a:latin typeface="Verdana" pitchFamily="34" charset="0"/>
              </a:rPr>
              <a:t>cycle</a:t>
            </a:r>
            <a:r>
              <a:rPr lang="nl-NL" sz="1400" dirty="0">
                <a:latin typeface="Verdana" pitchFamily="34" charset="0"/>
              </a:rPr>
              <a:t> of </a:t>
            </a:r>
            <a:r>
              <a:rPr lang="nl-NL" sz="1400" dirty="0" err="1">
                <a:latin typeface="Verdana" pitchFamily="34" charset="0"/>
              </a:rPr>
              <a:t>substances</a:t>
            </a:r>
            <a:r>
              <a:rPr lang="nl-NL" sz="1400" dirty="0">
                <a:latin typeface="Verdana" pitchFamily="34" charset="0"/>
              </a:rPr>
              <a:t> is </a:t>
            </a:r>
            <a:r>
              <a:rPr lang="nl-NL" sz="1400" dirty="0" err="1">
                <a:latin typeface="Verdana" pitchFamily="34" charset="0"/>
              </a:rPr>
              <a:t>closed</a:t>
            </a:r>
            <a:r>
              <a:rPr lang="nl-NL" sz="1400" dirty="0">
                <a:latin typeface="Verdana" pitchFamily="34" charset="0"/>
              </a:rPr>
              <a:t>. </a:t>
            </a:r>
            <a:r>
              <a:rPr lang="nl-NL" sz="1400" dirty="0" err="1">
                <a:latin typeface="Verdana" pitchFamily="34" charset="0"/>
              </a:rPr>
              <a:t>This</a:t>
            </a:r>
            <a:r>
              <a:rPr lang="nl-NL" sz="1400" dirty="0">
                <a:latin typeface="Verdana" pitchFamily="34" charset="0"/>
              </a:rPr>
              <a:t> means </a:t>
            </a:r>
            <a:r>
              <a:rPr lang="nl-NL" sz="1400" dirty="0" err="1">
                <a:latin typeface="Verdana" pitchFamily="34" charset="0"/>
              </a:rPr>
              <a:t>that</a:t>
            </a:r>
            <a:r>
              <a:rPr lang="nl-NL" sz="1400" dirty="0">
                <a:latin typeface="Verdana" pitchFamily="34" charset="0"/>
              </a:rPr>
              <a:t> </a:t>
            </a:r>
            <a:r>
              <a:rPr lang="nl-NL" sz="1400" dirty="0" err="1">
                <a:latin typeface="Verdana" pitchFamily="34" charset="0"/>
              </a:rPr>
              <a:t>all</a:t>
            </a:r>
            <a:r>
              <a:rPr lang="nl-NL" sz="1400" dirty="0">
                <a:latin typeface="Verdana" pitchFamily="34" charset="0"/>
              </a:rPr>
              <a:t> </a:t>
            </a:r>
            <a:r>
              <a:rPr lang="nl-NL" sz="1400" dirty="0" err="1">
                <a:latin typeface="Verdana" pitchFamily="34" charset="0"/>
              </a:rPr>
              <a:t>substances</a:t>
            </a:r>
            <a:r>
              <a:rPr lang="nl-NL" sz="1400" dirty="0">
                <a:latin typeface="Verdana" pitchFamily="34" charset="0"/>
              </a:rPr>
              <a:t> </a:t>
            </a:r>
            <a:r>
              <a:rPr lang="nl-NL" sz="1400" dirty="0" err="1">
                <a:latin typeface="Verdana" pitchFamily="34" charset="0"/>
              </a:rPr>
              <a:t>that</a:t>
            </a:r>
            <a:r>
              <a:rPr lang="nl-NL" sz="1400" dirty="0">
                <a:latin typeface="Verdana" pitchFamily="34" charset="0"/>
              </a:rPr>
              <a:t> </a:t>
            </a:r>
            <a:r>
              <a:rPr lang="nl-NL" sz="1400" dirty="0" err="1">
                <a:latin typeface="Verdana" pitchFamily="34" charset="0"/>
              </a:rPr>
              <a:t>disappear</a:t>
            </a:r>
            <a:r>
              <a:rPr lang="nl-NL" sz="1400" dirty="0">
                <a:latin typeface="Verdana" pitchFamily="34" charset="0"/>
              </a:rPr>
              <a:t> </a:t>
            </a:r>
            <a:r>
              <a:rPr lang="nl-NL" sz="1400" dirty="0" err="1">
                <a:latin typeface="Verdana" pitchFamily="34" charset="0"/>
              </a:rPr>
              <a:t>from</a:t>
            </a:r>
            <a:r>
              <a:rPr lang="nl-NL" sz="1400" dirty="0">
                <a:latin typeface="Verdana" pitchFamily="34" charset="0"/>
              </a:rPr>
              <a:t> </a:t>
            </a:r>
            <a:r>
              <a:rPr lang="nl-NL" sz="1400" dirty="0" err="1">
                <a:latin typeface="Verdana" pitchFamily="34" charset="0"/>
              </a:rPr>
              <a:t>an</a:t>
            </a:r>
            <a:r>
              <a:rPr lang="nl-NL" sz="1400" dirty="0">
                <a:latin typeface="Verdana" pitchFamily="34" charset="0"/>
              </a:rPr>
              <a:t> area as a </a:t>
            </a:r>
            <a:r>
              <a:rPr lang="nl-NL" sz="1400" dirty="0" err="1">
                <a:latin typeface="Verdana" pitchFamily="34" charset="0"/>
              </a:rPr>
              <a:t>result</a:t>
            </a:r>
            <a:r>
              <a:rPr lang="nl-NL" sz="1400" dirty="0">
                <a:latin typeface="Verdana" pitchFamily="34" charset="0"/>
              </a:rPr>
              <a:t> of </a:t>
            </a:r>
            <a:r>
              <a:rPr lang="nl-NL" sz="1400" dirty="0" err="1">
                <a:latin typeface="Verdana" pitchFamily="34" charset="0"/>
              </a:rPr>
              <a:t>agriculture</a:t>
            </a:r>
            <a:r>
              <a:rPr lang="nl-NL" sz="1400" dirty="0">
                <a:latin typeface="Verdana" pitchFamily="34" charset="0"/>
              </a:rPr>
              <a:t> are </a:t>
            </a:r>
            <a:r>
              <a:rPr lang="nl-NL" sz="1400" dirty="0" err="1">
                <a:latin typeface="Verdana" pitchFamily="34" charset="0"/>
              </a:rPr>
              <a:t>also</a:t>
            </a:r>
            <a:r>
              <a:rPr lang="nl-NL" sz="1400" dirty="0">
                <a:latin typeface="Verdana" pitchFamily="34" charset="0"/>
              </a:rPr>
              <a:t> </a:t>
            </a:r>
            <a:r>
              <a:rPr lang="nl-NL" sz="1400" dirty="0" err="1">
                <a:latin typeface="Verdana" pitchFamily="34" charset="0"/>
              </a:rPr>
              <a:t>returned</a:t>
            </a:r>
            <a:r>
              <a:rPr lang="nl-NL" sz="1400" dirty="0">
                <a:latin typeface="Verdana" pitchFamily="34" charset="0"/>
              </a:rPr>
              <a:t> </a:t>
            </a:r>
            <a:r>
              <a:rPr lang="nl-NL" sz="1400" dirty="0" err="1">
                <a:latin typeface="Verdana" pitchFamily="34" charset="0"/>
              </a:rPr>
              <a:t>to</a:t>
            </a:r>
            <a:r>
              <a:rPr lang="nl-NL" sz="1400" dirty="0">
                <a:latin typeface="Verdana" pitchFamily="34" charset="0"/>
              </a:rPr>
              <a:t> </a:t>
            </a:r>
            <a:r>
              <a:rPr lang="nl-NL" sz="1400" dirty="0" err="1">
                <a:latin typeface="Verdana" pitchFamily="34" charset="0"/>
              </a:rPr>
              <a:t>that</a:t>
            </a:r>
            <a:r>
              <a:rPr lang="nl-NL" sz="1400" dirty="0">
                <a:latin typeface="Verdana" pitchFamily="34" charset="0"/>
              </a:rPr>
              <a:t> area.</a:t>
            </a: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p:txBody>
      </p:sp>
      <p:pic>
        <p:nvPicPr>
          <p:cNvPr id="7" name="Afbeelding 5">
            <a:extLst>
              <a:ext uri="{FF2B5EF4-FFF2-40B4-BE49-F238E27FC236}">
                <a16:creationId xmlns:a16="http://schemas.microsoft.com/office/drawing/2014/main" id="{B135D95A-3005-44B4-A673-C415B4D3AA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0704" y="2789099"/>
            <a:ext cx="2591208" cy="2233631"/>
          </a:xfrm>
          <a:prstGeom prst="rect">
            <a:avLst/>
          </a:prstGeom>
        </p:spPr>
      </p:pic>
    </p:spTree>
    <p:extLst>
      <p:ext uri="{BB962C8B-B14F-4D97-AF65-F5344CB8AC3E}">
        <p14:creationId xmlns:p14="http://schemas.microsoft.com/office/powerpoint/2010/main" val="170753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375795" y="4494895"/>
            <a:ext cx="2551407" cy="630942"/>
          </a:xfrm>
          <a:prstGeom prst="rect">
            <a:avLst/>
          </a:prstGeom>
          <a:solidFill>
            <a:schemeClr val="bg1"/>
          </a:solidFill>
        </p:spPr>
        <p:txBody>
          <a:bodyPr wrap="square" rtlCol="0">
            <a:spAutoFit/>
          </a:bodyPr>
          <a:lstStyle/>
          <a:p>
            <a:pPr>
              <a:lnSpc>
                <a:spcPts val="1350"/>
              </a:lnSpc>
            </a:pPr>
            <a:endParaRPr lang="nl-NL" sz="1050" dirty="0">
              <a:latin typeface="Verdana" pitchFamily="34" charset="0"/>
            </a:endParaRPr>
          </a:p>
          <a:p>
            <a:pPr>
              <a:lnSpc>
                <a:spcPts val="1350"/>
              </a:lnSpc>
            </a:pPr>
            <a:endParaRPr lang="nl-NL" sz="1050" dirty="0">
              <a:latin typeface="Verdana" pitchFamily="34" charset="0"/>
            </a:endParaRPr>
          </a:p>
          <a:p>
            <a:pPr>
              <a:lnSpc>
                <a:spcPts val="1350"/>
              </a:lnSpc>
            </a:pPr>
            <a:endParaRPr lang="nl-NL" sz="1050" dirty="0" err="1">
              <a:latin typeface="Verdana" pitchFamily="34" charset="0"/>
            </a:endParaRPr>
          </a:p>
        </p:txBody>
      </p:sp>
      <p:grpSp>
        <p:nvGrpSpPr>
          <p:cNvPr id="2" name="Group 1"/>
          <p:cNvGrpSpPr/>
          <p:nvPr/>
        </p:nvGrpSpPr>
        <p:grpSpPr>
          <a:xfrm>
            <a:off x="2635145" y="4036960"/>
            <a:ext cx="3278121" cy="480167"/>
            <a:chOff x="1989526" y="5382614"/>
            <a:chExt cx="4370828" cy="640222"/>
          </a:xfrm>
        </p:grpSpPr>
        <p:pic>
          <p:nvPicPr>
            <p:cNvPr id="5" name="Picture 4" descr="Asset 1imk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4115" y="5382614"/>
              <a:ext cx="1114183" cy="554467"/>
            </a:xfrm>
            <a:prstGeom prst="rect">
              <a:avLst/>
            </a:prstGeom>
          </p:spPr>
        </p:pic>
        <p:pic>
          <p:nvPicPr>
            <p:cNvPr id="6" name="Picture 5" descr="Asset 4imk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9526" y="5457387"/>
              <a:ext cx="1177290" cy="443528"/>
            </a:xfrm>
            <a:prstGeom prst="rect">
              <a:avLst/>
            </a:prstGeom>
          </p:spPr>
        </p:pic>
        <p:pic>
          <p:nvPicPr>
            <p:cNvPr id="7" name="Picture 6" descr="Asset 5imk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6456" y="5464569"/>
              <a:ext cx="907496" cy="470099"/>
            </a:xfrm>
            <a:prstGeom prst="rect">
              <a:avLst/>
            </a:prstGeom>
          </p:spPr>
        </p:pic>
        <p:pic>
          <p:nvPicPr>
            <p:cNvPr id="8" name="Picture 7" descr="Asset 6imk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5849" y="5407619"/>
              <a:ext cx="954505" cy="615217"/>
            </a:xfrm>
            <a:prstGeom prst="rect">
              <a:avLst/>
            </a:prstGeom>
          </p:spPr>
        </p:pic>
      </p:grpSp>
      <p:pic>
        <p:nvPicPr>
          <p:cNvPr id="11" name="Picture 10" descr="Asset 11imk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3790" y="268837"/>
            <a:ext cx="498202" cy="499736"/>
          </a:xfrm>
          <a:prstGeom prst="rect">
            <a:avLst/>
          </a:prstGeom>
        </p:spPr>
      </p:pic>
      <p:grpSp>
        <p:nvGrpSpPr>
          <p:cNvPr id="3" name="Group 2"/>
          <p:cNvGrpSpPr/>
          <p:nvPr/>
        </p:nvGrpSpPr>
        <p:grpSpPr>
          <a:xfrm>
            <a:off x="2547790" y="1030284"/>
            <a:ext cx="4014850" cy="527213"/>
            <a:chOff x="1873053" y="1373711"/>
            <a:chExt cx="5353133" cy="702951"/>
          </a:xfrm>
        </p:grpSpPr>
        <p:pic>
          <p:nvPicPr>
            <p:cNvPr id="10" name="Picture 9" descr="Asset 10imk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3053" y="1496191"/>
              <a:ext cx="1199775" cy="580471"/>
            </a:xfrm>
            <a:prstGeom prst="rect">
              <a:avLst/>
            </a:prstGeom>
          </p:spPr>
        </p:pic>
        <p:pic>
          <p:nvPicPr>
            <p:cNvPr id="12" name="Picture 11" descr="Asset 12imk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26412" y="1373711"/>
              <a:ext cx="1199774" cy="629524"/>
            </a:xfrm>
            <a:prstGeom prst="rect">
              <a:avLst/>
            </a:prstGeom>
          </p:spPr>
        </p:pic>
      </p:grpSp>
      <p:grpSp>
        <p:nvGrpSpPr>
          <p:cNvPr id="20" name="Group 19"/>
          <p:cNvGrpSpPr/>
          <p:nvPr/>
        </p:nvGrpSpPr>
        <p:grpSpPr>
          <a:xfrm>
            <a:off x="2569418" y="783709"/>
            <a:ext cx="2262212" cy="3238287"/>
            <a:chOff x="1901891" y="1044945"/>
            <a:chExt cx="3016282" cy="4317716"/>
          </a:xfrm>
        </p:grpSpPr>
        <p:pic>
          <p:nvPicPr>
            <p:cNvPr id="27" name="Picture 26" descr="Asset 27imk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06770" y="1870947"/>
              <a:ext cx="2340275" cy="1052613"/>
            </a:xfrm>
            <a:prstGeom prst="rect">
              <a:avLst/>
            </a:prstGeom>
          </p:spPr>
        </p:pic>
        <p:pic>
          <p:nvPicPr>
            <p:cNvPr id="19" name="Picture 18" descr="Asset 19imk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11360" y="3028516"/>
              <a:ext cx="1201819" cy="2334145"/>
            </a:xfrm>
            <a:prstGeom prst="rect">
              <a:avLst/>
            </a:prstGeom>
          </p:spPr>
        </p:pic>
        <p:pic>
          <p:nvPicPr>
            <p:cNvPr id="22" name="Picture 21" descr="Asset 22imke.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1891" y="1870947"/>
              <a:ext cx="355640" cy="1017867"/>
            </a:xfrm>
            <a:prstGeom prst="rect">
              <a:avLst/>
            </a:prstGeom>
          </p:spPr>
        </p:pic>
        <p:pic>
          <p:nvPicPr>
            <p:cNvPr id="24" name="Picture 23" descr="Asset 24imk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56778" y="1150646"/>
              <a:ext cx="1516581" cy="662226"/>
            </a:xfrm>
            <a:prstGeom prst="rect">
              <a:avLst/>
            </a:prstGeom>
          </p:spPr>
        </p:pic>
        <p:pic>
          <p:nvPicPr>
            <p:cNvPr id="25" name="Picture 24" descr="Asset 25imke.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58597" y="1044945"/>
              <a:ext cx="259576" cy="245269"/>
            </a:xfrm>
            <a:prstGeom prst="rect">
              <a:avLst/>
            </a:prstGeom>
          </p:spPr>
        </p:pic>
      </p:grpSp>
      <p:grpSp>
        <p:nvGrpSpPr>
          <p:cNvPr id="48" name="Group 47"/>
          <p:cNvGrpSpPr/>
          <p:nvPr/>
        </p:nvGrpSpPr>
        <p:grpSpPr>
          <a:xfrm>
            <a:off x="2728870" y="768315"/>
            <a:ext cx="3191563" cy="3868979"/>
            <a:chOff x="2114493" y="1024420"/>
            <a:chExt cx="4255417" cy="5158638"/>
          </a:xfrm>
        </p:grpSpPr>
        <p:pic>
          <p:nvPicPr>
            <p:cNvPr id="34" name="Picture 33" descr="Asset 34imke.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14493" y="2522418"/>
              <a:ext cx="3419459" cy="641787"/>
            </a:xfrm>
            <a:prstGeom prst="rect">
              <a:avLst/>
            </a:prstGeom>
          </p:spPr>
        </p:pic>
        <p:grpSp>
          <p:nvGrpSpPr>
            <p:cNvPr id="42" name="Group 41"/>
            <p:cNvGrpSpPr/>
            <p:nvPr/>
          </p:nvGrpSpPr>
          <p:grpSpPr>
            <a:xfrm>
              <a:off x="3853441" y="1024420"/>
              <a:ext cx="2516469" cy="5158638"/>
              <a:chOff x="3853441" y="1024420"/>
              <a:chExt cx="2516469" cy="5158638"/>
            </a:xfrm>
          </p:grpSpPr>
          <p:pic>
            <p:nvPicPr>
              <p:cNvPr id="41" name="Picture 40" descr="Asset 41imke.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53441" y="1024420"/>
                <a:ext cx="1207641" cy="5158638"/>
              </a:xfrm>
              <a:prstGeom prst="rect">
                <a:avLst/>
              </a:prstGeom>
            </p:spPr>
          </p:pic>
          <p:pic>
            <p:nvPicPr>
              <p:cNvPr id="14" name="Picture 13" descr="Asset 14imke.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97993" y="3008119"/>
                <a:ext cx="1671917" cy="1671917"/>
              </a:xfrm>
              <a:prstGeom prst="rect">
                <a:avLst/>
              </a:prstGeom>
            </p:spPr>
          </p:pic>
          <p:pic>
            <p:nvPicPr>
              <p:cNvPr id="35" name="Picture 34" descr="Asset 35imke.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63183" y="3051818"/>
                <a:ext cx="641788" cy="259577"/>
              </a:xfrm>
              <a:prstGeom prst="rect">
                <a:avLst/>
              </a:prstGeom>
            </p:spPr>
          </p:pic>
          <p:pic>
            <p:nvPicPr>
              <p:cNvPr id="36" name="Picture 35" descr="Asset 36imke.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813786" y="3487916"/>
                <a:ext cx="1387815" cy="2011207"/>
              </a:xfrm>
              <a:prstGeom prst="rect">
                <a:avLst/>
              </a:prstGeom>
            </p:spPr>
          </p:pic>
          <p:pic>
            <p:nvPicPr>
              <p:cNvPr id="37" name="Picture 36" descr="Asset 37imke.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758031" y="3135184"/>
                <a:ext cx="468055" cy="856398"/>
              </a:xfrm>
              <a:prstGeom prst="rect">
                <a:avLst/>
              </a:prstGeom>
            </p:spPr>
          </p:pic>
        </p:grpSp>
      </p:grpSp>
      <p:grpSp>
        <p:nvGrpSpPr>
          <p:cNvPr id="52" name="Group 51"/>
          <p:cNvGrpSpPr/>
          <p:nvPr/>
        </p:nvGrpSpPr>
        <p:grpSpPr>
          <a:xfrm>
            <a:off x="3006499" y="382942"/>
            <a:ext cx="4058642" cy="4640942"/>
            <a:chOff x="2484665" y="510588"/>
            <a:chExt cx="5411522" cy="6187923"/>
          </a:xfrm>
        </p:grpSpPr>
        <p:pic>
          <p:nvPicPr>
            <p:cNvPr id="53" name="Picture 52" descr="Asset 31imke.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027891" y="1760963"/>
              <a:ext cx="498713" cy="1144588"/>
            </a:xfrm>
            <a:prstGeom prst="rect">
              <a:avLst/>
            </a:prstGeom>
          </p:spPr>
        </p:pic>
        <p:pic>
          <p:nvPicPr>
            <p:cNvPr id="54" name="Picture 53" descr="Asset 17imke.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091719" y="3408839"/>
              <a:ext cx="4306515" cy="3065863"/>
            </a:xfrm>
            <a:prstGeom prst="rect">
              <a:avLst/>
            </a:prstGeom>
          </p:spPr>
        </p:pic>
        <p:pic>
          <p:nvPicPr>
            <p:cNvPr id="55" name="Picture 54" descr="Asset 38imke.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375633" y="3374971"/>
              <a:ext cx="2614158" cy="1645346"/>
            </a:xfrm>
            <a:prstGeom prst="rect">
              <a:avLst/>
            </a:prstGeom>
          </p:spPr>
        </p:pic>
        <p:pic>
          <p:nvPicPr>
            <p:cNvPr id="56" name="Picture 55" descr="Asset 39imke.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160421" y="3418005"/>
              <a:ext cx="1937625" cy="2103182"/>
            </a:xfrm>
            <a:prstGeom prst="rect">
              <a:avLst/>
            </a:prstGeom>
          </p:spPr>
        </p:pic>
        <p:pic>
          <p:nvPicPr>
            <p:cNvPr id="57" name="Picture 56" descr="Asset 16imke.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484665" y="3440521"/>
              <a:ext cx="5109771" cy="3257990"/>
            </a:xfrm>
            <a:prstGeom prst="rect">
              <a:avLst/>
            </a:prstGeom>
          </p:spPr>
        </p:pic>
        <p:pic>
          <p:nvPicPr>
            <p:cNvPr id="58" name="Picture 57" descr="Asset 13imke.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694369" y="2766978"/>
              <a:ext cx="1201818" cy="625437"/>
            </a:xfrm>
            <a:prstGeom prst="rect">
              <a:avLst/>
            </a:prstGeom>
          </p:spPr>
        </p:pic>
        <p:pic>
          <p:nvPicPr>
            <p:cNvPr id="59" name="Picture 58" descr="Asset 26imke.pn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970088" y="510588"/>
              <a:ext cx="1949887" cy="921802"/>
            </a:xfrm>
            <a:prstGeom prst="rect">
              <a:avLst/>
            </a:prstGeom>
          </p:spPr>
        </p:pic>
        <p:pic>
          <p:nvPicPr>
            <p:cNvPr id="60" name="Picture 59" descr="Asset 28imke.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533771" y="1873986"/>
              <a:ext cx="2599852" cy="956549"/>
            </a:xfrm>
            <a:prstGeom prst="rect">
              <a:avLst/>
            </a:prstGeom>
          </p:spPr>
        </p:pic>
        <p:pic>
          <p:nvPicPr>
            <p:cNvPr id="61" name="Picture 60" descr="Asset 29imke.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63183" y="1416675"/>
              <a:ext cx="1638418" cy="420554"/>
            </a:xfrm>
            <a:prstGeom prst="rect">
              <a:avLst/>
            </a:prstGeom>
          </p:spPr>
        </p:pic>
        <p:pic>
          <p:nvPicPr>
            <p:cNvPr id="62" name="Picture 61" descr="Asset 30imke.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879664" y="1955932"/>
              <a:ext cx="478274" cy="964725"/>
            </a:xfrm>
            <a:prstGeom prst="rect">
              <a:avLst/>
            </a:prstGeom>
          </p:spPr>
        </p:pic>
        <p:pic>
          <p:nvPicPr>
            <p:cNvPr id="63" name="Picture 62" descr="Asset 32imke.pn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639456" y="2681613"/>
              <a:ext cx="1373508" cy="345421"/>
            </a:xfrm>
            <a:prstGeom prst="rect">
              <a:avLst/>
            </a:prstGeom>
          </p:spPr>
        </p:pic>
        <p:pic>
          <p:nvPicPr>
            <p:cNvPr id="64" name="Picture 63" descr="Asset 33imke.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766609" y="2880151"/>
              <a:ext cx="1212037" cy="218698"/>
            </a:xfrm>
            <a:prstGeom prst="rect">
              <a:avLst/>
            </a:prstGeom>
          </p:spPr>
        </p:pic>
        <p:pic>
          <p:nvPicPr>
            <p:cNvPr id="65" name="Picture 64" descr="Asset 40imke.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59266" y="3431436"/>
              <a:ext cx="1066920" cy="2013251"/>
            </a:xfrm>
            <a:prstGeom prst="rect">
              <a:avLst/>
            </a:prstGeom>
          </p:spPr>
        </p:pic>
      </p:grpSp>
      <p:sp>
        <p:nvSpPr>
          <p:cNvPr id="13" name="TextBox 12"/>
          <p:cNvSpPr txBox="1"/>
          <p:nvPr/>
        </p:nvSpPr>
        <p:spPr>
          <a:xfrm>
            <a:off x="1429292" y="4675623"/>
            <a:ext cx="1996822" cy="426463"/>
          </a:xfrm>
          <a:prstGeom prst="rect">
            <a:avLst/>
          </a:prstGeom>
          <a:noFill/>
        </p:spPr>
        <p:txBody>
          <a:bodyPr wrap="square" rtlCol="0">
            <a:spAutoFit/>
          </a:bodyPr>
          <a:lstStyle/>
          <a:p>
            <a:pPr>
              <a:lnSpc>
                <a:spcPts val="1350"/>
              </a:lnSpc>
            </a:pPr>
            <a:r>
              <a:rPr lang="nl-NL" sz="750" dirty="0">
                <a:latin typeface="Verdana" pitchFamily="34" charset="0"/>
              </a:rPr>
              <a:t>De Boer, De Olde &amp; Van Zanten, 2018</a:t>
            </a:r>
          </a:p>
        </p:txBody>
      </p:sp>
      <p:sp>
        <p:nvSpPr>
          <p:cNvPr id="49" name="Tijdelijke aanduiding voor dianummer 2"/>
          <p:cNvSpPr txBox="1">
            <a:spLocks/>
          </p:cNvSpPr>
          <p:nvPr/>
        </p:nvSpPr>
        <p:spPr>
          <a:xfrm>
            <a:off x="7650000" y="4971569"/>
            <a:ext cx="351000" cy="123188"/>
          </a:xfrm>
          <a:prstGeom prst="rect">
            <a:avLst/>
          </a:prstGeom>
        </p:spPr>
        <p:txBody>
          <a:bodyPr/>
          <a:ls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lnSpc>
                <a:spcPts val="900"/>
              </a:lnSpc>
            </a:pPr>
            <a:fld id="{F25965E0-7062-474C-8671-DB3A3CE669B0}" type="slidenum">
              <a:rPr lang="nl-NL" sz="750" smtClean="0">
                <a:latin typeface="+mj-lt"/>
              </a:rPr>
              <a:pPr algn="r">
                <a:lnSpc>
                  <a:spcPts val="900"/>
                </a:lnSpc>
              </a:pPr>
              <a:t>9</a:t>
            </a:fld>
            <a:endParaRPr lang="nl-NL" sz="750" dirty="0">
              <a:latin typeface="+mj-lt"/>
            </a:endParaRPr>
          </a:p>
        </p:txBody>
      </p:sp>
      <p:grpSp>
        <p:nvGrpSpPr>
          <p:cNvPr id="17" name="Group 16"/>
          <p:cNvGrpSpPr/>
          <p:nvPr/>
        </p:nvGrpSpPr>
        <p:grpSpPr>
          <a:xfrm>
            <a:off x="2087434" y="373416"/>
            <a:ext cx="2248501" cy="3698989"/>
            <a:chOff x="1259245" y="497888"/>
            <a:chExt cx="2998001" cy="4931985"/>
          </a:xfrm>
        </p:grpSpPr>
        <p:grpSp>
          <p:nvGrpSpPr>
            <p:cNvPr id="44" name="Group 43"/>
            <p:cNvGrpSpPr/>
            <p:nvPr/>
          </p:nvGrpSpPr>
          <p:grpSpPr>
            <a:xfrm>
              <a:off x="1259245" y="497888"/>
              <a:ext cx="2998001" cy="4931985"/>
              <a:chOff x="1259245" y="497888"/>
              <a:chExt cx="2998001" cy="4931985"/>
            </a:xfrm>
          </p:grpSpPr>
          <p:pic>
            <p:nvPicPr>
              <p:cNvPr id="9" name="Picture 8" descr="Asset 9imke.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259245" y="2803519"/>
                <a:ext cx="1201818" cy="623392"/>
              </a:xfrm>
              <a:prstGeom prst="rect">
                <a:avLst/>
              </a:prstGeom>
            </p:spPr>
          </p:pic>
          <p:grpSp>
            <p:nvGrpSpPr>
              <p:cNvPr id="4" name="Group 3"/>
              <p:cNvGrpSpPr/>
              <p:nvPr/>
            </p:nvGrpSpPr>
            <p:grpSpPr>
              <a:xfrm>
                <a:off x="1610885" y="497888"/>
                <a:ext cx="2646361" cy="4931985"/>
                <a:chOff x="1610885" y="497888"/>
                <a:chExt cx="2646361" cy="4931985"/>
              </a:xfrm>
            </p:grpSpPr>
            <p:pic>
              <p:nvPicPr>
                <p:cNvPr id="15" name="Picture 14" descr="Asset 15imke.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610885" y="3388008"/>
                  <a:ext cx="1156853" cy="2041865"/>
                </a:xfrm>
                <a:prstGeom prst="rect">
                  <a:avLst/>
                </a:prstGeom>
              </p:spPr>
            </p:pic>
            <p:pic>
              <p:nvPicPr>
                <p:cNvPr id="18" name="Picture 17" descr="Asset 18imke.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859803" y="3431848"/>
                  <a:ext cx="1299925" cy="1888571"/>
                </a:xfrm>
                <a:prstGeom prst="rect">
                  <a:avLst/>
                </a:prstGeom>
              </p:spPr>
            </p:pic>
            <p:pic>
              <p:nvPicPr>
                <p:cNvPr id="21" name="Picture 20" descr="Asset 21imke.pn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712937" y="1783859"/>
                  <a:ext cx="335201" cy="983119"/>
                </a:xfrm>
                <a:prstGeom prst="rect">
                  <a:avLst/>
                </a:prstGeom>
              </p:spPr>
            </p:pic>
            <p:pic>
              <p:nvPicPr>
                <p:cNvPr id="23" name="Picture 22" descr="Asset 23imke.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2448387" y="497888"/>
                  <a:ext cx="1808859" cy="1005603"/>
                </a:xfrm>
                <a:prstGeom prst="rect">
                  <a:avLst/>
                </a:prstGeom>
              </p:spPr>
            </p:pic>
          </p:grpSp>
        </p:grpSp>
        <p:pic>
          <p:nvPicPr>
            <p:cNvPr id="50" name="F5E096D3-F3EA-4049-B40A-62CB815CB3C0" descr="35363B26-785A-4D30-A311-005BC62E4629"/>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232148" y="4946215"/>
              <a:ext cx="206846" cy="23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8350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10|10.8|23.3|12.6|26.3"/>
</p:tagLst>
</file>

<file path=ppt/theme/theme1.xml><?xml version="1.0" encoding="utf-8"?>
<a:theme xmlns:a="http://schemas.openxmlformats.org/drawingml/2006/main" name="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D337D9ADB5C34494C4EBA5DACBCEA8" ma:contentTypeVersion="13" ma:contentTypeDescription="Een nieuw document maken." ma:contentTypeScope="" ma:versionID="b8bcf66a0aee7fb7d6e63ef602c6b974">
  <xsd:schema xmlns:xsd="http://www.w3.org/2001/XMLSchema" xmlns:xs="http://www.w3.org/2001/XMLSchema" xmlns:p="http://schemas.microsoft.com/office/2006/metadata/properties" xmlns:ns3="ae375950-9435-457e-bca7-51fde261a51b" xmlns:ns4="b8dde7d1-d5f5-48d9-8457-b5e9d4a831fe" targetNamespace="http://schemas.microsoft.com/office/2006/metadata/properties" ma:root="true" ma:fieldsID="bb2788b7ee8499d70b3c6524634362de" ns3:_="" ns4:_="">
    <xsd:import namespace="ae375950-9435-457e-bca7-51fde261a51b"/>
    <xsd:import namespace="b8dde7d1-d5f5-48d9-8457-b5e9d4a831f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375950-9435-457e-bca7-51fde26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dde7d1-d5f5-48d9-8457-b5e9d4a831fe"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BB3CB6-5576-4ED8-9B8C-BDFF5E2A0DCC}">
  <ds:schemaRefs>
    <ds:schemaRef ds:uri="http://schemas.microsoft.com/sharepoint/v3/contenttype/forms"/>
  </ds:schemaRefs>
</ds:datastoreItem>
</file>

<file path=customXml/itemProps2.xml><?xml version="1.0" encoding="utf-8"?>
<ds:datastoreItem xmlns:ds="http://schemas.openxmlformats.org/officeDocument/2006/customXml" ds:itemID="{7F3B6877-9A50-44FE-AD22-CBE7F11ED8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375950-9435-457e-bca7-51fde261a51b"/>
    <ds:schemaRef ds:uri="b8dde7d1-d5f5-48d9-8457-b5e9d4a83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7422AD-2EFC-4296-B282-E472E830A39B}">
  <ds:schemaRefs>
    <ds:schemaRef ds:uri="http://purl.org/dc/elements/1.1/"/>
    <ds:schemaRef ds:uri="http://schemas.microsoft.com/office/2006/metadata/properties"/>
    <ds:schemaRef ds:uri="http://purl.org/dc/terms/"/>
    <ds:schemaRef ds:uri="http://schemas.openxmlformats.org/package/2006/metadata/core-properties"/>
    <ds:schemaRef ds:uri="ae375950-9435-457e-bca7-51fde261a51b"/>
    <ds:schemaRef ds:uri="http://schemas.microsoft.com/office/2006/documentManagement/types"/>
    <ds:schemaRef ds:uri="http://schemas.microsoft.com/office/infopath/2007/PartnerControls"/>
    <ds:schemaRef ds:uri="b8dde7d1-d5f5-48d9-8457-b5e9d4a831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14016</TotalTime>
  <Words>3511</Words>
  <Application>Microsoft Macintosh PowerPoint</Application>
  <PresentationFormat>Affichage à l'écran (16:9)</PresentationFormat>
  <Paragraphs>445</Paragraphs>
  <Slides>40</Slides>
  <Notes>29</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40</vt:i4>
      </vt:variant>
    </vt:vector>
  </HeadingPairs>
  <TitlesOfParts>
    <vt:vector size="50" baseType="lpstr">
      <vt:lpstr>.AppleSystemUIFont</vt:lpstr>
      <vt:lpstr>Arial</vt:lpstr>
      <vt:lpstr>Calibri</vt:lpstr>
      <vt:lpstr>HollandSans</vt:lpstr>
      <vt:lpstr>HollandSans Bold</vt:lpstr>
      <vt:lpstr>HollandSans Regular</vt:lpstr>
      <vt:lpstr>Verdana</vt:lpstr>
      <vt:lpstr>Wingdings</vt:lpstr>
      <vt:lpstr>Wageningen UR</vt:lpstr>
      <vt:lpstr>Equation</vt:lpstr>
      <vt:lpstr>Towards Circulair and Climate Neutral Society</vt:lpstr>
      <vt:lpstr>My talk</vt:lpstr>
      <vt:lpstr>Présentation PowerPoint</vt:lpstr>
      <vt:lpstr>Dutch Agriculture</vt:lpstr>
      <vt:lpstr>Some figures</vt:lpstr>
      <vt:lpstr>Présentation PowerPoint</vt:lpstr>
      <vt:lpstr>Présentation PowerPoint</vt:lpstr>
      <vt:lpstr>Strategy: Circular agriculture</vt:lpstr>
      <vt:lpstr>Présentation PowerPoint</vt:lpstr>
      <vt:lpstr>Circular Economy in AgriFood: Connected Circularity</vt:lpstr>
      <vt:lpstr>Transition Processes &amp; Management</vt:lpstr>
      <vt:lpstr>From Explorative Concepts to Viable Practice</vt:lpstr>
      <vt:lpstr> Dutch ambitions: circular agriculture  (related to soil &amp; nutrients)</vt:lpstr>
      <vt:lpstr>WUR activities in Circular Agriculture</vt:lpstr>
      <vt:lpstr>Open cultivation in Circular agriculture</vt:lpstr>
      <vt:lpstr>Présentation PowerPoint</vt:lpstr>
      <vt:lpstr>Présentation PowerPoint</vt:lpstr>
      <vt:lpstr>Crop Diversity works!</vt:lpstr>
      <vt:lpstr>Open cultivation in Circular Agriculture</vt:lpstr>
      <vt:lpstr> Developments in Technology</vt:lpstr>
      <vt:lpstr>Livestock in circular agriculture</vt:lpstr>
      <vt:lpstr>Climate research Livestock</vt:lpstr>
      <vt:lpstr>Circle of Nutrients:  5R-Strategy for optimizing the nutrient balance</vt:lpstr>
      <vt:lpstr>SYSTEMIC</vt:lpstr>
      <vt:lpstr>Présentation PowerPoint</vt:lpstr>
      <vt:lpstr>Technical Innovation at demonstration plants</vt:lpstr>
      <vt:lpstr>Présentation PowerPoint</vt:lpstr>
      <vt:lpstr>DID you know....?</vt:lpstr>
      <vt:lpstr>Transition recommendations; beyond the pioneers</vt:lpstr>
      <vt:lpstr>Transition management: actions</vt:lpstr>
      <vt:lpstr>Circular agriculture adds profits to climate and nature</vt:lpstr>
      <vt:lpstr>Funding mechnism</vt:lpstr>
      <vt:lpstr>Finding Answers Together</vt:lpstr>
      <vt:lpstr>What is your relationship with the Soil?
</vt:lpstr>
      <vt:lpstr>We are not Kind for our soils
</vt:lpstr>
      <vt:lpstr>You don't know what you're missing until she's not there...</vt:lpstr>
      <vt:lpstr>Vulnerabilities 
</vt:lpstr>
      <vt:lpstr>System features landscape &gt; city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 Brinkman</dc:creator>
  <cp:lastModifiedBy>Anne MATTIOLI</cp:lastModifiedBy>
  <cp:revision>363</cp:revision>
  <dcterms:created xsi:type="dcterms:W3CDTF">2011-09-29T08:30:03Z</dcterms:created>
  <dcterms:modified xsi:type="dcterms:W3CDTF">2023-04-07T10:42:13Z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WHNLW.pptx</vt:lpwstr>
  </property>
  <property fmtid="{D5CDD505-2E9C-101B-9397-08002B2CF9AE}" pid="3" name="ContentTypeId">
    <vt:lpwstr>0x010100AED337D9ADB5C34494C4EBA5DACBCEA8</vt:lpwstr>
  </property>
</Properties>
</file>