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7" r:id="rId2"/>
    <p:sldId id="519" r:id="rId3"/>
    <p:sldId id="520" r:id="rId4"/>
    <p:sldId id="521" r:id="rId5"/>
    <p:sldId id="464" r:id="rId6"/>
    <p:sldId id="483" r:id="rId7"/>
    <p:sldId id="486" r:id="rId8"/>
    <p:sldId id="505" r:id="rId9"/>
    <p:sldId id="500" r:id="rId10"/>
    <p:sldId id="501" r:id="rId11"/>
    <p:sldId id="522" r:id="rId12"/>
    <p:sldId id="523" r:id="rId13"/>
    <p:sldId id="524" r:id="rId14"/>
    <p:sldId id="438"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CC66"/>
    <a:srgbClr val="508E22"/>
    <a:srgbClr val="3399FF"/>
    <a:srgbClr val="0A598F"/>
    <a:srgbClr val="BCE03F"/>
    <a:srgbClr val="63B22B"/>
    <a:srgbClr val="427A23"/>
    <a:srgbClr val="8CB9D0"/>
    <a:srgbClr val="BF4C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0" autoAdjust="0"/>
    <p:restoredTop sz="94643"/>
  </p:normalViewPr>
  <p:slideViewPr>
    <p:cSldViewPr snapToGrid="0" snapToObjects="1">
      <p:cViewPr varScale="1">
        <p:scale>
          <a:sx n="113" d="100"/>
          <a:sy n="113" d="100"/>
        </p:scale>
        <p:origin x="5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5DFB846-4044-084F-9CE7-47A192659FBF}" type="datetimeFigureOut">
              <a:rPr lang="it-IT" smtClean="0"/>
              <a:t>14/04/23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145803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5DFB846-4044-084F-9CE7-47A192659FBF}" type="datetimeFigureOut">
              <a:rPr lang="it-IT" smtClean="0"/>
              <a:t>14/04/23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355082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5DFB846-4044-084F-9CE7-47A192659FBF}" type="datetimeFigureOut">
              <a:rPr lang="it-IT" smtClean="0"/>
              <a:t>14/04/23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141636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5DFB846-4044-084F-9CE7-47A192659FBF}" type="datetimeFigureOut">
              <a:rPr lang="it-IT" smtClean="0"/>
              <a:t>14/04/23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3171197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5DFB846-4044-084F-9CE7-47A192659FBF}" type="datetimeFigureOut">
              <a:rPr lang="it-IT" smtClean="0"/>
              <a:t>14/04/23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4022497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5DFB846-4044-084F-9CE7-47A192659FBF}" type="datetimeFigureOut">
              <a:rPr lang="it-IT" smtClean="0"/>
              <a:t>14/04/23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153606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5DFB846-4044-084F-9CE7-47A192659FBF}" type="datetimeFigureOut">
              <a:rPr lang="it-IT" smtClean="0"/>
              <a:t>14/04/23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1033896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5DFB846-4044-084F-9CE7-47A192659FBF}" type="datetimeFigureOut">
              <a:rPr lang="it-IT" smtClean="0"/>
              <a:t>14/04/23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342549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FB846-4044-084F-9CE7-47A192659FBF}" type="datetimeFigureOut">
              <a:rPr lang="it-IT" smtClean="0"/>
              <a:t>14/04/23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97457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5DFB846-4044-084F-9CE7-47A192659FBF}" type="datetimeFigureOut">
              <a:rPr lang="it-IT" smtClean="0"/>
              <a:t>14/04/23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3199169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5DFB846-4044-084F-9CE7-47A192659FBF}" type="datetimeFigureOut">
              <a:rPr lang="it-IT" smtClean="0"/>
              <a:t>14/04/23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17721D3-45EA-5F49-9CF2-2AC74C7C3C89}" type="slidenum">
              <a:rPr lang="it-IT" smtClean="0"/>
              <a:t>‹N°›</a:t>
            </a:fld>
            <a:endParaRPr lang="it-IT"/>
          </a:p>
        </p:txBody>
      </p:sp>
    </p:spTree>
    <p:extLst>
      <p:ext uri="{BB962C8B-B14F-4D97-AF65-F5344CB8AC3E}">
        <p14:creationId xmlns:p14="http://schemas.microsoft.com/office/powerpoint/2010/main" val="1908963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FB846-4044-084F-9CE7-47A192659FBF}" type="datetimeFigureOut">
              <a:rPr lang="it-IT" smtClean="0"/>
              <a:t>14/04/23</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721D3-45EA-5F49-9CF2-2AC74C7C3C89}" type="slidenum">
              <a:rPr lang="it-IT" smtClean="0"/>
              <a:t>‹N°›</a:t>
            </a:fld>
            <a:endParaRPr lang="it-IT"/>
          </a:p>
        </p:txBody>
      </p:sp>
    </p:spTree>
    <p:extLst>
      <p:ext uri="{BB962C8B-B14F-4D97-AF65-F5344CB8AC3E}">
        <p14:creationId xmlns:p14="http://schemas.microsoft.com/office/powerpoint/2010/main" val="396813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7.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cristina.pronello@polito.it" TargetMode="Externa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mit.gov.it/nfsmitgov/files/media/notizia/2022-04/STEMI_Decarbonizzare%20i%20trasporti_0.pdf"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rapezio 46">
            <a:extLst>
              <a:ext uri="{FF2B5EF4-FFF2-40B4-BE49-F238E27FC236}">
                <a16:creationId xmlns:a16="http://schemas.microsoft.com/office/drawing/2014/main" id="{C76FE754-7F0B-3E46-B63F-87F71F83BEC6}"/>
              </a:ext>
            </a:extLst>
          </p:cNvPr>
          <p:cNvSpPr/>
          <p:nvPr/>
        </p:nvSpPr>
        <p:spPr>
          <a:xfrm>
            <a:off x="-858977" y="2809875"/>
            <a:ext cx="8802250" cy="4048124"/>
          </a:xfrm>
          <a:prstGeom prst="trapezoid">
            <a:avLst/>
          </a:prstGeom>
          <a:solidFill>
            <a:srgbClr val="FF3F1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BEC3F12A-0809-2445-87AD-DAC2FA1CD327}"/>
              </a:ext>
            </a:extLst>
          </p:cNvPr>
          <p:cNvSpPr>
            <a:spLocks noGrp="1"/>
          </p:cNvSpPr>
          <p:nvPr>
            <p:ph type="ctrTitle"/>
          </p:nvPr>
        </p:nvSpPr>
        <p:spPr>
          <a:xfrm>
            <a:off x="147786" y="3312353"/>
            <a:ext cx="7416800" cy="811369"/>
          </a:xfrm>
        </p:spPr>
        <p:txBody>
          <a:bodyPr>
            <a:noAutofit/>
          </a:bodyPr>
          <a:lstStyle/>
          <a:p>
            <a:pPr algn="l">
              <a:defRPr/>
            </a:pPr>
            <a:r>
              <a:rPr lang="fr-FR" sz="2800" dirty="0">
                <a:effectLst>
                  <a:outerShdw blurRad="38100" dist="38100" dir="2700000" algn="tl">
                    <a:srgbClr val="C0C0C0"/>
                  </a:outerShdw>
                </a:effectLst>
                <a:latin typeface="Calibri" pitchFamily="34" charset="0"/>
              </a:rPr>
              <a:t>Table-ronde, comparaison des stratégies nationales</a:t>
            </a:r>
          </a:p>
        </p:txBody>
      </p:sp>
      <p:pic>
        <p:nvPicPr>
          <p:cNvPr id="4" name="Immagine 3">
            <a:extLst>
              <a:ext uri="{FF2B5EF4-FFF2-40B4-BE49-F238E27FC236}">
                <a16:creationId xmlns:a16="http://schemas.microsoft.com/office/drawing/2014/main" id="{02241BF0-52C7-6F41-868C-74E740EEE982}"/>
              </a:ext>
            </a:extLst>
          </p:cNvPr>
          <p:cNvPicPr>
            <a:picLocks noChangeAspect="1"/>
          </p:cNvPicPr>
          <p:nvPr/>
        </p:nvPicPr>
        <p:blipFill rotWithShape="1">
          <a:blip r:embed="rId2"/>
          <a:srcRect l="57527" r="13176"/>
          <a:stretch/>
        </p:blipFill>
        <p:spPr>
          <a:xfrm>
            <a:off x="147786" y="-1"/>
            <a:ext cx="971600" cy="2494231"/>
          </a:xfrm>
          <a:prstGeom prst="rect">
            <a:avLst/>
          </a:prstGeom>
        </p:spPr>
      </p:pic>
      <p:pic>
        <p:nvPicPr>
          <p:cNvPr id="5" name="Immagine 4">
            <a:extLst>
              <a:ext uri="{FF2B5EF4-FFF2-40B4-BE49-F238E27FC236}">
                <a16:creationId xmlns:a16="http://schemas.microsoft.com/office/drawing/2014/main" id="{F3A1A0FC-9323-1742-B6AC-3C5D6622D706}"/>
              </a:ext>
            </a:extLst>
          </p:cNvPr>
          <p:cNvPicPr>
            <a:picLocks noChangeAspect="1"/>
          </p:cNvPicPr>
          <p:nvPr/>
        </p:nvPicPr>
        <p:blipFill rotWithShape="1">
          <a:blip r:embed="rId3"/>
          <a:srcRect l="45128" t="-103" r="32963" b="103"/>
          <a:stretch/>
        </p:blipFill>
        <p:spPr>
          <a:xfrm>
            <a:off x="1209650" y="212"/>
            <a:ext cx="971600" cy="2494522"/>
          </a:xfrm>
          <a:prstGeom prst="rect">
            <a:avLst/>
          </a:prstGeom>
        </p:spPr>
      </p:pic>
      <p:pic>
        <p:nvPicPr>
          <p:cNvPr id="7" name="Immagine 6">
            <a:extLst>
              <a:ext uri="{FF2B5EF4-FFF2-40B4-BE49-F238E27FC236}">
                <a16:creationId xmlns:a16="http://schemas.microsoft.com/office/drawing/2014/main" id="{581690B5-630E-B049-B30E-6F3808D91F8F}"/>
              </a:ext>
            </a:extLst>
          </p:cNvPr>
          <p:cNvPicPr>
            <a:picLocks noChangeAspect="1"/>
          </p:cNvPicPr>
          <p:nvPr/>
        </p:nvPicPr>
        <p:blipFill rotWithShape="1">
          <a:blip r:embed="rId4"/>
          <a:srcRect l="56833" t="-510" r="17166" b="510"/>
          <a:stretch/>
        </p:blipFill>
        <p:spPr>
          <a:xfrm>
            <a:off x="2271514" y="-45435"/>
            <a:ext cx="971600" cy="2586900"/>
          </a:xfrm>
          <a:prstGeom prst="rect">
            <a:avLst/>
          </a:prstGeom>
        </p:spPr>
      </p:pic>
      <p:sp>
        <p:nvSpPr>
          <p:cNvPr id="3" name="Rettangolo 2">
            <a:extLst>
              <a:ext uri="{FF2B5EF4-FFF2-40B4-BE49-F238E27FC236}">
                <a16:creationId xmlns:a16="http://schemas.microsoft.com/office/drawing/2014/main" id="{0E614564-0BA9-214B-AE60-1F92B7A20105}"/>
              </a:ext>
            </a:extLst>
          </p:cNvPr>
          <p:cNvSpPr/>
          <p:nvPr/>
        </p:nvSpPr>
        <p:spPr>
          <a:xfrm>
            <a:off x="147786" y="2492375"/>
            <a:ext cx="971600" cy="317501"/>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461155DB-2884-EE40-911D-2C1BE327DF8F}"/>
              </a:ext>
            </a:extLst>
          </p:cNvPr>
          <p:cNvSpPr/>
          <p:nvPr/>
        </p:nvSpPr>
        <p:spPr>
          <a:xfrm>
            <a:off x="1209650" y="2487252"/>
            <a:ext cx="971600" cy="329216"/>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3A3692E6-C9CC-1A45-8604-43D40C27EB20}"/>
              </a:ext>
            </a:extLst>
          </p:cNvPr>
          <p:cNvSpPr/>
          <p:nvPr/>
        </p:nvSpPr>
        <p:spPr>
          <a:xfrm>
            <a:off x="2271514" y="2498969"/>
            <a:ext cx="971600" cy="317501"/>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C04E4A28-C5FF-A649-906E-68FA89041D38}"/>
              </a:ext>
            </a:extLst>
          </p:cNvPr>
          <p:cNvSpPr/>
          <p:nvPr/>
        </p:nvSpPr>
        <p:spPr>
          <a:xfrm>
            <a:off x="3333378" y="2498968"/>
            <a:ext cx="971600" cy="317501"/>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07EF1B40-8BD2-994B-9C5A-0B7092D08692}"/>
              </a:ext>
            </a:extLst>
          </p:cNvPr>
          <p:cNvSpPr/>
          <p:nvPr/>
        </p:nvSpPr>
        <p:spPr>
          <a:xfrm>
            <a:off x="4395242" y="2494232"/>
            <a:ext cx="971600" cy="317501"/>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F52C7F05-F64E-464A-825A-51998A5EF521}"/>
              </a:ext>
            </a:extLst>
          </p:cNvPr>
          <p:cNvSpPr/>
          <p:nvPr/>
        </p:nvSpPr>
        <p:spPr>
          <a:xfrm>
            <a:off x="5512000" y="2492372"/>
            <a:ext cx="6495273" cy="336391"/>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9ECAC120-062F-204D-B444-55C4111068F0}"/>
              </a:ext>
            </a:extLst>
          </p:cNvPr>
          <p:cNvPicPr>
            <a:picLocks noChangeAspect="1"/>
          </p:cNvPicPr>
          <p:nvPr/>
        </p:nvPicPr>
        <p:blipFill rotWithShape="1">
          <a:blip r:embed="rId5"/>
          <a:srcRect l="51757" t="567" r="26728" b="-567"/>
          <a:stretch/>
        </p:blipFill>
        <p:spPr>
          <a:xfrm>
            <a:off x="3333378" y="-24839"/>
            <a:ext cx="971600" cy="2543905"/>
          </a:xfrm>
          <a:prstGeom prst="rect">
            <a:avLst/>
          </a:prstGeom>
        </p:spPr>
      </p:pic>
      <p:pic>
        <p:nvPicPr>
          <p:cNvPr id="9" name="Immagine 8">
            <a:extLst>
              <a:ext uri="{FF2B5EF4-FFF2-40B4-BE49-F238E27FC236}">
                <a16:creationId xmlns:a16="http://schemas.microsoft.com/office/drawing/2014/main" id="{17DC16F5-CBE8-6644-9421-DCDE6EAF90C9}"/>
              </a:ext>
            </a:extLst>
          </p:cNvPr>
          <p:cNvPicPr>
            <a:picLocks noChangeAspect="1"/>
          </p:cNvPicPr>
          <p:nvPr/>
        </p:nvPicPr>
        <p:blipFill rotWithShape="1">
          <a:blip r:embed="rId6"/>
          <a:srcRect l="36658" t="-401" r="38084" b="401"/>
          <a:stretch/>
        </p:blipFill>
        <p:spPr>
          <a:xfrm>
            <a:off x="4395242" y="-45435"/>
            <a:ext cx="971600" cy="2564501"/>
          </a:xfrm>
          <a:prstGeom prst="rect">
            <a:avLst/>
          </a:prstGeom>
        </p:spPr>
      </p:pic>
      <p:grpSp>
        <p:nvGrpSpPr>
          <p:cNvPr id="40" name="Gruppo 39">
            <a:extLst>
              <a:ext uri="{FF2B5EF4-FFF2-40B4-BE49-F238E27FC236}">
                <a16:creationId xmlns:a16="http://schemas.microsoft.com/office/drawing/2014/main" id="{A9144D22-91F2-EF4E-AAC4-CFB706B8EE12}"/>
              </a:ext>
            </a:extLst>
          </p:cNvPr>
          <p:cNvGrpSpPr/>
          <p:nvPr/>
        </p:nvGrpSpPr>
        <p:grpSpPr>
          <a:xfrm>
            <a:off x="9151714" y="2828763"/>
            <a:ext cx="2266950" cy="5083175"/>
            <a:chOff x="6877050" y="2811732"/>
            <a:chExt cx="2266950" cy="5083175"/>
          </a:xfrm>
        </p:grpSpPr>
        <p:pic>
          <p:nvPicPr>
            <p:cNvPr id="8198" name="Immagine 7">
              <a:extLst>
                <a:ext uri="{FF2B5EF4-FFF2-40B4-BE49-F238E27FC236}">
                  <a16:creationId xmlns:a16="http://schemas.microsoft.com/office/drawing/2014/main" id="{134FF6E5-5B8E-544C-BA18-21930C2C89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8000"/>
                      </a14:imgEffect>
                      <a14:imgEffect>
                        <a14:colorTemperature colorTemp="6692"/>
                      </a14:imgEffect>
                      <a14:imgEffect>
                        <a14:saturation sat="188000"/>
                      </a14:imgEffect>
                      <a14:imgEffect>
                        <a14:brightnessContrast bright="10000" contrast="-41000"/>
                      </a14:imgEffect>
                    </a14:imgLayer>
                  </a14:imgProps>
                </a:ext>
                <a:ext uri="{28A0092B-C50C-407E-A947-70E740481C1C}">
                  <a14:useLocalDpi xmlns:a14="http://schemas.microsoft.com/office/drawing/2010/main" val="0"/>
                </a:ext>
              </a:extLst>
            </a:blip>
            <a:srcRect l="70232" t="22227" r="-1047" b="-19931"/>
            <a:stretch>
              <a:fillRect/>
            </a:stretch>
          </p:blipFill>
          <p:spPr bwMode="auto">
            <a:xfrm>
              <a:off x="6877050" y="2811732"/>
              <a:ext cx="226695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1 10">
              <a:extLst>
                <a:ext uri="{FF2B5EF4-FFF2-40B4-BE49-F238E27FC236}">
                  <a16:creationId xmlns:a16="http://schemas.microsoft.com/office/drawing/2014/main" id="{96B90711-45D8-DA48-8241-178676F01CAB}"/>
                </a:ext>
              </a:extLst>
            </p:cNvPr>
            <p:cNvCxnSpPr>
              <a:cxnSpLocks/>
            </p:cNvCxnSpPr>
            <p:nvPr/>
          </p:nvCxnSpPr>
          <p:spPr>
            <a:xfrm flipV="1">
              <a:off x="7141029" y="4896899"/>
              <a:ext cx="1" cy="890952"/>
            </a:xfrm>
            <a:prstGeom prst="line">
              <a:avLst/>
            </a:prstGeom>
            <a:ln w="190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9A31061D-4F01-AD47-90A5-03B7EB315091}"/>
                </a:ext>
              </a:extLst>
            </p:cNvPr>
            <p:cNvCxnSpPr>
              <a:cxnSpLocks/>
            </p:cNvCxnSpPr>
            <p:nvPr/>
          </p:nvCxnSpPr>
          <p:spPr>
            <a:xfrm flipV="1">
              <a:off x="7218362" y="5283976"/>
              <a:ext cx="574676" cy="542795"/>
            </a:xfrm>
            <a:prstGeom prst="line">
              <a:avLst/>
            </a:prstGeom>
            <a:ln w="190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sp>
        <p:nvSpPr>
          <p:cNvPr id="23" name="Subtitle 2"/>
          <p:cNvSpPr txBox="1">
            <a:spLocks/>
          </p:cNvSpPr>
          <p:nvPr/>
        </p:nvSpPr>
        <p:spPr bwMode="auto">
          <a:xfrm>
            <a:off x="216050" y="4452938"/>
            <a:ext cx="6720963"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 typeface="Arial" panose="020B0604020202020204" pitchFamily="34" charset="0"/>
              <a:buNone/>
            </a:pPr>
            <a:r>
              <a:rPr lang="en-US" altLang="it-IT" sz="1600" b="1" dirty="0">
                <a:latin typeface="Century Gothic" panose="020B0502020202020204" pitchFamily="34" charset="0"/>
              </a:rPr>
              <a:t>Cristina Pronello</a:t>
            </a:r>
          </a:p>
          <a:p>
            <a:pPr>
              <a:lnSpc>
                <a:spcPct val="80000"/>
              </a:lnSpc>
              <a:spcBef>
                <a:spcPct val="20000"/>
              </a:spcBef>
              <a:buFont typeface="Arial" panose="020B0604020202020204" pitchFamily="34" charset="0"/>
              <a:buNone/>
            </a:pPr>
            <a:r>
              <a:rPr lang="en-US" altLang="it-IT" sz="1600" i="1" dirty="0">
                <a:latin typeface="Century Gothic" panose="020B0502020202020204" pitchFamily="34" charset="0"/>
              </a:rPr>
              <a:t>Full Professor</a:t>
            </a:r>
          </a:p>
          <a:p>
            <a:pPr>
              <a:lnSpc>
                <a:spcPct val="80000"/>
              </a:lnSpc>
              <a:spcBef>
                <a:spcPct val="20000"/>
              </a:spcBef>
              <a:buNone/>
            </a:pPr>
            <a:r>
              <a:rPr lang="en-US" altLang="it-IT" sz="1600" i="1" dirty="0">
                <a:latin typeface="Century Gothic" panose="020B0502020202020204" pitchFamily="34" charset="0"/>
              </a:rPr>
              <a:t>Chair of TRIS – Transport Research for Innovation and Sustainability </a:t>
            </a:r>
          </a:p>
          <a:p>
            <a:pPr>
              <a:lnSpc>
                <a:spcPct val="100000"/>
              </a:lnSpc>
              <a:spcBef>
                <a:spcPct val="20000"/>
              </a:spcBef>
              <a:buNone/>
            </a:pPr>
            <a:r>
              <a:rPr lang="it-IT" altLang="it-IT" sz="1600" dirty="0">
                <a:latin typeface="Century Gothic" panose="020B0502020202020204" pitchFamily="34" charset="0"/>
              </a:rPr>
              <a:t>Politecnico di Torino</a:t>
            </a:r>
          </a:p>
          <a:p>
            <a:pPr>
              <a:lnSpc>
                <a:spcPct val="100000"/>
              </a:lnSpc>
              <a:spcBef>
                <a:spcPct val="0"/>
              </a:spcBef>
              <a:buNone/>
            </a:pPr>
            <a:r>
              <a:rPr lang="it-IT" altLang="it-IT" sz="1200" dirty="0">
                <a:latin typeface="Century Gothic" panose="020B0502020202020204" pitchFamily="34" charset="0"/>
              </a:rPr>
              <a:t>Dipartimento </a:t>
            </a:r>
            <a:r>
              <a:rPr lang="it-IT" altLang="it-IT" sz="1200" dirty="0" err="1">
                <a:latin typeface="Century Gothic" panose="020B0502020202020204" pitchFamily="34" charset="0"/>
              </a:rPr>
              <a:t>Interateneo</a:t>
            </a:r>
            <a:r>
              <a:rPr lang="it-IT" altLang="it-IT" sz="1200" dirty="0">
                <a:latin typeface="Century Gothic" panose="020B0502020202020204" pitchFamily="34" charset="0"/>
              </a:rPr>
              <a:t> di Scienze, Progetto e Politiche del Territorio </a:t>
            </a:r>
            <a:r>
              <a:rPr lang="en-US" altLang="it-IT" sz="1200" dirty="0">
                <a:latin typeface="Century Gothic" panose="020B0502020202020204" pitchFamily="34" charset="0"/>
              </a:rPr>
              <a:t>– DIST</a:t>
            </a:r>
            <a:endParaRPr lang="fr-FR" altLang="it-IT" sz="1200" dirty="0">
              <a:latin typeface="Century Gothic" panose="020B0502020202020204" pitchFamily="34" charset="0"/>
            </a:endParaRPr>
          </a:p>
        </p:txBody>
      </p:sp>
      <p:pic>
        <p:nvPicPr>
          <p:cNvPr id="25"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511" y="5826772"/>
            <a:ext cx="6921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ubtitle 2"/>
          <p:cNvSpPr txBox="1">
            <a:spLocks/>
          </p:cNvSpPr>
          <p:nvPr/>
        </p:nvSpPr>
        <p:spPr bwMode="auto">
          <a:xfrm>
            <a:off x="5431276" y="141778"/>
            <a:ext cx="6372797" cy="2345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w Cen MT" panose="020B0602020104020603" pitchFamily="34" charset="0"/>
              </a:defRPr>
            </a:lvl1pPr>
            <a:lvl2pPr marL="742950" indent="-285750">
              <a:spcBef>
                <a:spcPct val="20000"/>
              </a:spcBef>
              <a:buFont typeface="Arial" panose="020B0604020202020204" pitchFamily="34" charset="0"/>
              <a:buChar char="–"/>
              <a:defRPr sz="2800">
                <a:solidFill>
                  <a:schemeClr val="tx1"/>
                </a:solidFill>
                <a:latin typeface="Tw Cen MT" panose="020B0602020104020603" pitchFamily="34" charset="0"/>
              </a:defRPr>
            </a:lvl2pPr>
            <a:lvl3pPr marL="1143000" indent="-228600">
              <a:spcBef>
                <a:spcPct val="20000"/>
              </a:spcBef>
              <a:buFont typeface="Arial" panose="020B0604020202020204" pitchFamily="34" charset="0"/>
              <a:buChar char="•"/>
              <a:defRPr sz="2400">
                <a:solidFill>
                  <a:schemeClr val="tx1"/>
                </a:solidFill>
                <a:latin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1"/>
                </a:solidFill>
                <a:latin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9pPr>
          </a:lstStyle>
          <a:p>
            <a:pPr>
              <a:spcBef>
                <a:spcPct val="0"/>
              </a:spcBef>
              <a:spcAft>
                <a:spcPts val="300"/>
              </a:spcAft>
              <a:buNone/>
            </a:pPr>
            <a:r>
              <a:rPr lang="fr-FR" altLang="it-IT" sz="2000" b="1" dirty="0">
                <a:latin typeface="Century Gothic" panose="020B0502020202020204" pitchFamily="34" charset="0"/>
              </a:rPr>
              <a:t>Cycle Territoires et mobilités 2023</a:t>
            </a:r>
          </a:p>
          <a:p>
            <a:pPr>
              <a:spcBef>
                <a:spcPct val="0"/>
              </a:spcBef>
              <a:spcAft>
                <a:spcPts val="300"/>
              </a:spcAft>
              <a:buNone/>
            </a:pPr>
            <a:endParaRPr lang="fr-FR" altLang="it-IT" sz="2000" b="1" dirty="0">
              <a:latin typeface="Century Gothic" panose="020B0502020202020204" pitchFamily="34" charset="0"/>
            </a:endParaRPr>
          </a:p>
          <a:p>
            <a:pPr>
              <a:spcBef>
                <a:spcPct val="0"/>
              </a:spcBef>
              <a:spcAft>
                <a:spcPts val="300"/>
              </a:spcAft>
              <a:buNone/>
            </a:pPr>
            <a:r>
              <a:rPr lang="fr-FR" altLang="it-IT" sz="2000" b="1" dirty="0">
                <a:latin typeface="Century Gothic" panose="020B0502020202020204" pitchFamily="34" charset="0"/>
              </a:rPr>
              <a:t>Mobilités sous contraintes : </a:t>
            </a:r>
          </a:p>
          <a:p>
            <a:pPr>
              <a:spcBef>
                <a:spcPct val="0"/>
              </a:spcBef>
              <a:spcAft>
                <a:spcPts val="300"/>
              </a:spcAft>
              <a:buNone/>
            </a:pPr>
            <a:r>
              <a:rPr lang="fr-FR" altLang="it-IT" sz="2000" b="1" dirty="0">
                <a:latin typeface="Century Gothic" panose="020B0502020202020204" pitchFamily="34" charset="0"/>
              </a:rPr>
              <a:t>comment accélérer la décarbonation en contexte de crises ?</a:t>
            </a:r>
          </a:p>
          <a:p>
            <a:pPr>
              <a:spcBef>
                <a:spcPct val="0"/>
              </a:spcBef>
              <a:spcAft>
                <a:spcPts val="300"/>
              </a:spcAft>
              <a:buNone/>
            </a:pPr>
            <a:endParaRPr lang="en-US" altLang="it-IT" sz="1400" b="1" dirty="0">
              <a:latin typeface="Century Gothic" panose="020B0502020202020204" pitchFamily="34" charset="0"/>
            </a:endParaRPr>
          </a:p>
          <a:p>
            <a:pPr>
              <a:spcBef>
                <a:spcPct val="0"/>
              </a:spcBef>
              <a:spcAft>
                <a:spcPts val="300"/>
              </a:spcAft>
              <a:buNone/>
            </a:pPr>
            <a:r>
              <a:rPr lang="en-US" altLang="it-IT" sz="1400" b="1" dirty="0" err="1">
                <a:latin typeface="Century Gothic" panose="020B0502020202020204" pitchFamily="34" charset="0"/>
              </a:rPr>
              <a:t>Bruxelles</a:t>
            </a:r>
            <a:r>
              <a:rPr lang="en-US" altLang="it-IT" sz="1400" b="1" dirty="0">
                <a:latin typeface="Century Gothic" panose="020B0502020202020204" pitchFamily="34" charset="0"/>
              </a:rPr>
              <a:t>, 14 </a:t>
            </a:r>
            <a:r>
              <a:rPr lang="en-US" altLang="it-IT" sz="1400" b="1" dirty="0" err="1">
                <a:latin typeface="Century Gothic" panose="020B0502020202020204" pitchFamily="34" charset="0"/>
              </a:rPr>
              <a:t>avril</a:t>
            </a:r>
            <a:r>
              <a:rPr lang="en-US" altLang="it-IT" sz="1400" b="1" dirty="0">
                <a:latin typeface="Century Gothic" panose="020B0502020202020204" pitchFamily="34" charset="0"/>
              </a:rPr>
              <a:t> 2023</a:t>
            </a:r>
          </a:p>
          <a:p>
            <a:pPr>
              <a:spcBef>
                <a:spcPct val="0"/>
              </a:spcBef>
              <a:spcAft>
                <a:spcPts val="300"/>
              </a:spcAft>
              <a:buNone/>
            </a:pPr>
            <a:endParaRPr lang="en-US" altLang="it-IT" sz="1400" b="1" dirty="0">
              <a:latin typeface="Century Gothic" panose="020B0502020202020204" pitchFamily="34" charset="0"/>
            </a:endParaRPr>
          </a:p>
          <a:p>
            <a:pPr>
              <a:spcBef>
                <a:spcPct val="0"/>
              </a:spcBef>
              <a:spcAft>
                <a:spcPts val="300"/>
              </a:spcAft>
              <a:buNone/>
            </a:pPr>
            <a:endParaRPr lang="it-IT" altLang="it-IT" sz="1400" dirty="0">
              <a:latin typeface="Century Gothic" panose="020B0502020202020204" pitchFamily="34" charset="0"/>
            </a:endParaRPr>
          </a:p>
        </p:txBody>
      </p:sp>
    </p:spTree>
    <p:extLst>
      <p:ext uri="{BB962C8B-B14F-4D97-AF65-F5344CB8AC3E}">
        <p14:creationId xmlns:p14="http://schemas.microsoft.com/office/powerpoint/2010/main" val="213005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 PNRR</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108767"/>
            <a:ext cx="11389002" cy="5253934"/>
          </a:xfrm>
        </p:spPr>
        <p:txBody>
          <a:bodyPr>
            <a:noAutofit/>
          </a:bodyPr>
          <a:lstStyle/>
          <a:p>
            <a:pPr algn="l" eaLnBrk="0" fontAlgn="base" hangingPunct="0">
              <a:lnSpc>
                <a:spcPts val="3000"/>
              </a:lnSpc>
              <a:spcBef>
                <a:spcPts val="0"/>
              </a:spcBef>
              <a:spcAft>
                <a:spcPts val="600"/>
              </a:spcAft>
            </a:pPr>
            <a:r>
              <a:rPr lang="fr-FR" sz="2000" b="1" dirty="0">
                <a:latin typeface="Century Gothic" panose="020B0502020202020204" pitchFamily="34" charset="0"/>
              </a:rPr>
              <a:t>Priorités d'action</a:t>
            </a:r>
          </a:p>
          <a:p>
            <a:pPr marL="342900" indent="-342900" algn="l" eaLnBrk="0" fontAlgn="base" hangingPunct="0">
              <a:lnSpc>
                <a:spcPts val="3000"/>
              </a:lnSpc>
              <a:spcAft>
                <a:spcPts val="600"/>
              </a:spcAft>
              <a:buFont typeface="+mj-lt"/>
              <a:buAutoNum type="arabicPeriod" startAt="2"/>
            </a:pPr>
            <a:r>
              <a:rPr lang="fr-FR" sz="1800" dirty="0">
                <a:latin typeface="Century Gothic" panose="020B0502020202020204" pitchFamily="34" charset="0"/>
              </a:rPr>
              <a:t>La </a:t>
            </a:r>
            <a:r>
              <a:rPr lang="fr-FR" sz="1800" b="1" dirty="0">
                <a:solidFill>
                  <a:srgbClr val="FF0000"/>
                </a:solidFill>
                <a:latin typeface="Century Gothic" panose="020B0502020202020204" pitchFamily="34" charset="0"/>
              </a:rPr>
              <a:t>deuxième mission </a:t>
            </a:r>
            <a:r>
              <a:rPr lang="fr-FR" sz="1800" dirty="0">
                <a:latin typeface="Century Gothic" panose="020B0502020202020204" pitchFamily="34" charset="0"/>
              </a:rPr>
              <a:t>vise </a:t>
            </a:r>
            <a:r>
              <a:rPr lang="fr-FR" sz="1800" dirty="0">
                <a:solidFill>
                  <a:srgbClr val="FF0000"/>
                </a:solidFill>
                <a:latin typeface="Century Gothic" panose="020B0502020202020204" pitchFamily="34" charset="0"/>
              </a:rPr>
              <a:t>l'électrification des véhicules et des services, publics et privés</a:t>
            </a:r>
            <a:r>
              <a:rPr lang="fr-FR" sz="1800" dirty="0">
                <a:latin typeface="Century Gothic" panose="020B0502020202020204" pitchFamily="34" charset="0"/>
              </a:rPr>
              <a:t>:</a:t>
            </a:r>
          </a:p>
          <a:p>
            <a:pPr marL="800100" lvl="1" indent="-342900" algn="l" eaLnBrk="0" fontAlgn="base" hangingPunct="0">
              <a:lnSpc>
                <a:spcPts val="3000"/>
              </a:lnSpc>
              <a:spcAft>
                <a:spcPts val="600"/>
              </a:spcAft>
              <a:buFont typeface="Wingdings" panose="05000000000000000000" pitchFamily="2" charset="2"/>
              <a:buChar char="§"/>
            </a:pPr>
            <a:r>
              <a:rPr lang="fr-FR" sz="1600" dirty="0">
                <a:solidFill>
                  <a:srgbClr val="FF0000"/>
                </a:solidFill>
                <a:latin typeface="Century Gothic" panose="020B0502020202020204" pitchFamily="34" charset="0"/>
              </a:rPr>
              <a:t>6 millions de véhicules électriques </a:t>
            </a:r>
            <a:r>
              <a:rPr lang="fr-FR" sz="1600" dirty="0">
                <a:latin typeface="Century Gothic" panose="020B0502020202020204" pitchFamily="34" charset="0"/>
              </a:rPr>
              <a:t>envisagés dans le plan national pour l'énergie et le climat</a:t>
            </a:r>
          </a:p>
          <a:p>
            <a:pPr marL="800100" lvl="1" indent="-342900" algn="l" eaLnBrk="0" fontAlgn="base" hangingPunct="0">
              <a:lnSpc>
                <a:spcPts val="3000"/>
              </a:lnSpc>
              <a:spcAft>
                <a:spcPts val="600"/>
              </a:spcAft>
              <a:buFont typeface="Wingdings" panose="05000000000000000000" pitchFamily="2" charset="2"/>
              <a:buChar char="§"/>
            </a:pPr>
            <a:r>
              <a:rPr lang="fr-FR" sz="1600" dirty="0">
                <a:solidFill>
                  <a:srgbClr val="FF0000"/>
                </a:solidFill>
                <a:latin typeface="Century Gothic" panose="020B0502020202020204" pitchFamily="34" charset="0"/>
              </a:rPr>
              <a:t>déploiement d'une infrastructure de recharge </a:t>
            </a:r>
            <a:r>
              <a:rPr lang="fr-FR" sz="1600" dirty="0">
                <a:latin typeface="Century Gothic" panose="020B0502020202020204" pitchFamily="34" charset="0"/>
              </a:rPr>
              <a:t>adéquate et uniformément répartie du nord au sud. Le PNIRE III (non encore publié) prévoit au moins 100.000 stations de recharge d'ici 2030. À titre de référence, la France a fixé un objectif de 100.000 bornes de recharge d'ici à la fin de 2021;</a:t>
            </a:r>
          </a:p>
          <a:p>
            <a:pPr marL="800100" lvl="1" indent="-342900" algn="l" eaLnBrk="0" fontAlgn="base" hangingPunct="0">
              <a:lnSpc>
                <a:spcPts val="3000"/>
              </a:lnSpc>
              <a:spcAft>
                <a:spcPts val="600"/>
              </a:spcAft>
              <a:buFont typeface="Wingdings" panose="05000000000000000000" pitchFamily="2" charset="2"/>
              <a:buChar char="§"/>
            </a:pPr>
            <a:r>
              <a:rPr lang="fr-FR" sz="1600" dirty="0">
                <a:latin typeface="Century Gothic" panose="020B0502020202020204" pitchFamily="34" charset="0"/>
              </a:rPr>
              <a:t>les ressources sont indispensables pour les </a:t>
            </a:r>
            <a:r>
              <a:rPr lang="fr-FR" sz="1600" dirty="0">
                <a:solidFill>
                  <a:srgbClr val="FF0000"/>
                </a:solidFill>
                <a:latin typeface="Century Gothic" panose="020B0502020202020204" pitchFamily="34" charset="0"/>
              </a:rPr>
              <a:t>infrastructures de recharge </a:t>
            </a:r>
            <a:r>
              <a:rPr lang="fr-FR" sz="1600" dirty="0">
                <a:latin typeface="Century Gothic" panose="020B0502020202020204" pitchFamily="34" charset="0"/>
              </a:rPr>
              <a:t>(</a:t>
            </a:r>
            <a:r>
              <a:rPr lang="fr-FR" sz="1600" b="1" dirty="0">
                <a:latin typeface="Century Gothic" panose="020B0502020202020204" pitchFamily="34" charset="0"/>
              </a:rPr>
              <a:t>2 milliards d'euros</a:t>
            </a:r>
            <a:r>
              <a:rPr lang="fr-FR" sz="1600" dirty="0">
                <a:latin typeface="Century Gothic" panose="020B0502020202020204" pitchFamily="34" charset="0"/>
              </a:rPr>
              <a:t>), </a:t>
            </a:r>
            <a:r>
              <a:rPr lang="fr-FR" sz="1600" dirty="0">
                <a:solidFill>
                  <a:srgbClr val="FF0000"/>
                </a:solidFill>
                <a:latin typeface="Century Gothic" panose="020B0502020202020204" pitchFamily="34" charset="0"/>
              </a:rPr>
              <a:t>l'électrification des véhicules de l'administration publique et les incitations aux véhicules partagés </a:t>
            </a:r>
            <a:r>
              <a:rPr lang="fr-FR" sz="1600" dirty="0">
                <a:latin typeface="Century Gothic" panose="020B0502020202020204" pitchFamily="34" charset="0"/>
              </a:rPr>
              <a:t>(</a:t>
            </a:r>
            <a:r>
              <a:rPr lang="fr-FR" sz="1600" b="1" dirty="0">
                <a:latin typeface="Century Gothic" panose="020B0502020202020204" pitchFamily="34" charset="0"/>
              </a:rPr>
              <a:t>1,8 milliard d'euros</a:t>
            </a:r>
            <a:r>
              <a:rPr lang="fr-FR" sz="1600" dirty="0">
                <a:latin typeface="Century Gothic" panose="020B0502020202020204" pitchFamily="34" charset="0"/>
              </a:rPr>
              <a:t>), les </a:t>
            </a:r>
            <a:r>
              <a:rPr lang="fr-FR" sz="1600" dirty="0">
                <a:solidFill>
                  <a:srgbClr val="FF0000"/>
                </a:solidFill>
                <a:latin typeface="Century Gothic" panose="020B0502020202020204" pitchFamily="34" charset="0"/>
              </a:rPr>
              <a:t>incitations à l'achat/remplacement de véhicules commerciaux</a:t>
            </a:r>
            <a:r>
              <a:rPr lang="fr-FR" sz="1600" dirty="0">
                <a:latin typeface="Century Gothic" panose="020B0502020202020204" pitchFamily="34" charset="0"/>
              </a:rPr>
              <a:t> (</a:t>
            </a:r>
            <a:r>
              <a:rPr lang="fr-FR" sz="1600" b="1" dirty="0">
                <a:latin typeface="Century Gothic" panose="020B0502020202020204" pitchFamily="34" charset="0"/>
              </a:rPr>
              <a:t>0,5 milliard d'euros</a:t>
            </a:r>
            <a:r>
              <a:rPr lang="fr-FR" sz="1600" dirty="0">
                <a:latin typeface="Century Gothic" panose="020B0502020202020204" pitchFamily="34" charset="0"/>
              </a:rPr>
              <a:t>), le </a:t>
            </a:r>
            <a:r>
              <a:rPr lang="fr-FR" sz="1600" dirty="0">
                <a:solidFill>
                  <a:srgbClr val="FF0000"/>
                </a:solidFill>
                <a:latin typeface="Century Gothic" panose="020B0502020202020204" pitchFamily="34" charset="0"/>
              </a:rPr>
              <a:t>soutien à l'industrie manufacturière et aux composants électriques</a:t>
            </a:r>
            <a:r>
              <a:rPr lang="fr-FR" sz="1600" dirty="0">
                <a:latin typeface="Century Gothic" panose="020B0502020202020204" pitchFamily="34" charset="0"/>
              </a:rPr>
              <a:t> (</a:t>
            </a:r>
            <a:r>
              <a:rPr lang="fr-FR" sz="1600" b="1" dirty="0">
                <a:latin typeface="Century Gothic" panose="020B0502020202020204" pitchFamily="34" charset="0"/>
              </a:rPr>
              <a:t>1,5 milliard d'euros</a:t>
            </a:r>
            <a:r>
              <a:rPr lang="fr-FR" sz="1600" dirty="0">
                <a:latin typeface="Century Gothic" panose="020B0502020202020204" pitchFamily="34" charset="0"/>
              </a:rPr>
              <a:t>), </a:t>
            </a:r>
            <a:r>
              <a:rPr lang="fr-FR" sz="1600" dirty="0">
                <a:solidFill>
                  <a:srgbClr val="FF0000"/>
                </a:solidFill>
                <a:latin typeface="Century Gothic" panose="020B0502020202020204" pitchFamily="34" charset="0"/>
              </a:rPr>
              <a:t>l'industrie des batteries </a:t>
            </a:r>
            <a:r>
              <a:rPr lang="fr-FR" sz="1600" dirty="0">
                <a:latin typeface="Century Gothic" panose="020B0502020202020204" pitchFamily="34" charset="0"/>
              </a:rPr>
              <a:t>(</a:t>
            </a:r>
            <a:r>
              <a:rPr lang="fr-FR" sz="1600" b="1" dirty="0">
                <a:latin typeface="Century Gothic" panose="020B0502020202020204" pitchFamily="34" charset="0"/>
              </a:rPr>
              <a:t>1 milliard d'euros</a:t>
            </a:r>
            <a:r>
              <a:rPr lang="fr-FR" sz="1600" dirty="0">
                <a:latin typeface="Century Gothic" panose="020B0502020202020204" pitchFamily="34" charset="0"/>
              </a:rPr>
              <a:t>), </a:t>
            </a:r>
            <a:r>
              <a:rPr lang="fr-FR" sz="1600" dirty="0">
                <a:solidFill>
                  <a:srgbClr val="FF0000"/>
                </a:solidFill>
                <a:latin typeface="Century Gothic" panose="020B0502020202020204" pitchFamily="34" charset="0"/>
              </a:rPr>
              <a:t>l'électrification des quais portuaires</a:t>
            </a:r>
            <a:r>
              <a:rPr lang="fr-FR" sz="1600" dirty="0">
                <a:latin typeface="Century Gothic" panose="020B0502020202020204" pitchFamily="34" charset="0"/>
              </a:rPr>
              <a:t> (</a:t>
            </a:r>
            <a:r>
              <a:rPr lang="fr-FR" sz="1600" b="1" dirty="0">
                <a:latin typeface="Century Gothic" panose="020B0502020202020204" pitchFamily="34" charset="0"/>
              </a:rPr>
              <a:t>0,9 milliard d'euros</a:t>
            </a:r>
            <a:r>
              <a:rPr lang="fr-FR" sz="1600" dirty="0">
                <a:latin typeface="Century Gothic" panose="020B0502020202020204" pitchFamily="34" charset="0"/>
              </a:rPr>
              <a:t>), </a:t>
            </a:r>
            <a:r>
              <a:rPr lang="fr-FR" sz="1600" dirty="0">
                <a:solidFill>
                  <a:srgbClr val="FF0000"/>
                </a:solidFill>
                <a:latin typeface="Century Gothic" panose="020B0502020202020204" pitchFamily="34" charset="0"/>
              </a:rPr>
              <a:t>les projets pilotes pour l'hydrogène vert et l'ammoniac </a:t>
            </a:r>
            <a:r>
              <a:rPr lang="fr-FR" sz="1600" dirty="0">
                <a:latin typeface="Century Gothic" panose="020B0502020202020204" pitchFamily="34" charset="0"/>
              </a:rPr>
              <a:t>(</a:t>
            </a:r>
            <a:r>
              <a:rPr lang="fr-FR" sz="1600" b="1" dirty="0">
                <a:latin typeface="Century Gothic" panose="020B0502020202020204" pitchFamily="34" charset="0"/>
              </a:rPr>
              <a:t>0,25 milliard d'euros</a:t>
            </a:r>
            <a:r>
              <a:rPr lang="fr-FR" sz="1600" dirty="0">
                <a:latin typeface="Century Gothic" panose="020B0502020202020204" pitchFamily="34" charset="0"/>
              </a:rPr>
              <a:t>)</a:t>
            </a:r>
          </a:p>
          <a:p>
            <a:pPr marL="800100" lvl="1" indent="-342900" algn="l" eaLnBrk="0" fontAlgn="base" hangingPunct="0">
              <a:lnSpc>
                <a:spcPts val="3000"/>
              </a:lnSpc>
              <a:spcAft>
                <a:spcPts val="600"/>
              </a:spcAft>
              <a:buFont typeface="Wingdings" panose="05000000000000000000" pitchFamily="2" charset="2"/>
              <a:buChar char="§"/>
            </a:pPr>
            <a:endParaRPr lang="fr-FR" sz="1600" dirty="0">
              <a:latin typeface="Century Gothic" panose="020B0502020202020204" pitchFamily="34" charset="0"/>
            </a:endParaRPr>
          </a:p>
        </p:txBody>
      </p:sp>
    </p:spTree>
    <p:extLst>
      <p:ext uri="{BB962C8B-B14F-4D97-AF65-F5344CB8AC3E}">
        <p14:creationId xmlns:p14="http://schemas.microsoft.com/office/powerpoint/2010/main" val="51729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 PNRR</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108767"/>
            <a:ext cx="11389002" cy="5253934"/>
          </a:xfrm>
        </p:spPr>
        <p:txBody>
          <a:bodyPr>
            <a:noAutofit/>
          </a:bodyPr>
          <a:lstStyle/>
          <a:p>
            <a:pPr algn="l" eaLnBrk="0" fontAlgn="base" hangingPunct="0">
              <a:lnSpc>
                <a:spcPts val="3000"/>
              </a:lnSpc>
              <a:spcBef>
                <a:spcPts val="0"/>
              </a:spcBef>
              <a:spcAft>
                <a:spcPts val="600"/>
              </a:spcAft>
            </a:pPr>
            <a:r>
              <a:rPr lang="fr-FR" sz="2000" b="1" dirty="0">
                <a:latin typeface="Century Gothic" panose="020B0502020202020204" pitchFamily="34" charset="0"/>
              </a:rPr>
              <a:t>Priorités d'action</a:t>
            </a:r>
          </a:p>
          <a:p>
            <a:pPr marL="342900" indent="-342900" algn="l" eaLnBrk="0" fontAlgn="base" hangingPunct="0">
              <a:lnSpc>
                <a:spcPts val="3000"/>
              </a:lnSpc>
              <a:spcAft>
                <a:spcPts val="600"/>
              </a:spcAft>
              <a:buFont typeface="+mj-lt"/>
              <a:buAutoNum type="arabicPeriod" startAt="2"/>
            </a:pPr>
            <a:r>
              <a:rPr lang="fr-FR" sz="1800" dirty="0">
                <a:latin typeface="Century Gothic" panose="020B0502020202020204" pitchFamily="34" charset="0"/>
              </a:rPr>
              <a:t>La première des deux composantes de </a:t>
            </a:r>
            <a:r>
              <a:rPr lang="fr-FR" sz="1800" b="1" dirty="0">
                <a:solidFill>
                  <a:srgbClr val="FF0000"/>
                </a:solidFill>
                <a:latin typeface="Century Gothic" panose="020B0502020202020204" pitchFamily="34" charset="0"/>
              </a:rPr>
              <a:t>la mission 3</a:t>
            </a:r>
            <a:r>
              <a:rPr lang="fr-FR" sz="1800" dirty="0">
                <a:latin typeface="Century Gothic" panose="020B0502020202020204" pitchFamily="34" charset="0"/>
              </a:rPr>
              <a:t>, "</a:t>
            </a:r>
            <a:r>
              <a:rPr lang="fr-FR" sz="1800" dirty="0">
                <a:solidFill>
                  <a:srgbClr val="FF0000"/>
                </a:solidFill>
                <a:latin typeface="Century Gothic" panose="020B0502020202020204" pitchFamily="34" charset="0"/>
              </a:rPr>
              <a:t>Investissements dans le réseau ferroviaire</a:t>
            </a:r>
            <a:r>
              <a:rPr lang="fr-FR" sz="1800" dirty="0">
                <a:latin typeface="Century Gothic" panose="020B0502020202020204" pitchFamily="34" charset="0"/>
              </a:rPr>
              <a:t>", emploie des ressources de 25,4 milliards d'euros et vise à compléter et à moderniser les principales lignes de communication du pays, en premier lieu les chemins de fer, en vue d'une mobilité rapide, respectueuse de l'environnement et technologiquement avancée.</a:t>
            </a:r>
          </a:p>
        </p:txBody>
      </p:sp>
    </p:spTree>
    <p:extLst>
      <p:ext uri="{BB962C8B-B14F-4D97-AF65-F5344CB8AC3E}">
        <p14:creationId xmlns:p14="http://schemas.microsoft.com/office/powerpoint/2010/main" val="989041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830997"/>
          </a:xfrm>
          <a:prstGeom prst="rect">
            <a:avLst/>
          </a:prstGeom>
          <a:noFill/>
        </p:spPr>
        <p:txBody>
          <a:bodyPr wrap="square" rtlCol="0">
            <a:spAutoFit/>
          </a:bodyPr>
          <a:lstStyle/>
          <a:p>
            <a:r>
              <a:rPr lang="fr-FR" sz="2400" dirty="0">
                <a:latin typeface="Century Gothic" panose="020B0502020202020204" pitchFamily="34" charset="0"/>
              </a:rPr>
              <a:t>La décarbonisation des transports - Nouveau fonds pour la mobilité durable pour la période 2023-2034</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190047"/>
            <a:ext cx="11389002" cy="4842733"/>
          </a:xfrm>
        </p:spPr>
        <p:txBody>
          <a:bodyPr>
            <a:noAutofit/>
          </a:bodyPr>
          <a:lstStyle/>
          <a:p>
            <a:pPr marL="342900" indent="-342900" algn="l" eaLnBrk="0" fontAlgn="base" hangingPunct="0">
              <a:lnSpc>
                <a:spcPts val="3000"/>
              </a:lnSpc>
              <a:spcBef>
                <a:spcPts val="0"/>
              </a:spcBef>
              <a:spcAft>
                <a:spcPts val="600"/>
              </a:spcAft>
              <a:buFont typeface="Wingdings" panose="05000000000000000000" pitchFamily="2" charset="2"/>
              <a:buChar char="§"/>
            </a:pPr>
            <a:r>
              <a:rPr lang="fr-FR" sz="1600" dirty="0">
                <a:solidFill>
                  <a:srgbClr val="FF0000"/>
                </a:solidFill>
                <a:latin typeface="Century Gothic" panose="020B0502020202020204" pitchFamily="34" charset="0"/>
              </a:rPr>
              <a:t>Fonds de 2 MLD </a:t>
            </a:r>
            <a:r>
              <a:rPr lang="fr-FR" sz="1600" dirty="0">
                <a:latin typeface="Century Gothic" panose="020B0502020202020204" pitchFamily="34" charset="0"/>
              </a:rPr>
              <a:t>€: écologisation des bus, l'achat de trains à hydrogène, la construction de pistes cyclables, le développement de l'intermodalité dans le transport de marchandises, l'adoption de carburants alternatifs pour les bateaux et les avions, la transformation des aéroports et le renouvellement des véhicules de transport routier. </a:t>
            </a:r>
          </a:p>
          <a:p>
            <a:pPr marL="342900" indent="-342900" algn="l" eaLnBrk="0" fontAlgn="base" hangingPunct="0">
              <a:lnSpc>
                <a:spcPts val="3000"/>
              </a:lnSpc>
              <a:spcBef>
                <a:spcPts val="0"/>
              </a:spcBef>
              <a:spcAft>
                <a:spcPts val="600"/>
              </a:spcAft>
              <a:buFont typeface="Wingdings" panose="05000000000000000000" pitchFamily="2" charset="2"/>
              <a:buChar char="§"/>
            </a:pPr>
            <a:r>
              <a:rPr lang="fr-FR" sz="1600" dirty="0">
                <a:solidFill>
                  <a:srgbClr val="FF0000"/>
                </a:solidFill>
                <a:latin typeface="Century Gothic" panose="020B0502020202020204" pitchFamily="34" charset="0"/>
              </a:rPr>
              <a:t>50 % du Fonds</a:t>
            </a:r>
            <a:r>
              <a:rPr lang="fr-FR" sz="1600" dirty="0">
                <a:latin typeface="Century Gothic" panose="020B0502020202020204" pitchFamily="34" charset="0"/>
              </a:rPr>
              <a:t>, est alloué aux interventions sur la mobilité urbaine dans les villes métropolitaines et les municipalités de plus de 100.000 habitants: achat de véhicules électriques pour les transports publics locaux et la construction d'infrastructures de recharge, des interventions pour la piétonisation des zones urbaines et pour faciliter l'usage du vélo, et la construction d'infrastructures numériques pour la gestion et le suivi des flux de trafic. </a:t>
            </a:r>
          </a:p>
          <a:p>
            <a:pPr marL="342900" indent="-342900" algn="l" eaLnBrk="0" fontAlgn="base" hangingPunct="0">
              <a:lnSpc>
                <a:spcPts val="3000"/>
              </a:lnSpc>
              <a:spcBef>
                <a:spcPts val="0"/>
              </a:spcBef>
              <a:spcAft>
                <a:spcPts val="600"/>
              </a:spcAft>
              <a:buFont typeface="Wingdings" panose="05000000000000000000" pitchFamily="2" charset="2"/>
              <a:buChar char="§"/>
            </a:pPr>
            <a:r>
              <a:rPr lang="fr-FR" sz="1600" dirty="0">
                <a:solidFill>
                  <a:srgbClr val="FF0000"/>
                </a:solidFill>
                <a:latin typeface="Century Gothic" panose="020B0502020202020204" pitchFamily="34" charset="0"/>
              </a:rPr>
              <a:t>15 % du fonds </a:t>
            </a:r>
            <a:r>
              <a:rPr lang="fr-FR" sz="1600" dirty="0">
                <a:latin typeface="Century Gothic" panose="020B0502020202020204" pitchFamily="34" charset="0"/>
              </a:rPr>
              <a:t>est alloué à des interventions visant à réduire les émissions dans le transport routier extra-urbain, par la construction d'infrastructures de recharge pour les véhicules électriques dans le réseau routier sans péage du SNIT et l'achat de véhicules lourds à zéro émission.</a:t>
            </a:r>
          </a:p>
        </p:txBody>
      </p:sp>
    </p:spTree>
    <p:extLst>
      <p:ext uri="{BB962C8B-B14F-4D97-AF65-F5344CB8AC3E}">
        <p14:creationId xmlns:p14="http://schemas.microsoft.com/office/powerpoint/2010/main" val="124153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 autres mesures</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108767"/>
            <a:ext cx="11389002" cy="5253934"/>
          </a:xfrm>
        </p:spPr>
        <p:txBody>
          <a:bodyPr>
            <a:noAutofit/>
          </a:bodyPr>
          <a:lstStyle/>
          <a:p>
            <a:pPr marL="342900"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Écotaxe: taxe que vous devez payer si vous achetez une voiture dont les émissions de CO</a:t>
            </a:r>
            <a:r>
              <a:rPr lang="fr-FR" sz="1800" baseline="-25000" dirty="0">
                <a:latin typeface="Century Gothic" panose="020B0502020202020204" pitchFamily="34" charset="0"/>
              </a:rPr>
              <a:t>2</a:t>
            </a:r>
            <a:r>
              <a:rPr lang="fr-FR" sz="1800" dirty="0">
                <a:latin typeface="Century Gothic" panose="020B0502020202020204" pitchFamily="34" charset="0"/>
              </a:rPr>
              <a:t> sont supérieures à 160 grammes par km pour décourager l'achat de véhicules qui émettent trop de pollution: plus les émissions de CO</a:t>
            </a:r>
            <a:r>
              <a:rPr lang="fr-FR" sz="1800" baseline="-25000" dirty="0">
                <a:latin typeface="Century Gothic" panose="020B0502020202020204" pitchFamily="34" charset="0"/>
              </a:rPr>
              <a:t>2</a:t>
            </a:r>
            <a:r>
              <a:rPr lang="fr-FR" sz="1800" dirty="0">
                <a:latin typeface="Century Gothic" panose="020B0502020202020204" pitchFamily="34" charset="0"/>
              </a:rPr>
              <a:t> sont faibles, plus la taxe à payer est faible, jusqu'à être nulle dans le cas d'émissions minimales ou nulles. </a:t>
            </a:r>
          </a:p>
          <a:p>
            <a:pPr marL="342900"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taxe sur le carbone </a:t>
            </a:r>
          </a:p>
          <a:p>
            <a:pPr marL="342900"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écopasse (road </a:t>
            </a:r>
            <a:r>
              <a:rPr lang="fr-FR" sz="1800" dirty="0" err="1">
                <a:latin typeface="Century Gothic" panose="020B0502020202020204" pitchFamily="34" charset="0"/>
              </a:rPr>
              <a:t>pricing</a:t>
            </a:r>
            <a:r>
              <a:rPr lang="fr-FR" sz="1800" dirty="0">
                <a:latin typeface="Century Gothic" panose="020B0502020202020204" pitchFamily="34" charset="0"/>
              </a:rPr>
              <a:t>). Le conseil municipal de Milan est disposé à affecter les recettes de l'</a:t>
            </a:r>
            <a:r>
              <a:rPr lang="fr-FR" sz="1800" dirty="0" err="1">
                <a:latin typeface="Century Gothic" panose="020B0502020202020204" pitchFamily="34" charset="0"/>
              </a:rPr>
              <a:t>Ecopass</a:t>
            </a:r>
            <a:r>
              <a:rPr lang="fr-FR" sz="1800" dirty="0">
                <a:latin typeface="Century Gothic" panose="020B0502020202020204" pitchFamily="34" charset="0"/>
              </a:rPr>
              <a:t>, qui sera transformé en "taxe de congestion", au financement des transports urbains. La municipalité partage également la position adoptée ces derniers jours par le conseiller régional Raffaele </a:t>
            </a:r>
            <a:r>
              <a:rPr lang="fr-FR" sz="1800" dirty="0" err="1">
                <a:latin typeface="Century Gothic" panose="020B0502020202020204" pitchFamily="34" charset="0"/>
              </a:rPr>
              <a:t>Cattaneo</a:t>
            </a:r>
            <a:r>
              <a:rPr lang="fr-FR" sz="1800" dirty="0">
                <a:latin typeface="Century Gothic" panose="020B0502020202020204" pitchFamily="34" charset="0"/>
              </a:rPr>
              <a:t>, qui propose d'appliquer une taxe d'accise de 5 centimes sur les carburants en Lombardie pour combler le fossé qui menace de faucher les bus et les trains.</a:t>
            </a:r>
          </a:p>
        </p:txBody>
      </p:sp>
    </p:spTree>
    <p:extLst>
      <p:ext uri="{BB962C8B-B14F-4D97-AF65-F5344CB8AC3E}">
        <p14:creationId xmlns:p14="http://schemas.microsoft.com/office/powerpoint/2010/main" val="233159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8"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7437" y="1864196"/>
            <a:ext cx="21129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ttangolo 2"/>
          <p:cNvSpPr>
            <a:spLocks noChangeArrowheads="1"/>
          </p:cNvSpPr>
          <p:nvPr/>
        </p:nvSpPr>
        <p:spPr bwMode="auto">
          <a:xfrm>
            <a:off x="514764" y="4997581"/>
            <a:ext cx="88566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w Cen MT" panose="020B0602020104020603" pitchFamily="34" charset="0"/>
              </a:defRPr>
            </a:lvl1pPr>
            <a:lvl2pPr marL="742950" indent="-285750">
              <a:spcBef>
                <a:spcPct val="20000"/>
              </a:spcBef>
              <a:buFont typeface="Arial" panose="020B0604020202020204" pitchFamily="34" charset="0"/>
              <a:buChar char="–"/>
              <a:defRPr sz="2800">
                <a:solidFill>
                  <a:schemeClr val="tx1"/>
                </a:solidFill>
                <a:latin typeface="Tw Cen MT" panose="020B0602020104020603" pitchFamily="34" charset="0"/>
              </a:defRPr>
            </a:lvl2pPr>
            <a:lvl3pPr marL="1143000" indent="-228600">
              <a:spcBef>
                <a:spcPct val="20000"/>
              </a:spcBef>
              <a:buFont typeface="Arial" panose="020B0604020202020204" pitchFamily="34" charset="0"/>
              <a:buChar char="•"/>
              <a:defRPr sz="2400">
                <a:solidFill>
                  <a:schemeClr val="tx1"/>
                </a:solidFill>
                <a:latin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1"/>
                </a:solidFill>
                <a:latin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9pPr>
          </a:lstStyle>
          <a:p>
            <a:pPr eaLnBrk="1" hangingPunct="1">
              <a:spcBef>
                <a:spcPct val="0"/>
              </a:spcBef>
              <a:buFontTx/>
              <a:buNone/>
            </a:pPr>
            <a:r>
              <a:rPr lang="en-US" altLang="it-IT" sz="1200" b="1" dirty="0">
                <a:latin typeface="Century Gothic" panose="020B0502020202020204" pitchFamily="34" charset="0"/>
              </a:rPr>
              <a:t>CONTACT:</a:t>
            </a:r>
          </a:p>
          <a:p>
            <a:pPr eaLnBrk="1" hangingPunct="1">
              <a:spcBef>
                <a:spcPct val="0"/>
              </a:spcBef>
              <a:buFontTx/>
              <a:buNone/>
            </a:pPr>
            <a:r>
              <a:rPr lang="en-US" altLang="it-IT" sz="1200" b="1" dirty="0">
                <a:latin typeface="Century Gothic" panose="020B0502020202020204" pitchFamily="34" charset="0"/>
              </a:rPr>
              <a:t>Cristina Pronello</a:t>
            </a:r>
          </a:p>
          <a:p>
            <a:pPr>
              <a:spcBef>
                <a:spcPct val="0"/>
              </a:spcBef>
              <a:buNone/>
            </a:pPr>
            <a:r>
              <a:rPr lang="it-IT" altLang="it-IT" sz="1200" dirty="0">
                <a:latin typeface="Century Gothic" panose="020B0502020202020204" pitchFamily="34" charset="0"/>
              </a:rPr>
              <a:t>Politecnico di Torino</a:t>
            </a:r>
          </a:p>
          <a:p>
            <a:pPr>
              <a:spcBef>
                <a:spcPct val="0"/>
              </a:spcBef>
              <a:buNone/>
            </a:pPr>
            <a:r>
              <a:rPr lang="en-US" altLang="it-IT" sz="1200" dirty="0">
                <a:latin typeface="Century Gothic" panose="020B0502020202020204" pitchFamily="34" charset="0"/>
              </a:rPr>
              <a:t>DIST - Interuniversity Department of Regional and Urban Studies and Planning</a:t>
            </a:r>
          </a:p>
          <a:p>
            <a:pPr eaLnBrk="1" hangingPunct="1">
              <a:spcBef>
                <a:spcPct val="0"/>
              </a:spcBef>
              <a:buFontTx/>
              <a:buNone/>
            </a:pPr>
            <a:r>
              <a:rPr lang="it-IT" altLang="it-IT" sz="1200" u="sng" dirty="0">
                <a:latin typeface="Century Gothic" panose="020B0502020202020204" pitchFamily="34" charset="0"/>
                <a:hlinkClick r:id="rId3"/>
              </a:rPr>
              <a:t>cristina.pronello@polito.it</a:t>
            </a:r>
            <a:r>
              <a:rPr lang="it-IT" altLang="it-IT" sz="1200" u="sng" dirty="0">
                <a:latin typeface="Century Gothic" panose="020B0502020202020204" pitchFamily="34" charset="0"/>
              </a:rPr>
              <a:t> </a:t>
            </a:r>
            <a:endParaRPr lang="it-IT" altLang="it-IT" sz="1200" dirty="0">
              <a:latin typeface="Century Gothic" panose="020B0502020202020204" pitchFamily="34" charset="0"/>
            </a:endParaRPr>
          </a:p>
        </p:txBody>
      </p:sp>
      <p:pic>
        <p:nvPicPr>
          <p:cNvPr id="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126" y="5178218"/>
            <a:ext cx="892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CasellaDiTesto 1"/>
          <p:cNvSpPr txBox="1">
            <a:spLocks noChangeArrowheads="1"/>
          </p:cNvSpPr>
          <p:nvPr/>
        </p:nvSpPr>
        <p:spPr bwMode="auto">
          <a:xfrm>
            <a:off x="2549008" y="2846859"/>
            <a:ext cx="6048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w Cen MT" panose="020B06020201040206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Tw Cen MT" panose="020B06020201040206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Tw Cen MT" panose="020B06020201040206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Tw Cen MT" panose="020B06020201040206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defRPr>
            </a:lvl9pPr>
          </a:lstStyle>
          <a:p>
            <a:pPr algn="ctr" eaLnBrk="1" hangingPunct="1">
              <a:spcBef>
                <a:spcPct val="0"/>
              </a:spcBef>
              <a:buFontTx/>
              <a:buNone/>
            </a:pPr>
            <a:r>
              <a:rPr lang="it-IT" altLang="it-IT" b="1" dirty="0">
                <a:latin typeface="Century Gothic" panose="020B0502020202020204" pitchFamily="34" charset="0"/>
              </a:rPr>
              <a:t>MERCI POUR VOTRE ATTENTION</a:t>
            </a:r>
          </a:p>
        </p:txBody>
      </p:sp>
      <p:sp>
        <p:nvSpPr>
          <p:cNvPr id="32" name="CasellaDiTesto 31">
            <a:extLst>
              <a:ext uri="{FF2B5EF4-FFF2-40B4-BE49-F238E27FC236}">
                <a16:creationId xmlns:a16="http://schemas.microsoft.com/office/drawing/2014/main" id="{2059D261-99D4-C441-8B9D-7A0F78DE9DA4}"/>
              </a:ext>
            </a:extLst>
          </p:cNvPr>
          <p:cNvSpPr txBox="1"/>
          <p:nvPr/>
        </p:nvSpPr>
        <p:spPr>
          <a:xfrm>
            <a:off x="10483270" y="6477000"/>
            <a:ext cx="1645607" cy="261610"/>
          </a:xfrm>
          <a:prstGeom prst="rect">
            <a:avLst/>
          </a:prstGeom>
          <a:noFill/>
        </p:spPr>
        <p:txBody>
          <a:bodyPr wrap="square" rtlCol="0">
            <a:spAutoFit/>
          </a:bodyPr>
          <a:lstStyle/>
          <a:p>
            <a:r>
              <a:rPr lang="it-IT" sz="1100" dirty="0">
                <a:latin typeface="Century Gothic" panose="020B0502020202020204" pitchFamily="34" charset="0"/>
              </a:rPr>
              <a:t>24 March 2021</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 – </a:t>
            </a:r>
            <a:r>
              <a:rPr lang="en-US" sz="1100" dirty="0">
                <a:latin typeface="Century Gothic" panose="020B0502020202020204" pitchFamily="34" charset="0"/>
              </a:rPr>
              <a:t>Transport market </a:t>
            </a:r>
            <a:r>
              <a:rPr lang="en-GB" sz="1100" dirty="0">
                <a:latin typeface="Century Gothic" panose="020B0502020202020204" pitchFamily="34" charset="0"/>
              </a:rPr>
              <a:t>liberalisation</a:t>
            </a:r>
            <a:r>
              <a:rPr lang="en-US" sz="1100" dirty="0">
                <a:latin typeface="Century Gothic" panose="020B0502020202020204" pitchFamily="34" charset="0"/>
              </a:rPr>
              <a:t>, tendering and competition</a:t>
            </a:r>
            <a:endParaRPr lang="it-IT" sz="1100" dirty="0">
              <a:latin typeface="Century Gothic" panose="020B0502020202020204" pitchFamily="34" charset="0"/>
            </a:endParaRPr>
          </a:p>
        </p:txBody>
      </p:sp>
    </p:spTree>
    <p:extLst>
      <p:ext uri="{BB962C8B-B14F-4D97-AF65-F5344CB8AC3E}">
        <p14:creationId xmlns:p14="http://schemas.microsoft.com/office/powerpoint/2010/main" val="72117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en Italie</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969066"/>
            <a:ext cx="11389002" cy="5754306"/>
          </a:xfrm>
        </p:spPr>
        <p:txBody>
          <a:bodyPr>
            <a:noAutofit/>
          </a:bodyPr>
          <a:lstStyle/>
          <a:p>
            <a:pPr algn="l" eaLnBrk="0" fontAlgn="base" hangingPunct="0">
              <a:lnSpc>
                <a:spcPts val="3000"/>
              </a:lnSpc>
              <a:spcBef>
                <a:spcPts val="600"/>
              </a:spcBef>
              <a:spcAft>
                <a:spcPts val="600"/>
              </a:spcAft>
            </a:pPr>
            <a:r>
              <a:rPr lang="fr-FR" sz="2000" dirty="0">
                <a:latin typeface="Century Gothic" panose="020B0502020202020204" pitchFamily="34" charset="0"/>
              </a:rPr>
              <a:t>En Italie la </a:t>
            </a:r>
            <a:r>
              <a:rPr lang="fr-FR" sz="2000" b="1" dirty="0">
                <a:solidFill>
                  <a:srgbClr val="FF0000"/>
                </a:solidFill>
                <a:latin typeface="Century Gothic" panose="020B0502020202020204" pitchFamily="34" charset="0"/>
              </a:rPr>
              <a:t>décarbonation</a:t>
            </a:r>
            <a:r>
              <a:rPr lang="fr-FR" sz="2000" dirty="0">
                <a:latin typeface="Century Gothic" panose="020B0502020202020204" pitchFamily="34" charset="0"/>
              </a:rPr>
              <a:t> est souvent </a:t>
            </a:r>
            <a:r>
              <a:rPr lang="fr-FR" sz="2000" b="1" dirty="0">
                <a:solidFill>
                  <a:srgbClr val="FF0000"/>
                </a:solidFill>
                <a:latin typeface="Century Gothic" panose="020B0502020202020204" pitchFamily="34" charset="0"/>
              </a:rPr>
              <a:t>liée à l'efficacité énergétique </a:t>
            </a:r>
            <a:r>
              <a:rPr lang="fr-FR" sz="2000" dirty="0">
                <a:latin typeface="Century Gothic" panose="020B0502020202020204" pitchFamily="34" charset="0"/>
              </a:rPr>
              <a:t>qui joue un rôle central dans la réalisation des objectifs de décarbonisation du système de transport en modifiant la demande de mobilité et en améliorant les performances des véhicules</a:t>
            </a:r>
          </a:p>
          <a:p>
            <a:pPr algn="l" eaLnBrk="0" fontAlgn="base" hangingPunct="0">
              <a:lnSpc>
                <a:spcPts val="3000"/>
              </a:lnSpc>
              <a:spcBef>
                <a:spcPts val="600"/>
              </a:spcBef>
              <a:spcAft>
                <a:spcPts val="600"/>
              </a:spcAft>
            </a:pPr>
            <a:r>
              <a:rPr lang="fr-FR" sz="2000" dirty="0">
                <a:latin typeface="Century Gothic" panose="020B0502020202020204" pitchFamily="34" charset="0"/>
              </a:rPr>
              <a:t>Le gouvernement a prévu </a:t>
            </a:r>
            <a:r>
              <a:rPr lang="fr-FR" sz="2000" b="1" dirty="0">
                <a:solidFill>
                  <a:srgbClr val="FF0000"/>
                </a:solidFill>
                <a:latin typeface="Century Gothic" panose="020B0502020202020204" pitchFamily="34" charset="0"/>
              </a:rPr>
              <a:t>plusieurs mesures </a:t>
            </a:r>
            <a:r>
              <a:rPr lang="fr-FR" sz="2000" dirty="0">
                <a:latin typeface="Century Gothic" panose="020B0502020202020204" pitchFamily="34" charset="0"/>
              </a:rPr>
              <a:t>pour la décarbonation :</a:t>
            </a:r>
          </a:p>
          <a:p>
            <a:pPr marL="342900" indent="-342900" algn="l" eaLnBrk="0" fontAlgn="base" hangingPunct="0">
              <a:lnSpc>
                <a:spcPts val="3000"/>
              </a:lnSpc>
              <a:spcBef>
                <a:spcPts val="600"/>
              </a:spcBef>
              <a:spcAft>
                <a:spcPts val="600"/>
              </a:spcAft>
              <a:buFont typeface="Wingdings" panose="05000000000000000000" pitchFamily="2" charset="2"/>
              <a:buChar char="§"/>
            </a:pPr>
            <a:r>
              <a:rPr lang="fr-FR" sz="2000" b="1" dirty="0">
                <a:solidFill>
                  <a:srgbClr val="FF0000"/>
                </a:solidFill>
                <a:latin typeface="Century Gothic" panose="020B0502020202020204" pitchFamily="34" charset="0"/>
              </a:rPr>
              <a:t>PNIEC</a:t>
            </a:r>
            <a:r>
              <a:rPr lang="fr-FR" sz="2000" dirty="0">
                <a:latin typeface="Century Gothic" panose="020B0502020202020204" pitchFamily="34" charset="0"/>
              </a:rPr>
              <a:t> (Plan national intégré de l'énergie et du climat) et Plan national pour la mobilité électrique (</a:t>
            </a:r>
            <a:r>
              <a:rPr lang="fr-FR" sz="2000" b="1" dirty="0" err="1">
                <a:solidFill>
                  <a:srgbClr val="FF0000"/>
                </a:solidFill>
                <a:latin typeface="Century Gothic" panose="020B0502020202020204" pitchFamily="34" charset="0"/>
              </a:rPr>
              <a:t>PNire</a:t>
            </a:r>
            <a:r>
              <a:rPr lang="fr-FR" sz="2000" dirty="0">
                <a:latin typeface="Century Gothic" panose="020B0502020202020204" pitchFamily="34" charset="0"/>
              </a:rPr>
              <a:t>);</a:t>
            </a:r>
          </a:p>
          <a:p>
            <a:pPr marL="342900" indent="-342900" algn="l" eaLnBrk="0" fontAlgn="base" hangingPunct="0">
              <a:lnSpc>
                <a:spcPts val="3000"/>
              </a:lnSpc>
              <a:spcBef>
                <a:spcPts val="600"/>
              </a:spcBef>
              <a:spcAft>
                <a:spcPts val="600"/>
              </a:spcAft>
              <a:buFont typeface="Wingdings" panose="05000000000000000000" pitchFamily="2" charset="2"/>
              <a:buChar char="§"/>
            </a:pPr>
            <a:r>
              <a:rPr lang="fr-FR" sz="2000" dirty="0">
                <a:latin typeface="Century Gothic" panose="020B0502020202020204" pitchFamily="34" charset="0"/>
              </a:rPr>
              <a:t>le rapport de la Structure de Transition Ecologique pour la Mobilité et l'Infrastructure (</a:t>
            </a:r>
            <a:r>
              <a:rPr lang="fr-FR" sz="2000" b="1" dirty="0">
                <a:solidFill>
                  <a:srgbClr val="FF0000"/>
                </a:solidFill>
                <a:latin typeface="Century Gothic" panose="020B0502020202020204" pitchFamily="34" charset="0"/>
              </a:rPr>
              <a:t>STEMI</a:t>
            </a:r>
            <a:r>
              <a:rPr lang="fr-FR" sz="2000" dirty="0">
                <a:latin typeface="Century Gothic" panose="020B0502020202020204" pitchFamily="34" charset="0"/>
              </a:rPr>
              <a:t>);</a:t>
            </a:r>
          </a:p>
          <a:p>
            <a:pPr marL="342900" indent="-342900" algn="l" eaLnBrk="0" fontAlgn="base" hangingPunct="0">
              <a:lnSpc>
                <a:spcPts val="3000"/>
              </a:lnSpc>
              <a:spcBef>
                <a:spcPts val="600"/>
              </a:spcBef>
              <a:spcAft>
                <a:spcPts val="600"/>
              </a:spcAft>
              <a:buFont typeface="Wingdings" panose="05000000000000000000" pitchFamily="2" charset="2"/>
              <a:buChar char="§"/>
            </a:pPr>
            <a:r>
              <a:rPr lang="fr-FR" sz="2000" dirty="0">
                <a:latin typeface="Century Gothic" panose="020B0502020202020204" pitchFamily="34" charset="0"/>
              </a:rPr>
              <a:t>la </a:t>
            </a:r>
            <a:r>
              <a:rPr lang="fr-FR" sz="2000" b="1" dirty="0">
                <a:solidFill>
                  <a:srgbClr val="FF0000"/>
                </a:solidFill>
                <a:latin typeface="Century Gothic" panose="020B0502020202020204" pitchFamily="34" charset="0"/>
              </a:rPr>
              <a:t>Mission 2 du PNRR</a:t>
            </a:r>
            <a:r>
              <a:rPr lang="fr-FR" sz="2000" dirty="0">
                <a:latin typeface="Century Gothic" panose="020B0502020202020204" pitchFamily="34" charset="0"/>
              </a:rPr>
              <a:t> « Révolution verte et transition écologique », composante (M2C2), "Énergies renouvelables, hydrogène, réseau et mobilité durable et la </a:t>
            </a:r>
            <a:r>
              <a:rPr lang="fr-FR" sz="2000" b="1" dirty="0">
                <a:solidFill>
                  <a:srgbClr val="FF0000"/>
                </a:solidFill>
                <a:latin typeface="Century Gothic" panose="020B0502020202020204" pitchFamily="34" charset="0"/>
              </a:rPr>
              <a:t>mission 3</a:t>
            </a:r>
            <a:r>
              <a:rPr lang="fr-FR" sz="2000" dirty="0">
                <a:latin typeface="Century Gothic" panose="020B0502020202020204" pitchFamily="34" charset="0"/>
              </a:rPr>
              <a:t>, "Infrastructures pour une mobilité durable";</a:t>
            </a:r>
          </a:p>
          <a:p>
            <a:pPr marL="342900" indent="-342900" algn="l" eaLnBrk="0" fontAlgn="base" hangingPunct="0">
              <a:lnSpc>
                <a:spcPts val="3000"/>
              </a:lnSpc>
              <a:spcBef>
                <a:spcPts val="600"/>
              </a:spcBef>
              <a:spcAft>
                <a:spcPts val="600"/>
              </a:spcAft>
              <a:buFont typeface="Wingdings" panose="05000000000000000000" pitchFamily="2" charset="2"/>
              <a:buChar char="§"/>
            </a:pPr>
            <a:r>
              <a:rPr lang="fr-FR" sz="2000" dirty="0">
                <a:latin typeface="Century Gothic" panose="020B0502020202020204" pitchFamily="34" charset="0"/>
              </a:rPr>
              <a:t>autres mesures: écotaxe, taxe carbone, </a:t>
            </a:r>
            <a:r>
              <a:rPr lang="fr-FR" sz="2000" dirty="0" err="1">
                <a:latin typeface="Century Gothic" panose="020B0502020202020204" pitchFamily="34" charset="0"/>
              </a:rPr>
              <a:t>écopass</a:t>
            </a:r>
            <a:endParaRPr lang="fr-FR" sz="2000" dirty="0">
              <a:latin typeface="Century Gothic" panose="020B0502020202020204" pitchFamily="34" charset="0"/>
            </a:endParaRPr>
          </a:p>
        </p:txBody>
      </p:sp>
    </p:spTree>
    <p:extLst>
      <p:ext uri="{BB962C8B-B14F-4D97-AF65-F5344CB8AC3E}">
        <p14:creationId xmlns:p14="http://schemas.microsoft.com/office/powerpoint/2010/main" val="71989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en Italie</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969066"/>
            <a:ext cx="11389002" cy="5190435"/>
          </a:xfrm>
        </p:spPr>
        <p:txBody>
          <a:bodyPr>
            <a:noAutofit/>
          </a:bodyPr>
          <a:lstStyle/>
          <a:p>
            <a:pPr algn="l" eaLnBrk="0" fontAlgn="base" hangingPunct="0">
              <a:lnSpc>
                <a:spcPts val="3000"/>
              </a:lnSpc>
              <a:spcAft>
                <a:spcPts val="600"/>
              </a:spcAft>
            </a:pPr>
            <a:r>
              <a:rPr lang="fr-FR" sz="2000" dirty="0">
                <a:latin typeface="Century Gothic" panose="020B0502020202020204" pitchFamily="34" charset="0"/>
              </a:rPr>
              <a:t>A côté de ces mesures, le gouvernement a proposé deux autres instruments:</a:t>
            </a:r>
          </a:p>
          <a:p>
            <a:pPr marL="342900" indent="-342900" algn="l" eaLnBrk="0" fontAlgn="base" hangingPunct="0">
              <a:lnSpc>
                <a:spcPts val="3000"/>
              </a:lnSpc>
              <a:spcAft>
                <a:spcPts val="600"/>
              </a:spcAft>
              <a:buFont typeface="Wingdings" panose="05000000000000000000" pitchFamily="2" charset="2"/>
              <a:buChar char="§"/>
            </a:pPr>
            <a:r>
              <a:rPr lang="fr-FR" sz="2000" dirty="0">
                <a:latin typeface="Century Gothic" panose="020B0502020202020204" pitchFamily="34" charset="0"/>
              </a:rPr>
              <a:t>la </a:t>
            </a:r>
            <a:r>
              <a:rPr lang="fr-FR" sz="2000" b="1" dirty="0">
                <a:solidFill>
                  <a:srgbClr val="FF0000"/>
                </a:solidFill>
                <a:latin typeface="Century Gothic" panose="020B0502020202020204" pitchFamily="34" charset="0"/>
              </a:rPr>
              <a:t>cohésion territoriale </a:t>
            </a:r>
            <a:r>
              <a:rPr lang="fr-FR" sz="2000" dirty="0">
                <a:latin typeface="Century Gothic" panose="020B0502020202020204" pitchFamily="34" charset="0"/>
              </a:rPr>
              <a:t>qui prévoit la recomposition des écarts qui séparent le Midi du reste du pays, creusés au cours de la longue crise économique de ces dernières année;</a:t>
            </a:r>
          </a:p>
          <a:p>
            <a:pPr marL="342900" indent="-342900" algn="l" eaLnBrk="0" fontAlgn="base" hangingPunct="0">
              <a:lnSpc>
                <a:spcPts val="3000"/>
              </a:lnSpc>
              <a:spcAft>
                <a:spcPts val="600"/>
              </a:spcAft>
              <a:buFont typeface="Wingdings" panose="05000000000000000000" pitchFamily="2" charset="2"/>
              <a:buChar char="§"/>
            </a:pPr>
            <a:r>
              <a:rPr lang="fr-FR" sz="2000" dirty="0">
                <a:latin typeface="Century Gothic" panose="020B0502020202020204" pitchFamily="34" charset="0"/>
              </a:rPr>
              <a:t>les </a:t>
            </a:r>
            <a:r>
              <a:rPr lang="fr-FR" sz="2000" b="1" dirty="0">
                <a:solidFill>
                  <a:srgbClr val="FF0000"/>
                </a:solidFill>
                <a:latin typeface="Century Gothic" panose="020B0502020202020204" pitchFamily="34" charset="0"/>
              </a:rPr>
              <a:t>zones urbaines </a:t>
            </a:r>
            <a:r>
              <a:rPr lang="fr-FR" sz="2000" dirty="0">
                <a:latin typeface="Century Gothic" panose="020B0502020202020204" pitchFamily="34" charset="0"/>
              </a:rPr>
              <a:t>qui sont appelées à être, dans un avenir proche, le principal banc d'essai des mesures mises en place par le PNRR pour la transition vers un système de mobilité plus durable, plus efficace et plus équilibré.</a:t>
            </a:r>
          </a:p>
          <a:p>
            <a:pPr marL="342900" indent="-342900" algn="l" eaLnBrk="0" fontAlgn="base" hangingPunct="0">
              <a:lnSpc>
                <a:spcPts val="3000"/>
              </a:lnSpc>
              <a:spcAft>
                <a:spcPts val="600"/>
              </a:spcAft>
              <a:buFont typeface="Wingdings" panose="05000000000000000000" pitchFamily="2" charset="2"/>
              <a:buChar char="§"/>
            </a:pPr>
            <a:r>
              <a:rPr lang="fr-FR" sz="2000" dirty="0">
                <a:latin typeface="Century Gothic" panose="020B0502020202020204" pitchFamily="34" charset="0"/>
              </a:rPr>
              <a:t>La stratégie de décarbonisation du système de transport présente </a:t>
            </a:r>
            <a:r>
              <a:rPr lang="fr-FR" sz="2000" b="1" dirty="0">
                <a:solidFill>
                  <a:srgbClr val="FF0000"/>
                </a:solidFill>
                <a:latin typeface="Century Gothic" panose="020B0502020202020204" pitchFamily="34" charset="0"/>
              </a:rPr>
              <a:t>deux scénarios: </a:t>
            </a:r>
            <a:r>
              <a:rPr lang="fr-FR" sz="2000" dirty="0">
                <a:latin typeface="Century Gothic" panose="020B0502020202020204" pitchFamily="34" charset="0"/>
              </a:rPr>
              <a:t>"scénario de référence" et "scénario de décarbonisation":</a:t>
            </a:r>
          </a:p>
          <a:p>
            <a:pPr marL="800100" lvl="1"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le premier scénario considère les effets à l'horizon 2050 de la dynamique vertueuse intégrée dans le PNIEC (Plan national intégré de l'énergie et du climat), la planification déjà opérationnelle à l'horizon 2030.</a:t>
            </a:r>
          </a:p>
          <a:p>
            <a:pPr marL="342900" indent="-342900" algn="l" eaLnBrk="0" fontAlgn="base" hangingPunct="0">
              <a:lnSpc>
                <a:spcPts val="3000"/>
              </a:lnSpc>
              <a:spcAft>
                <a:spcPts val="600"/>
              </a:spcAft>
              <a:buFont typeface="Wingdings" panose="05000000000000000000" pitchFamily="2" charset="2"/>
              <a:buChar char="§"/>
            </a:pPr>
            <a:endParaRPr lang="fr-FR" sz="2000" dirty="0">
              <a:latin typeface="Century Gothic" panose="020B0502020202020204" pitchFamily="34" charset="0"/>
            </a:endParaRPr>
          </a:p>
        </p:txBody>
      </p:sp>
    </p:spTree>
    <p:extLst>
      <p:ext uri="{BB962C8B-B14F-4D97-AF65-F5344CB8AC3E}">
        <p14:creationId xmlns:p14="http://schemas.microsoft.com/office/powerpoint/2010/main" val="203642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830997"/>
          </a:xfrm>
          <a:prstGeom prst="rect">
            <a:avLst/>
          </a:prstGeom>
          <a:noFill/>
        </p:spPr>
        <p:txBody>
          <a:bodyPr wrap="square" rtlCol="0">
            <a:spAutoFit/>
          </a:bodyPr>
          <a:lstStyle/>
          <a:p>
            <a:r>
              <a:rPr lang="fr-FR" sz="2400" dirty="0">
                <a:latin typeface="Century Gothic" panose="020B0502020202020204" pitchFamily="34" charset="0"/>
              </a:rPr>
              <a:t>La décarbonisation des transports en Italie: PNIEC (Plan national intégré de l'énergie et du climat)</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162107"/>
            <a:ext cx="11389002" cy="5200594"/>
          </a:xfrm>
        </p:spPr>
        <p:txBody>
          <a:bodyPr>
            <a:noAutofit/>
          </a:bodyPr>
          <a:lstStyle/>
          <a:p>
            <a:pPr marL="342900"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Les politiques mises en œuvre dans le PNIEC se caractérisent par:</a:t>
            </a:r>
          </a:p>
          <a:p>
            <a:pPr marL="800100" lvl="1" indent="-342900" algn="l" eaLnBrk="0" fontAlgn="base" hangingPunct="0">
              <a:lnSpc>
                <a:spcPts val="3000"/>
              </a:lnSpc>
              <a:spcAft>
                <a:spcPts val="600"/>
              </a:spcAft>
              <a:buFont typeface="Wingdings" panose="05000000000000000000" pitchFamily="2" charset="2"/>
              <a:buChar char="§"/>
            </a:pPr>
            <a:r>
              <a:rPr lang="fr-FR" sz="1600" dirty="0">
                <a:latin typeface="Century Gothic" panose="020B0502020202020204" pitchFamily="34" charset="0"/>
              </a:rPr>
              <a:t>dans le secteur du transport de passagers, la priorité est donnée à la </a:t>
            </a:r>
            <a:r>
              <a:rPr lang="fr-FR" sz="1600" dirty="0">
                <a:solidFill>
                  <a:srgbClr val="FF0000"/>
                </a:solidFill>
                <a:latin typeface="Century Gothic" panose="020B0502020202020204" pitchFamily="34" charset="0"/>
              </a:rPr>
              <a:t>réduction du besoin de mobilité </a:t>
            </a:r>
            <a:r>
              <a:rPr lang="fr-FR" sz="1600" dirty="0">
                <a:latin typeface="Century Gothic" panose="020B0502020202020204" pitchFamily="34" charset="0"/>
              </a:rPr>
              <a:t>et à l'</a:t>
            </a:r>
            <a:r>
              <a:rPr lang="fr-FR" sz="1600" dirty="0">
                <a:solidFill>
                  <a:srgbClr val="FF0000"/>
                </a:solidFill>
                <a:latin typeface="Century Gothic" panose="020B0502020202020204" pitchFamily="34" charset="0"/>
              </a:rPr>
              <a:t>augmentation</a:t>
            </a:r>
            <a:r>
              <a:rPr lang="fr-FR" sz="1600" dirty="0">
                <a:latin typeface="Century Gothic" panose="020B0502020202020204" pitchFamily="34" charset="0"/>
              </a:rPr>
              <a:t> de la </a:t>
            </a:r>
            <a:r>
              <a:rPr lang="fr-FR" sz="1600" dirty="0">
                <a:solidFill>
                  <a:srgbClr val="FF0000"/>
                </a:solidFill>
                <a:latin typeface="Century Gothic" panose="020B0502020202020204" pitchFamily="34" charset="0"/>
              </a:rPr>
              <a:t>mobilité douce et de la mobilité collective</a:t>
            </a:r>
            <a:r>
              <a:rPr lang="fr-FR" sz="1600" dirty="0">
                <a:latin typeface="Century Gothic" panose="020B0502020202020204" pitchFamily="34" charset="0"/>
              </a:rPr>
              <a:t>, notamment par le </a:t>
            </a:r>
            <a:r>
              <a:rPr lang="fr-FR" sz="1600" dirty="0">
                <a:solidFill>
                  <a:srgbClr val="FF0000"/>
                </a:solidFill>
                <a:latin typeface="Century Gothic" panose="020B0502020202020204" pitchFamily="34" charset="0"/>
              </a:rPr>
              <a:t>rail</a:t>
            </a:r>
            <a:r>
              <a:rPr lang="fr-FR" sz="1600" dirty="0">
                <a:latin typeface="Century Gothic" panose="020B0502020202020204" pitchFamily="34" charset="0"/>
              </a:rPr>
              <a:t>;</a:t>
            </a:r>
          </a:p>
          <a:p>
            <a:pPr marL="800100" lvl="1" indent="-342900" algn="l" eaLnBrk="0" fontAlgn="base" hangingPunct="0">
              <a:lnSpc>
                <a:spcPts val="3000"/>
              </a:lnSpc>
              <a:spcAft>
                <a:spcPts val="600"/>
              </a:spcAft>
              <a:buFont typeface="Wingdings" panose="05000000000000000000" pitchFamily="2" charset="2"/>
              <a:buChar char="§"/>
            </a:pPr>
            <a:r>
              <a:rPr lang="fr-FR" sz="1600" dirty="0">
                <a:latin typeface="Century Gothic" panose="020B0502020202020204" pitchFamily="34" charset="0"/>
              </a:rPr>
              <a:t>dans le secteur du transport de </a:t>
            </a:r>
            <a:r>
              <a:rPr lang="fr-FR" sz="1600" dirty="0">
                <a:solidFill>
                  <a:srgbClr val="FF0000"/>
                </a:solidFill>
                <a:latin typeface="Century Gothic" panose="020B0502020202020204" pitchFamily="34" charset="0"/>
              </a:rPr>
              <a:t>marchandises</a:t>
            </a:r>
            <a:r>
              <a:rPr lang="fr-FR" sz="1600" dirty="0">
                <a:latin typeface="Century Gothic" panose="020B0502020202020204" pitchFamily="34" charset="0"/>
              </a:rPr>
              <a:t>, le passage </a:t>
            </a:r>
            <a:r>
              <a:rPr lang="fr-FR" sz="1600" dirty="0">
                <a:solidFill>
                  <a:srgbClr val="FF0000"/>
                </a:solidFill>
                <a:latin typeface="Century Gothic" panose="020B0502020202020204" pitchFamily="34" charset="0"/>
              </a:rPr>
              <a:t>de la route au rail </a:t>
            </a:r>
            <a:r>
              <a:rPr lang="fr-FR" sz="1600" dirty="0">
                <a:latin typeface="Century Gothic" panose="020B0502020202020204" pitchFamily="34" charset="0"/>
              </a:rPr>
              <a:t>est favorisé;</a:t>
            </a:r>
          </a:p>
          <a:p>
            <a:pPr marL="800100" lvl="1" indent="-342900" algn="l" eaLnBrk="0" fontAlgn="base" hangingPunct="0">
              <a:lnSpc>
                <a:spcPts val="3000"/>
              </a:lnSpc>
              <a:spcAft>
                <a:spcPts val="600"/>
              </a:spcAft>
              <a:buFont typeface="Wingdings" panose="05000000000000000000" pitchFamily="2" charset="2"/>
              <a:buChar char="§"/>
            </a:pPr>
            <a:r>
              <a:rPr lang="fr-FR" sz="1600" dirty="0">
                <a:latin typeface="Century Gothic" panose="020B0502020202020204" pitchFamily="34" charset="0"/>
              </a:rPr>
              <a:t>pour les besoins restants en matière de mobilité privée et de fret, outre l'efficacité, la diffusion des </a:t>
            </a:r>
            <a:r>
              <a:rPr lang="fr-FR" sz="1600" dirty="0">
                <a:solidFill>
                  <a:srgbClr val="FF0000"/>
                </a:solidFill>
                <a:latin typeface="Century Gothic" panose="020B0502020202020204" pitchFamily="34" charset="0"/>
              </a:rPr>
              <a:t>biocarburants</a:t>
            </a:r>
            <a:r>
              <a:rPr lang="fr-FR" sz="1600" dirty="0">
                <a:latin typeface="Century Gothic" panose="020B0502020202020204" pitchFamily="34" charset="0"/>
              </a:rPr>
              <a:t>, notamment du biométhane, et l'augmentation des </a:t>
            </a:r>
            <a:r>
              <a:rPr lang="fr-FR" sz="1600" dirty="0">
                <a:solidFill>
                  <a:srgbClr val="FF0000"/>
                </a:solidFill>
                <a:latin typeface="Century Gothic" panose="020B0502020202020204" pitchFamily="34" charset="0"/>
              </a:rPr>
              <a:t>véhicules électriques </a:t>
            </a:r>
            <a:r>
              <a:rPr lang="fr-FR" sz="1600" dirty="0">
                <a:latin typeface="Century Gothic" panose="020B0502020202020204" pitchFamily="34" charset="0"/>
              </a:rPr>
              <a:t>sont encouragées.</a:t>
            </a:r>
          </a:p>
          <a:p>
            <a:pPr marL="342900" lvl="1" indent="-342900" algn="l" eaLnBrk="0" fontAlgn="base" hangingPunct="0">
              <a:lnSpc>
                <a:spcPts val="3000"/>
              </a:lnSpc>
              <a:spcBef>
                <a:spcPts val="1000"/>
              </a:spcBef>
              <a:spcAft>
                <a:spcPts val="600"/>
              </a:spcAft>
              <a:buFont typeface="Wingdings" panose="05000000000000000000" pitchFamily="2" charset="2"/>
              <a:buChar char="§"/>
            </a:pPr>
            <a:r>
              <a:rPr lang="fr-FR" sz="1800" dirty="0">
                <a:latin typeface="Century Gothic" panose="020B0502020202020204" pitchFamily="34" charset="0"/>
              </a:rPr>
              <a:t>La contribution de l'électrification du transport routier privé à la réalisation des objectifs de réduction de la consommation d'énergie et des émissions de gaz à effet de serre est estimée dans le PNIEC à </a:t>
            </a:r>
            <a:r>
              <a:rPr lang="fr-FR" sz="1800" dirty="0">
                <a:solidFill>
                  <a:srgbClr val="FF0000"/>
                </a:solidFill>
                <a:latin typeface="Century Gothic" panose="020B0502020202020204" pitchFamily="34" charset="0"/>
              </a:rPr>
              <a:t>6 millions de véhicules électriques d'ici 2030</a:t>
            </a:r>
            <a:r>
              <a:rPr lang="fr-FR" sz="1800" dirty="0">
                <a:latin typeface="Century Gothic" panose="020B0502020202020204" pitchFamily="34" charset="0"/>
              </a:rPr>
              <a:t>, dont 4 millions de véhicules électriques purs (BEV - Battery Electric </a:t>
            </a:r>
            <a:r>
              <a:rPr lang="fr-FR" sz="1800" dirty="0" err="1">
                <a:latin typeface="Century Gothic" panose="020B0502020202020204" pitchFamily="34" charset="0"/>
              </a:rPr>
              <a:t>Vehicles</a:t>
            </a:r>
            <a:r>
              <a:rPr lang="fr-FR" sz="1800" dirty="0">
                <a:latin typeface="Century Gothic" panose="020B0502020202020204" pitchFamily="34" charset="0"/>
              </a:rPr>
              <a:t>) et le reste de véhicules hybrides "plug-in", c'est-à-dire rechargeables</a:t>
            </a:r>
          </a:p>
          <a:p>
            <a:pPr marL="342900" indent="-342900" algn="l" eaLnBrk="0" fontAlgn="base" hangingPunct="0">
              <a:lnSpc>
                <a:spcPts val="3000"/>
              </a:lnSpc>
              <a:spcAft>
                <a:spcPts val="600"/>
              </a:spcAft>
              <a:buFont typeface="Wingdings" panose="05000000000000000000" pitchFamily="2" charset="2"/>
              <a:buChar char="§"/>
            </a:pPr>
            <a:endParaRPr lang="fr-FR" sz="2000" dirty="0">
              <a:latin typeface="Century Gothic" panose="020B0502020202020204" pitchFamily="34" charset="0"/>
            </a:endParaRPr>
          </a:p>
          <a:p>
            <a:pPr marL="342900" indent="-342900" algn="l" eaLnBrk="0" fontAlgn="base" hangingPunct="0">
              <a:lnSpc>
                <a:spcPts val="3000"/>
              </a:lnSpc>
              <a:spcAft>
                <a:spcPts val="600"/>
              </a:spcAft>
              <a:buFont typeface="Wingdings" panose="05000000000000000000" pitchFamily="2" charset="2"/>
              <a:buChar char="§"/>
            </a:pPr>
            <a:endParaRPr lang="fr-FR" sz="2000" dirty="0">
              <a:latin typeface="Century Gothic" panose="020B0502020202020204" pitchFamily="34" charset="0"/>
            </a:endParaRPr>
          </a:p>
        </p:txBody>
      </p:sp>
    </p:spTree>
    <p:extLst>
      <p:ext uri="{BB962C8B-B14F-4D97-AF65-F5344CB8AC3E}">
        <p14:creationId xmlns:p14="http://schemas.microsoft.com/office/powerpoint/2010/main" val="140691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Subtitle 2"/>
          <p:cNvSpPr>
            <a:spLocks noGrp="1"/>
          </p:cNvSpPr>
          <p:nvPr>
            <p:ph type="subTitle" idx="1"/>
          </p:nvPr>
        </p:nvSpPr>
        <p:spPr>
          <a:xfrm>
            <a:off x="549564" y="1103688"/>
            <a:ext cx="11389002" cy="5011362"/>
          </a:xfrm>
        </p:spPr>
        <p:txBody>
          <a:bodyPr>
            <a:noAutofit/>
          </a:bodyPr>
          <a:lstStyle/>
          <a:p>
            <a:pPr marL="342900" indent="-342900" algn="l" eaLnBrk="0" fontAlgn="base" hangingPunct="0">
              <a:lnSpc>
                <a:spcPts val="3000"/>
              </a:lnSpc>
              <a:spcAft>
                <a:spcPts val="600"/>
              </a:spcAft>
              <a:buFont typeface="Wingdings" panose="05000000000000000000" pitchFamily="2" charset="2"/>
              <a:buChar char="§"/>
            </a:pPr>
            <a:r>
              <a:rPr lang="fr-FR" sz="1800" dirty="0">
                <a:solidFill>
                  <a:srgbClr val="FF0000"/>
                </a:solidFill>
                <a:latin typeface="Century Gothic" panose="020B0502020202020204" pitchFamily="34" charset="0"/>
              </a:rPr>
              <a:t>Plan national pour la mobilité électrique </a:t>
            </a:r>
            <a:r>
              <a:rPr lang="fr-FR" sz="1800" dirty="0">
                <a:latin typeface="Century Gothic" panose="020B0502020202020204" pitchFamily="34" charset="0"/>
              </a:rPr>
              <a:t>(</a:t>
            </a:r>
            <a:r>
              <a:rPr lang="fr-FR" sz="1800" dirty="0" err="1">
                <a:solidFill>
                  <a:srgbClr val="FF0000"/>
                </a:solidFill>
                <a:latin typeface="Century Gothic" panose="020B0502020202020204" pitchFamily="34" charset="0"/>
              </a:rPr>
              <a:t>PNire</a:t>
            </a:r>
            <a:r>
              <a:rPr lang="fr-FR" sz="1800" dirty="0">
                <a:latin typeface="Century Gothic" panose="020B0502020202020204" pitchFamily="34" charset="0"/>
              </a:rPr>
              <a:t>) concerne le développement de l'infrastructure à l'horizon 2030. L'objectif devrait être </a:t>
            </a:r>
            <a:r>
              <a:rPr lang="fr-FR" sz="1800" dirty="0">
                <a:solidFill>
                  <a:srgbClr val="FF0000"/>
                </a:solidFill>
                <a:latin typeface="Century Gothic" panose="020B0502020202020204" pitchFamily="34" charset="0"/>
              </a:rPr>
              <a:t>l'installation d'au moins 100.000 stations de recharge</a:t>
            </a:r>
            <a:r>
              <a:rPr lang="fr-FR" sz="1800" dirty="0">
                <a:latin typeface="Century Gothic" panose="020B0502020202020204" pitchFamily="34" charset="0"/>
              </a:rPr>
              <a:t>, capables de répondre aux besoins d'une flotte en circulation d'environ 6 millions de véhicules électriques, comme prévu par le Plan national intégré de l'énergie et du climat (PNIEC) et confirmé par le </a:t>
            </a:r>
            <a:r>
              <a:rPr lang="fr-FR" sz="1800" dirty="0" err="1">
                <a:latin typeface="Century Gothic" panose="020B0502020202020204" pitchFamily="34" charset="0"/>
              </a:rPr>
              <a:t>PNire</a:t>
            </a:r>
            <a:r>
              <a:rPr lang="fr-FR" sz="1800" dirty="0">
                <a:latin typeface="Century Gothic" panose="020B0502020202020204" pitchFamily="34" charset="0"/>
              </a:rPr>
              <a:t>.</a:t>
            </a:r>
          </a:p>
          <a:p>
            <a:pPr marL="342900"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Le </a:t>
            </a:r>
            <a:r>
              <a:rPr lang="fr-FR" sz="1800" dirty="0">
                <a:solidFill>
                  <a:srgbClr val="FF0000"/>
                </a:solidFill>
                <a:latin typeface="Century Gothic" panose="020B0502020202020204" pitchFamily="34" charset="0"/>
              </a:rPr>
              <a:t>PNNR soutiendra également l'installation de 31.500 points de charge rapide publics, dont 44 % dans les centres urbains</a:t>
            </a:r>
            <a:r>
              <a:rPr lang="fr-FR" sz="1800" dirty="0">
                <a:latin typeface="Century Gothic" panose="020B0502020202020204" pitchFamily="34" charset="0"/>
              </a:rPr>
              <a:t>.</a:t>
            </a:r>
          </a:p>
          <a:p>
            <a:pPr marL="342900" indent="-342900" algn="l" eaLnBrk="0" fontAlgn="base" hangingPunct="0">
              <a:lnSpc>
                <a:spcPts val="3000"/>
              </a:lnSpc>
              <a:spcAft>
                <a:spcPts val="600"/>
              </a:spcAft>
              <a:buFont typeface="Wingdings" panose="05000000000000000000" pitchFamily="2" charset="2"/>
              <a:buChar char="§"/>
            </a:pPr>
            <a:r>
              <a:rPr lang="fr-FR" sz="1800" dirty="0" err="1">
                <a:latin typeface="Century Gothic" panose="020B0502020202020204" pitchFamily="34" charset="0"/>
              </a:rPr>
              <a:t>ll</a:t>
            </a:r>
            <a:r>
              <a:rPr lang="fr-FR" sz="1800" dirty="0">
                <a:latin typeface="Century Gothic" panose="020B0502020202020204" pitchFamily="34" charset="0"/>
              </a:rPr>
              <a:t> y a des différences significatives, liées à la répartition géographique et à la taille démographique. Existence d'un </a:t>
            </a:r>
            <a:r>
              <a:rPr lang="fr-FR" sz="1800" dirty="0">
                <a:solidFill>
                  <a:srgbClr val="FF0000"/>
                </a:solidFill>
                <a:latin typeface="Century Gothic" panose="020B0502020202020204" pitchFamily="34" charset="0"/>
              </a:rPr>
              <a:t>gradient négatif Nord-Sud</a:t>
            </a:r>
            <a:r>
              <a:rPr lang="fr-FR" sz="1800" dirty="0">
                <a:latin typeface="Century Gothic" panose="020B0502020202020204" pitchFamily="34" charset="0"/>
              </a:rPr>
              <a:t>, qui concerne à la fois la part des voitures à faibles émissions et la densité des stations de recharge pour véhicules électriques.</a:t>
            </a:r>
            <a:endParaRPr lang="en-US" sz="1800" dirty="0">
              <a:latin typeface="Century Gothic" panose="020B0502020202020204" pitchFamily="34" charset="0"/>
            </a:endParaRPr>
          </a:p>
        </p:txBody>
      </p: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 </a:t>
            </a:r>
            <a:r>
              <a:rPr lang="fr-FR" sz="2400" dirty="0" err="1">
                <a:latin typeface="Century Gothic" panose="020B0502020202020204" pitchFamily="34" charset="0"/>
              </a:rPr>
              <a:t>PNire</a:t>
            </a:r>
            <a:endParaRPr lang="fr-FR" sz="2400" dirty="0">
              <a:latin typeface="Century Gothic" panose="020B0502020202020204" pitchFamily="34" charset="0"/>
            </a:endParaRP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Tree>
    <p:extLst>
      <p:ext uri="{BB962C8B-B14F-4D97-AF65-F5344CB8AC3E}">
        <p14:creationId xmlns:p14="http://schemas.microsoft.com/office/powerpoint/2010/main" val="156889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Subtitle 2"/>
          <p:cNvSpPr>
            <a:spLocks noGrp="1"/>
          </p:cNvSpPr>
          <p:nvPr>
            <p:ph type="subTitle" idx="1"/>
          </p:nvPr>
        </p:nvSpPr>
        <p:spPr>
          <a:xfrm>
            <a:off x="549564" y="1694238"/>
            <a:ext cx="11389002" cy="4608548"/>
          </a:xfrm>
        </p:spPr>
        <p:txBody>
          <a:bodyPr>
            <a:noAutofit/>
          </a:bodyPr>
          <a:lstStyle/>
          <a:p>
            <a:pPr marL="342900" indent="-342900" algn="l" eaLnBrk="0" fontAlgn="base" hangingPunct="0">
              <a:lnSpc>
                <a:spcPts val="3000"/>
              </a:lnSpc>
              <a:spcAft>
                <a:spcPts val="600"/>
              </a:spcAft>
              <a:buFont typeface="Wingdings" panose="05000000000000000000" pitchFamily="2" charset="2"/>
              <a:buChar char="§"/>
            </a:pPr>
            <a:r>
              <a:rPr lang="fr-FR" sz="1800" dirty="0">
                <a:latin typeface="Century Gothic" panose="020B0502020202020204" pitchFamily="34" charset="0"/>
              </a:rPr>
              <a:t>La décarbonisation des transports et des services de mobilité ne se traduit pas seulement par une série de choix technologiques à émissions faibles ou nulles mais nécessite d'agir sur </a:t>
            </a:r>
            <a:r>
              <a:rPr lang="fr-FR" sz="1800" dirty="0">
                <a:solidFill>
                  <a:srgbClr val="FF0000"/>
                </a:solidFill>
                <a:latin typeface="Century Gothic" panose="020B0502020202020204" pitchFamily="34" charset="0"/>
              </a:rPr>
              <a:t>cinq axes principaux</a:t>
            </a:r>
            <a:r>
              <a:rPr lang="fr-FR" sz="1800" dirty="0">
                <a:latin typeface="Century Gothic" panose="020B0502020202020204" pitchFamily="34" charset="0"/>
              </a:rPr>
              <a:t>:</a:t>
            </a:r>
          </a:p>
          <a:p>
            <a:pPr marL="800100" lvl="1" indent="-342900" algn="l" eaLnBrk="0" fontAlgn="base" hangingPunct="0">
              <a:lnSpc>
                <a:spcPts val="3000"/>
              </a:lnSpc>
              <a:spcAft>
                <a:spcPts val="600"/>
              </a:spcAft>
              <a:buFont typeface="+mj-lt"/>
              <a:buAutoNum type="arabicPeriod"/>
            </a:pPr>
            <a:r>
              <a:rPr lang="fr-FR" sz="1800" dirty="0">
                <a:latin typeface="Century Gothic" panose="020B0502020202020204" pitchFamily="34" charset="0"/>
              </a:rPr>
              <a:t>renforcer les systèmes de transport durables alternatifs au transport routier et gérer la demande et la structure de la mobilité;</a:t>
            </a:r>
          </a:p>
          <a:p>
            <a:pPr marL="800100" lvl="1" indent="-342900" algn="l" eaLnBrk="0" fontAlgn="base" hangingPunct="0">
              <a:lnSpc>
                <a:spcPts val="3000"/>
              </a:lnSpc>
              <a:spcAft>
                <a:spcPts val="600"/>
              </a:spcAft>
              <a:buFont typeface="+mj-lt"/>
              <a:buAutoNum type="arabicPeriod"/>
            </a:pPr>
            <a:r>
              <a:rPr lang="fr-FR" sz="1800" dirty="0">
                <a:latin typeface="Century Gothic" panose="020B0502020202020204" pitchFamily="34" charset="0"/>
              </a:rPr>
              <a:t>améliorer l'efficacité énergétique et décarboniser les véhicules;</a:t>
            </a:r>
          </a:p>
          <a:p>
            <a:pPr marL="800100" lvl="1" indent="-342900" algn="l" eaLnBrk="0" fontAlgn="base" hangingPunct="0">
              <a:lnSpc>
                <a:spcPts val="3000"/>
              </a:lnSpc>
              <a:spcAft>
                <a:spcPts val="600"/>
              </a:spcAft>
              <a:buFont typeface="+mj-lt"/>
              <a:buAutoNum type="arabicPeriod"/>
            </a:pPr>
            <a:r>
              <a:rPr lang="fr-FR" sz="1800" dirty="0">
                <a:latin typeface="Century Gothic" panose="020B0502020202020204" pitchFamily="34" charset="0"/>
              </a:rPr>
              <a:t>décarboniser les vecteurs énergétiques et les carburants;</a:t>
            </a:r>
          </a:p>
          <a:p>
            <a:pPr marL="800100" lvl="1" indent="-342900" algn="l" eaLnBrk="0" fontAlgn="base" hangingPunct="0">
              <a:lnSpc>
                <a:spcPts val="3000"/>
              </a:lnSpc>
              <a:spcAft>
                <a:spcPts val="600"/>
              </a:spcAft>
              <a:buFont typeface="+mj-lt"/>
              <a:buAutoNum type="arabicPeriod"/>
            </a:pPr>
            <a:r>
              <a:rPr lang="fr-FR" sz="1800" dirty="0">
                <a:latin typeface="Century Gothic" panose="020B0502020202020204" pitchFamily="34" charset="0"/>
              </a:rPr>
              <a:t>réduire les émissions nécessaires à la production de véhicules;</a:t>
            </a:r>
          </a:p>
          <a:p>
            <a:pPr marL="800100" lvl="1" indent="-342900" algn="l" eaLnBrk="0" fontAlgn="base" hangingPunct="0">
              <a:lnSpc>
                <a:spcPts val="3000"/>
              </a:lnSpc>
              <a:spcAft>
                <a:spcPts val="600"/>
              </a:spcAft>
              <a:buFont typeface="+mj-lt"/>
              <a:buAutoNum type="arabicPeriod"/>
            </a:pPr>
            <a:r>
              <a:rPr lang="fr-FR" sz="1800" dirty="0">
                <a:latin typeface="Century Gothic" panose="020B0502020202020204" pitchFamily="34" charset="0"/>
              </a:rPr>
              <a:t>réduire les émissions nécessaires à la construction des infrastructures.</a:t>
            </a:r>
          </a:p>
        </p:txBody>
      </p: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1200329"/>
          </a:xfrm>
          <a:prstGeom prst="rect">
            <a:avLst/>
          </a:prstGeom>
          <a:noFill/>
        </p:spPr>
        <p:txBody>
          <a:bodyPr wrap="square" rtlCol="0">
            <a:spAutoFit/>
          </a:bodyPr>
          <a:lstStyle/>
          <a:p>
            <a:r>
              <a:rPr lang="fr-FR" sz="2400" dirty="0">
                <a:latin typeface="Century Gothic" panose="020B0502020202020204" pitchFamily="34" charset="0"/>
              </a:rPr>
              <a:t>La décarbonisation des transports - Preuves scientifiques et propositions politiques (Structure de Transition Ecologique pour la Mobilité et l'Infrastructure – STEMI)</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Tree>
    <p:extLst>
      <p:ext uri="{BB962C8B-B14F-4D97-AF65-F5344CB8AC3E}">
        <p14:creationId xmlns:p14="http://schemas.microsoft.com/office/powerpoint/2010/main" val="3351203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830997"/>
          </a:xfrm>
          <a:prstGeom prst="rect">
            <a:avLst/>
          </a:prstGeom>
          <a:noFill/>
        </p:spPr>
        <p:txBody>
          <a:bodyPr wrap="square" rtlCol="0">
            <a:spAutoFit/>
          </a:bodyPr>
          <a:lstStyle/>
          <a:p>
            <a:r>
              <a:rPr lang="fr-FR" sz="2400" dirty="0">
                <a:latin typeface="Century Gothic" panose="020B0502020202020204" pitchFamily="34" charset="0"/>
              </a:rPr>
              <a:t>La décarbonisation des transports - Preuves scientifiques et propositions politiques</a:t>
            </a:r>
            <a:endParaRPr lang="fr-FR" sz="1200" dirty="0">
              <a:latin typeface="Century Gothic" panose="020B0502020202020204" pitchFamily="34" charset="0"/>
            </a:endParaRP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pic>
        <p:nvPicPr>
          <p:cNvPr id="5" name="Immagine 4">
            <a:extLst>
              <a:ext uri="{FF2B5EF4-FFF2-40B4-BE49-F238E27FC236}">
                <a16:creationId xmlns:a16="http://schemas.microsoft.com/office/drawing/2014/main" id="{AEF8500F-B362-02FA-A067-32819B98DFED}"/>
              </a:ext>
            </a:extLst>
          </p:cNvPr>
          <p:cNvPicPr>
            <a:picLocks noChangeAspect="1"/>
          </p:cNvPicPr>
          <p:nvPr/>
        </p:nvPicPr>
        <p:blipFill>
          <a:blip r:embed="rId2"/>
          <a:stretch>
            <a:fillRect/>
          </a:stretch>
        </p:blipFill>
        <p:spPr>
          <a:xfrm>
            <a:off x="4236880" y="788338"/>
            <a:ext cx="7668791" cy="5379109"/>
          </a:xfrm>
          <a:prstGeom prst="rect">
            <a:avLst/>
          </a:prstGeom>
        </p:spPr>
      </p:pic>
      <p:sp>
        <p:nvSpPr>
          <p:cNvPr id="24" name="CasellaDiTesto 23">
            <a:extLst>
              <a:ext uri="{FF2B5EF4-FFF2-40B4-BE49-F238E27FC236}">
                <a16:creationId xmlns:a16="http://schemas.microsoft.com/office/drawing/2014/main" id="{CAA15AE4-B56A-46ED-6B5E-BF6753026440}"/>
              </a:ext>
            </a:extLst>
          </p:cNvPr>
          <p:cNvSpPr txBox="1"/>
          <p:nvPr/>
        </p:nvSpPr>
        <p:spPr>
          <a:xfrm>
            <a:off x="588400" y="2443505"/>
            <a:ext cx="3269311" cy="1970989"/>
          </a:xfrm>
          <a:prstGeom prst="rect">
            <a:avLst/>
          </a:prstGeom>
          <a:noFill/>
        </p:spPr>
        <p:txBody>
          <a:bodyPr wrap="square">
            <a:spAutoFit/>
          </a:bodyPr>
          <a:lstStyle/>
          <a:p>
            <a:pPr eaLnBrk="0" fontAlgn="base" hangingPunct="0">
              <a:lnSpc>
                <a:spcPts val="3000"/>
              </a:lnSpc>
              <a:spcBef>
                <a:spcPts val="1000"/>
              </a:spcBef>
              <a:spcAft>
                <a:spcPts val="600"/>
              </a:spcAft>
            </a:pPr>
            <a:r>
              <a:rPr lang="it-IT" dirty="0">
                <a:latin typeface="Century Gothic" panose="020B0502020202020204" pitchFamily="34" charset="0"/>
              </a:rPr>
              <a:t>L’</a:t>
            </a:r>
            <a:r>
              <a:rPr lang="it-IT" dirty="0" err="1">
                <a:latin typeface="Century Gothic" panose="020B0502020202020204" pitchFamily="34" charset="0"/>
              </a:rPr>
              <a:t>électrification</a:t>
            </a:r>
            <a:r>
              <a:rPr lang="it-IT" dirty="0">
                <a:latin typeface="Century Gothic" panose="020B0502020202020204" pitchFamily="34" charset="0"/>
              </a:rPr>
              <a:t> </a:t>
            </a:r>
            <a:r>
              <a:rPr lang="it-IT" dirty="0" err="1">
                <a:latin typeface="Century Gothic" panose="020B0502020202020204" pitchFamily="34" charset="0"/>
              </a:rPr>
              <a:t>apparaît</a:t>
            </a:r>
            <a:r>
              <a:rPr lang="it-IT" dirty="0">
                <a:latin typeface="Century Gothic" panose="020B0502020202020204" pitchFamily="34" charset="0"/>
              </a:rPr>
              <a:t> en </a:t>
            </a:r>
            <a:r>
              <a:rPr lang="it-IT" dirty="0" err="1">
                <a:latin typeface="Century Gothic" panose="020B0502020202020204" pitchFamily="34" charset="0"/>
              </a:rPr>
              <a:t>général</a:t>
            </a:r>
            <a:r>
              <a:rPr lang="it-IT" dirty="0">
                <a:latin typeface="Century Gothic" panose="020B0502020202020204" pitchFamily="34" charset="0"/>
              </a:rPr>
              <a:t> </a:t>
            </a:r>
            <a:r>
              <a:rPr lang="it-IT" dirty="0" err="1">
                <a:latin typeface="Century Gothic" panose="020B0502020202020204" pitchFamily="34" charset="0"/>
              </a:rPr>
              <a:t>comme</a:t>
            </a:r>
            <a:r>
              <a:rPr lang="it-IT" dirty="0">
                <a:latin typeface="Century Gothic" panose="020B0502020202020204" pitchFamily="34" charset="0"/>
              </a:rPr>
              <a:t> l'option </a:t>
            </a:r>
            <a:r>
              <a:rPr lang="it-IT" dirty="0" err="1">
                <a:latin typeface="Century Gothic" panose="020B0502020202020204" pitchFamily="34" charset="0"/>
              </a:rPr>
              <a:t>technologique</a:t>
            </a:r>
            <a:r>
              <a:rPr lang="it-IT" dirty="0">
                <a:latin typeface="Century Gothic" panose="020B0502020202020204" pitchFamily="34" charset="0"/>
              </a:rPr>
              <a:t> la plus </a:t>
            </a:r>
            <a:r>
              <a:rPr lang="it-IT" dirty="0" err="1">
                <a:latin typeface="Century Gothic" panose="020B0502020202020204" pitchFamily="34" charset="0"/>
              </a:rPr>
              <a:t>prometteuse</a:t>
            </a:r>
            <a:r>
              <a:rPr lang="it-IT" dirty="0">
                <a:latin typeface="Century Gothic" panose="020B0502020202020204" pitchFamily="34" charset="0"/>
              </a:rPr>
              <a:t> pour </a:t>
            </a:r>
            <a:r>
              <a:rPr lang="it-IT" dirty="0" err="1">
                <a:latin typeface="Century Gothic" panose="020B0502020202020204" pitchFamily="34" charset="0"/>
              </a:rPr>
              <a:t>plusieurs</a:t>
            </a:r>
            <a:r>
              <a:rPr lang="it-IT" dirty="0">
                <a:latin typeface="Century Gothic" panose="020B0502020202020204" pitchFamily="34" charset="0"/>
              </a:rPr>
              <a:t> </a:t>
            </a:r>
            <a:r>
              <a:rPr lang="it-IT" dirty="0" err="1">
                <a:latin typeface="Century Gothic" panose="020B0502020202020204" pitchFamily="34" charset="0"/>
              </a:rPr>
              <a:t>secteurs</a:t>
            </a:r>
            <a:r>
              <a:rPr lang="it-IT" dirty="0">
                <a:latin typeface="Century Gothic" panose="020B0502020202020204" pitchFamily="34" charset="0"/>
              </a:rPr>
              <a:t>, mais </a:t>
            </a:r>
            <a:r>
              <a:rPr lang="it-IT" dirty="0" err="1">
                <a:latin typeface="Century Gothic" panose="020B0502020202020204" pitchFamily="34" charset="0"/>
              </a:rPr>
              <a:t>pas</a:t>
            </a:r>
            <a:r>
              <a:rPr lang="it-IT" dirty="0">
                <a:latin typeface="Century Gothic" panose="020B0502020202020204" pitchFamily="34" charset="0"/>
              </a:rPr>
              <a:t> </a:t>
            </a:r>
            <a:r>
              <a:rPr lang="it-IT" dirty="0" err="1">
                <a:latin typeface="Century Gothic" panose="020B0502020202020204" pitchFamily="34" charset="0"/>
              </a:rPr>
              <a:t>tous</a:t>
            </a:r>
            <a:r>
              <a:rPr lang="it-IT" dirty="0">
                <a:latin typeface="Century Gothic" panose="020B0502020202020204" pitchFamily="34" charset="0"/>
              </a:rPr>
              <a:t>.</a:t>
            </a:r>
          </a:p>
        </p:txBody>
      </p:sp>
      <p:sp>
        <p:nvSpPr>
          <p:cNvPr id="28" name="CasellaDiTesto 27">
            <a:extLst>
              <a:ext uri="{FF2B5EF4-FFF2-40B4-BE49-F238E27FC236}">
                <a16:creationId xmlns:a16="http://schemas.microsoft.com/office/drawing/2014/main" id="{47E0ACCF-0012-7F71-F80B-A10E46CA9BA0}"/>
              </a:ext>
            </a:extLst>
          </p:cNvPr>
          <p:cNvSpPr txBox="1"/>
          <p:nvPr/>
        </p:nvSpPr>
        <p:spPr>
          <a:xfrm>
            <a:off x="588400" y="6086734"/>
            <a:ext cx="10873367" cy="307777"/>
          </a:xfrm>
          <a:prstGeom prst="rect">
            <a:avLst/>
          </a:prstGeom>
          <a:noFill/>
        </p:spPr>
        <p:txBody>
          <a:bodyPr wrap="square">
            <a:spAutoFit/>
          </a:bodyPr>
          <a:lstStyle/>
          <a:p>
            <a:r>
              <a:rPr lang="it-IT" sz="1400" dirty="0">
                <a:hlinkClick r:id="rId3"/>
              </a:rPr>
              <a:t>https://www.mit.gov.it/nfsmitgov/files/media/notizia/2022-04/STEMI_Decarbonizzare%20i%20trasporti_0.pdf</a:t>
            </a:r>
            <a:r>
              <a:rPr lang="it-IT" sz="1400" dirty="0"/>
              <a:t> </a:t>
            </a:r>
          </a:p>
        </p:txBody>
      </p:sp>
    </p:spTree>
    <p:extLst>
      <p:ext uri="{BB962C8B-B14F-4D97-AF65-F5344CB8AC3E}">
        <p14:creationId xmlns:p14="http://schemas.microsoft.com/office/powerpoint/2010/main" val="1113393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 PNRR</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294187"/>
            <a:ext cx="11389002" cy="3944562"/>
          </a:xfrm>
        </p:spPr>
        <p:txBody>
          <a:bodyPr>
            <a:noAutofit/>
          </a:bodyPr>
          <a:lstStyle/>
          <a:p>
            <a:pPr algn="l" eaLnBrk="0" fontAlgn="base" hangingPunct="0">
              <a:lnSpc>
                <a:spcPts val="3000"/>
              </a:lnSpc>
              <a:spcBef>
                <a:spcPts val="0"/>
              </a:spcBef>
              <a:spcAft>
                <a:spcPts val="600"/>
              </a:spcAft>
            </a:pPr>
            <a:r>
              <a:rPr lang="fr-FR" sz="2000" b="1" dirty="0">
                <a:latin typeface="Century Gothic" panose="020B0502020202020204" pitchFamily="34" charset="0"/>
              </a:rPr>
              <a:t>Priorités d'action</a:t>
            </a:r>
          </a:p>
          <a:p>
            <a:pPr algn="l" eaLnBrk="0" fontAlgn="base" hangingPunct="0">
              <a:lnSpc>
                <a:spcPts val="3000"/>
              </a:lnSpc>
              <a:spcAft>
                <a:spcPts val="600"/>
              </a:spcAft>
            </a:pPr>
            <a:r>
              <a:rPr lang="fr-FR" sz="2000" dirty="0">
                <a:latin typeface="Century Gothic" panose="020B0502020202020204" pitchFamily="34" charset="0"/>
              </a:rPr>
              <a:t>Il en résulte </a:t>
            </a:r>
            <a:r>
              <a:rPr lang="fr-FR" sz="2000" b="1" dirty="0">
                <a:solidFill>
                  <a:srgbClr val="FF0000"/>
                </a:solidFill>
                <a:latin typeface="Century Gothic" panose="020B0502020202020204" pitchFamily="34" charset="0"/>
              </a:rPr>
              <a:t>une proposition de 41,15 milliards d'euros à inclure dans le PNNR</a:t>
            </a:r>
            <a:r>
              <a:rPr lang="fr-FR" sz="2000" dirty="0">
                <a:latin typeface="Century Gothic" panose="020B0502020202020204" pitchFamily="34" charset="0"/>
              </a:rPr>
              <a:t>, pour investir dans</a:t>
            </a:r>
            <a:r>
              <a:rPr lang="fr-FR" sz="2000" b="1" dirty="0">
                <a:solidFill>
                  <a:srgbClr val="FF0000"/>
                </a:solidFill>
                <a:latin typeface="Century Gothic" panose="020B0502020202020204" pitchFamily="34" charset="0"/>
              </a:rPr>
              <a:t> trois domaines prioritaires</a:t>
            </a:r>
            <a:r>
              <a:rPr lang="fr-FR" sz="2000" dirty="0">
                <a:latin typeface="Century Gothic" panose="020B0502020202020204" pitchFamily="34" charset="0"/>
              </a:rPr>
              <a:t>:</a:t>
            </a:r>
          </a:p>
          <a:p>
            <a:pPr marL="457200" indent="-457200" algn="l" eaLnBrk="0" fontAlgn="base" hangingPunct="0">
              <a:lnSpc>
                <a:spcPts val="3000"/>
              </a:lnSpc>
              <a:spcAft>
                <a:spcPts val="600"/>
              </a:spcAft>
              <a:buFont typeface="+mj-lt"/>
              <a:buAutoNum type="arabicPeriod"/>
            </a:pPr>
            <a:r>
              <a:rPr lang="fr-FR" sz="2000" dirty="0">
                <a:latin typeface="Century Gothic" panose="020B0502020202020204" pitchFamily="34" charset="0"/>
              </a:rPr>
              <a:t>la </a:t>
            </a:r>
            <a:r>
              <a:rPr lang="fr-FR" sz="2000" dirty="0">
                <a:solidFill>
                  <a:srgbClr val="FF0000"/>
                </a:solidFill>
                <a:latin typeface="Century Gothic" panose="020B0502020202020204" pitchFamily="34" charset="0"/>
              </a:rPr>
              <a:t>mobilité urbaine et régionale </a:t>
            </a:r>
            <a:r>
              <a:rPr lang="fr-FR" sz="2000" dirty="0">
                <a:latin typeface="Century Gothic" panose="020B0502020202020204" pitchFamily="34" charset="0"/>
              </a:rPr>
              <a:t>(</a:t>
            </a:r>
            <a:r>
              <a:rPr lang="fr-FR" sz="2000" b="1" dirty="0">
                <a:latin typeface="Century Gothic" panose="020B0502020202020204" pitchFamily="34" charset="0"/>
              </a:rPr>
              <a:t>29,7 milliards d'euros</a:t>
            </a:r>
            <a:r>
              <a:rPr lang="fr-FR" sz="2000" dirty="0">
                <a:latin typeface="Century Gothic" panose="020B0502020202020204" pitchFamily="34" charset="0"/>
              </a:rPr>
              <a:t>)</a:t>
            </a:r>
          </a:p>
          <a:p>
            <a:pPr marL="457200" indent="-457200" algn="l" eaLnBrk="0" fontAlgn="base" hangingPunct="0">
              <a:lnSpc>
                <a:spcPts val="3000"/>
              </a:lnSpc>
              <a:spcAft>
                <a:spcPts val="600"/>
              </a:spcAft>
              <a:buFont typeface="+mj-lt"/>
              <a:buAutoNum type="arabicPeriod"/>
            </a:pPr>
            <a:r>
              <a:rPr lang="fr-FR" sz="2000" dirty="0">
                <a:solidFill>
                  <a:srgbClr val="FF0000"/>
                </a:solidFill>
                <a:latin typeface="Century Gothic" panose="020B0502020202020204" pitchFamily="34" charset="0"/>
              </a:rPr>
              <a:t>électrification</a:t>
            </a:r>
            <a:r>
              <a:rPr lang="fr-FR" sz="2000" dirty="0">
                <a:latin typeface="Century Gothic" panose="020B0502020202020204" pitchFamily="34" charset="0"/>
              </a:rPr>
              <a:t> (</a:t>
            </a:r>
            <a:r>
              <a:rPr lang="fr-FR" sz="2000" b="1" dirty="0">
                <a:latin typeface="Century Gothic" panose="020B0502020202020204" pitchFamily="34" charset="0"/>
              </a:rPr>
              <a:t>7,95 milliards d'euros</a:t>
            </a:r>
            <a:r>
              <a:rPr lang="fr-FR" sz="2000" dirty="0">
                <a:latin typeface="Century Gothic" panose="020B0502020202020204" pitchFamily="34" charset="0"/>
              </a:rPr>
              <a:t>) </a:t>
            </a:r>
          </a:p>
          <a:p>
            <a:pPr marL="457200" indent="-457200" algn="l" eaLnBrk="0" fontAlgn="base" hangingPunct="0">
              <a:lnSpc>
                <a:spcPts val="3000"/>
              </a:lnSpc>
              <a:spcAft>
                <a:spcPts val="600"/>
              </a:spcAft>
              <a:buFont typeface="+mj-lt"/>
              <a:buAutoNum type="arabicPeriod"/>
            </a:pPr>
            <a:r>
              <a:rPr lang="fr-FR" sz="2000" dirty="0">
                <a:solidFill>
                  <a:srgbClr val="FF0000"/>
                </a:solidFill>
                <a:latin typeface="Century Gothic" panose="020B0502020202020204" pitchFamily="34" charset="0"/>
              </a:rPr>
              <a:t>la sécurité des infrastructures routières </a:t>
            </a:r>
            <a:r>
              <a:rPr lang="fr-FR" sz="2000" dirty="0">
                <a:latin typeface="Century Gothic" panose="020B0502020202020204" pitchFamily="34" charset="0"/>
              </a:rPr>
              <a:t>(</a:t>
            </a:r>
            <a:r>
              <a:rPr lang="fr-FR" sz="2000" b="1" dirty="0">
                <a:latin typeface="Century Gothic" panose="020B0502020202020204" pitchFamily="34" charset="0"/>
              </a:rPr>
              <a:t>3,5 milliards d'euros</a:t>
            </a:r>
            <a:r>
              <a:rPr lang="fr-FR" sz="2000" dirty="0">
                <a:latin typeface="Century Gothic" panose="020B0502020202020204" pitchFamily="34" charset="0"/>
              </a:rPr>
              <a:t>)</a:t>
            </a:r>
          </a:p>
        </p:txBody>
      </p:sp>
    </p:spTree>
    <p:extLst>
      <p:ext uri="{BB962C8B-B14F-4D97-AF65-F5344CB8AC3E}">
        <p14:creationId xmlns:p14="http://schemas.microsoft.com/office/powerpoint/2010/main" val="589259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C92C8F-935D-4447-BD90-0E8B604FAED0}"/>
              </a:ext>
            </a:extLst>
          </p:cNvPr>
          <p:cNvSpPr/>
          <p:nvPr/>
        </p:nvSpPr>
        <p:spPr>
          <a:xfrm rot="5400000">
            <a:off x="11730332" y="307744"/>
            <a:ext cx="783160" cy="133857"/>
          </a:xfrm>
          <a:prstGeom prst="rect">
            <a:avLst/>
          </a:prstGeom>
          <a:solidFill>
            <a:srgbClr val="427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BC9E2DB-AD58-3E4A-802E-C37AFB0A52AD}"/>
              </a:ext>
            </a:extLst>
          </p:cNvPr>
          <p:cNvSpPr/>
          <p:nvPr/>
        </p:nvSpPr>
        <p:spPr>
          <a:xfrm rot="5400000">
            <a:off x="11731926" y="1206798"/>
            <a:ext cx="779971" cy="133860"/>
          </a:xfrm>
          <a:prstGeom prst="rect">
            <a:avLst/>
          </a:prstGeom>
          <a:solidFill>
            <a:srgbClr val="508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472DD54-E453-B444-A6B0-FF3BD68214AA}"/>
              </a:ext>
            </a:extLst>
          </p:cNvPr>
          <p:cNvSpPr/>
          <p:nvPr/>
        </p:nvSpPr>
        <p:spPr>
          <a:xfrm rot="5400000">
            <a:off x="11730330" y="2102668"/>
            <a:ext cx="783162" cy="133859"/>
          </a:xfrm>
          <a:prstGeom prst="rect">
            <a:avLst/>
          </a:prstGeom>
          <a:solidFill>
            <a:srgbClr val="5A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093F9-BDF6-2445-A7DF-165FA968FAF5}"/>
              </a:ext>
            </a:extLst>
          </p:cNvPr>
          <p:cNvSpPr/>
          <p:nvPr/>
        </p:nvSpPr>
        <p:spPr>
          <a:xfrm rot="5400000">
            <a:off x="11730331" y="3000133"/>
            <a:ext cx="783163" cy="133858"/>
          </a:xfrm>
          <a:prstGeom prst="rect">
            <a:avLst/>
          </a:prstGeom>
          <a:solidFill>
            <a:srgbClr val="72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A244064-5B0E-4C42-B824-F18FAB12386A}"/>
              </a:ext>
            </a:extLst>
          </p:cNvPr>
          <p:cNvSpPr/>
          <p:nvPr/>
        </p:nvSpPr>
        <p:spPr>
          <a:xfrm rot="5400000">
            <a:off x="11730333" y="3897594"/>
            <a:ext cx="783160" cy="133858"/>
          </a:xfrm>
          <a:prstGeom prst="rect">
            <a:avLst/>
          </a:prstGeom>
          <a:solidFill>
            <a:srgbClr val="A5D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68C484A-5A8D-8949-AFC1-4B3C8A17C4AD}"/>
              </a:ext>
            </a:extLst>
          </p:cNvPr>
          <p:cNvSpPr/>
          <p:nvPr/>
        </p:nvSpPr>
        <p:spPr>
          <a:xfrm rot="5400000">
            <a:off x="11175765" y="5349624"/>
            <a:ext cx="1892295" cy="133858"/>
          </a:xfrm>
          <a:prstGeom prst="rect">
            <a:avLst/>
          </a:prstGeom>
          <a:solidFill>
            <a:srgbClr val="BCE03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FE8450CC-E624-C241-B8BD-4096598AE0D3}"/>
              </a:ext>
            </a:extLst>
          </p:cNvPr>
          <p:cNvCxnSpPr>
            <a:cxnSpLocks/>
          </p:cNvCxnSpPr>
          <p:nvPr/>
        </p:nvCxnSpPr>
        <p:spPr>
          <a:xfrm>
            <a:off x="46180" y="6362700"/>
            <a:ext cx="12103441" cy="1"/>
          </a:xfrm>
          <a:prstGeom prst="line">
            <a:avLst/>
          </a:prstGeom>
          <a:ln w="25400" cap="rnd">
            <a:solidFill>
              <a:srgbClr val="427A23"/>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B7E50B95-4B47-394D-AA98-76E7683BF710}"/>
              </a:ext>
            </a:extLst>
          </p:cNvPr>
          <p:cNvSpPr/>
          <p:nvPr/>
        </p:nvSpPr>
        <p:spPr>
          <a:xfrm>
            <a:off x="235528" y="134628"/>
            <a:ext cx="118534" cy="631624"/>
          </a:xfrm>
          <a:prstGeom prst="rect">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74B76C5-63E7-914D-9A10-75051B4445B8}"/>
              </a:ext>
            </a:extLst>
          </p:cNvPr>
          <p:cNvSpPr/>
          <p:nvPr/>
        </p:nvSpPr>
        <p:spPr>
          <a:xfrm>
            <a:off x="196496" y="3438827"/>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6872991-AD0A-624B-91A7-0F57716BFBCD}"/>
              </a:ext>
            </a:extLst>
          </p:cNvPr>
          <p:cNvSpPr/>
          <p:nvPr/>
        </p:nvSpPr>
        <p:spPr>
          <a:xfrm>
            <a:off x="210762" y="5718668"/>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a:extLst>
              <a:ext uri="{FF2B5EF4-FFF2-40B4-BE49-F238E27FC236}">
                <a16:creationId xmlns:a16="http://schemas.microsoft.com/office/drawing/2014/main" id="{4D36935B-FE60-FE49-AC73-762C8CB093FA}"/>
              </a:ext>
            </a:extLst>
          </p:cNvPr>
          <p:cNvCxnSpPr>
            <a:cxnSpLocks/>
          </p:cNvCxnSpPr>
          <p:nvPr/>
        </p:nvCxnSpPr>
        <p:spPr>
          <a:xfrm>
            <a:off x="317653" y="3671659"/>
            <a:ext cx="1" cy="2047008"/>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60AEFA4-51CC-0841-8D07-E2345885C157}"/>
              </a:ext>
            </a:extLst>
          </p:cNvPr>
          <p:cNvSpPr/>
          <p:nvPr/>
        </p:nvSpPr>
        <p:spPr>
          <a:xfrm>
            <a:off x="185344" y="1068435"/>
            <a:ext cx="232833" cy="232833"/>
          </a:xfrm>
          <a:prstGeom prst="ellipse">
            <a:avLst/>
          </a:prstGeom>
          <a:solidFill>
            <a:srgbClr val="5A9F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9D4D073-9B04-024B-AC77-0EFB096B82F3}"/>
              </a:ext>
            </a:extLst>
          </p:cNvPr>
          <p:cNvSpPr/>
          <p:nvPr/>
        </p:nvSpPr>
        <p:spPr>
          <a:xfrm>
            <a:off x="210933" y="5718668"/>
            <a:ext cx="232833" cy="232833"/>
          </a:xfrm>
          <a:prstGeom prst="ellipse">
            <a:avLst/>
          </a:prstGeom>
          <a:solidFill>
            <a:srgbClr val="FF3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a:extLst>
              <a:ext uri="{FF2B5EF4-FFF2-40B4-BE49-F238E27FC236}">
                <a16:creationId xmlns:a16="http://schemas.microsoft.com/office/drawing/2014/main" id="{7BA8AC5D-AE72-B849-9775-70899F9A612D}"/>
              </a:ext>
            </a:extLst>
          </p:cNvPr>
          <p:cNvCxnSpPr>
            <a:cxnSpLocks/>
          </p:cNvCxnSpPr>
          <p:nvPr/>
        </p:nvCxnSpPr>
        <p:spPr>
          <a:xfrm>
            <a:off x="298646" y="1333368"/>
            <a:ext cx="14266" cy="2105459"/>
          </a:xfrm>
          <a:prstGeom prst="line">
            <a:avLst/>
          </a:prstGeom>
          <a:ln w="28575" cap="rnd">
            <a:solidFill>
              <a:schemeClr val="tx1">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AE750E74-9F3B-984E-86D4-D2B60DDB68CE}"/>
              </a:ext>
            </a:extLst>
          </p:cNvPr>
          <p:cNvSpPr txBox="1"/>
          <p:nvPr/>
        </p:nvSpPr>
        <p:spPr>
          <a:xfrm>
            <a:off x="538789" y="134628"/>
            <a:ext cx="11182155" cy="461665"/>
          </a:xfrm>
          <a:prstGeom prst="rect">
            <a:avLst/>
          </a:prstGeom>
          <a:noFill/>
        </p:spPr>
        <p:txBody>
          <a:bodyPr wrap="square" rtlCol="0">
            <a:spAutoFit/>
          </a:bodyPr>
          <a:lstStyle/>
          <a:p>
            <a:r>
              <a:rPr lang="fr-FR" sz="2400" dirty="0">
                <a:latin typeface="Century Gothic" panose="020B0502020202020204" pitchFamily="34" charset="0"/>
              </a:rPr>
              <a:t>La décarbonisation des transports - PNRR</a:t>
            </a:r>
          </a:p>
        </p:txBody>
      </p:sp>
      <p:sp>
        <p:nvSpPr>
          <p:cNvPr id="30" name="CasellaDiTesto 29">
            <a:extLst>
              <a:ext uri="{FF2B5EF4-FFF2-40B4-BE49-F238E27FC236}">
                <a16:creationId xmlns:a16="http://schemas.microsoft.com/office/drawing/2014/main" id="{B5A41842-1A19-ED47-896B-46404DAA607B}"/>
              </a:ext>
            </a:extLst>
          </p:cNvPr>
          <p:cNvSpPr txBox="1"/>
          <p:nvPr/>
        </p:nvSpPr>
        <p:spPr>
          <a:xfrm>
            <a:off x="332508" y="6477000"/>
            <a:ext cx="6354618" cy="261610"/>
          </a:xfrm>
          <a:prstGeom prst="rect">
            <a:avLst/>
          </a:prstGeom>
          <a:noFill/>
        </p:spPr>
        <p:txBody>
          <a:bodyPr wrap="square" rtlCol="0">
            <a:spAutoFit/>
          </a:bodyPr>
          <a:lstStyle/>
          <a:p>
            <a:r>
              <a:rPr lang="it-IT" sz="1100" dirty="0">
                <a:latin typeface="Century Gothic" panose="020B0502020202020204" pitchFamily="34" charset="0"/>
              </a:rPr>
              <a:t>Cristina Pronello</a:t>
            </a:r>
          </a:p>
        </p:txBody>
      </p:sp>
      <p:sp>
        <p:nvSpPr>
          <p:cNvPr id="29" name="Subtitle 2">
            <a:extLst>
              <a:ext uri="{FF2B5EF4-FFF2-40B4-BE49-F238E27FC236}">
                <a16:creationId xmlns:a16="http://schemas.microsoft.com/office/drawing/2014/main" id="{73A1D6F5-D3C6-0BD6-2F86-7C9A3278840E}"/>
              </a:ext>
            </a:extLst>
          </p:cNvPr>
          <p:cNvSpPr>
            <a:spLocks noGrp="1"/>
          </p:cNvSpPr>
          <p:nvPr>
            <p:ph type="subTitle" idx="1"/>
          </p:nvPr>
        </p:nvSpPr>
        <p:spPr>
          <a:xfrm>
            <a:off x="549564" y="1030027"/>
            <a:ext cx="11389002" cy="5034080"/>
          </a:xfrm>
        </p:spPr>
        <p:txBody>
          <a:bodyPr>
            <a:noAutofit/>
          </a:bodyPr>
          <a:lstStyle/>
          <a:p>
            <a:pPr algn="l" eaLnBrk="0" fontAlgn="base" hangingPunct="0">
              <a:lnSpc>
                <a:spcPts val="3000"/>
              </a:lnSpc>
              <a:spcBef>
                <a:spcPts val="0"/>
              </a:spcBef>
              <a:spcAft>
                <a:spcPts val="600"/>
              </a:spcAft>
            </a:pPr>
            <a:r>
              <a:rPr lang="fr-FR" sz="2000" b="1" dirty="0">
                <a:latin typeface="Century Gothic" panose="020B0502020202020204" pitchFamily="34" charset="0"/>
              </a:rPr>
              <a:t>Priorités d'action</a:t>
            </a:r>
          </a:p>
          <a:p>
            <a:pPr marL="342900" indent="-342900" algn="l" eaLnBrk="0" fontAlgn="base" hangingPunct="0">
              <a:lnSpc>
                <a:spcPts val="3000"/>
              </a:lnSpc>
              <a:spcAft>
                <a:spcPts val="600"/>
              </a:spcAft>
              <a:buFont typeface="+mj-lt"/>
              <a:buAutoNum type="arabicPeriod"/>
            </a:pPr>
            <a:r>
              <a:rPr lang="fr-FR" sz="1800" b="1" dirty="0">
                <a:solidFill>
                  <a:srgbClr val="FF0000"/>
                </a:solidFill>
                <a:latin typeface="Century Gothic" panose="020B0502020202020204" pitchFamily="34" charset="0"/>
              </a:rPr>
              <a:t>Le premier domaine de projet </a:t>
            </a:r>
            <a:r>
              <a:rPr lang="fr-FR" sz="1800" dirty="0">
                <a:latin typeface="Century Gothic" panose="020B0502020202020204" pitchFamily="34" charset="0"/>
              </a:rPr>
              <a:t>considère que les villes, la mobilité urbaine et régionale, doivent être protagonistes de ces investissements </a:t>
            </a:r>
            <a:r>
              <a:rPr lang="fr-FR" sz="1800" dirty="0">
                <a:solidFill>
                  <a:srgbClr val="FF0000"/>
                </a:solidFill>
                <a:latin typeface="Century Gothic" panose="020B0502020202020204" pitchFamily="34" charset="0"/>
              </a:rPr>
              <a:t>en construisant des infrastructures pour le transport collectif</a:t>
            </a:r>
            <a:r>
              <a:rPr lang="fr-FR" sz="1800" dirty="0">
                <a:latin typeface="Century Gothic" panose="020B0502020202020204" pitchFamily="34" charset="0"/>
              </a:rPr>
              <a:t>, en donnant une impulsion décisive aux réseaux pour le </a:t>
            </a:r>
            <a:r>
              <a:rPr lang="fr-FR" sz="1800" dirty="0">
                <a:solidFill>
                  <a:srgbClr val="FF0000"/>
                </a:solidFill>
                <a:latin typeface="Century Gothic" panose="020B0502020202020204" pitchFamily="34" charset="0"/>
              </a:rPr>
              <a:t>vélo</a:t>
            </a:r>
            <a:r>
              <a:rPr lang="fr-FR" sz="1800" dirty="0">
                <a:latin typeface="Century Gothic" panose="020B0502020202020204" pitchFamily="34" charset="0"/>
              </a:rPr>
              <a:t>, </a:t>
            </a:r>
            <a:r>
              <a:rPr lang="fr-FR" sz="1800" dirty="0">
                <a:solidFill>
                  <a:srgbClr val="FF0000"/>
                </a:solidFill>
                <a:latin typeface="Century Gothic" panose="020B0502020202020204" pitchFamily="34" charset="0"/>
              </a:rPr>
              <a:t>la marche à pied et la régénération de l'espace urbain</a:t>
            </a:r>
            <a:r>
              <a:rPr lang="fr-FR" sz="1800" dirty="0">
                <a:latin typeface="Century Gothic" panose="020B0502020202020204" pitchFamily="34" charset="0"/>
              </a:rPr>
              <a:t>, en assurant </a:t>
            </a:r>
            <a:r>
              <a:rPr lang="fr-FR" sz="1800" dirty="0">
                <a:solidFill>
                  <a:srgbClr val="FF0000"/>
                </a:solidFill>
                <a:latin typeface="Century Gothic" panose="020B0502020202020204" pitchFamily="34" charset="0"/>
              </a:rPr>
              <a:t>l'expansion des transports publics de passagers à brève distance avec des autobus électriques</a:t>
            </a:r>
            <a:r>
              <a:rPr lang="fr-FR" sz="1800" dirty="0">
                <a:latin typeface="Century Gothic" panose="020B0502020202020204" pitchFamily="34" charset="0"/>
              </a:rPr>
              <a:t>, la </a:t>
            </a:r>
            <a:r>
              <a:rPr lang="fr-FR" sz="1800" dirty="0">
                <a:solidFill>
                  <a:srgbClr val="FF0000"/>
                </a:solidFill>
                <a:latin typeface="Century Gothic" panose="020B0502020202020204" pitchFamily="34" charset="0"/>
              </a:rPr>
              <a:t>mobilité électrique partagée et des hub intermodales dans les gares</a:t>
            </a:r>
            <a:r>
              <a:rPr lang="fr-FR" sz="1800" dirty="0">
                <a:latin typeface="Century Gothic" panose="020B0502020202020204" pitchFamily="34" charset="0"/>
              </a:rPr>
              <a:t>, une </a:t>
            </a:r>
            <a:r>
              <a:rPr lang="fr-FR" sz="1800" dirty="0">
                <a:solidFill>
                  <a:srgbClr val="FF0000"/>
                </a:solidFill>
                <a:latin typeface="Century Gothic" panose="020B0502020202020204" pitchFamily="34" charset="0"/>
              </a:rPr>
              <a:t>logistique de livraison de fret à zéro émission:</a:t>
            </a:r>
          </a:p>
          <a:p>
            <a:pPr marL="800100" lvl="1" indent="-342900" algn="l" eaLnBrk="0" fontAlgn="base" hangingPunct="0">
              <a:lnSpc>
                <a:spcPts val="3000"/>
              </a:lnSpc>
              <a:spcAft>
                <a:spcPts val="600"/>
              </a:spcAft>
              <a:buFont typeface="Wingdings" panose="05000000000000000000" pitchFamily="2" charset="2"/>
              <a:buChar char="§"/>
            </a:pPr>
            <a:r>
              <a:rPr lang="fr-FR" sz="1600" dirty="0">
                <a:latin typeface="Century Gothic" panose="020B0502020202020204" pitchFamily="34" charset="0"/>
              </a:rPr>
              <a:t>il est proposé de réaliser </a:t>
            </a:r>
            <a:r>
              <a:rPr lang="fr-FR" sz="1600" dirty="0">
                <a:solidFill>
                  <a:srgbClr val="FF0000"/>
                </a:solidFill>
                <a:latin typeface="Century Gothic" panose="020B0502020202020204" pitchFamily="34" charset="0"/>
              </a:rPr>
              <a:t>5.000 km de réseaux cyclables urbains et 10.000 km de pistes cyclables touristiques</a:t>
            </a:r>
            <a:r>
              <a:rPr lang="fr-FR" sz="1600" dirty="0">
                <a:latin typeface="Century Gothic" panose="020B0502020202020204" pitchFamily="34" charset="0"/>
              </a:rPr>
              <a:t> (</a:t>
            </a:r>
            <a:r>
              <a:rPr lang="fr-FR" sz="1600" b="1" dirty="0">
                <a:latin typeface="Century Gothic" panose="020B0502020202020204" pitchFamily="34" charset="0"/>
              </a:rPr>
              <a:t>2 milliards d'euros</a:t>
            </a:r>
            <a:r>
              <a:rPr lang="fr-FR" sz="1600" dirty="0">
                <a:latin typeface="Century Gothic" panose="020B0502020202020204" pitchFamily="34" charset="0"/>
              </a:rPr>
              <a:t>), l'achat de </a:t>
            </a:r>
            <a:r>
              <a:rPr lang="fr-FR" sz="1600" dirty="0">
                <a:solidFill>
                  <a:srgbClr val="FF0000"/>
                </a:solidFill>
                <a:latin typeface="Century Gothic" panose="020B0502020202020204" pitchFamily="34" charset="0"/>
              </a:rPr>
              <a:t>15.000 nouveaux autobus électriques </a:t>
            </a:r>
            <a:r>
              <a:rPr lang="fr-FR" sz="1600" b="1" dirty="0">
                <a:latin typeface="Century Gothic" panose="020B0502020202020204" pitchFamily="34" charset="0"/>
              </a:rPr>
              <a:t>(5 milliards d'euros</a:t>
            </a:r>
            <a:r>
              <a:rPr lang="fr-FR" sz="1600" dirty="0">
                <a:latin typeface="Century Gothic" panose="020B0502020202020204" pitchFamily="34" charset="0"/>
              </a:rPr>
              <a:t>), la </a:t>
            </a:r>
            <a:r>
              <a:rPr lang="fr-FR" sz="1600" dirty="0">
                <a:solidFill>
                  <a:srgbClr val="FF0000"/>
                </a:solidFill>
                <a:latin typeface="Century Gothic" panose="020B0502020202020204" pitchFamily="34" charset="0"/>
              </a:rPr>
              <a:t>construction de 150 km de tramways et 25 km de métros </a:t>
            </a:r>
            <a:r>
              <a:rPr lang="fr-FR" sz="1600" dirty="0">
                <a:latin typeface="Century Gothic" panose="020B0502020202020204" pitchFamily="34" charset="0"/>
              </a:rPr>
              <a:t>(</a:t>
            </a:r>
            <a:r>
              <a:rPr lang="fr-FR" sz="1600" b="1" dirty="0">
                <a:latin typeface="Century Gothic" panose="020B0502020202020204" pitchFamily="34" charset="0"/>
              </a:rPr>
              <a:t>8,5 milliards d'euros</a:t>
            </a:r>
            <a:r>
              <a:rPr lang="fr-FR" sz="1600" dirty="0">
                <a:latin typeface="Century Gothic" panose="020B0502020202020204" pitchFamily="34" charset="0"/>
              </a:rPr>
              <a:t>), les investissements dans les </a:t>
            </a:r>
            <a:r>
              <a:rPr lang="fr-FR" sz="1600" dirty="0">
                <a:solidFill>
                  <a:srgbClr val="FF0000"/>
                </a:solidFill>
                <a:latin typeface="Century Gothic" panose="020B0502020202020204" pitchFamily="34" charset="0"/>
              </a:rPr>
              <a:t>chemins de fer locaux et les trains de banlieue </a:t>
            </a:r>
            <a:r>
              <a:rPr lang="fr-FR" sz="1600" dirty="0">
                <a:latin typeface="Century Gothic" panose="020B0502020202020204" pitchFamily="34" charset="0"/>
              </a:rPr>
              <a:t>(</a:t>
            </a:r>
            <a:r>
              <a:rPr lang="fr-FR" sz="1600" b="1" dirty="0">
                <a:latin typeface="Century Gothic" panose="020B0502020202020204" pitchFamily="34" charset="0"/>
              </a:rPr>
              <a:t>12,5 milliards d'euros</a:t>
            </a:r>
            <a:r>
              <a:rPr lang="fr-FR" sz="1600" dirty="0">
                <a:latin typeface="Century Gothic" panose="020B0502020202020204" pitchFamily="34" charset="0"/>
              </a:rPr>
              <a:t>), </a:t>
            </a:r>
            <a:r>
              <a:rPr lang="fr-FR" sz="1600" dirty="0">
                <a:solidFill>
                  <a:srgbClr val="FF0000"/>
                </a:solidFill>
                <a:latin typeface="Century Gothic" panose="020B0502020202020204" pitchFamily="34" charset="0"/>
              </a:rPr>
              <a:t>logistique urbaine, mobilité partagée et mesures de modération du trafic </a:t>
            </a:r>
            <a:r>
              <a:rPr lang="fr-FR" sz="1600" dirty="0">
                <a:latin typeface="Century Gothic" panose="020B0502020202020204" pitchFamily="34" charset="0"/>
              </a:rPr>
              <a:t>(</a:t>
            </a:r>
            <a:r>
              <a:rPr lang="fr-FR" sz="1600" b="1" dirty="0">
                <a:latin typeface="Century Gothic" panose="020B0502020202020204" pitchFamily="34" charset="0"/>
              </a:rPr>
              <a:t>2 milliards d'euros</a:t>
            </a:r>
            <a:r>
              <a:rPr lang="fr-FR" sz="1600" dirty="0">
                <a:latin typeface="Century Gothic" panose="020B0502020202020204" pitchFamily="34" charset="0"/>
              </a:rPr>
              <a:t>).</a:t>
            </a:r>
          </a:p>
          <a:p>
            <a:pPr marL="342900" indent="-342900" algn="l" eaLnBrk="0" fontAlgn="base" hangingPunct="0">
              <a:lnSpc>
                <a:spcPts val="3000"/>
              </a:lnSpc>
              <a:spcAft>
                <a:spcPts val="600"/>
              </a:spcAft>
              <a:buFont typeface="Wingdings" panose="05000000000000000000" pitchFamily="2" charset="2"/>
              <a:buChar char="§"/>
            </a:pPr>
            <a:endParaRPr lang="fr-FR" sz="1600" dirty="0">
              <a:latin typeface="Century Gothic" panose="020B0502020202020204" pitchFamily="34" charset="0"/>
            </a:endParaRPr>
          </a:p>
        </p:txBody>
      </p:sp>
    </p:spTree>
    <p:extLst>
      <p:ext uri="{BB962C8B-B14F-4D97-AF65-F5344CB8AC3E}">
        <p14:creationId xmlns:p14="http://schemas.microsoft.com/office/powerpoint/2010/main" val="348447364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6" ma:contentTypeDescription="Create a new document." ma:contentTypeScope="" ma:versionID="cbde28bd75e0d67f60dfce00f19168df">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fccc077e3e34de986aa80f4197bc9665"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2DBB2497-5A5A-4CCA-9E08-B1349A30B994}"/>
</file>

<file path=customXml/itemProps2.xml><?xml version="1.0" encoding="utf-8"?>
<ds:datastoreItem xmlns:ds="http://schemas.openxmlformats.org/officeDocument/2006/customXml" ds:itemID="{DD2A5D76-0A25-439D-BD05-B291FB7D912C}"/>
</file>

<file path=customXml/itemProps3.xml><?xml version="1.0" encoding="utf-8"?>
<ds:datastoreItem xmlns:ds="http://schemas.openxmlformats.org/officeDocument/2006/customXml" ds:itemID="{D955EA25-82D0-4F4D-86B5-08E698201243}"/>
</file>

<file path=docProps/app.xml><?xml version="1.0" encoding="utf-8"?>
<Properties xmlns="http://schemas.openxmlformats.org/officeDocument/2006/extended-properties" xmlns:vt="http://schemas.openxmlformats.org/officeDocument/2006/docPropsVTypes">
  <Template>Office Theme</Template>
  <TotalTime>4034</TotalTime>
  <Words>1745</Words>
  <Application>Microsoft Macintosh PowerPoint</Application>
  <PresentationFormat>Grand écran</PresentationFormat>
  <Paragraphs>92</Paragraphs>
  <Slides>14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Calibri Light</vt:lpstr>
      <vt:lpstr>Century Gothic</vt:lpstr>
      <vt:lpstr>Wingdings</vt:lpstr>
      <vt:lpstr>Tema di Office</vt:lpstr>
      <vt:lpstr>Table-ronde, comparaison des stratégies nationales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Davide Longhi</dc:creator>
  <cp:lastModifiedBy>Anne MATTIOLI</cp:lastModifiedBy>
  <cp:revision>446</cp:revision>
  <dcterms:created xsi:type="dcterms:W3CDTF">2018-03-10T14:00:10Z</dcterms:created>
  <dcterms:modified xsi:type="dcterms:W3CDTF">2023-04-14T05:05:13Z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y fmtid="{D5CDD505-2E9C-101B-9397-08002B2CF9AE}" pid="3" name="MediaServiceImageTags">
    <vt:lpwstr/>
  </property>
</Properties>
</file>