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39" r:id="rId3"/>
    <p:sldId id="3640" r:id="rId4"/>
    <p:sldId id="3580" r:id="rId5"/>
    <p:sldId id="3739" r:id="rId6"/>
    <p:sldId id="3677" r:id="rId7"/>
    <p:sldId id="3735" r:id="rId8"/>
    <p:sldId id="369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4D4F90-6521-44CE-BEC7-901D436D8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797B9A-9056-42FB-90E7-D84507699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89BC5E-80AD-4C8B-B96D-26E9B960F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82E90-3896-45A9-9AB9-7582E71E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CDABE-DB6A-436C-BDB7-E85ECF21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31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B792C-2C05-42D3-8C76-C0BB0203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77CAA3-157B-4FE9-BA3E-DAB852441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D965AA-895B-4237-B01C-5D7C8109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CA2C82-DB60-44D9-AE7D-7E442886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D46458-14AB-4351-A168-3B724469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08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6A8B1BB-3FB2-4069-BA8C-4049ED2E7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395ADC-7217-473C-ACA2-4A2743715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D85CF7-9E46-4649-8BAD-45D4776B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A195FB-6A37-403F-9528-9CE89F1A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73F7F9-A8EA-42FB-8CC5-0D65CE47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21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E7A2E-3A4A-44DC-8CEE-ACA93731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70506A-211D-46FB-9EAD-160D8A68F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9DBED-1229-4DD2-8B9D-BB8D9387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67A40C-D85D-469B-8872-2D90987F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533065-729B-40D1-AFAF-4FA3A8D9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89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2F764-73E1-4743-BD52-B1CEEEF7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85B1D-7EB9-4C6B-B12D-4E675E1A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1F6B4B-37DD-43E8-A6B1-9D924504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1434A7-41B8-4EAD-B712-8C1186C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254808-1F10-44D5-99AD-7290D087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84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17C29-0305-4A68-AD8B-6F5AFEBA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B7F7D2-CB5A-4B83-9B3C-8C8D2C576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1E8233-C29F-4102-8AAE-D930FCF5B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F6A19C-390A-4DF3-B4A6-B3FC5F09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881C2-FF5F-45DC-AAAE-B12D413B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5189BF-9476-4377-8909-18F1BDAA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82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C4628-8DFA-4855-883C-7DC192DB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BCE531-0C9E-4113-B0D8-22A7988D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83E09E-A956-4617-BDA5-1C562A141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87CDCB-10B7-4090-8468-BA3458632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AD7A89-FC94-4DFF-AE11-61C419DEF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E020947-B5B2-47BC-B589-36586CF8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3EB9A5-1F01-4A6D-9028-E1909D9A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05C9599-2974-4556-938A-B28F8D43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5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9BFE0-996E-4FFE-A459-24F31679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56D903-95C8-4D33-9EC5-7DED7E55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C9E14B-5E13-4DAC-864B-9361938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D8CAD4-DC2A-435D-A1D4-FB27FB07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50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1BC805-1F59-4811-B09F-E8CBC417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1CFC47-E051-4468-8B75-275D1720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ADB4D-F65F-4610-9EEE-74BC3F72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51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CD44D-41BA-4ABD-AAAF-5751CE12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9AB344-8E96-4E9D-A524-769C3690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AA2EB7-DB0D-4F50-AF3D-3B701BE2F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4688A8-F39E-43DA-9C12-93963B70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AABC7A-95C7-4EEE-BFA3-72569A2C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07F6C-586F-4B22-8827-5560B3CD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16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DDBC4-91A7-4306-A307-E8F0F547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A7FA72-E96A-4325-B91D-0232C6A7F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AF1187-44F8-4AEF-9BF7-3B1F85AF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D09C75-9AC0-49EB-ADF0-9DCB45F3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CD059E-A742-48D9-BD5F-9CAA2453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4F67B9-BD11-4F5A-8A84-0BC5621B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55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CB36B9-D8B7-427B-AD04-36EF4F40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9C66C2-C9E7-4897-A391-94561AD5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A67765-842A-44D9-A26E-DBC6F4F1D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04040-02AD-4ECC-BBBD-61698B9EAB0A}" type="datetimeFigureOut">
              <a:rPr lang="fr-FR" smtClean="0"/>
              <a:t>15/05/2025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916D2C-3D52-4FF6-A55D-CD7CC2E6B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40DF22-2E36-43A0-9D93-179D44F86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6ACEF-AF9B-4113-851F-D7D439E46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62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fr/faune-animaux/insectes-et-bugs/bumble-bee-images/bombus-terrestris-bourdon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sylvain-delzon.com/relay-cropp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ca.europa.eu/Lists/ECADocuments/SR20_13/SR_Biodiversity_on_farmland_FR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ee.fr/fr/statistiqu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893E3-CE23-437C-8AC6-3E7E6F4EE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Support Table Ronde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0E9B6D-8353-49E4-B73B-CA38E2DE8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15 mai 2025</a:t>
            </a:r>
          </a:p>
          <a:p>
            <a:r>
              <a:rPr lang="fr-FR" dirty="0"/>
              <a:t>Xavier Reboud (INRAE)</a:t>
            </a:r>
          </a:p>
        </p:txBody>
      </p:sp>
    </p:spTree>
    <p:extLst>
      <p:ext uri="{BB962C8B-B14F-4D97-AF65-F5344CB8AC3E}">
        <p14:creationId xmlns:p14="http://schemas.microsoft.com/office/powerpoint/2010/main" val="210980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C1DC68-EA16-4491-8A31-FCF003E19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2419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3698B6-CEED-4FF3-A446-156AF3333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460" y="2060329"/>
            <a:ext cx="4176122" cy="23532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4C3290-0331-4F40-9CAB-3FC2128AC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98" y="33630"/>
            <a:ext cx="3956647" cy="19691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7FE78E-A0C8-48E1-A910-292740703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980" y="5845184"/>
            <a:ext cx="3015602" cy="8661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36AD95-72D2-4951-A66C-F37E272AE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2817" y="31401"/>
            <a:ext cx="1394358" cy="19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CE61011-386C-47F1-8B97-6E7944FC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92934" y="1645747"/>
            <a:ext cx="1452255" cy="13753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7C9F88-13CF-4449-B6F1-4E7E37DA6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18598" y="892908"/>
            <a:ext cx="1452255" cy="13753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056DE8-E446-4209-B0B8-865AB7FA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57433" y="495197"/>
            <a:ext cx="1452255" cy="13753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00D3F0-7BE6-4782-B1EB-10BE368BE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46595" y="3022669"/>
            <a:ext cx="1452255" cy="13753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D9146D-E144-4FA4-AD10-5C89B82FE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56" y="224820"/>
            <a:ext cx="8424003" cy="292282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7C7A2C-9E72-46DD-AE82-2B7F831008F0}"/>
              </a:ext>
            </a:extLst>
          </p:cNvPr>
          <p:cNvSpPr txBox="1"/>
          <p:nvPr/>
        </p:nvSpPr>
        <p:spPr>
          <a:xfrm>
            <a:off x="273857" y="3254159"/>
            <a:ext cx="73999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De grands filets installés sur une douzaine de pieds de cassis, sous lesquels on place des nids de bourdons. Résultat spectaculaire : </a:t>
            </a:r>
            <a:r>
              <a:rPr lang="fr-FR" b="1" dirty="0">
                <a:solidFill>
                  <a:srgbClr val="C00000"/>
                </a:solidFill>
              </a:rPr>
              <a:t>les rendements de ces pieds sont plus de trois fois plus importants que ceux des plants témoins</a:t>
            </a:r>
            <a:r>
              <a:rPr lang="fr-FR" dirty="0"/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926FD7-05E6-4B21-AC5E-172235565F7B}"/>
              </a:ext>
            </a:extLst>
          </p:cNvPr>
          <p:cNvSpPr txBox="1"/>
          <p:nvPr/>
        </p:nvSpPr>
        <p:spPr>
          <a:xfrm>
            <a:off x="232826" y="4539457"/>
            <a:ext cx="112651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L’exemple du cassis noir de Bourgogne, une variété particulièrement sensible à l’absence de pollinisateurs, est frappant. S’il ne concerne que quelques dizaines d’agriculteurs, il illustre une tendance bien plus large, quoique difficile à quantifier : alors qu’à l’échelle mondiale </a:t>
            </a:r>
            <a:r>
              <a:rPr lang="fr-FR" b="1" dirty="0"/>
              <a:t>les rendements agricoles de certaines cultures stagnent </a:t>
            </a:r>
            <a:r>
              <a:rPr lang="fr-FR" dirty="0"/>
              <a:t>depuis la fin des années 1990, </a:t>
            </a:r>
            <a:r>
              <a:rPr lang="fr-FR" b="1" dirty="0"/>
              <a:t>la perte de biodiversité pourrait apparaître comme l’un des principaux facteurs d’explication, à côté d’autres causes</a:t>
            </a:r>
            <a:r>
              <a:rPr lang="fr-FR" dirty="0"/>
              <a:t>, telles que le dérèglement climatique.</a:t>
            </a:r>
          </a:p>
          <a:p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Il y a une forme d’urgence à devoir repenser nos modèles de production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4BDC0C4-1245-4E04-A7AD-8CD7ADAF6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842" y="81876"/>
            <a:ext cx="3184959" cy="42846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F4BE4D-ED25-4B44-A853-5A7F6EF08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61" y="2333433"/>
            <a:ext cx="1944395" cy="4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E052A6-55D1-4D8F-869E-5605F4889C4D}"/>
              </a:ext>
            </a:extLst>
          </p:cNvPr>
          <p:cNvSpPr txBox="1"/>
          <p:nvPr/>
        </p:nvSpPr>
        <p:spPr>
          <a:xfrm>
            <a:off x="528240" y="608415"/>
            <a:ext cx="37033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cultures en une saison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0A0640-74C0-45C2-8E15-88D66FB63D34}"/>
              </a:ext>
            </a:extLst>
          </p:cNvPr>
          <p:cNvGraphicFramePr>
            <a:graphicFrameLocks noGrp="1"/>
          </p:cNvGraphicFramePr>
          <p:nvPr/>
        </p:nvGraphicFramePr>
        <p:xfrm>
          <a:off x="298174" y="1990005"/>
          <a:ext cx="4786413" cy="352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1417">
                  <a:extLst>
                    <a:ext uri="{9D8B030D-6E8A-4147-A177-3AD203B41FA5}">
                      <a16:colId xmlns:a16="http://schemas.microsoft.com/office/drawing/2014/main" val="2953519604"/>
                    </a:ext>
                  </a:extLst>
                </a:gridCol>
                <a:gridCol w="1447785">
                  <a:extLst>
                    <a:ext uri="{9D8B030D-6E8A-4147-A177-3AD203B41FA5}">
                      <a16:colId xmlns:a16="http://schemas.microsoft.com/office/drawing/2014/main" val="1900519698"/>
                    </a:ext>
                  </a:extLst>
                </a:gridCol>
                <a:gridCol w="1937211">
                  <a:extLst>
                    <a:ext uri="{9D8B030D-6E8A-4147-A177-3AD203B41FA5}">
                      <a16:colId xmlns:a16="http://schemas.microsoft.com/office/drawing/2014/main" val="51571508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culture 1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culture 2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Land </a:t>
                      </a:r>
                      <a:r>
                        <a:rPr lang="fr-FR" sz="1600" b="1" u="none" strike="noStrike" dirty="0" err="1">
                          <a:effectLst/>
                        </a:rPr>
                        <a:t>Equiv</a:t>
                      </a:r>
                      <a:r>
                        <a:rPr lang="fr-FR" sz="1600" b="1" u="none" strike="noStrike" dirty="0">
                          <a:effectLst/>
                        </a:rPr>
                        <a:t> Ratio max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0053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Maïs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Pomme de Terre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1,61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884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Maïs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patate douce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&gt; 1,5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7612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</a:rPr>
                        <a:t>Maize</a:t>
                      </a:r>
                      <a:r>
                        <a:rPr lang="fr-FR" sz="1600" u="none" strike="noStrike" dirty="0">
                          <a:effectLst/>
                        </a:rPr>
                        <a:t>/</a:t>
                      </a:r>
                      <a:r>
                        <a:rPr lang="fr-FR" sz="1600" u="none" strike="noStrike" dirty="0" err="1">
                          <a:effectLst/>
                        </a:rPr>
                        <a:t>Cassava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Arachide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2,88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753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sorghum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Cowpea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1,32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110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Maize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sorghum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&gt;1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1849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Palmier à huile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Cacao (</a:t>
                      </a:r>
                      <a:r>
                        <a:rPr lang="fr-FR" sz="1600" u="none" strike="noStrike" dirty="0" err="1">
                          <a:effectLst/>
                        </a:rPr>
                        <a:t>cocoa</a:t>
                      </a:r>
                      <a:r>
                        <a:rPr lang="fr-FR" sz="1600" u="none" strike="noStrike" dirty="0">
                          <a:effectLst/>
                        </a:rPr>
                        <a:t>)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057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maize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</a:rPr>
                        <a:t>Cowpea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1,51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5056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wheat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</a:rPr>
                        <a:t>Maize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&lt;1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916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Potato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</a:rPr>
                        <a:t>hairy</a:t>
                      </a:r>
                      <a:r>
                        <a:rPr lang="fr-FR" sz="1600" u="none" strike="noStrike" dirty="0">
                          <a:effectLst/>
                        </a:rPr>
                        <a:t> </a:t>
                      </a:r>
                      <a:r>
                        <a:rPr lang="fr-FR" sz="1600" u="none" strike="noStrike" dirty="0" err="1">
                          <a:effectLst/>
                        </a:rPr>
                        <a:t>vetch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1,29 - 1,30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0760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Wheat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</a:rPr>
                        <a:t>indian</a:t>
                      </a:r>
                      <a:r>
                        <a:rPr lang="fr-FR" sz="1600" u="none" strike="noStrike" dirty="0">
                          <a:effectLst/>
                        </a:rPr>
                        <a:t> </a:t>
                      </a:r>
                      <a:r>
                        <a:rPr lang="fr-FR" sz="1600" u="none" strike="noStrike" dirty="0" err="1">
                          <a:effectLst/>
                        </a:rPr>
                        <a:t>mustard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1,085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3862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Sarpagandha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Pigeon pea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2,21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9507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maize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soybean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0,89 - 1,18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559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Legume crop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</a:rPr>
                        <a:t>sugarbeet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1,34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17592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A279E22-2E4F-4994-BC3D-22AC1987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04" y="1990005"/>
            <a:ext cx="6389370" cy="4259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022701-1873-4D38-94C8-B5ADE6358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006" y="1013128"/>
            <a:ext cx="2629904" cy="1970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3D26F9-7F06-49D6-85E0-C0EF35C78205}"/>
              </a:ext>
            </a:extLst>
          </p:cNvPr>
          <p:cNvSpPr/>
          <p:nvPr/>
        </p:nvSpPr>
        <p:spPr>
          <a:xfrm>
            <a:off x="4581242" y="6128160"/>
            <a:ext cx="2840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Source : </a:t>
            </a:r>
            <a:endParaRPr lang="fr-FR" sz="1200" dirty="0">
              <a:hlinkClick r:id="rId4"/>
            </a:endParaRPr>
          </a:p>
          <a:p>
            <a:r>
              <a:rPr lang="fr-FR" sz="1200" dirty="0">
                <a:hlinkClick r:id="rId4"/>
              </a:rPr>
              <a:t>http://sylvain-delzon.com/relay-cropping/</a:t>
            </a:r>
            <a:r>
              <a:rPr lang="fr-FR" sz="12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5B01FC-9B3C-424D-843E-C7732E13DEF8}"/>
              </a:ext>
            </a:extLst>
          </p:cNvPr>
          <p:cNvSpPr txBox="1"/>
          <p:nvPr/>
        </p:nvSpPr>
        <p:spPr>
          <a:xfrm>
            <a:off x="157655" y="560325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Source : Compilation bibliographique (X. Reboud)</a:t>
            </a:r>
            <a:endParaRPr lang="fr-FR" sz="1200" dirty="0">
              <a:hlinkClick r:id="rId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BFAE24-8C73-49AC-88DF-FF035CB95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962" y="3429000"/>
            <a:ext cx="938571" cy="9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F9B1CA-CEB1-4F08-A083-1C6B1F523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24366"/>
          <a:stretch/>
        </p:blipFill>
        <p:spPr>
          <a:xfrm>
            <a:off x="133350" y="171450"/>
            <a:ext cx="6705600" cy="6515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C65D17-DCBC-44ED-9667-17DEA76E8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2"/>
          <a:stretch/>
        </p:blipFill>
        <p:spPr>
          <a:xfrm>
            <a:off x="6096000" y="171450"/>
            <a:ext cx="59436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3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75B857A-5DBE-40EE-935E-FBC5B9F74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93" y="866286"/>
            <a:ext cx="8514591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Le déclin de la biodiversité des terres agricoles constitue une menace grave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812C3F-B367-4C77-891D-22806238EC0C}"/>
              </a:ext>
            </a:extLst>
          </p:cNvPr>
          <p:cNvSpPr txBox="1"/>
          <p:nvPr/>
        </p:nvSpPr>
        <p:spPr>
          <a:xfrm>
            <a:off x="410233" y="6332613"/>
            <a:ext cx="60974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2"/>
              </a:rPr>
              <a:t>https://www.eca.europa.eu/Lists/ECADocuments/SR20_13/SR_Biodiversity_on_farmland_FR.pdf</a:t>
            </a:r>
            <a:endParaRPr lang="fr-FR" sz="1100" dirty="0"/>
          </a:p>
          <a:p>
            <a:endParaRPr lang="fr-FR" sz="11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3D057E-387C-4020-84B3-B292FEC4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791" y="11700"/>
            <a:ext cx="2839209" cy="25321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42F830-156D-4EFB-BE17-F61BC3279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33" y="2543885"/>
            <a:ext cx="11564964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7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Procédé 6">
            <a:extLst>
              <a:ext uri="{FF2B5EF4-FFF2-40B4-BE49-F238E27FC236}">
                <a16:creationId xmlns:a16="http://schemas.microsoft.com/office/drawing/2014/main" id="{2F918FC3-B051-4426-84D5-6BEDFAFBDC0F}"/>
              </a:ext>
            </a:extLst>
          </p:cNvPr>
          <p:cNvSpPr/>
          <p:nvPr/>
        </p:nvSpPr>
        <p:spPr>
          <a:xfrm>
            <a:off x="368968" y="439614"/>
            <a:ext cx="2222141" cy="117308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1930</a:t>
            </a:r>
          </a:p>
          <a:p>
            <a:pPr algn="ctr"/>
            <a:r>
              <a:rPr lang="fr-FR" sz="1000" dirty="0"/>
              <a:t>Étude des effets toxiques immédiats suite à une exposition unique et brève à une substance</a:t>
            </a:r>
          </a:p>
          <a:p>
            <a:pPr algn="ctr"/>
            <a:r>
              <a:rPr lang="fr-FR" dirty="0"/>
              <a:t>= toxicité aigüe</a:t>
            </a:r>
          </a:p>
        </p:txBody>
      </p:sp>
      <p:sp>
        <p:nvSpPr>
          <p:cNvPr id="8" name="Organigramme : Procédé 7">
            <a:extLst>
              <a:ext uri="{FF2B5EF4-FFF2-40B4-BE49-F238E27FC236}">
                <a16:creationId xmlns:a16="http://schemas.microsoft.com/office/drawing/2014/main" id="{CF9AB898-2F56-41E8-84AD-9C8FF76513EF}"/>
              </a:ext>
            </a:extLst>
          </p:cNvPr>
          <p:cNvSpPr/>
          <p:nvPr/>
        </p:nvSpPr>
        <p:spPr>
          <a:xfrm>
            <a:off x="368968" y="1997242"/>
            <a:ext cx="2222141" cy="117308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1970</a:t>
            </a:r>
          </a:p>
          <a:p>
            <a:pPr algn="ctr"/>
            <a:r>
              <a:rPr lang="fr-FR" sz="1000" dirty="0"/>
              <a:t>Accumulation de substances chimiques dans les tissus gras dépassant les concentrations de l’environnement</a:t>
            </a:r>
          </a:p>
          <a:p>
            <a:pPr algn="ctr"/>
            <a:r>
              <a:rPr lang="fr-FR" dirty="0"/>
              <a:t>= Bioaccumulation</a:t>
            </a:r>
          </a:p>
        </p:txBody>
      </p:sp>
      <p:sp>
        <p:nvSpPr>
          <p:cNvPr id="9" name="Organigramme : Procédé 8">
            <a:extLst>
              <a:ext uri="{FF2B5EF4-FFF2-40B4-BE49-F238E27FC236}">
                <a16:creationId xmlns:a16="http://schemas.microsoft.com/office/drawing/2014/main" id="{67C808E3-2770-4F1C-9544-1426ECF47905}"/>
              </a:ext>
            </a:extLst>
          </p:cNvPr>
          <p:cNvSpPr/>
          <p:nvPr/>
        </p:nvSpPr>
        <p:spPr>
          <a:xfrm>
            <a:off x="2426521" y="2800347"/>
            <a:ext cx="2222141" cy="117308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1990</a:t>
            </a:r>
          </a:p>
          <a:p>
            <a:pPr algn="ctr"/>
            <a:r>
              <a:rPr lang="fr-FR" sz="1000" dirty="0"/>
              <a:t>Altération des systèmes hormonaux affectant le développement et d’autres fonctions biologiques</a:t>
            </a:r>
          </a:p>
          <a:p>
            <a:pPr algn="ctr"/>
            <a:r>
              <a:rPr lang="fr-FR" dirty="0"/>
              <a:t>= Effet PE</a:t>
            </a:r>
          </a:p>
        </p:txBody>
      </p:sp>
      <p:sp>
        <p:nvSpPr>
          <p:cNvPr id="10" name="Organigramme : Procédé 9">
            <a:extLst>
              <a:ext uri="{FF2B5EF4-FFF2-40B4-BE49-F238E27FC236}">
                <a16:creationId xmlns:a16="http://schemas.microsoft.com/office/drawing/2014/main" id="{289F9B15-48A9-4245-8646-30FBE3A8EEAD}"/>
              </a:ext>
            </a:extLst>
          </p:cNvPr>
          <p:cNvSpPr/>
          <p:nvPr/>
        </p:nvSpPr>
        <p:spPr>
          <a:xfrm>
            <a:off x="368967" y="3672410"/>
            <a:ext cx="2222141" cy="117308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2000</a:t>
            </a:r>
          </a:p>
          <a:p>
            <a:pPr algn="ctr"/>
            <a:r>
              <a:rPr lang="fr-FR" sz="1000" dirty="0"/>
              <a:t>Persistance dans l’environnement associé à des effets toxiques</a:t>
            </a:r>
          </a:p>
          <a:p>
            <a:pPr algn="ctr"/>
            <a:r>
              <a:rPr lang="fr-FR" dirty="0"/>
              <a:t>= Polluant éternel (PFAS)</a:t>
            </a:r>
          </a:p>
        </p:txBody>
      </p:sp>
      <p:sp>
        <p:nvSpPr>
          <p:cNvPr id="11" name="Organigramme : Procédé 10">
            <a:extLst>
              <a:ext uri="{FF2B5EF4-FFF2-40B4-BE49-F238E27FC236}">
                <a16:creationId xmlns:a16="http://schemas.microsoft.com/office/drawing/2014/main" id="{3C0C9579-6599-4956-9143-57CC76802F87}"/>
              </a:ext>
            </a:extLst>
          </p:cNvPr>
          <p:cNvSpPr/>
          <p:nvPr/>
        </p:nvSpPr>
        <p:spPr>
          <a:xfrm>
            <a:off x="2426520" y="4463491"/>
            <a:ext cx="2222141" cy="117308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2010</a:t>
            </a:r>
          </a:p>
          <a:p>
            <a:pPr algn="ctr"/>
            <a:r>
              <a:rPr lang="fr-FR" sz="1000" dirty="0"/>
              <a:t>Analyse des effets combinés de différentes substance présentant une synergie ou additivité</a:t>
            </a:r>
          </a:p>
          <a:p>
            <a:pPr algn="ctr"/>
            <a:r>
              <a:rPr lang="fr-FR" dirty="0"/>
              <a:t>= Effet cocktail</a:t>
            </a:r>
          </a:p>
        </p:txBody>
      </p:sp>
      <p:sp>
        <p:nvSpPr>
          <p:cNvPr id="12" name="Organigramme : Procédé 11">
            <a:extLst>
              <a:ext uri="{FF2B5EF4-FFF2-40B4-BE49-F238E27FC236}">
                <a16:creationId xmlns:a16="http://schemas.microsoft.com/office/drawing/2014/main" id="{5CCB412B-781D-42D3-8011-9CE14352D83E}"/>
              </a:ext>
            </a:extLst>
          </p:cNvPr>
          <p:cNvSpPr/>
          <p:nvPr/>
        </p:nvSpPr>
        <p:spPr>
          <a:xfrm>
            <a:off x="368969" y="5266596"/>
            <a:ext cx="2222139" cy="126608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?</a:t>
            </a:r>
          </a:p>
          <a:p>
            <a:pPr algn="ctr"/>
            <a:r>
              <a:rPr lang="fr-FR" sz="1000" dirty="0"/>
              <a:t>Sensibilité accrue à une gamme élargie de stress conduisant à une perte de fonctionnalité par effet direct et indirect</a:t>
            </a:r>
          </a:p>
          <a:p>
            <a:pPr algn="ctr"/>
            <a:r>
              <a:rPr lang="fr-FR" dirty="0"/>
              <a:t>= effet catalyseur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9363808F-C58E-414C-ACC1-2C6B870FE627}"/>
              </a:ext>
            </a:extLst>
          </p:cNvPr>
          <p:cNvSpPr/>
          <p:nvPr/>
        </p:nvSpPr>
        <p:spPr>
          <a:xfrm>
            <a:off x="2426519" y="1173076"/>
            <a:ext cx="2222141" cy="117308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Date pivot 1960</a:t>
            </a:r>
          </a:p>
          <a:p>
            <a:pPr algn="ctr"/>
            <a:r>
              <a:rPr lang="fr-FR" sz="1000" dirty="0"/>
              <a:t>Etude des effets toxiques à long terme suite à une exposition répétée</a:t>
            </a:r>
          </a:p>
          <a:p>
            <a:pPr algn="ctr"/>
            <a:r>
              <a:rPr lang="fr-FR" dirty="0"/>
              <a:t>= toxicité chronique</a:t>
            </a: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157590D5-79B7-4E17-9093-B94A14F837FD}"/>
              </a:ext>
            </a:extLst>
          </p:cNvPr>
          <p:cNvCxnSpPr>
            <a:stCxn id="7" idx="3"/>
            <a:endCxn id="13" idx="0"/>
          </p:cNvCxnSpPr>
          <p:nvPr/>
        </p:nvCxnSpPr>
        <p:spPr>
          <a:xfrm>
            <a:off x="2591109" y="1026155"/>
            <a:ext cx="946481" cy="14692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B3734690-8AA7-4587-9B49-2D3B425832AE}"/>
              </a:ext>
            </a:extLst>
          </p:cNvPr>
          <p:cNvCxnSpPr>
            <a:stCxn id="13" idx="1"/>
            <a:endCxn id="8" idx="0"/>
          </p:cNvCxnSpPr>
          <p:nvPr/>
        </p:nvCxnSpPr>
        <p:spPr>
          <a:xfrm rot="10800000" flipV="1">
            <a:off x="1480039" y="1759616"/>
            <a:ext cx="946480" cy="23762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1E763B96-8DD5-4410-BA99-F512DD4FC6B8}"/>
              </a:ext>
            </a:extLst>
          </p:cNvPr>
          <p:cNvCxnSpPr>
            <a:cxnSpLocks/>
            <a:stCxn id="9" idx="1"/>
            <a:endCxn id="10" idx="0"/>
          </p:cNvCxnSpPr>
          <p:nvPr/>
        </p:nvCxnSpPr>
        <p:spPr>
          <a:xfrm rot="10800000" flipV="1">
            <a:off x="1480039" y="3386888"/>
            <a:ext cx="946483" cy="28552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65700777-D91C-44C7-987C-73D2EC3D55FF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2591109" y="2583783"/>
            <a:ext cx="946483" cy="21656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35BD26A2-F4FD-44BB-AD46-E98B58BF5766}"/>
              </a:ext>
            </a:extLst>
          </p:cNvPr>
          <p:cNvCxnSpPr>
            <a:cxnSpLocks/>
            <a:stCxn id="11" idx="1"/>
            <a:endCxn id="12" idx="0"/>
          </p:cNvCxnSpPr>
          <p:nvPr/>
        </p:nvCxnSpPr>
        <p:spPr>
          <a:xfrm rot="10800000" flipV="1">
            <a:off x="1480040" y="5050032"/>
            <a:ext cx="946481" cy="21656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E21D99CC-1658-42E5-AB37-51668BDCC39A}"/>
              </a:ext>
            </a:extLst>
          </p:cNvPr>
          <p:cNvCxnSpPr>
            <a:cxnSpLocks/>
            <a:stCxn id="10" idx="3"/>
            <a:endCxn id="11" idx="0"/>
          </p:cNvCxnSpPr>
          <p:nvPr/>
        </p:nvCxnSpPr>
        <p:spPr>
          <a:xfrm>
            <a:off x="2591108" y="4258951"/>
            <a:ext cx="946483" cy="2045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44804A0-D202-4AA8-85F9-C6D465313B44}"/>
              </a:ext>
            </a:extLst>
          </p:cNvPr>
          <p:cNvSpPr txBox="1"/>
          <p:nvPr/>
        </p:nvSpPr>
        <p:spPr>
          <a:xfrm>
            <a:off x="5407137" y="842630"/>
            <a:ext cx="516725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Des dossiers toujours plus complexes à présenter et des chances minces de tirer son épingle du jeu</a:t>
            </a:r>
          </a:p>
          <a:p>
            <a:endParaRPr lang="fr-FR" dirty="0"/>
          </a:p>
          <a:p>
            <a:r>
              <a:rPr lang="fr-FR" dirty="0"/>
              <a:t>Soit les règles changent et des produits potentiellement dangereux sont mobilisables dans des cas particuliers (logique des médicaments délivrés sur ordonnance)</a:t>
            </a:r>
          </a:p>
          <a:p>
            <a:endParaRPr lang="fr-FR" dirty="0"/>
          </a:p>
          <a:p>
            <a:r>
              <a:rPr lang="fr-FR" dirty="0"/>
              <a:t>Soit il faut envisager de se passer des pesticides le plus souvent possible. </a:t>
            </a:r>
          </a:p>
          <a:p>
            <a:r>
              <a:rPr lang="fr-FR" dirty="0"/>
              <a:t>Les agricultures actuelles se préparent mal à ça </a:t>
            </a:r>
          </a:p>
          <a:p>
            <a:r>
              <a:rPr lang="fr-FR" dirty="0"/>
              <a:t>(mais </a:t>
            </a:r>
            <a:r>
              <a:rPr lang="fr-FR" dirty="0" err="1"/>
              <a:t>Parsada</a:t>
            </a:r>
            <a:r>
              <a:rPr lang="fr-FR" dirty="0"/>
              <a:t>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B6FDFC-BEE9-4F3B-B460-872BEB9454D2}"/>
              </a:ext>
            </a:extLst>
          </p:cNvPr>
          <p:cNvSpPr txBox="1"/>
          <p:nvPr/>
        </p:nvSpPr>
        <p:spPr>
          <a:xfrm>
            <a:off x="7543341" y="4620909"/>
            <a:ext cx="4423201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/>
              <a:t>Avec 234 Substances Actives (SA) en 2023 et au rythme actuel de non-renouvellement, il n’en restera que 115 à l’horizon 2033. </a:t>
            </a:r>
          </a:p>
          <a:p>
            <a:r>
              <a:rPr lang="en-US" sz="1200" i="1" dirty="0"/>
              <a:t>Marchand, P. A. (2023). EU chemical plant protection products in 2023: Current state and perspectives. Agrochemicals, 2(1), 106-117.</a:t>
            </a:r>
          </a:p>
          <a:p>
            <a:endParaRPr lang="en-US" sz="12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Faire le deuil de la logique « un problème, une solution »</a:t>
            </a:r>
          </a:p>
        </p:txBody>
      </p:sp>
    </p:spTree>
    <p:extLst>
      <p:ext uri="{BB962C8B-B14F-4D97-AF65-F5344CB8AC3E}">
        <p14:creationId xmlns:p14="http://schemas.microsoft.com/office/powerpoint/2010/main" val="66465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A64CB-1D5D-4DED-8BDD-965E366C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161830"/>
            <a:ext cx="8349652" cy="91829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Poursuite de la tendance à la spécialisation et l’accroissement de taille des exploitations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CFEB4E-C969-46E8-A8E9-2B921877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24" y="1211536"/>
            <a:ext cx="4627688" cy="48945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D9D79E-641A-4ADA-BEDE-3118A71FB50D}"/>
              </a:ext>
            </a:extLst>
          </p:cNvPr>
          <p:cNvSpPr txBox="1"/>
          <p:nvPr/>
        </p:nvSpPr>
        <p:spPr>
          <a:xfrm>
            <a:off x="1316647" y="6106045"/>
            <a:ext cx="321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hlinkClick r:id="rId3"/>
              </a:rPr>
              <a:t>https://www.insee.fr/fr/statistiques</a:t>
            </a:r>
            <a:r>
              <a:rPr lang="fr-FR" sz="1400" dirty="0"/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90EE09-4380-42D8-AF6F-44D52704E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724" y="0"/>
            <a:ext cx="3156276" cy="26640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E09FBF-D2A6-4752-A596-DAF239852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35" y="2698914"/>
            <a:ext cx="5023338" cy="35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085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3FEE3E2D-B5D2-46B7-954A-F88170867943}"/>
</file>

<file path=customXml/itemProps2.xml><?xml version="1.0" encoding="utf-8"?>
<ds:datastoreItem xmlns:ds="http://schemas.openxmlformats.org/officeDocument/2006/customXml" ds:itemID="{9B41E785-AEC1-45B0-B794-4759F128BE29}"/>
</file>

<file path=customXml/itemProps3.xml><?xml version="1.0" encoding="utf-8"?>
<ds:datastoreItem xmlns:ds="http://schemas.openxmlformats.org/officeDocument/2006/customXml" ds:itemID="{8DE9C6D0-2EE5-4D83-9D7D-E441FE46D30F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569</Words>
  <Application>Microsoft Office PowerPoint</Application>
  <PresentationFormat>Grand écran</PresentationFormat>
  <Paragraphs>88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Support Table Ronde</vt:lpstr>
      <vt:lpstr>Présentation PowerPoint</vt:lpstr>
      <vt:lpstr>Présentation PowerPoint</vt:lpstr>
      <vt:lpstr>Présentation PowerPoint</vt:lpstr>
      <vt:lpstr>Présentation PowerPoint</vt:lpstr>
      <vt:lpstr>Le déclin de la biodiversité des terres agricoles constitue une menace grave</vt:lpstr>
      <vt:lpstr>Présentation PowerPoint</vt:lpstr>
      <vt:lpstr>Poursuite de la tendance à la spécialisation et l’accroissement de taille des exploitations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Table Ronde</dc:title>
  <dc:creator>Xavier Reboud</dc:creator>
  <cp:lastModifiedBy>Géraldine Benali</cp:lastModifiedBy>
  <cp:revision>5</cp:revision>
  <dcterms:created xsi:type="dcterms:W3CDTF">2025-05-12T12:13:06Z</dcterms:created>
  <dcterms:modified xsi:type="dcterms:W3CDTF">2025-05-15T09:27:43Z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