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5390" r:id="rId5"/>
  </p:sldMasterIdLst>
  <p:notesMasterIdLst>
    <p:notesMasterId r:id="rId16"/>
  </p:notesMasterIdLst>
  <p:handoutMasterIdLst>
    <p:handoutMasterId r:id="rId17"/>
  </p:handoutMasterIdLst>
  <p:sldIdLst>
    <p:sldId id="574" r:id="rId6"/>
    <p:sldId id="552" r:id="rId7"/>
    <p:sldId id="575" r:id="rId8"/>
    <p:sldId id="551" r:id="rId9"/>
    <p:sldId id="570" r:id="rId10"/>
    <p:sldId id="571" r:id="rId11"/>
    <p:sldId id="572" r:id="rId12"/>
    <p:sldId id="1976" r:id="rId13"/>
    <p:sldId id="2002" r:id="rId14"/>
    <p:sldId id="563" r:id="rId15"/>
  </p:sldIdLst>
  <p:sldSz cx="12192000" cy="6858000"/>
  <p:notesSz cx="6797675" cy="9926638"/>
  <p:defaultTex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709">
          <p15:clr>
            <a:srgbClr val="A4A3A4"/>
          </p15:clr>
        </p15:guide>
        <p15:guide id="2" orient="horz" pos="527">
          <p15:clr>
            <a:srgbClr val="A4A3A4"/>
          </p15:clr>
        </p15:guide>
        <p15:guide id="3" orient="horz" pos="981">
          <p15:clr>
            <a:srgbClr val="A4A3A4"/>
          </p15:clr>
        </p15:guide>
        <p15:guide id="4"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1D25"/>
    <a:srgbClr val="51AE4C"/>
    <a:srgbClr val="C9E7C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81937C-AD93-43F0-985A-B07176A5744A}" v="9" dt="2020-11-12T15:54:51.82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73" autoAdjust="0"/>
    <p:restoredTop sz="93529" autoAdjust="0"/>
  </p:normalViewPr>
  <p:slideViewPr>
    <p:cSldViewPr snapToObjects="1">
      <p:cViewPr varScale="1">
        <p:scale>
          <a:sx n="105" d="100"/>
          <a:sy n="105" d="100"/>
        </p:scale>
        <p:origin x="624" y="176"/>
      </p:cViewPr>
      <p:guideLst>
        <p:guide orient="horz" pos="709"/>
        <p:guide orient="horz" pos="527"/>
        <p:guide orient="horz" pos="981"/>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Objects="1">
      <p:cViewPr varScale="1">
        <p:scale>
          <a:sx n="108" d="100"/>
          <a:sy n="108" d="100"/>
        </p:scale>
        <p:origin x="4480"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3304116-01B1-42EB-8D09-8C415B7EF0AB}"/>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a:extLst>
              <a:ext uri="{FF2B5EF4-FFF2-40B4-BE49-F238E27FC236}">
                <a16:creationId xmlns:a16="http://schemas.microsoft.com/office/drawing/2014/main" id="{FDBCC70E-E510-45B2-87F8-F3F8187CED94}"/>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pPr>
              <a:defRPr/>
            </a:pPr>
            <a:fld id="{D1839CA5-1D06-4FE4-B8C4-C23999ED489F}" type="datetimeFigureOut">
              <a:rPr lang="fr-FR"/>
              <a:pPr>
                <a:defRPr/>
              </a:pPr>
              <a:t>13/11/2020</a:t>
            </a:fld>
            <a:endParaRPr lang="fr-FR"/>
          </a:p>
        </p:txBody>
      </p:sp>
      <p:sp>
        <p:nvSpPr>
          <p:cNvPr id="4" name="Espace réservé du pied de page 3">
            <a:extLst>
              <a:ext uri="{FF2B5EF4-FFF2-40B4-BE49-F238E27FC236}">
                <a16:creationId xmlns:a16="http://schemas.microsoft.com/office/drawing/2014/main" id="{AE2957C1-7062-4A40-A021-7B2D2890A684}"/>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pPr>
              <a:defRPr/>
            </a:pPr>
            <a:endParaRPr lang="fr-FR"/>
          </a:p>
        </p:txBody>
      </p:sp>
      <p:sp>
        <p:nvSpPr>
          <p:cNvPr id="5" name="Espace réservé du numéro de diapositive 4">
            <a:extLst>
              <a:ext uri="{FF2B5EF4-FFF2-40B4-BE49-F238E27FC236}">
                <a16:creationId xmlns:a16="http://schemas.microsoft.com/office/drawing/2014/main" id="{CCD52FE2-4D9A-4913-B67F-AB0E9722E3D9}"/>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pPr>
              <a:defRPr/>
            </a:pPr>
            <a:fld id="{CD9EF77E-2F92-4FE6-ACE9-DA2BD8ECB7C4}" type="slidenum">
              <a:rPr lang="fr-FR"/>
              <a:pPr>
                <a:defRPr/>
              </a:pPr>
              <a:t>‹N°›</a:t>
            </a:fld>
            <a:endParaRPr 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D8EE92A-8DAC-4743-935C-9BD3F67D12F0}"/>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r-FR"/>
          </a:p>
        </p:txBody>
      </p:sp>
      <p:sp>
        <p:nvSpPr>
          <p:cNvPr id="3" name="Espace réservé de la date 2">
            <a:extLst>
              <a:ext uri="{FF2B5EF4-FFF2-40B4-BE49-F238E27FC236}">
                <a16:creationId xmlns:a16="http://schemas.microsoft.com/office/drawing/2014/main" id="{40D13E5C-6EEA-4D88-AC02-B4EFFBAB50C9}"/>
              </a:ext>
            </a:extLst>
          </p:cNvPr>
          <p:cNvSpPr>
            <a:spLocks noGrp="1"/>
          </p:cNvSpPr>
          <p:nvPr>
            <p:ph type="dt" idx="1"/>
          </p:nvPr>
        </p:nvSpPr>
        <p:spPr>
          <a:xfrm>
            <a:off x="3850443" y="0"/>
            <a:ext cx="2945659" cy="498056"/>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BF31D0F-0311-45B2-BCA8-C470A547D0F3}" type="datetimeFigureOut">
              <a:rPr lang="fr-FR"/>
              <a:pPr>
                <a:defRPr/>
              </a:pPr>
              <a:t>13/11/2020</a:t>
            </a:fld>
            <a:endParaRPr lang="fr-FR"/>
          </a:p>
        </p:txBody>
      </p:sp>
      <p:sp>
        <p:nvSpPr>
          <p:cNvPr id="4" name="Espace réservé de l'image des diapositives 3">
            <a:extLst>
              <a:ext uri="{FF2B5EF4-FFF2-40B4-BE49-F238E27FC236}">
                <a16:creationId xmlns:a16="http://schemas.microsoft.com/office/drawing/2014/main" id="{1462E9CE-2FFD-48DC-A653-FF9BFB01B293}"/>
              </a:ext>
            </a:extLst>
          </p:cNvPr>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notes 4">
            <a:extLst>
              <a:ext uri="{FF2B5EF4-FFF2-40B4-BE49-F238E27FC236}">
                <a16:creationId xmlns:a16="http://schemas.microsoft.com/office/drawing/2014/main" id="{B70F8402-055A-4278-A913-BCA3EFDA62AD}"/>
              </a:ext>
            </a:extLst>
          </p:cNvPr>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noProof="0"/>
              <a:t>Modifier les styles du texte du masque
Deuxième niveau
Troisième niveau
Quatrième niveau
Cinquième niveau</a:t>
            </a:r>
          </a:p>
        </p:txBody>
      </p:sp>
      <p:sp>
        <p:nvSpPr>
          <p:cNvPr id="6" name="Espace réservé du pied de page 5">
            <a:extLst>
              <a:ext uri="{FF2B5EF4-FFF2-40B4-BE49-F238E27FC236}">
                <a16:creationId xmlns:a16="http://schemas.microsoft.com/office/drawing/2014/main" id="{1A68A285-E5F3-48F9-BB73-749993532D64}"/>
              </a:ext>
            </a:extLst>
          </p:cNvPr>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r-FR"/>
          </a:p>
        </p:txBody>
      </p:sp>
      <p:sp>
        <p:nvSpPr>
          <p:cNvPr id="7" name="Espace réservé du numéro de diapositive 6">
            <a:extLst>
              <a:ext uri="{FF2B5EF4-FFF2-40B4-BE49-F238E27FC236}">
                <a16:creationId xmlns:a16="http://schemas.microsoft.com/office/drawing/2014/main" id="{4EE36E30-EF1A-45CF-8467-94CEFBA1BFE1}"/>
              </a:ext>
            </a:extLst>
          </p:cNvPr>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F735AC75-8523-434F-9E72-A90324308220}"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F735AC75-8523-434F-9E72-A90324308220}" type="slidenum">
              <a:rPr lang="fr-FR" smtClean="0"/>
              <a:pPr>
                <a:defRPr/>
              </a:pPr>
              <a:t>1</a:t>
            </a:fld>
            <a:endParaRPr lang="fr-FR"/>
          </a:p>
        </p:txBody>
      </p:sp>
    </p:spTree>
    <p:extLst>
      <p:ext uri="{BB962C8B-B14F-4D97-AF65-F5344CB8AC3E}">
        <p14:creationId xmlns:p14="http://schemas.microsoft.com/office/powerpoint/2010/main" val="2423912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eaLnBrk="0" hangingPunct="0">
              <a:lnSpc>
                <a:spcPct val="100000"/>
              </a:lnSpc>
              <a:spcBef>
                <a:spcPct val="0"/>
              </a:spcBef>
              <a:buNone/>
            </a:pPr>
            <a:r>
              <a:rPr lang="fr-FR" altLang="fr-FR" sz="1200" b="1" dirty="0">
                <a:solidFill>
                  <a:srgbClr val="1F3C47"/>
                </a:solidFill>
                <a:latin typeface="Libre Franklin"/>
              </a:rPr>
              <a:t>1844</a:t>
            </a:r>
            <a:r>
              <a:rPr lang="fr-FR" altLang="fr-FR" sz="1200" dirty="0">
                <a:solidFill>
                  <a:srgbClr val="1F3C47"/>
                </a:solidFill>
                <a:latin typeface="Libre Franklin"/>
              </a:rPr>
              <a:t> : Équitables Pionniers (</a:t>
            </a:r>
            <a:r>
              <a:rPr lang="fr-FR" altLang="fr-FR" sz="1200" i="1" dirty="0">
                <a:solidFill>
                  <a:srgbClr val="1F3C47"/>
                </a:solidFill>
                <a:latin typeface="Libre Franklin"/>
              </a:rPr>
              <a:t> The Rochdale Society of Equitable </a:t>
            </a:r>
            <a:r>
              <a:rPr lang="fr-FR" altLang="fr-FR" sz="1200" i="1" dirty="0" err="1">
                <a:solidFill>
                  <a:srgbClr val="1F3C47"/>
                </a:solidFill>
                <a:latin typeface="Libre Franklin"/>
              </a:rPr>
              <a:t>Pioneers</a:t>
            </a:r>
            <a:r>
              <a:rPr lang="fr-FR" altLang="fr-FR" sz="1200" dirty="0">
                <a:solidFill>
                  <a:srgbClr val="1F3C47"/>
                </a:solidFill>
                <a:latin typeface="Libre Franklin"/>
              </a:rPr>
              <a:t>) est une société coopérative fondée en 1844 par 28 tisserands de Rochdale, en Angleterre, souvent considérée comme fondatrice du mouvement coopératif. Dans les années 1840, les tisserands de Rochdale, dans la région de Manchester, réclament sans succès des hausses de salaires. Ils constatent que leur niveau de vie est non seulement dépendant des manufacturiers, qui décident des salaires, mais aussi des commerçants, qui fixent le prix auquel ils vendent leurs produits. En 1844, 28 tisserands se rassemblent donc pour fonder, grâce à de modestes souscriptions, une association, « la Société des Équitables Pionniers de Rochdale », et ouvrent un magasin coopératif. Le but est simple : garantir à la clientèle des prix raisonnables (en vendant au comptant) et une bonne qualité de produits.</a:t>
            </a:r>
          </a:p>
          <a:p>
            <a:pPr marL="0" lvl="0" indent="0" eaLnBrk="0" hangingPunct="0">
              <a:lnSpc>
                <a:spcPct val="100000"/>
              </a:lnSpc>
              <a:spcBef>
                <a:spcPct val="0"/>
              </a:spcBef>
              <a:buNone/>
            </a:pPr>
            <a:r>
              <a:rPr lang="fr-FR" altLang="fr-FR" sz="1200" dirty="0">
                <a:solidFill>
                  <a:srgbClr val="1F3C47"/>
                </a:solidFill>
                <a:latin typeface="Libre Franklin"/>
              </a:rPr>
              <a:t>D’une quarantaine de souscripteurs en 1844, la Société croît rapidement et atteint 390 membres en 1849, plus de 10 000 en 1880. Les Équitables Pionniers sont imités dans toute l’Angleterre : les coopératives de consommation comptent plus d’un million d’adhérents au début du </a:t>
            </a:r>
            <a:r>
              <a:rPr lang="fr-FR" altLang="fr-FR" sz="1200" dirty="0" err="1">
                <a:solidFill>
                  <a:srgbClr val="1F3C47"/>
                </a:solidFill>
                <a:latin typeface="Libre Franklin"/>
              </a:rPr>
              <a:t>XXiéme</a:t>
            </a:r>
            <a:r>
              <a:rPr lang="fr-FR" altLang="fr-FR" sz="1200" dirty="0">
                <a:solidFill>
                  <a:srgbClr val="1F3C47"/>
                </a:solidFill>
                <a:latin typeface="Libre Franklin"/>
              </a:rPr>
              <a:t> </a:t>
            </a:r>
            <a:r>
              <a:rPr lang="fr-FR" altLang="fr-FR" sz="1200" dirty="0" err="1">
                <a:solidFill>
                  <a:srgbClr val="1F3C47"/>
                </a:solidFill>
                <a:latin typeface="Libre Franklin"/>
              </a:rPr>
              <a:t>sciécle</a:t>
            </a:r>
            <a:r>
              <a:rPr lang="fr-FR" altLang="fr-FR" sz="1200" dirty="0">
                <a:solidFill>
                  <a:srgbClr val="1F3C47"/>
                </a:solidFill>
                <a:latin typeface="Libre Franklin"/>
              </a:rPr>
              <a:t>.</a:t>
            </a:r>
          </a:p>
          <a:p>
            <a:pPr marL="0" lvl="0" indent="0" eaLnBrk="0" hangingPunct="0">
              <a:lnSpc>
                <a:spcPct val="100000"/>
              </a:lnSpc>
              <a:spcBef>
                <a:spcPct val="0"/>
              </a:spcBef>
              <a:buNone/>
            </a:pPr>
            <a:r>
              <a:rPr lang="fr-FR" altLang="fr-FR" sz="1400" b="1" dirty="0">
                <a:solidFill>
                  <a:srgbClr val="1F3C47"/>
                </a:solidFill>
                <a:latin typeface="Libre Franklin"/>
              </a:rPr>
              <a:t>Les 4 principes de Rochdale</a:t>
            </a:r>
            <a:r>
              <a:rPr lang="fr-FR" altLang="fr-FR" sz="1400" dirty="0">
                <a:solidFill>
                  <a:srgbClr val="1F3C47"/>
                </a:solidFill>
                <a:latin typeface="Libre Franklin"/>
              </a:rPr>
              <a:t> </a:t>
            </a:r>
            <a:r>
              <a:rPr lang="fr-FR" altLang="fr-FR" sz="1200" dirty="0">
                <a:solidFill>
                  <a:srgbClr val="1F3C47"/>
                </a:solidFill>
                <a:latin typeface="Libre Franklin"/>
              </a:rPr>
              <a:t>vont rapidement devenir les principes de base du mouvement coopératif et sont toujours en vigueur aujourd’hui :</a:t>
            </a:r>
          </a:p>
          <a:p>
            <a:pPr marL="0" lvl="0" indent="0" eaLnBrk="0" hangingPunct="0">
              <a:lnSpc>
                <a:spcPct val="100000"/>
              </a:lnSpc>
              <a:spcBef>
                <a:spcPct val="0"/>
              </a:spcBef>
              <a:buNone/>
            </a:pPr>
            <a:r>
              <a:rPr lang="fr-FR" altLang="fr-FR" sz="1200" b="1" dirty="0">
                <a:solidFill>
                  <a:srgbClr val="1F3C47"/>
                </a:solidFill>
                <a:latin typeface="Libre Franklin"/>
              </a:rPr>
              <a:t>- la « porte ouverte »</a:t>
            </a:r>
            <a:r>
              <a:rPr lang="fr-FR" altLang="fr-FR" sz="1200" dirty="0">
                <a:solidFill>
                  <a:srgbClr val="1F3C47"/>
                </a:solidFill>
                <a:latin typeface="Libre Franklin"/>
              </a:rPr>
              <a:t> : toute personne souhaitant acheter dans le magasin coopératif ou devenir sociétaire (c’est-à-dire acheter des actions de la Société) en est parfaitement libre, il n’y a pas de conditions d’adhésion.</a:t>
            </a:r>
          </a:p>
          <a:p>
            <a:pPr marL="0" lvl="0" indent="0" eaLnBrk="0" hangingPunct="0">
              <a:lnSpc>
                <a:spcPct val="100000"/>
              </a:lnSpc>
              <a:spcBef>
                <a:spcPct val="0"/>
              </a:spcBef>
              <a:buNone/>
            </a:pPr>
            <a:r>
              <a:rPr lang="fr-FR" altLang="fr-FR" sz="1200" b="1" dirty="0">
                <a:solidFill>
                  <a:srgbClr val="1F3C47"/>
                </a:solidFill>
                <a:latin typeface="Libre Franklin"/>
              </a:rPr>
              <a:t>- « un homme, une voix »</a:t>
            </a:r>
            <a:r>
              <a:rPr lang="fr-FR" altLang="fr-FR" sz="1200" dirty="0">
                <a:solidFill>
                  <a:srgbClr val="1F3C47"/>
                </a:solidFill>
                <a:latin typeface="Libre Franklin"/>
              </a:rPr>
              <a:t> : lors des assemblées générales, tous les sociétaires possèdent une voix, quel que soit le nombre d’actions qu’ils possèdent.</a:t>
            </a:r>
          </a:p>
          <a:p>
            <a:pPr marL="0" lvl="0" indent="0" eaLnBrk="0" hangingPunct="0">
              <a:lnSpc>
                <a:spcPct val="100000"/>
              </a:lnSpc>
              <a:spcBef>
                <a:spcPct val="0"/>
              </a:spcBef>
              <a:buNone/>
            </a:pPr>
            <a:r>
              <a:rPr lang="fr-FR" altLang="fr-FR" sz="1200" b="1" dirty="0">
                <a:solidFill>
                  <a:srgbClr val="1F3C47"/>
                </a:solidFill>
                <a:latin typeface="Libre Franklin"/>
              </a:rPr>
              <a:t>- la répartition des bénéfices entre les membres de la Société</a:t>
            </a:r>
            <a:r>
              <a:rPr lang="fr-FR" altLang="fr-FR" sz="1200" dirty="0">
                <a:solidFill>
                  <a:srgbClr val="1F3C47"/>
                </a:solidFill>
                <a:latin typeface="Libre Franklin"/>
              </a:rPr>
              <a:t>: ainsi, pour un magasin, les bénéfices sont distribués entre les acheteurs au prorata de leurs achats.</a:t>
            </a:r>
          </a:p>
          <a:p>
            <a:pPr marL="0" lvl="0" indent="0" eaLnBrk="0" hangingPunct="0">
              <a:lnSpc>
                <a:spcPct val="100000"/>
              </a:lnSpc>
              <a:spcBef>
                <a:spcPct val="0"/>
              </a:spcBef>
              <a:buNone/>
            </a:pPr>
            <a:r>
              <a:rPr lang="fr-FR" altLang="fr-FR" sz="1200" b="1" dirty="0">
                <a:solidFill>
                  <a:srgbClr val="1F3C47"/>
                </a:solidFill>
                <a:latin typeface="Libre Franklin"/>
              </a:rPr>
              <a:t>- la rémunération limitée du Capital</a:t>
            </a:r>
            <a:r>
              <a:rPr lang="fr-FR" altLang="fr-FR" sz="1200" dirty="0">
                <a:solidFill>
                  <a:srgbClr val="1F3C47"/>
                </a:solidFill>
                <a:latin typeface="Libre Franklin"/>
              </a:rPr>
              <a:t> : les sociétaires, ceux qui ont investi pour acheter des actions, touchent chaque année un intérêt, proportionnel à leur nombre d’actions et non aux bénéfices : s’ils veulent toucher une forte part des bénéfices, ils ont donc intérêt à acheter beaucoup, plutôt que d’acheter beaucoup d’actions.</a:t>
            </a:r>
          </a:p>
          <a:p>
            <a:pPr marL="0" lvl="0" indent="0" eaLnBrk="0" hangingPunct="0">
              <a:lnSpc>
                <a:spcPct val="100000"/>
              </a:lnSpc>
              <a:spcBef>
                <a:spcPct val="0"/>
              </a:spcBef>
              <a:buNone/>
            </a:pPr>
            <a:endParaRPr lang="fr-FR" altLang="fr-FR" sz="1200" dirty="0">
              <a:solidFill>
                <a:srgbClr val="1F3C47"/>
              </a:solidFill>
              <a:latin typeface="Libre Franklin"/>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1C99EA-744F-4469-8E1A-775272976E7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100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a:extLst>
              <a:ext uri="{FF2B5EF4-FFF2-40B4-BE49-F238E27FC236}">
                <a16:creationId xmlns:a16="http://schemas.microsoft.com/office/drawing/2014/main" id="{1F47CE0F-30BB-4E05-816E-F00667E472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Espace réservé des notes 2">
            <a:extLst>
              <a:ext uri="{FF2B5EF4-FFF2-40B4-BE49-F238E27FC236}">
                <a16:creationId xmlns:a16="http://schemas.microsoft.com/office/drawing/2014/main" id="{8918F02F-DAD1-4494-93F9-94804CF113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4" name="Espace réservé du numéro de diapositive 3">
            <a:extLst>
              <a:ext uri="{FF2B5EF4-FFF2-40B4-BE49-F238E27FC236}">
                <a16:creationId xmlns:a16="http://schemas.microsoft.com/office/drawing/2014/main" id="{97F1AE98-EC4B-4EFB-A931-0B52DADDDE8E}"/>
              </a:ext>
            </a:extLst>
          </p:cNvPr>
          <p:cNvSpPr>
            <a:spLocks noGrp="1"/>
          </p:cNvSpPr>
          <p:nvPr>
            <p:ph type="sldNum" sz="quarter" idx="5"/>
          </p:nvPr>
        </p:nvSpPr>
        <p:spPr/>
        <p:txBody>
          <a:bodyPr/>
          <a:lstStyle/>
          <a:p>
            <a:pPr>
              <a:defRPr/>
            </a:pPr>
            <a:fld id="{24B6AA02-FA3E-40C0-AAB2-4F79A6A76D0D}" type="slidenum">
              <a:rPr lang="fr-FR" smtClean="0"/>
              <a:pPr>
                <a:defRPr/>
              </a:pPr>
              <a:t>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e l'image des diapositives 1">
            <a:extLst>
              <a:ext uri="{FF2B5EF4-FFF2-40B4-BE49-F238E27FC236}">
                <a16:creationId xmlns:a16="http://schemas.microsoft.com/office/drawing/2014/main" id="{1F887BD2-D265-4127-AA03-D117D02AA6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Espace réservé des notes 2">
            <a:extLst>
              <a:ext uri="{FF2B5EF4-FFF2-40B4-BE49-F238E27FC236}">
                <a16:creationId xmlns:a16="http://schemas.microsoft.com/office/drawing/2014/main" id="{EDDD3D14-2877-47C6-9D8D-C17D9C2FE6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4" name="Espace réservé du numéro de diapositive 3">
            <a:extLst>
              <a:ext uri="{FF2B5EF4-FFF2-40B4-BE49-F238E27FC236}">
                <a16:creationId xmlns:a16="http://schemas.microsoft.com/office/drawing/2014/main" id="{87815BE2-0EA6-42C2-9D4A-05D39DF6E080}"/>
              </a:ext>
            </a:extLst>
          </p:cNvPr>
          <p:cNvSpPr>
            <a:spLocks noGrp="1"/>
          </p:cNvSpPr>
          <p:nvPr>
            <p:ph type="sldNum" sz="quarter" idx="5"/>
          </p:nvPr>
        </p:nvSpPr>
        <p:spPr/>
        <p:txBody>
          <a:bodyPr/>
          <a:lstStyle/>
          <a:p>
            <a:pPr>
              <a:defRPr/>
            </a:pPr>
            <a:fld id="{3E673986-A9ED-4214-B010-C13A336E308E}" type="slidenum">
              <a:rPr lang="fr-FR" smtClean="0"/>
              <a:pPr>
                <a:defRPr/>
              </a:pPr>
              <a:t>7</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e l'image des diapositives 1">
            <a:extLst>
              <a:ext uri="{FF2B5EF4-FFF2-40B4-BE49-F238E27FC236}">
                <a16:creationId xmlns:a16="http://schemas.microsoft.com/office/drawing/2014/main" id="{58459F85-7256-42B0-84AA-559726DC20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Espace réservé des notes 2">
            <a:extLst>
              <a:ext uri="{FF2B5EF4-FFF2-40B4-BE49-F238E27FC236}">
                <a16:creationId xmlns:a16="http://schemas.microsoft.com/office/drawing/2014/main" id="{33F99FE6-C087-4EE6-BA08-795191C329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Nos œufs Plein Air La Nouvelle Agriculture® sont issus de poules élevées dans nos prairies arborées, et nourries sans OGM (&lt;0,9%) avec des céréales locales. Conformément au cahier des charges Bleu Blanc Cœur, nous diversifions leur alimentation avec des graines de lin, apportant ainsi des Omega 3 pour améliorer les qualités nutritionnelles des œufs et favoriser la biodiversité des cultures. Nous élevons nos poules sans traitement antibiotique dès la ponte des œufs, grâce à nos savoir-faire et notre attention au confort des poules, mais aussi grâce à une alimentation équilibrée que nous pouvons compléter par des extraits de plantes ou des huiles essentielles.</a:t>
            </a:r>
          </a:p>
          <a:p>
            <a:endParaRPr lang="fr-FR" altLang="fr-FR"/>
          </a:p>
          <a:p>
            <a:r>
              <a:rPr lang="fr-FR" altLang="fr-FR"/>
              <a:t>Nos œufs BIO La Nouvelle Agriculture® proviennent de nos exploitations familiales où nos poules sont élevées dans des prairies arborées. Elles sont nourries avec une alimentation BIO riche en céréales BIO (principalement blé et mais) issue de cultures réalisées sans pesticides ni engrais chimiques, et sans OGM (&lt;0,9%) conformément à la réglementation BIO.</a:t>
            </a:r>
          </a:p>
        </p:txBody>
      </p:sp>
      <p:sp>
        <p:nvSpPr>
          <p:cNvPr id="4" name="Espace réservé du numéro de diapositive 3">
            <a:extLst>
              <a:ext uri="{FF2B5EF4-FFF2-40B4-BE49-F238E27FC236}">
                <a16:creationId xmlns:a16="http://schemas.microsoft.com/office/drawing/2014/main" id="{1E3FFAB3-3C86-465D-8DDC-EC666D9658E1}"/>
              </a:ext>
            </a:extLst>
          </p:cNvPr>
          <p:cNvSpPr>
            <a:spLocks noGrp="1"/>
          </p:cNvSpPr>
          <p:nvPr>
            <p:ph type="sldNum" sz="quarter" idx="5"/>
          </p:nvPr>
        </p:nvSpPr>
        <p:spPr/>
        <p:txBody>
          <a:bodyPr/>
          <a:lstStyle/>
          <a:p>
            <a:pPr>
              <a:defRPr/>
            </a:pPr>
            <a:fld id="{7FB403D7-E637-4701-804D-366013ACCCF2}" type="slidenum">
              <a:rPr lang="fr-FR" smtClean="0"/>
              <a:pPr>
                <a:defRPr/>
              </a:pPr>
              <a:t>8</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1" kern="1200" dirty="0">
                <a:solidFill>
                  <a:schemeClr val="tx1"/>
                </a:solidFill>
                <a:effectLst/>
                <a:latin typeface="+mn-lt"/>
                <a:ea typeface="+mn-ea"/>
                <a:cs typeface="+mn-cs"/>
              </a:rPr>
              <a:t>L’objectif de La Consultation était que les adhérents et salariés donnent leur avis, discutent et partagent leurs idées sur le thème « Osons l’agriculture de demain ». Nous avons reçu plus de 1000 propositions concrètes recueillies à travers une plateforme numérique, des ateliers débats et des forums. C’est une vraie satisfaction. Tous ce que nous ont dit nos adhérents nous permettent d’avancer ensemble.</a:t>
            </a:r>
          </a:p>
          <a:p>
            <a:endParaRPr lang="fr-FR" sz="1200" i="1"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Des thèmes récurrents qui font consensus </a:t>
            </a:r>
          </a:p>
          <a:p>
            <a:endParaRPr lang="fr-FR" sz="1200" i="1" kern="1200" dirty="0">
              <a:solidFill>
                <a:schemeClr val="tx1"/>
              </a:solidFill>
              <a:effectLst/>
              <a:latin typeface="+mn-lt"/>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fr-FR" dirty="0"/>
              <a:t>Communiquer : </a:t>
            </a:r>
            <a:r>
              <a:rPr lang="fr-FR" sz="1100" dirty="0">
                <a:latin typeface="Century Gothic" panose="020B0502020202020204" pitchFamily="34" charset="0"/>
              </a:rPr>
              <a:t>pour revaloriser le métier d’agriculteur, créer un nouveau lien avec les consommateurs et les citoyens et  favoriser l’échange de pratiques entre adhérents.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fr-FR" sz="1100" dirty="0">
                <a:latin typeface="Futura Book"/>
              </a:rPr>
              <a:t>Agriculture de progrès : pour faire face aux changements climatiques et à la transformation de l’alimentation il faut développer recherche et innovation et développer de nouvelles productions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fr-FR" sz="1100" dirty="0">
                <a:latin typeface="Futura Book"/>
              </a:rPr>
              <a:t>Valorisation : </a:t>
            </a:r>
            <a:r>
              <a:rPr lang="fr-FR" sz="1200" dirty="0">
                <a:latin typeface="Futura Book"/>
              </a:rPr>
              <a:t>des prix construits en transparence et plus rémunérateurs pour les adhérents, et une meilleure répartition de la valeur. De nouvelles recherches de valeurs ( production d’énergie, productions agricoles  à forte valeur ajoutée…) / meilleure rémunération des productions inscrites dans une agriculture de progrès., recherche de nouveaux débouchés commerciaux.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fr-FR" sz="1200" dirty="0">
                <a:latin typeface="Futura Book"/>
              </a:rPr>
              <a:t>Proximité : </a:t>
            </a:r>
            <a:r>
              <a:rPr lang="fr-FR" sz="1200" dirty="0">
                <a:latin typeface="Century Gothic" panose="020B0502020202020204" pitchFamily="34" charset="0"/>
              </a:rPr>
              <a:t>par de la vente en circuits courts, une meilleure mise en valeur de l’origine géographique des produits, et par une agriculture « relocalisée », (moins d’importations).</a:t>
            </a:r>
          </a:p>
          <a:p>
            <a:endParaRPr lang="fr-FR" sz="1200" i="1"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pPr>
              <a:defRPr/>
            </a:pPr>
            <a:fld id="{F735AC75-8523-434F-9E72-A90324308220}" type="slidenum">
              <a:rPr lang="fr-FR" smtClean="0"/>
              <a:pPr>
                <a:defRPr/>
              </a:pPr>
              <a:t>9</a:t>
            </a:fld>
            <a:endParaRPr lang="fr-FR"/>
          </a:p>
        </p:txBody>
      </p:sp>
    </p:spTree>
    <p:extLst>
      <p:ext uri="{BB962C8B-B14F-4D97-AF65-F5344CB8AC3E}">
        <p14:creationId xmlns:p14="http://schemas.microsoft.com/office/powerpoint/2010/main" val="3517782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F735AC75-8523-434F-9E72-A90324308220}" type="slidenum">
              <a:rPr lang="fr-FR" smtClean="0"/>
              <a:pPr>
                <a:defRPr/>
              </a:pPr>
              <a:t>10</a:t>
            </a:fld>
            <a:endParaRPr lang="fr-FR"/>
          </a:p>
        </p:txBody>
      </p:sp>
    </p:spTree>
    <p:extLst>
      <p:ext uri="{BB962C8B-B14F-4D97-AF65-F5344CB8AC3E}">
        <p14:creationId xmlns:p14="http://schemas.microsoft.com/office/powerpoint/2010/main" val="3502815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ouvertu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805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ganigramme ">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EDAA059-5F77-4E47-B1C1-62B9596F253E}"/>
              </a:ext>
            </a:extLst>
          </p:cNvPr>
          <p:cNvSpPr/>
          <p:nvPr userDrawn="1"/>
        </p:nvSpPr>
        <p:spPr>
          <a:xfrm>
            <a:off x="619125" y="2020888"/>
            <a:ext cx="3079750" cy="3871912"/>
          </a:xfrm>
          <a:prstGeom prst="rect">
            <a:avLst/>
          </a:prstGeom>
          <a:noFill/>
          <a:ln w="28575">
            <a:solidFill>
              <a:srgbClr val="492B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14" name="Rectangle 13">
            <a:extLst>
              <a:ext uri="{FF2B5EF4-FFF2-40B4-BE49-F238E27FC236}">
                <a16:creationId xmlns:a16="http://schemas.microsoft.com/office/drawing/2014/main" id="{C474ED35-D5F0-4034-8FD3-6915A2A50ADC}"/>
              </a:ext>
            </a:extLst>
          </p:cNvPr>
          <p:cNvSpPr/>
          <p:nvPr userDrawn="1"/>
        </p:nvSpPr>
        <p:spPr>
          <a:xfrm>
            <a:off x="4462463" y="2020888"/>
            <a:ext cx="3079750" cy="3871912"/>
          </a:xfrm>
          <a:prstGeom prst="rect">
            <a:avLst/>
          </a:prstGeom>
          <a:noFill/>
          <a:ln w="28575">
            <a:solidFill>
              <a:srgbClr val="492B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Rectangle 21">
            <a:extLst>
              <a:ext uri="{FF2B5EF4-FFF2-40B4-BE49-F238E27FC236}">
                <a16:creationId xmlns:a16="http://schemas.microsoft.com/office/drawing/2014/main" id="{42F3B16E-5401-4074-A622-87B9D35D4AD2}"/>
              </a:ext>
            </a:extLst>
          </p:cNvPr>
          <p:cNvSpPr/>
          <p:nvPr userDrawn="1"/>
        </p:nvSpPr>
        <p:spPr>
          <a:xfrm>
            <a:off x="8305800" y="2020888"/>
            <a:ext cx="3079750" cy="3871912"/>
          </a:xfrm>
          <a:prstGeom prst="rect">
            <a:avLst/>
          </a:prstGeom>
          <a:noFill/>
          <a:ln w="28575">
            <a:solidFill>
              <a:srgbClr val="492B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 name="Titre 1"/>
          <p:cNvSpPr>
            <a:spLocks noGrp="1"/>
          </p:cNvSpPr>
          <p:nvPr>
            <p:ph type="ctrTitle"/>
          </p:nvPr>
        </p:nvSpPr>
        <p:spPr>
          <a:xfrm>
            <a:off x="323762" y="114300"/>
            <a:ext cx="9144000" cy="855188"/>
          </a:xfrm>
          <a:prstGeom prst="rect">
            <a:avLst/>
          </a:prstGeom>
        </p:spPr>
        <p:txBody>
          <a:bodyPr anchor="b"/>
          <a:lstStyle>
            <a:lvl1pPr algn="l">
              <a:defRPr sz="3000">
                <a:solidFill>
                  <a:srgbClr val="492B31"/>
                </a:solidFill>
                <a:latin typeface="Futura" panose="020B0602020204020303"/>
                <a:cs typeface="Futura Medium" panose="020B0602020204020303" pitchFamily="34" charset="-79"/>
              </a:defRPr>
            </a:lvl1pPr>
          </a:lstStyle>
          <a:p>
            <a:r>
              <a:rPr lang="fr-FR"/>
              <a:t>Modifiez le style du titre</a:t>
            </a:r>
            <a:endParaRPr lang="fr-FR" dirty="0"/>
          </a:p>
        </p:txBody>
      </p:sp>
      <p:sp>
        <p:nvSpPr>
          <p:cNvPr id="9" name="Espace réservé pour une image  2"/>
          <p:cNvSpPr>
            <a:spLocks noGrp="1"/>
          </p:cNvSpPr>
          <p:nvPr>
            <p:ph type="pic" idx="13"/>
          </p:nvPr>
        </p:nvSpPr>
        <p:spPr>
          <a:xfrm>
            <a:off x="825952" y="2172405"/>
            <a:ext cx="2667099" cy="218850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fr-FR" noProof="0" dirty="0"/>
          </a:p>
        </p:txBody>
      </p:sp>
      <p:sp>
        <p:nvSpPr>
          <p:cNvPr id="13" name="Espace réservé pour une image  2"/>
          <p:cNvSpPr>
            <a:spLocks noGrp="1"/>
          </p:cNvSpPr>
          <p:nvPr>
            <p:ph type="pic" idx="14"/>
          </p:nvPr>
        </p:nvSpPr>
        <p:spPr>
          <a:xfrm>
            <a:off x="4661348" y="2172405"/>
            <a:ext cx="2667099" cy="218850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fr-FR" noProof="0" dirty="0"/>
          </a:p>
        </p:txBody>
      </p:sp>
      <p:sp>
        <p:nvSpPr>
          <p:cNvPr id="15" name="Espace réservé pour une image  2"/>
          <p:cNvSpPr>
            <a:spLocks noGrp="1"/>
          </p:cNvSpPr>
          <p:nvPr>
            <p:ph type="pic" idx="15"/>
          </p:nvPr>
        </p:nvSpPr>
        <p:spPr>
          <a:xfrm>
            <a:off x="8496744" y="2172405"/>
            <a:ext cx="2667099" cy="218850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fr-FR" noProof="0" dirty="0"/>
          </a:p>
        </p:txBody>
      </p:sp>
      <p:sp>
        <p:nvSpPr>
          <p:cNvPr id="16" name="Espace réservé du texte vertical 2"/>
          <p:cNvSpPr>
            <a:spLocks noGrp="1"/>
          </p:cNvSpPr>
          <p:nvPr>
            <p:ph type="body" orient="vert" idx="19"/>
          </p:nvPr>
        </p:nvSpPr>
        <p:spPr>
          <a:xfrm rot="16200000">
            <a:off x="1937987" y="3949519"/>
            <a:ext cx="461622" cy="2648506"/>
          </a:xfrm>
          <a:prstGeom prst="rect">
            <a:avLst/>
          </a:prstGeom>
          <a:noFill/>
        </p:spPr>
        <p:txBody>
          <a:bodyPr vert="eaVert"/>
          <a:lstStyle>
            <a:lvl1pPr marL="0" indent="0" algn="ctr">
              <a:buNone/>
              <a:defRPr sz="1400" b="0" i="0">
                <a:solidFill>
                  <a:srgbClr val="BFC0BF"/>
                </a:solidFill>
                <a:latin typeface="Futura" pitchFamily="2" charset="0"/>
              </a:defRPr>
            </a:lvl1pPr>
          </a:lstStyle>
          <a:p>
            <a:pPr lvl="0"/>
            <a:r>
              <a:rPr lang="fr-FR"/>
              <a:t>Modifier les styles du texte du masque</a:t>
            </a:r>
          </a:p>
        </p:txBody>
      </p:sp>
      <p:sp>
        <p:nvSpPr>
          <p:cNvPr id="17" name="Espace réservé du texte vertical 2"/>
          <p:cNvSpPr>
            <a:spLocks noGrp="1"/>
          </p:cNvSpPr>
          <p:nvPr>
            <p:ph type="body" orient="vert" idx="20"/>
          </p:nvPr>
        </p:nvSpPr>
        <p:spPr>
          <a:xfrm rot="16200000">
            <a:off x="1937987" y="3479619"/>
            <a:ext cx="461622" cy="2648506"/>
          </a:xfrm>
          <a:prstGeom prst="rect">
            <a:avLst/>
          </a:prstGeom>
          <a:noFill/>
        </p:spPr>
        <p:txBody>
          <a:bodyPr vert="eaVert"/>
          <a:lstStyle>
            <a:lvl1pPr marL="0" indent="0" algn="ctr">
              <a:buNone/>
              <a:defRPr sz="2400" b="1" i="0">
                <a:solidFill>
                  <a:srgbClr val="4DAF46"/>
                </a:solidFill>
                <a:latin typeface="Futura" panose="020B0602020204020303"/>
                <a:cs typeface="Futura Medium" panose="020B0602020204020303" pitchFamily="34" charset="-79"/>
              </a:defRPr>
            </a:lvl1pPr>
          </a:lstStyle>
          <a:p>
            <a:pPr lvl="0"/>
            <a:r>
              <a:rPr lang="fr-FR"/>
              <a:t>Modifier les styles du texte du masque</a:t>
            </a:r>
          </a:p>
        </p:txBody>
      </p:sp>
      <p:sp>
        <p:nvSpPr>
          <p:cNvPr id="18" name="Espace réservé du texte vertical 2"/>
          <p:cNvSpPr>
            <a:spLocks noGrp="1"/>
          </p:cNvSpPr>
          <p:nvPr>
            <p:ph type="body" orient="vert" idx="21"/>
          </p:nvPr>
        </p:nvSpPr>
        <p:spPr>
          <a:xfrm rot="16200000">
            <a:off x="5763987" y="3949520"/>
            <a:ext cx="461622" cy="2648506"/>
          </a:xfrm>
          <a:prstGeom prst="rect">
            <a:avLst/>
          </a:prstGeom>
          <a:noFill/>
        </p:spPr>
        <p:txBody>
          <a:bodyPr vert="eaVert"/>
          <a:lstStyle>
            <a:lvl1pPr marL="0" indent="0" algn="ctr">
              <a:buNone/>
              <a:defRPr sz="1400" b="0" i="0">
                <a:solidFill>
                  <a:srgbClr val="BFC0BF"/>
                </a:solidFill>
                <a:latin typeface="Futura" pitchFamily="2" charset="0"/>
              </a:defRPr>
            </a:lvl1pPr>
          </a:lstStyle>
          <a:p>
            <a:pPr lvl="0"/>
            <a:r>
              <a:rPr lang="fr-FR"/>
              <a:t>Modifier les styles du texte du masque</a:t>
            </a:r>
          </a:p>
        </p:txBody>
      </p:sp>
      <p:sp>
        <p:nvSpPr>
          <p:cNvPr id="19" name="Espace réservé du texte vertical 2"/>
          <p:cNvSpPr>
            <a:spLocks noGrp="1"/>
          </p:cNvSpPr>
          <p:nvPr>
            <p:ph type="body" orient="vert" idx="22"/>
          </p:nvPr>
        </p:nvSpPr>
        <p:spPr>
          <a:xfrm rot="16200000">
            <a:off x="5763987" y="3479620"/>
            <a:ext cx="461622" cy="2648506"/>
          </a:xfrm>
          <a:prstGeom prst="rect">
            <a:avLst/>
          </a:prstGeom>
          <a:noFill/>
        </p:spPr>
        <p:txBody>
          <a:bodyPr vert="eaVert"/>
          <a:lstStyle>
            <a:lvl1pPr marL="0" indent="0" algn="ctr">
              <a:buNone/>
              <a:defRPr sz="2400" b="1" i="0">
                <a:solidFill>
                  <a:srgbClr val="4DAF46"/>
                </a:solidFill>
                <a:latin typeface="Futura" panose="020B0602020204020303"/>
                <a:cs typeface="Futura Medium" panose="020B0602020204020303" pitchFamily="34" charset="-79"/>
              </a:defRPr>
            </a:lvl1pPr>
          </a:lstStyle>
          <a:p>
            <a:pPr lvl="0"/>
            <a:r>
              <a:rPr lang="fr-FR"/>
              <a:t>Modifier les styles du texte du masque</a:t>
            </a:r>
          </a:p>
        </p:txBody>
      </p:sp>
      <p:sp>
        <p:nvSpPr>
          <p:cNvPr id="20" name="Espace réservé du texte vertical 2"/>
          <p:cNvSpPr>
            <a:spLocks noGrp="1"/>
          </p:cNvSpPr>
          <p:nvPr>
            <p:ph type="body" orient="vert" idx="23"/>
          </p:nvPr>
        </p:nvSpPr>
        <p:spPr>
          <a:xfrm rot="16200000">
            <a:off x="9589987" y="3949519"/>
            <a:ext cx="461622" cy="2648506"/>
          </a:xfrm>
          <a:prstGeom prst="rect">
            <a:avLst/>
          </a:prstGeom>
          <a:noFill/>
        </p:spPr>
        <p:txBody>
          <a:bodyPr vert="eaVert"/>
          <a:lstStyle>
            <a:lvl1pPr marL="0" indent="0" algn="ctr">
              <a:buNone/>
              <a:defRPr sz="1400" b="0" i="0">
                <a:solidFill>
                  <a:srgbClr val="BFC0BF"/>
                </a:solidFill>
                <a:latin typeface="Futura" pitchFamily="2" charset="0"/>
              </a:defRPr>
            </a:lvl1pPr>
          </a:lstStyle>
          <a:p>
            <a:pPr lvl="0"/>
            <a:r>
              <a:rPr lang="fr-FR"/>
              <a:t>Modifier les styles du texte du masque</a:t>
            </a:r>
          </a:p>
        </p:txBody>
      </p:sp>
      <p:sp>
        <p:nvSpPr>
          <p:cNvPr id="21" name="Espace réservé du texte vertical 2"/>
          <p:cNvSpPr>
            <a:spLocks noGrp="1"/>
          </p:cNvSpPr>
          <p:nvPr>
            <p:ph type="body" orient="vert" idx="24"/>
          </p:nvPr>
        </p:nvSpPr>
        <p:spPr>
          <a:xfrm rot="16200000">
            <a:off x="9589987" y="3479620"/>
            <a:ext cx="461622" cy="2648506"/>
          </a:xfrm>
          <a:prstGeom prst="rect">
            <a:avLst/>
          </a:prstGeom>
          <a:noFill/>
        </p:spPr>
        <p:txBody>
          <a:bodyPr vert="eaVert"/>
          <a:lstStyle>
            <a:lvl1pPr marL="0" indent="0" algn="ctr">
              <a:buNone/>
              <a:defRPr sz="2400" b="1" i="0">
                <a:solidFill>
                  <a:srgbClr val="4DAF46"/>
                </a:solidFill>
                <a:latin typeface="Futura" panose="020B0602020204020303"/>
                <a:cs typeface="Futura Medium" panose="020B0602020204020303" pitchFamily="34" charset="-79"/>
              </a:defRPr>
            </a:lvl1pPr>
          </a:lstStyle>
          <a:p>
            <a:pPr lvl="0"/>
            <a:r>
              <a:rPr lang="fr-FR"/>
              <a:t>Modifier les styles du texte du masque</a:t>
            </a:r>
          </a:p>
        </p:txBody>
      </p:sp>
      <p:sp>
        <p:nvSpPr>
          <p:cNvPr id="23" name="Espace réservé du numéro de diapositive 5">
            <a:extLst>
              <a:ext uri="{FF2B5EF4-FFF2-40B4-BE49-F238E27FC236}">
                <a16:creationId xmlns:a16="http://schemas.microsoft.com/office/drawing/2014/main" id="{C657294F-EBAD-44A9-9228-587B227263EB}"/>
              </a:ext>
            </a:extLst>
          </p:cNvPr>
          <p:cNvSpPr>
            <a:spLocks noGrp="1"/>
          </p:cNvSpPr>
          <p:nvPr>
            <p:ph type="sldNum" sz="quarter" idx="25"/>
          </p:nvPr>
        </p:nvSpPr>
        <p:spPr>
          <a:xfrm>
            <a:off x="9353550" y="6356350"/>
            <a:ext cx="2743200" cy="365125"/>
          </a:xfrm>
        </p:spPr>
        <p:txBody>
          <a:bodyPr/>
          <a:lstStyle>
            <a:lvl1pPr>
              <a:defRPr/>
            </a:lvl1pPr>
          </a:lstStyle>
          <a:p>
            <a:pPr>
              <a:defRPr/>
            </a:pPr>
            <a:fld id="{383B6903-7625-44D9-AE2C-60D6D25E2D1D}" type="slidenum">
              <a:rPr lang="fr-FR"/>
              <a:pPr>
                <a:defRPr/>
              </a:pPr>
              <a:t>‹N°›</a:t>
            </a:fld>
            <a:endParaRPr lang="fr-FR"/>
          </a:p>
        </p:txBody>
      </p:sp>
    </p:spTree>
    <p:extLst>
      <p:ext uri="{BB962C8B-B14F-4D97-AF65-F5344CB8AC3E}">
        <p14:creationId xmlns:p14="http://schemas.microsoft.com/office/powerpoint/2010/main" val="913730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texte">
    <p:spTree>
      <p:nvGrpSpPr>
        <p:cNvPr id="1" name=""/>
        <p:cNvGrpSpPr/>
        <p:nvPr/>
      </p:nvGrpSpPr>
      <p:grpSpPr>
        <a:xfrm>
          <a:off x="0" y="0"/>
          <a:ext cx="0" cy="0"/>
          <a:chOff x="0" y="0"/>
          <a:chExt cx="0" cy="0"/>
        </a:xfrm>
      </p:grpSpPr>
      <p:sp>
        <p:nvSpPr>
          <p:cNvPr id="7" name="Titre 1"/>
          <p:cNvSpPr>
            <a:spLocks noGrp="1"/>
          </p:cNvSpPr>
          <p:nvPr>
            <p:ph type="ctrTitle"/>
          </p:nvPr>
        </p:nvSpPr>
        <p:spPr>
          <a:xfrm>
            <a:off x="323762" y="114300"/>
            <a:ext cx="9144000" cy="855188"/>
          </a:xfrm>
          <a:prstGeom prst="rect">
            <a:avLst/>
          </a:prstGeom>
        </p:spPr>
        <p:txBody>
          <a:bodyPr anchor="b"/>
          <a:lstStyle>
            <a:lvl1pPr algn="l">
              <a:defRPr sz="3000">
                <a:solidFill>
                  <a:srgbClr val="492B31"/>
                </a:solidFill>
                <a:latin typeface="Futura" panose="020B0602020204020303"/>
                <a:cs typeface="Futura Medium" panose="020B0602020204020303" pitchFamily="34" charset="-79"/>
              </a:defRPr>
            </a:lvl1pPr>
          </a:lstStyle>
          <a:p>
            <a:r>
              <a:rPr lang="fr-FR"/>
              <a:t>Modifiez le style du titre</a:t>
            </a:r>
            <a:endParaRPr lang="fr-FR" dirty="0"/>
          </a:p>
        </p:txBody>
      </p:sp>
      <p:sp>
        <p:nvSpPr>
          <p:cNvPr id="9" name="Espace réservé pour une image  8"/>
          <p:cNvSpPr>
            <a:spLocks noGrp="1"/>
          </p:cNvSpPr>
          <p:nvPr>
            <p:ph type="pic" sz="quarter" idx="13"/>
          </p:nvPr>
        </p:nvSpPr>
        <p:spPr>
          <a:xfrm>
            <a:off x="5626100" y="0"/>
            <a:ext cx="6565900" cy="6858000"/>
          </a:xfrm>
          <a:prstGeom prst="rect">
            <a:avLst/>
          </a:prstGeom>
        </p:spPr>
        <p:txBody>
          <a:bodyPr/>
          <a:lstStyle/>
          <a:p>
            <a:pPr lvl="0"/>
            <a:r>
              <a:rPr lang="fr-FR" noProof="0"/>
              <a:t>Cliquez sur l'icône pour ajouter une image</a:t>
            </a:r>
            <a:endParaRPr lang="fr-FR" noProof="0" dirty="0"/>
          </a:p>
        </p:txBody>
      </p:sp>
      <p:sp>
        <p:nvSpPr>
          <p:cNvPr id="4" name="Espace réservé du numéro de diapositive 5">
            <a:extLst>
              <a:ext uri="{FF2B5EF4-FFF2-40B4-BE49-F238E27FC236}">
                <a16:creationId xmlns:a16="http://schemas.microsoft.com/office/drawing/2014/main" id="{A2DE9170-9C45-4C48-8245-A3767C5AD6DC}"/>
              </a:ext>
            </a:extLst>
          </p:cNvPr>
          <p:cNvSpPr>
            <a:spLocks noGrp="1"/>
          </p:cNvSpPr>
          <p:nvPr>
            <p:ph type="sldNum" sz="quarter" idx="14"/>
          </p:nvPr>
        </p:nvSpPr>
        <p:spPr>
          <a:xfrm>
            <a:off x="9353550" y="6356350"/>
            <a:ext cx="2743200" cy="365125"/>
          </a:xfrm>
        </p:spPr>
        <p:txBody>
          <a:bodyPr/>
          <a:lstStyle>
            <a:lvl1pPr>
              <a:defRPr/>
            </a:lvl1pPr>
          </a:lstStyle>
          <a:p>
            <a:pPr>
              <a:defRPr/>
            </a:pPr>
            <a:fld id="{6014B9E2-D2CF-43C3-B8AF-C8AEA5238021}" type="slidenum">
              <a:rPr lang="fr-FR"/>
              <a:pPr>
                <a:defRPr/>
              </a:pPr>
              <a:t>‹N°›</a:t>
            </a:fld>
            <a:endParaRPr lang="fr-FR"/>
          </a:p>
        </p:txBody>
      </p:sp>
    </p:spTree>
    <p:extLst>
      <p:ext uri="{BB962C8B-B14F-4D97-AF65-F5344CB8AC3E}">
        <p14:creationId xmlns:p14="http://schemas.microsoft.com/office/powerpoint/2010/main" val="2066357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ock-up">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83B100E4-79BD-42AA-8204-73368E65DC23}"/>
              </a:ext>
            </a:extLst>
          </p:cNvPr>
          <p:cNvCxnSpPr>
            <a:cxnSpLocks/>
          </p:cNvCxnSpPr>
          <p:nvPr userDrawn="1"/>
        </p:nvCxnSpPr>
        <p:spPr>
          <a:xfrm>
            <a:off x="938213" y="2589213"/>
            <a:ext cx="4667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30D22C4-CA83-415E-83B0-5E0DAA4D0006}"/>
              </a:ext>
            </a:extLst>
          </p:cNvPr>
          <p:cNvSpPr/>
          <p:nvPr userDrawn="1"/>
        </p:nvSpPr>
        <p:spPr>
          <a:xfrm>
            <a:off x="9345613" y="1379538"/>
            <a:ext cx="2844800" cy="4494212"/>
          </a:xfrm>
          <a:prstGeom prst="rect">
            <a:avLst/>
          </a:prstGeom>
          <a:solidFill>
            <a:srgbClr val="4DAF46"/>
          </a:solidFill>
          <a:ln>
            <a:solidFill>
              <a:srgbClr val="4DAF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8" name="Titre 1">
            <a:extLst>
              <a:ext uri="{FF2B5EF4-FFF2-40B4-BE49-F238E27FC236}">
                <a16:creationId xmlns:a16="http://schemas.microsoft.com/office/drawing/2014/main" id="{9776F300-8D67-49D4-B28A-A12DB74FA722}"/>
              </a:ext>
            </a:extLst>
          </p:cNvPr>
          <p:cNvSpPr txBox="1">
            <a:spLocks/>
          </p:cNvSpPr>
          <p:nvPr userDrawn="1"/>
        </p:nvSpPr>
        <p:spPr>
          <a:xfrm>
            <a:off x="10044113" y="1501775"/>
            <a:ext cx="1452562" cy="855663"/>
          </a:xfrm>
          <a:prstGeom prst="rect">
            <a:avLst/>
          </a:prstGeom>
        </p:spPr>
        <p:txBody>
          <a:bodyPr anchor="b"/>
          <a:lstStyle>
            <a:lvl1pPr algn="l" defTabSz="914400" rtl="0" eaLnBrk="1" latinLnBrk="0" hangingPunct="1">
              <a:lnSpc>
                <a:spcPct val="90000"/>
              </a:lnSpc>
              <a:spcBef>
                <a:spcPct val="0"/>
              </a:spcBef>
              <a:buNone/>
              <a:defRPr sz="3000" kern="1200">
                <a:solidFill>
                  <a:schemeClr val="bg1"/>
                </a:solidFill>
                <a:latin typeface="Guildford Pro" panose="02000803000000020003" pitchFamily="2" charset="77"/>
                <a:ea typeface="+mj-ea"/>
                <a:cs typeface="+mj-cs"/>
              </a:defRPr>
            </a:lvl1pPr>
          </a:lstStyle>
          <a:p>
            <a:pPr algn="ctr" fontAlgn="auto">
              <a:spcAft>
                <a:spcPts val="0"/>
              </a:spcAft>
              <a:defRPr/>
            </a:pPr>
            <a:r>
              <a:rPr lang="fr-FR" dirty="0">
                <a:latin typeface="Futura" panose="020B0602020204020303"/>
                <a:cs typeface="Futura Medium" panose="020B0602020204020303" pitchFamily="34" charset="-79"/>
              </a:rPr>
              <a:t>TITRE</a:t>
            </a:r>
          </a:p>
        </p:txBody>
      </p:sp>
      <p:cxnSp>
        <p:nvCxnSpPr>
          <p:cNvPr id="9" name="Connecteur droit 8">
            <a:extLst>
              <a:ext uri="{FF2B5EF4-FFF2-40B4-BE49-F238E27FC236}">
                <a16:creationId xmlns:a16="http://schemas.microsoft.com/office/drawing/2014/main" id="{3EC85916-F9B0-46C1-B764-24B94163F0D4}"/>
              </a:ext>
            </a:extLst>
          </p:cNvPr>
          <p:cNvCxnSpPr>
            <a:cxnSpLocks/>
          </p:cNvCxnSpPr>
          <p:nvPr userDrawn="1"/>
        </p:nvCxnSpPr>
        <p:spPr>
          <a:xfrm>
            <a:off x="10518775" y="2443163"/>
            <a:ext cx="46513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re 1"/>
          <p:cNvSpPr>
            <a:spLocks noGrp="1"/>
          </p:cNvSpPr>
          <p:nvPr>
            <p:ph type="ctrTitle"/>
          </p:nvPr>
        </p:nvSpPr>
        <p:spPr>
          <a:xfrm>
            <a:off x="323762" y="114300"/>
            <a:ext cx="9144000" cy="855188"/>
          </a:xfrm>
          <a:prstGeom prst="rect">
            <a:avLst/>
          </a:prstGeom>
        </p:spPr>
        <p:txBody>
          <a:bodyPr anchor="b"/>
          <a:lstStyle>
            <a:lvl1pPr algn="l">
              <a:defRPr sz="3000">
                <a:solidFill>
                  <a:srgbClr val="492B31"/>
                </a:solidFill>
                <a:latin typeface="Futura Medium" panose="020B0602020204020303" pitchFamily="34" charset="-79"/>
                <a:cs typeface="Futura Medium" panose="020B0602020204020303" pitchFamily="34" charset="-79"/>
              </a:defRPr>
            </a:lvl1pPr>
          </a:lstStyle>
          <a:p>
            <a:r>
              <a:rPr lang="fr-FR"/>
              <a:t>Modifiez le style du titre</a:t>
            </a:r>
            <a:endParaRPr lang="fr-FR" dirty="0"/>
          </a:p>
        </p:txBody>
      </p:sp>
      <p:sp>
        <p:nvSpPr>
          <p:cNvPr id="3" name="Espace réservé pour une image  2"/>
          <p:cNvSpPr>
            <a:spLocks noGrp="1"/>
          </p:cNvSpPr>
          <p:nvPr>
            <p:ph type="pic" sz="quarter" idx="13"/>
          </p:nvPr>
        </p:nvSpPr>
        <p:spPr>
          <a:xfrm>
            <a:off x="292810" y="2440033"/>
            <a:ext cx="4285561" cy="2859139"/>
          </a:xfrm>
          <a:prstGeom prst="rect">
            <a:avLst/>
          </a:prstGeom>
        </p:spPr>
        <p:txBody>
          <a:bodyPr/>
          <a:lstStyle/>
          <a:p>
            <a:pPr lvl="0"/>
            <a:r>
              <a:rPr lang="fr-FR" noProof="0"/>
              <a:t>Cliquez sur l'icône pour ajouter une image</a:t>
            </a:r>
          </a:p>
        </p:txBody>
      </p:sp>
      <p:sp>
        <p:nvSpPr>
          <p:cNvPr id="25" name="Espace réservé pour une image  2"/>
          <p:cNvSpPr>
            <a:spLocks noGrp="1"/>
          </p:cNvSpPr>
          <p:nvPr>
            <p:ph type="pic" sz="quarter" idx="14"/>
          </p:nvPr>
        </p:nvSpPr>
        <p:spPr>
          <a:xfrm>
            <a:off x="4895762" y="2440033"/>
            <a:ext cx="4285561" cy="2859139"/>
          </a:xfrm>
          <a:prstGeom prst="rect">
            <a:avLst/>
          </a:prstGeom>
        </p:spPr>
        <p:txBody>
          <a:bodyPr/>
          <a:lstStyle/>
          <a:p>
            <a:pPr lvl="0"/>
            <a:r>
              <a:rPr lang="fr-FR" noProof="0"/>
              <a:t>Cliquez sur l'icône pour ajouter une image</a:t>
            </a:r>
          </a:p>
        </p:txBody>
      </p:sp>
      <p:sp>
        <p:nvSpPr>
          <p:cNvPr id="36" name="Espace réservé du texte 13"/>
          <p:cNvSpPr>
            <a:spLocks noGrp="1"/>
          </p:cNvSpPr>
          <p:nvPr>
            <p:ph type="body" sz="quarter" idx="15"/>
          </p:nvPr>
        </p:nvSpPr>
        <p:spPr>
          <a:xfrm>
            <a:off x="9500188" y="2717643"/>
            <a:ext cx="2553778" cy="3389280"/>
          </a:xfrm>
          <a:prstGeom prst="rect">
            <a:avLst/>
          </a:prstGeom>
        </p:spPr>
        <p:txBody>
          <a:bodyPr/>
          <a:lstStyle>
            <a:lvl1pPr algn="ctr">
              <a:defRPr sz="1600" b="0" i="0">
                <a:solidFill>
                  <a:schemeClr val="bg1"/>
                </a:solidFill>
                <a:latin typeface="Futura" panose="020B0602020204020303"/>
              </a:defRPr>
            </a:lvl1pPr>
          </a:lstStyle>
          <a:p>
            <a:pPr lvl="0"/>
            <a:r>
              <a:rPr lang="fr-FR"/>
              <a:t>Modifier les styles du texte du masque</a:t>
            </a:r>
          </a:p>
        </p:txBody>
      </p:sp>
      <p:sp>
        <p:nvSpPr>
          <p:cNvPr id="10" name="Espace réservé du numéro de diapositive 5">
            <a:extLst>
              <a:ext uri="{FF2B5EF4-FFF2-40B4-BE49-F238E27FC236}">
                <a16:creationId xmlns:a16="http://schemas.microsoft.com/office/drawing/2014/main" id="{9FCBC5CD-C204-473D-9945-64F808C5B32D}"/>
              </a:ext>
            </a:extLst>
          </p:cNvPr>
          <p:cNvSpPr>
            <a:spLocks noGrp="1"/>
          </p:cNvSpPr>
          <p:nvPr>
            <p:ph type="sldNum" sz="quarter" idx="16"/>
          </p:nvPr>
        </p:nvSpPr>
        <p:spPr>
          <a:xfrm>
            <a:off x="9353550" y="6356350"/>
            <a:ext cx="2743200" cy="365125"/>
          </a:xfrm>
        </p:spPr>
        <p:txBody>
          <a:bodyPr/>
          <a:lstStyle>
            <a:lvl1pPr>
              <a:defRPr/>
            </a:lvl1pPr>
          </a:lstStyle>
          <a:p>
            <a:pPr>
              <a:defRPr/>
            </a:pPr>
            <a:fld id="{5DFFAC13-844A-43DC-B2D0-5CC2127C4331}" type="slidenum">
              <a:rPr lang="fr-FR"/>
              <a:pPr>
                <a:defRPr/>
              </a:pPr>
              <a:t>‹N°›</a:t>
            </a:fld>
            <a:endParaRPr lang="fr-FR"/>
          </a:p>
        </p:txBody>
      </p:sp>
    </p:spTree>
    <p:extLst>
      <p:ext uri="{BB962C8B-B14F-4D97-AF65-F5344CB8AC3E}">
        <p14:creationId xmlns:p14="http://schemas.microsoft.com/office/powerpoint/2010/main" val="3631525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ique">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DF64FE87-C2F0-40A4-96C1-1438680223D2}"/>
              </a:ext>
            </a:extLst>
          </p:cNvPr>
          <p:cNvCxnSpPr>
            <a:cxnSpLocks/>
          </p:cNvCxnSpPr>
          <p:nvPr userDrawn="1"/>
        </p:nvCxnSpPr>
        <p:spPr>
          <a:xfrm>
            <a:off x="938213" y="2589213"/>
            <a:ext cx="4667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re 1"/>
          <p:cNvSpPr>
            <a:spLocks noGrp="1"/>
          </p:cNvSpPr>
          <p:nvPr>
            <p:ph type="ctrTitle"/>
          </p:nvPr>
        </p:nvSpPr>
        <p:spPr>
          <a:xfrm>
            <a:off x="323762" y="114300"/>
            <a:ext cx="9144000" cy="855188"/>
          </a:xfrm>
          <a:prstGeom prst="rect">
            <a:avLst/>
          </a:prstGeom>
        </p:spPr>
        <p:txBody>
          <a:bodyPr anchor="b"/>
          <a:lstStyle>
            <a:lvl1pPr algn="l">
              <a:defRPr sz="3000">
                <a:solidFill>
                  <a:srgbClr val="492B31"/>
                </a:solidFill>
                <a:latin typeface="Futura" panose="020B0602020204020303"/>
                <a:cs typeface="Futura Medium" panose="020B0602020204020303" pitchFamily="34" charset="-79"/>
              </a:defRPr>
            </a:lvl1pPr>
          </a:lstStyle>
          <a:p>
            <a:r>
              <a:rPr lang="fr-FR"/>
              <a:t>Modifiez le style du titre</a:t>
            </a:r>
            <a:endParaRPr lang="fr-FR" dirty="0"/>
          </a:p>
        </p:txBody>
      </p:sp>
      <p:sp>
        <p:nvSpPr>
          <p:cNvPr id="5" name="Espace réservé du graphique 4"/>
          <p:cNvSpPr>
            <a:spLocks noGrp="1"/>
          </p:cNvSpPr>
          <p:nvPr>
            <p:ph type="chart" sz="quarter" idx="13"/>
          </p:nvPr>
        </p:nvSpPr>
        <p:spPr>
          <a:xfrm>
            <a:off x="323762" y="1660849"/>
            <a:ext cx="11442140" cy="4254759"/>
          </a:xfrm>
          <a:prstGeom prst="rect">
            <a:avLst/>
          </a:prstGeom>
        </p:spPr>
        <p:txBody>
          <a:bodyPr/>
          <a:lstStyle/>
          <a:p>
            <a:pPr lvl="0"/>
            <a:r>
              <a:rPr lang="fr-FR" noProof="0"/>
              <a:t>Cliquez sur l'icône pour ajouter un graphique</a:t>
            </a:r>
            <a:endParaRPr lang="fr-FR" noProof="0" dirty="0"/>
          </a:p>
        </p:txBody>
      </p:sp>
      <p:sp>
        <p:nvSpPr>
          <p:cNvPr id="6" name="Espace réservé du numéro de diapositive 5">
            <a:extLst>
              <a:ext uri="{FF2B5EF4-FFF2-40B4-BE49-F238E27FC236}">
                <a16:creationId xmlns:a16="http://schemas.microsoft.com/office/drawing/2014/main" id="{65FC7964-8ED2-4918-9CA2-A2340D5E14C5}"/>
              </a:ext>
            </a:extLst>
          </p:cNvPr>
          <p:cNvSpPr>
            <a:spLocks noGrp="1"/>
          </p:cNvSpPr>
          <p:nvPr>
            <p:ph type="sldNum" sz="quarter" idx="14"/>
          </p:nvPr>
        </p:nvSpPr>
        <p:spPr>
          <a:xfrm>
            <a:off x="9353550" y="6356350"/>
            <a:ext cx="2743200" cy="365125"/>
          </a:xfrm>
        </p:spPr>
        <p:txBody>
          <a:bodyPr/>
          <a:lstStyle>
            <a:lvl1pPr>
              <a:defRPr/>
            </a:lvl1pPr>
          </a:lstStyle>
          <a:p>
            <a:pPr>
              <a:defRPr/>
            </a:pPr>
            <a:fld id="{D18C6B8A-8EC1-49A6-AA0D-216990067D84}" type="slidenum">
              <a:rPr lang="fr-FR"/>
              <a:pPr>
                <a:defRPr/>
              </a:pPr>
              <a:t>‹N°›</a:t>
            </a:fld>
            <a:endParaRPr lang="fr-FR"/>
          </a:p>
        </p:txBody>
      </p:sp>
    </p:spTree>
    <p:extLst>
      <p:ext uri="{BB962C8B-B14F-4D97-AF65-F5344CB8AC3E}">
        <p14:creationId xmlns:p14="http://schemas.microsoft.com/office/powerpoint/2010/main" val="2453459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au ">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88B9D1BC-8610-4380-AACA-E8D36D177B56}"/>
              </a:ext>
            </a:extLst>
          </p:cNvPr>
          <p:cNvCxnSpPr>
            <a:cxnSpLocks/>
          </p:cNvCxnSpPr>
          <p:nvPr userDrawn="1"/>
        </p:nvCxnSpPr>
        <p:spPr>
          <a:xfrm>
            <a:off x="938213" y="2589213"/>
            <a:ext cx="4667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re 1"/>
          <p:cNvSpPr>
            <a:spLocks noGrp="1"/>
          </p:cNvSpPr>
          <p:nvPr>
            <p:ph type="ctrTitle"/>
          </p:nvPr>
        </p:nvSpPr>
        <p:spPr>
          <a:xfrm>
            <a:off x="323762" y="114300"/>
            <a:ext cx="9144000" cy="855188"/>
          </a:xfrm>
          <a:prstGeom prst="rect">
            <a:avLst/>
          </a:prstGeom>
        </p:spPr>
        <p:txBody>
          <a:bodyPr anchor="b"/>
          <a:lstStyle>
            <a:lvl1pPr algn="l">
              <a:defRPr sz="3000">
                <a:solidFill>
                  <a:srgbClr val="492B31"/>
                </a:solidFill>
                <a:latin typeface="Futura" panose="020B0602020204020303"/>
                <a:cs typeface="Futura Medium" panose="020B0602020204020303" pitchFamily="34" charset="-79"/>
              </a:defRPr>
            </a:lvl1pPr>
          </a:lstStyle>
          <a:p>
            <a:r>
              <a:rPr lang="fr-FR"/>
              <a:t>Modifiez le style du titre</a:t>
            </a:r>
            <a:endParaRPr lang="fr-FR" dirty="0"/>
          </a:p>
        </p:txBody>
      </p:sp>
      <p:sp>
        <p:nvSpPr>
          <p:cNvPr id="3" name="Espace réservé du tableau 2"/>
          <p:cNvSpPr>
            <a:spLocks noGrp="1"/>
          </p:cNvSpPr>
          <p:nvPr>
            <p:ph type="tbl" sz="quarter" idx="13"/>
          </p:nvPr>
        </p:nvSpPr>
        <p:spPr>
          <a:xfrm>
            <a:off x="323850" y="1651519"/>
            <a:ext cx="5640852" cy="4338120"/>
          </a:xfrm>
          <a:prstGeom prst="rect">
            <a:avLst/>
          </a:prstGeom>
        </p:spPr>
        <p:txBody>
          <a:bodyPr/>
          <a:lstStyle/>
          <a:p>
            <a:pPr lvl="0"/>
            <a:r>
              <a:rPr lang="fr-FR" noProof="0"/>
              <a:t>Cliquez sur l'icône pour ajouter un tableau</a:t>
            </a:r>
          </a:p>
        </p:txBody>
      </p:sp>
      <p:sp>
        <p:nvSpPr>
          <p:cNvPr id="6" name="Espace réservé du numéro de diapositive 5">
            <a:extLst>
              <a:ext uri="{FF2B5EF4-FFF2-40B4-BE49-F238E27FC236}">
                <a16:creationId xmlns:a16="http://schemas.microsoft.com/office/drawing/2014/main" id="{6C47FD5D-7156-4215-A70C-AE0A2E7D3214}"/>
              </a:ext>
            </a:extLst>
          </p:cNvPr>
          <p:cNvSpPr>
            <a:spLocks noGrp="1"/>
          </p:cNvSpPr>
          <p:nvPr>
            <p:ph type="sldNum" sz="quarter" idx="14"/>
          </p:nvPr>
        </p:nvSpPr>
        <p:spPr>
          <a:xfrm>
            <a:off x="9353550" y="6356350"/>
            <a:ext cx="2743200" cy="365125"/>
          </a:xfrm>
        </p:spPr>
        <p:txBody>
          <a:bodyPr/>
          <a:lstStyle>
            <a:lvl1pPr>
              <a:defRPr/>
            </a:lvl1pPr>
          </a:lstStyle>
          <a:p>
            <a:pPr>
              <a:defRPr/>
            </a:pPr>
            <a:fld id="{088F09A3-5857-49C1-A953-3E10747F7109}" type="slidenum">
              <a:rPr lang="fr-FR"/>
              <a:pPr>
                <a:defRPr/>
              </a:pPr>
              <a:t>‹N°›</a:t>
            </a:fld>
            <a:endParaRPr lang="fr-FR"/>
          </a:p>
        </p:txBody>
      </p:sp>
    </p:spTree>
    <p:extLst>
      <p:ext uri="{BB962C8B-B14F-4D97-AF65-F5344CB8AC3E}">
        <p14:creationId xmlns:p14="http://schemas.microsoft.com/office/powerpoint/2010/main" val="4070045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iffre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BEC3594-EA46-4E36-B513-9A8D4FC2C491}"/>
              </a:ext>
            </a:extLst>
          </p:cNvPr>
          <p:cNvSpPr/>
          <p:nvPr userDrawn="1"/>
        </p:nvSpPr>
        <p:spPr>
          <a:xfrm>
            <a:off x="-6350" y="-58738"/>
            <a:ext cx="4054475" cy="2343151"/>
          </a:xfrm>
          <a:prstGeom prst="rect">
            <a:avLst/>
          </a:prstGeom>
          <a:solidFill>
            <a:srgbClr val="84BF41"/>
          </a:solidFill>
          <a:ln>
            <a:solidFill>
              <a:srgbClr val="84BF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492B31"/>
              </a:solidFill>
            </a:endParaRPr>
          </a:p>
        </p:txBody>
      </p:sp>
      <p:sp>
        <p:nvSpPr>
          <p:cNvPr id="18" name="Rectangle 17">
            <a:extLst>
              <a:ext uri="{FF2B5EF4-FFF2-40B4-BE49-F238E27FC236}">
                <a16:creationId xmlns:a16="http://schemas.microsoft.com/office/drawing/2014/main" id="{0C36B05B-5BF8-4986-B8FC-0F274482A86B}"/>
              </a:ext>
            </a:extLst>
          </p:cNvPr>
          <p:cNvSpPr/>
          <p:nvPr userDrawn="1"/>
        </p:nvSpPr>
        <p:spPr>
          <a:xfrm>
            <a:off x="8137525" y="-84138"/>
            <a:ext cx="4054475" cy="2343151"/>
          </a:xfrm>
          <a:prstGeom prst="rect">
            <a:avLst/>
          </a:prstGeom>
          <a:solidFill>
            <a:srgbClr val="4DAF46"/>
          </a:solidFill>
          <a:ln>
            <a:solidFill>
              <a:srgbClr val="4DAF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492B31"/>
              </a:solidFill>
            </a:endParaRPr>
          </a:p>
        </p:txBody>
      </p:sp>
      <p:sp>
        <p:nvSpPr>
          <p:cNvPr id="20" name="Rectangle 19">
            <a:extLst>
              <a:ext uri="{FF2B5EF4-FFF2-40B4-BE49-F238E27FC236}">
                <a16:creationId xmlns:a16="http://schemas.microsoft.com/office/drawing/2014/main" id="{5C9AB498-6F18-4A31-AE89-6C6B92E36D18}"/>
              </a:ext>
            </a:extLst>
          </p:cNvPr>
          <p:cNvSpPr/>
          <p:nvPr userDrawn="1"/>
        </p:nvSpPr>
        <p:spPr>
          <a:xfrm>
            <a:off x="4048125" y="2259013"/>
            <a:ext cx="4089400" cy="2344737"/>
          </a:xfrm>
          <a:prstGeom prst="rect">
            <a:avLst/>
          </a:prstGeom>
          <a:solidFill>
            <a:srgbClr val="492B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492B31"/>
              </a:solidFill>
            </a:endParaRPr>
          </a:p>
        </p:txBody>
      </p:sp>
      <p:sp>
        <p:nvSpPr>
          <p:cNvPr id="21" name="Rectangle 20">
            <a:extLst>
              <a:ext uri="{FF2B5EF4-FFF2-40B4-BE49-F238E27FC236}">
                <a16:creationId xmlns:a16="http://schemas.microsoft.com/office/drawing/2014/main" id="{FB172897-202D-4FC5-A322-37974ADFE356}"/>
              </a:ext>
            </a:extLst>
          </p:cNvPr>
          <p:cNvSpPr/>
          <p:nvPr userDrawn="1"/>
        </p:nvSpPr>
        <p:spPr>
          <a:xfrm>
            <a:off x="-3175" y="4594225"/>
            <a:ext cx="4054475" cy="2343150"/>
          </a:xfrm>
          <a:prstGeom prst="rect">
            <a:avLst/>
          </a:prstGeom>
          <a:solidFill>
            <a:srgbClr val="4DAF46"/>
          </a:solidFill>
          <a:ln>
            <a:solidFill>
              <a:srgbClr val="4DAF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492B31"/>
              </a:solidFill>
            </a:endParaRPr>
          </a:p>
        </p:txBody>
      </p:sp>
      <p:sp>
        <p:nvSpPr>
          <p:cNvPr id="22" name="Rectangle 21">
            <a:extLst>
              <a:ext uri="{FF2B5EF4-FFF2-40B4-BE49-F238E27FC236}">
                <a16:creationId xmlns:a16="http://schemas.microsoft.com/office/drawing/2014/main" id="{353DBC3F-A84A-4EF7-A348-A1A5FC062B1A}"/>
              </a:ext>
            </a:extLst>
          </p:cNvPr>
          <p:cNvSpPr/>
          <p:nvPr userDrawn="1"/>
        </p:nvSpPr>
        <p:spPr>
          <a:xfrm>
            <a:off x="8134350" y="4603750"/>
            <a:ext cx="4054475" cy="2343150"/>
          </a:xfrm>
          <a:prstGeom prst="rect">
            <a:avLst/>
          </a:prstGeom>
          <a:solidFill>
            <a:srgbClr val="BFC0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492B31"/>
              </a:solidFill>
            </a:endParaRPr>
          </a:p>
        </p:txBody>
      </p:sp>
      <p:sp>
        <p:nvSpPr>
          <p:cNvPr id="8" name="Espace réservé pour une image  2"/>
          <p:cNvSpPr>
            <a:spLocks noGrp="1"/>
          </p:cNvSpPr>
          <p:nvPr>
            <p:ph type="pic" idx="1"/>
          </p:nvPr>
        </p:nvSpPr>
        <p:spPr>
          <a:xfrm>
            <a:off x="-2" y="2268244"/>
            <a:ext cx="4048219" cy="23259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fr-FR" noProof="0" dirty="0"/>
          </a:p>
        </p:txBody>
      </p:sp>
      <p:sp>
        <p:nvSpPr>
          <p:cNvPr id="15" name="Espace réservé pour une image  2"/>
          <p:cNvSpPr>
            <a:spLocks noGrp="1"/>
          </p:cNvSpPr>
          <p:nvPr>
            <p:ph type="pic" idx="10"/>
          </p:nvPr>
        </p:nvSpPr>
        <p:spPr>
          <a:xfrm>
            <a:off x="4060150" y="-84341"/>
            <a:ext cx="4077519" cy="236146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fr-FR" noProof="0" dirty="0"/>
          </a:p>
        </p:txBody>
      </p:sp>
      <p:sp>
        <p:nvSpPr>
          <p:cNvPr id="17" name="Espace réservé pour une image  2"/>
          <p:cNvSpPr>
            <a:spLocks noGrp="1"/>
          </p:cNvSpPr>
          <p:nvPr>
            <p:ph type="pic" idx="11"/>
          </p:nvPr>
        </p:nvSpPr>
        <p:spPr>
          <a:xfrm>
            <a:off x="4048217" y="4603069"/>
            <a:ext cx="4068736" cy="23259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fr-FR" noProof="0" dirty="0"/>
          </a:p>
        </p:txBody>
      </p:sp>
      <p:sp>
        <p:nvSpPr>
          <p:cNvPr id="19" name="Espace réservé pour une image  2"/>
          <p:cNvSpPr>
            <a:spLocks noGrp="1"/>
          </p:cNvSpPr>
          <p:nvPr>
            <p:ph type="pic" idx="12"/>
          </p:nvPr>
        </p:nvSpPr>
        <p:spPr>
          <a:xfrm>
            <a:off x="8134710" y="2259366"/>
            <a:ext cx="4051177" cy="23259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fr-FR" noProof="0" dirty="0"/>
          </a:p>
        </p:txBody>
      </p:sp>
      <p:sp>
        <p:nvSpPr>
          <p:cNvPr id="29" name="Titre 1"/>
          <p:cNvSpPr>
            <a:spLocks noGrp="1"/>
          </p:cNvSpPr>
          <p:nvPr>
            <p:ph type="title"/>
          </p:nvPr>
        </p:nvSpPr>
        <p:spPr>
          <a:xfrm>
            <a:off x="985231" y="346229"/>
            <a:ext cx="2142037" cy="759040"/>
          </a:xfrm>
          <a:prstGeom prst="rect">
            <a:avLst/>
          </a:prstGeom>
        </p:spPr>
        <p:txBody>
          <a:bodyPr anchor="t"/>
          <a:lstStyle>
            <a:lvl1pPr algn="ctr">
              <a:defRPr sz="4000">
                <a:solidFill>
                  <a:schemeClr val="bg1"/>
                </a:solidFill>
                <a:latin typeface="Futura" panose="020B0602020204020303"/>
                <a:cs typeface="Futura Medium" panose="020B0602020204020303" pitchFamily="34" charset="-79"/>
              </a:defRPr>
            </a:lvl1pPr>
          </a:lstStyle>
          <a:p>
            <a:r>
              <a:rPr lang="fr-FR"/>
              <a:t>Modifiez le style du titre</a:t>
            </a:r>
            <a:endParaRPr lang="fr-FR" dirty="0"/>
          </a:p>
        </p:txBody>
      </p:sp>
      <p:sp>
        <p:nvSpPr>
          <p:cNvPr id="30" name="Sous-titre 2"/>
          <p:cNvSpPr>
            <a:spLocks noGrp="1"/>
          </p:cNvSpPr>
          <p:nvPr>
            <p:ph type="subTitle" idx="13"/>
          </p:nvPr>
        </p:nvSpPr>
        <p:spPr>
          <a:xfrm>
            <a:off x="369903" y="1123022"/>
            <a:ext cx="3074633" cy="1060182"/>
          </a:xfrm>
          <a:prstGeom prst="rect">
            <a:avLst/>
          </a:prstGeom>
        </p:spPr>
        <p:txBody>
          <a:bodyPr/>
          <a:lstStyle>
            <a:lvl1pPr marL="0" indent="0" algn="ctr">
              <a:buNone/>
              <a:defRPr sz="1400" b="1" i="0">
                <a:solidFill>
                  <a:schemeClr val="bg1"/>
                </a:solidFill>
                <a:latin typeface="Futur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sp>
        <p:nvSpPr>
          <p:cNvPr id="45" name="Espace réservé du texte vertical 2"/>
          <p:cNvSpPr>
            <a:spLocks noGrp="1"/>
          </p:cNvSpPr>
          <p:nvPr>
            <p:ph type="body" orient="vert" idx="14"/>
          </p:nvPr>
        </p:nvSpPr>
        <p:spPr>
          <a:xfrm rot="16200000">
            <a:off x="9470165" y="35957"/>
            <a:ext cx="1420472" cy="2041016"/>
          </a:xfrm>
          <a:prstGeom prst="rect">
            <a:avLst/>
          </a:prstGeom>
        </p:spPr>
        <p:txBody>
          <a:bodyPr vert="eaVert" anchor="t"/>
          <a:lstStyle>
            <a:lvl1pPr marL="0" indent="0" algn="ctr">
              <a:buNone/>
              <a:defRPr sz="4000">
                <a:solidFill>
                  <a:schemeClr val="bg1"/>
                </a:solidFill>
                <a:latin typeface="Futura" panose="020B0602020204020303"/>
                <a:cs typeface="Futura Medium" panose="020B0602020204020303" pitchFamily="34" charset="-79"/>
              </a:defRPr>
            </a:lvl1pPr>
          </a:lstStyle>
          <a:p>
            <a:pPr lvl="0"/>
            <a:r>
              <a:rPr lang="fr-FR"/>
              <a:t>Modifier les styles du texte du masque</a:t>
            </a:r>
          </a:p>
        </p:txBody>
      </p:sp>
      <p:sp>
        <p:nvSpPr>
          <p:cNvPr id="46" name="Espace réservé du texte vertical 2"/>
          <p:cNvSpPr>
            <a:spLocks noGrp="1"/>
          </p:cNvSpPr>
          <p:nvPr>
            <p:ph type="body" orient="vert" idx="15"/>
          </p:nvPr>
        </p:nvSpPr>
        <p:spPr>
          <a:xfrm rot="16200000">
            <a:off x="9450062" y="509005"/>
            <a:ext cx="1420472" cy="2648506"/>
          </a:xfrm>
          <a:prstGeom prst="rect">
            <a:avLst/>
          </a:prstGeom>
        </p:spPr>
        <p:txBody>
          <a:bodyPr vert="eaVert"/>
          <a:lstStyle>
            <a:lvl1pPr marL="0" indent="0" algn="ctr">
              <a:buNone/>
              <a:defRPr sz="1400" b="1" i="0">
                <a:solidFill>
                  <a:schemeClr val="bg1"/>
                </a:solidFill>
                <a:latin typeface="Futura" pitchFamily="2" charset="0"/>
              </a:defRPr>
            </a:lvl1pPr>
          </a:lstStyle>
          <a:p>
            <a:pPr lvl="0"/>
            <a:r>
              <a:rPr lang="fr-FR"/>
              <a:t>Modifier les styles du texte du masque</a:t>
            </a:r>
          </a:p>
        </p:txBody>
      </p:sp>
      <p:sp>
        <p:nvSpPr>
          <p:cNvPr id="47" name="Espace réservé du texte vertical 2"/>
          <p:cNvSpPr>
            <a:spLocks noGrp="1"/>
          </p:cNvSpPr>
          <p:nvPr>
            <p:ph type="body" orient="vert" idx="16"/>
          </p:nvPr>
        </p:nvSpPr>
        <p:spPr>
          <a:xfrm rot="16200000">
            <a:off x="1485932" y="4704463"/>
            <a:ext cx="1420472" cy="2041016"/>
          </a:xfrm>
          <a:prstGeom prst="rect">
            <a:avLst/>
          </a:prstGeom>
        </p:spPr>
        <p:txBody>
          <a:bodyPr vert="eaVert" anchor="t"/>
          <a:lstStyle>
            <a:lvl1pPr marL="0" indent="0" algn="ctr">
              <a:buNone/>
              <a:defRPr sz="4000">
                <a:solidFill>
                  <a:schemeClr val="bg1"/>
                </a:solidFill>
                <a:latin typeface="Futura" panose="020B0602020204020303"/>
                <a:cs typeface="Futura Medium" panose="020B0602020204020303" pitchFamily="34" charset="-79"/>
              </a:defRPr>
            </a:lvl1pPr>
          </a:lstStyle>
          <a:p>
            <a:pPr lvl="0"/>
            <a:r>
              <a:rPr lang="fr-FR"/>
              <a:t>Modifier les styles du texte du masque</a:t>
            </a:r>
          </a:p>
        </p:txBody>
      </p:sp>
      <p:sp>
        <p:nvSpPr>
          <p:cNvPr id="48" name="Espace réservé du texte vertical 2"/>
          <p:cNvSpPr>
            <a:spLocks noGrp="1"/>
          </p:cNvSpPr>
          <p:nvPr>
            <p:ph type="body" orient="vert" idx="17"/>
          </p:nvPr>
        </p:nvSpPr>
        <p:spPr>
          <a:xfrm rot="16200000">
            <a:off x="1465829" y="5145147"/>
            <a:ext cx="1420472" cy="2648506"/>
          </a:xfrm>
          <a:prstGeom prst="rect">
            <a:avLst/>
          </a:prstGeom>
        </p:spPr>
        <p:txBody>
          <a:bodyPr vert="eaVert"/>
          <a:lstStyle>
            <a:lvl1pPr marL="0" indent="0" algn="ctr">
              <a:buNone/>
              <a:defRPr sz="1400" b="1" i="0">
                <a:solidFill>
                  <a:schemeClr val="bg1"/>
                </a:solidFill>
                <a:latin typeface="Futura" pitchFamily="2" charset="0"/>
              </a:defRPr>
            </a:lvl1pPr>
          </a:lstStyle>
          <a:p>
            <a:pPr lvl="0"/>
            <a:r>
              <a:rPr lang="fr-FR"/>
              <a:t>Modifier les styles du texte du masque</a:t>
            </a:r>
          </a:p>
        </p:txBody>
      </p:sp>
      <p:sp>
        <p:nvSpPr>
          <p:cNvPr id="51" name="Espace réservé du texte vertical 2"/>
          <p:cNvSpPr>
            <a:spLocks noGrp="1"/>
          </p:cNvSpPr>
          <p:nvPr>
            <p:ph type="body" orient="vert" idx="18"/>
          </p:nvPr>
        </p:nvSpPr>
        <p:spPr>
          <a:xfrm rot="16200000">
            <a:off x="5409248" y="2575779"/>
            <a:ext cx="1420472" cy="2041016"/>
          </a:xfrm>
          <a:prstGeom prst="rect">
            <a:avLst/>
          </a:prstGeom>
        </p:spPr>
        <p:txBody>
          <a:bodyPr vert="eaVert"/>
          <a:lstStyle>
            <a:lvl1pPr marL="0" indent="0" algn="ctr">
              <a:buNone/>
              <a:defRPr sz="4000">
                <a:solidFill>
                  <a:schemeClr val="bg1"/>
                </a:solidFill>
                <a:latin typeface="Futura" panose="020B0602020204020303"/>
                <a:cs typeface="Futura Medium" panose="020B0602020204020303" pitchFamily="34" charset="-79"/>
              </a:defRPr>
            </a:lvl1pPr>
          </a:lstStyle>
          <a:p>
            <a:pPr lvl="0"/>
            <a:r>
              <a:rPr lang="fr-FR"/>
              <a:t>Modifier les styles du texte du masque</a:t>
            </a:r>
          </a:p>
        </p:txBody>
      </p:sp>
      <p:sp>
        <p:nvSpPr>
          <p:cNvPr id="52" name="Espace réservé du texte vertical 2"/>
          <p:cNvSpPr>
            <a:spLocks noGrp="1"/>
          </p:cNvSpPr>
          <p:nvPr>
            <p:ph type="body" orient="vert" idx="19"/>
          </p:nvPr>
        </p:nvSpPr>
        <p:spPr>
          <a:xfrm rot="16200000">
            <a:off x="5389145" y="3016463"/>
            <a:ext cx="1420472" cy="2648506"/>
          </a:xfrm>
          <a:prstGeom prst="rect">
            <a:avLst/>
          </a:prstGeom>
        </p:spPr>
        <p:txBody>
          <a:bodyPr vert="eaVert"/>
          <a:lstStyle>
            <a:lvl1pPr marL="0" indent="0" algn="ctr">
              <a:buNone/>
              <a:defRPr sz="1400" b="1" i="0">
                <a:solidFill>
                  <a:schemeClr val="bg1"/>
                </a:solidFill>
                <a:latin typeface="Futura" pitchFamily="2" charset="0"/>
              </a:defRPr>
            </a:lvl1pPr>
          </a:lstStyle>
          <a:p>
            <a:pPr lvl="0"/>
            <a:r>
              <a:rPr lang="fr-FR"/>
              <a:t>Modifier les styles du texte du masque</a:t>
            </a:r>
          </a:p>
        </p:txBody>
      </p:sp>
      <p:sp>
        <p:nvSpPr>
          <p:cNvPr id="53" name="Espace réservé du texte vertical 2"/>
          <p:cNvSpPr>
            <a:spLocks noGrp="1"/>
          </p:cNvSpPr>
          <p:nvPr>
            <p:ph type="body" orient="vert" idx="20"/>
          </p:nvPr>
        </p:nvSpPr>
        <p:spPr>
          <a:xfrm rot="16200000">
            <a:off x="9562148" y="4704463"/>
            <a:ext cx="1420472" cy="2041016"/>
          </a:xfrm>
          <a:prstGeom prst="rect">
            <a:avLst/>
          </a:prstGeom>
        </p:spPr>
        <p:txBody>
          <a:bodyPr vert="eaVert" anchor="t"/>
          <a:lstStyle>
            <a:lvl1pPr marL="0" indent="0" algn="ctr">
              <a:buNone/>
              <a:defRPr sz="4000">
                <a:solidFill>
                  <a:schemeClr val="bg1"/>
                </a:solidFill>
                <a:latin typeface="Futura" panose="020B0602020204020303"/>
                <a:cs typeface="Futura Medium" panose="020B0602020204020303" pitchFamily="34" charset="-79"/>
              </a:defRPr>
            </a:lvl1pPr>
          </a:lstStyle>
          <a:p>
            <a:pPr lvl="0"/>
            <a:r>
              <a:rPr lang="fr-FR"/>
              <a:t>Modifier les styles du texte du masque</a:t>
            </a:r>
          </a:p>
        </p:txBody>
      </p:sp>
      <p:sp>
        <p:nvSpPr>
          <p:cNvPr id="54" name="Espace réservé du texte vertical 2"/>
          <p:cNvSpPr>
            <a:spLocks noGrp="1"/>
          </p:cNvSpPr>
          <p:nvPr>
            <p:ph type="body" orient="vert" idx="21"/>
          </p:nvPr>
        </p:nvSpPr>
        <p:spPr>
          <a:xfrm rot="16200000">
            <a:off x="9542045" y="5145148"/>
            <a:ext cx="1420472" cy="2648506"/>
          </a:xfrm>
          <a:prstGeom prst="rect">
            <a:avLst/>
          </a:prstGeom>
        </p:spPr>
        <p:txBody>
          <a:bodyPr vert="eaVert"/>
          <a:lstStyle>
            <a:lvl1pPr marL="0" indent="0" algn="ctr">
              <a:buNone/>
              <a:defRPr sz="1400" b="1" i="0">
                <a:solidFill>
                  <a:schemeClr val="bg1"/>
                </a:solidFill>
                <a:latin typeface="Futura" pitchFamily="2" charset="0"/>
              </a:defRPr>
            </a:lvl1pPr>
          </a:lstStyle>
          <a:p>
            <a:pPr lvl="0"/>
            <a:r>
              <a:rPr lang="fr-FR"/>
              <a:t>Modifier les styles du texte du masque</a:t>
            </a:r>
          </a:p>
        </p:txBody>
      </p:sp>
    </p:spTree>
    <p:extLst>
      <p:ext uri="{BB962C8B-B14F-4D97-AF65-F5344CB8AC3E}">
        <p14:creationId xmlns:p14="http://schemas.microsoft.com/office/powerpoint/2010/main" val="4135721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rtographie">
    <p:spTree>
      <p:nvGrpSpPr>
        <p:cNvPr id="1" name=""/>
        <p:cNvGrpSpPr/>
        <p:nvPr/>
      </p:nvGrpSpPr>
      <p:grpSpPr>
        <a:xfrm>
          <a:off x="0" y="0"/>
          <a:ext cx="0" cy="0"/>
          <a:chOff x="0" y="0"/>
          <a:chExt cx="0" cy="0"/>
        </a:xfrm>
      </p:grpSpPr>
      <p:sp>
        <p:nvSpPr>
          <p:cNvPr id="25" name="Titre 1"/>
          <p:cNvSpPr>
            <a:spLocks noGrp="1"/>
          </p:cNvSpPr>
          <p:nvPr>
            <p:ph type="ctrTitle"/>
          </p:nvPr>
        </p:nvSpPr>
        <p:spPr>
          <a:xfrm>
            <a:off x="323762" y="114300"/>
            <a:ext cx="9144000" cy="855188"/>
          </a:xfrm>
          <a:prstGeom prst="rect">
            <a:avLst/>
          </a:prstGeom>
        </p:spPr>
        <p:txBody>
          <a:bodyPr anchor="b"/>
          <a:lstStyle>
            <a:lvl1pPr algn="l">
              <a:defRPr sz="3000">
                <a:solidFill>
                  <a:srgbClr val="492B31"/>
                </a:solidFill>
                <a:latin typeface="Futura" panose="020B0602020204020303"/>
                <a:cs typeface="Futura Medium" panose="020B0602020204020303" pitchFamily="34" charset="-79"/>
              </a:defRPr>
            </a:lvl1pPr>
          </a:lstStyle>
          <a:p>
            <a:r>
              <a:rPr lang="fr-FR"/>
              <a:t>Modifiez le style du titre</a:t>
            </a:r>
            <a:endParaRPr lang="fr-FR" dirty="0"/>
          </a:p>
        </p:txBody>
      </p:sp>
      <p:sp>
        <p:nvSpPr>
          <p:cNvPr id="3" name="Espace réservé du numéro de diapositive 5">
            <a:extLst>
              <a:ext uri="{FF2B5EF4-FFF2-40B4-BE49-F238E27FC236}">
                <a16:creationId xmlns:a16="http://schemas.microsoft.com/office/drawing/2014/main" id="{3F218F31-3D8B-4895-8B1E-4B96AB7A5942}"/>
              </a:ext>
            </a:extLst>
          </p:cNvPr>
          <p:cNvSpPr>
            <a:spLocks noGrp="1"/>
          </p:cNvSpPr>
          <p:nvPr>
            <p:ph type="sldNum" sz="quarter" idx="10"/>
          </p:nvPr>
        </p:nvSpPr>
        <p:spPr/>
        <p:txBody>
          <a:bodyPr/>
          <a:lstStyle>
            <a:lvl1pPr>
              <a:defRPr/>
            </a:lvl1pPr>
          </a:lstStyle>
          <a:p>
            <a:pPr>
              <a:defRPr/>
            </a:pPr>
            <a:fld id="{D587C431-BDB6-4BC9-ABD6-5E5C12757DE5}" type="slidenum">
              <a:rPr lang="fr-FR"/>
              <a:pPr>
                <a:defRPr/>
              </a:pPr>
              <a:t>‹N°›</a:t>
            </a:fld>
            <a:endParaRPr lang="fr-FR" dirty="0"/>
          </a:p>
        </p:txBody>
      </p:sp>
    </p:spTree>
    <p:extLst>
      <p:ext uri="{BB962C8B-B14F-4D97-AF65-F5344CB8AC3E}">
        <p14:creationId xmlns:p14="http://schemas.microsoft.com/office/powerpoint/2010/main" val="3767174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duits Modèle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47D686A-4AA6-40B2-ABF7-60823887190F}"/>
              </a:ext>
            </a:extLst>
          </p:cNvPr>
          <p:cNvSpPr/>
          <p:nvPr userDrawn="1"/>
        </p:nvSpPr>
        <p:spPr>
          <a:xfrm>
            <a:off x="800100" y="1962150"/>
            <a:ext cx="4800600" cy="2908300"/>
          </a:xfrm>
          <a:prstGeom prst="rect">
            <a:avLst/>
          </a:prstGeom>
          <a:noFill/>
          <a:ln w="31750">
            <a:solidFill>
              <a:srgbClr val="4DAF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14" name="Rectangle 13">
            <a:extLst>
              <a:ext uri="{FF2B5EF4-FFF2-40B4-BE49-F238E27FC236}">
                <a16:creationId xmlns:a16="http://schemas.microsoft.com/office/drawing/2014/main" id="{AD65FA7F-0012-4953-BCDE-1AD9A07D6A70}"/>
              </a:ext>
            </a:extLst>
          </p:cNvPr>
          <p:cNvSpPr/>
          <p:nvPr userDrawn="1"/>
        </p:nvSpPr>
        <p:spPr>
          <a:xfrm>
            <a:off x="6515100" y="1962150"/>
            <a:ext cx="4800600" cy="2908300"/>
          </a:xfrm>
          <a:prstGeom prst="rect">
            <a:avLst/>
          </a:prstGeom>
          <a:noFill/>
          <a:ln w="31750">
            <a:solidFill>
              <a:srgbClr val="4DAF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9" name="Espace réservé pour une image  2"/>
          <p:cNvSpPr>
            <a:spLocks noGrp="1"/>
          </p:cNvSpPr>
          <p:nvPr>
            <p:ph type="pic" idx="10"/>
          </p:nvPr>
        </p:nvSpPr>
        <p:spPr>
          <a:xfrm>
            <a:off x="924435" y="2095506"/>
            <a:ext cx="4551646" cy="264160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fr-FR" noProof="0" dirty="0"/>
          </a:p>
        </p:txBody>
      </p:sp>
      <p:sp>
        <p:nvSpPr>
          <p:cNvPr id="10" name="Espace réservé pour une image  2"/>
          <p:cNvSpPr>
            <a:spLocks noGrp="1"/>
          </p:cNvSpPr>
          <p:nvPr>
            <p:ph type="pic" idx="11"/>
          </p:nvPr>
        </p:nvSpPr>
        <p:spPr>
          <a:xfrm>
            <a:off x="6628908" y="2095506"/>
            <a:ext cx="4572700" cy="264160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fr-FR" noProof="0" dirty="0"/>
          </a:p>
        </p:txBody>
      </p:sp>
      <p:sp>
        <p:nvSpPr>
          <p:cNvPr id="11" name="Espace réservé du texte 3"/>
          <p:cNvSpPr>
            <a:spLocks noGrp="1"/>
          </p:cNvSpPr>
          <p:nvPr>
            <p:ph type="body" sz="half" idx="12"/>
          </p:nvPr>
        </p:nvSpPr>
        <p:spPr>
          <a:xfrm>
            <a:off x="1234138" y="5511065"/>
            <a:ext cx="3932237" cy="399140"/>
          </a:xfrm>
          <a:prstGeom prst="rect">
            <a:avLst/>
          </a:prstGeom>
        </p:spPr>
        <p:txBody>
          <a:bodyPr/>
          <a:lstStyle>
            <a:lvl1pPr marL="0" indent="0" algn="ctr">
              <a:buNone/>
              <a:defRPr sz="1600" b="0" i="0">
                <a:solidFill>
                  <a:srgbClr val="492B31"/>
                </a:solidFill>
                <a:latin typeface="Futura" panose="020B0602020204020303"/>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12" name="Espace réservé du texte 3"/>
          <p:cNvSpPr>
            <a:spLocks noGrp="1"/>
          </p:cNvSpPr>
          <p:nvPr>
            <p:ph type="body" sz="half" idx="13"/>
          </p:nvPr>
        </p:nvSpPr>
        <p:spPr>
          <a:xfrm>
            <a:off x="7048215" y="5511065"/>
            <a:ext cx="3932237" cy="399141"/>
          </a:xfrm>
          <a:prstGeom prst="rect">
            <a:avLst/>
          </a:prstGeom>
        </p:spPr>
        <p:txBody>
          <a:bodyPr/>
          <a:lstStyle>
            <a:lvl1pPr marL="0" indent="0" algn="ctr">
              <a:buNone/>
              <a:defRPr sz="1600" b="0" i="0">
                <a:solidFill>
                  <a:srgbClr val="492B31"/>
                </a:solidFill>
                <a:latin typeface="Futura" panose="020B0602020204020303"/>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15" name="Espace réservé du texte 3"/>
          <p:cNvSpPr>
            <a:spLocks noGrp="1"/>
          </p:cNvSpPr>
          <p:nvPr>
            <p:ph type="body" sz="half" idx="14"/>
          </p:nvPr>
        </p:nvSpPr>
        <p:spPr>
          <a:xfrm>
            <a:off x="1234139" y="4998368"/>
            <a:ext cx="3932237" cy="399140"/>
          </a:xfrm>
          <a:prstGeom prst="rect">
            <a:avLst/>
          </a:prstGeom>
          <a:ln>
            <a:solidFill>
              <a:srgbClr val="4DAF46"/>
            </a:solidFill>
          </a:ln>
        </p:spPr>
        <p:txBody>
          <a:bodyPr/>
          <a:lstStyle>
            <a:lvl1pPr marL="0" indent="0" algn="ctr">
              <a:buNone/>
              <a:defRPr sz="1800" b="0" i="0">
                <a:solidFill>
                  <a:srgbClr val="4DAF46"/>
                </a:solidFill>
                <a:latin typeface="Futura" panose="020B0602020204020303"/>
                <a:cs typeface="Futura Medium" panose="020B0602020204020303" pitchFamily="34" charset="-79"/>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16" name="Espace réservé du texte 3"/>
          <p:cNvSpPr>
            <a:spLocks noGrp="1"/>
          </p:cNvSpPr>
          <p:nvPr>
            <p:ph type="body" sz="half" idx="15"/>
          </p:nvPr>
        </p:nvSpPr>
        <p:spPr>
          <a:xfrm>
            <a:off x="7048216" y="4998368"/>
            <a:ext cx="3932237" cy="399140"/>
          </a:xfrm>
          <a:prstGeom prst="rect">
            <a:avLst/>
          </a:prstGeom>
          <a:ln>
            <a:solidFill>
              <a:srgbClr val="4DAF46"/>
            </a:solidFill>
          </a:ln>
        </p:spPr>
        <p:txBody>
          <a:bodyPr/>
          <a:lstStyle>
            <a:lvl1pPr marL="0" indent="0" algn="ctr">
              <a:buNone/>
              <a:defRPr sz="1800" b="0" i="0">
                <a:solidFill>
                  <a:srgbClr val="4DAF46"/>
                </a:solidFill>
                <a:latin typeface="Futura" panose="020B0602020204020303"/>
                <a:cs typeface="Futura Medium" panose="020B0602020204020303" pitchFamily="34" charset="-79"/>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19" name="Titre 1"/>
          <p:cNvSpPr>
            <a:spLocks noGrp="1"/>
          </p:cNvSpPr>
          <p:nvPr>
            <p:ph type="ctrTitle"/>
          </p:nvPr>
        </p:nvSpPr>
        <p:spPr>
          <a:xfrm>
            <a:off x="323762" y="114300"/>
            <a:ext cx="9144000" cy="855188"/>
          </a:xfrm>
          <a:prstGeom prst="rect">
            <a:avLst/>
          </a:prstGeom>
        </p:spPr>
        <p:txBody>
          <a:bodyPr anchor="b"/>
          <a:lstStyle>
            <a:lvl1pPr algn="l">
              <a:defRPr sz="3000">
                <a:solidFill>
                  <a:srgbClr val="492B31"/>
                </a:solidFill>
                <a:latin typeface="Futura" panose="020B0602020204020303"/>
                <a:cs typeface="Futura Medium" panose="020B0602020204020303" pitchFamily="34" charset="-79"/>
              </a:defRPr>
            </a:lvl1pPr>
          </a:lstStyle>
          <a:p>
            <a:r>
              <a:rPr lang="fr-FR"/>
              <a:t>Modifiez le style du titre</a:t>
            </a:r>
            <a:endParaRPr lang="fr-FR" dirty="0"/>
          </a:p>
        </p:txBody>
      </p:sp>
      <p:sp>
        <p:nvSpPr>
          <p:cNvPr id="17" name="Espace réservé du numéro de diapositive 5">
            <a:extLst>
              <a:ext uri="{FF2B5EF4-FFF2-40B4-BE49-F238E27FC236}">
                <a16:creationId xmlns:a16="http://schemas.microsoft.com/office/drawing/2014/main" id="{240F6906-DCBC-4FC5-A3BE-893682526B26}"/>
              </a:ext>
            </a:extLst>
          </p:cNvPr>
          <p:cNvSpPr>
            <a:spLocks noGrp="1"/>
          </p:cNvSpPr>
          <p:nvPr>
            <p:ph type="sldNum" sz="quarter" idx="16"/>
          </p:nvPr>
        </p:nvSpPr>
        <p:spPr/>
        <p:txBody>
          <a:bodyPr/>
          <a:lstStyle>
            <a:lvl1pPr>
              <a:defRPr/>
            </a:lvl1pPr>
          </a:lstStyle>
          <a:p>
            <a:pPr>
              <a:defRPr/>
            </a:pPr>
            <a:fld id="{875DE5C7-7442-4BC2-BE39-4B59EC503A4E}" type="slidenum">
              <a:rPr lang="fr-FR"/>
              <a:pPr>
                <a:defRPr/>
              </a:pPr>
              <a:t>‹N°›</a:t>
            </a:fld>
            <a:endParaRPr lang="fr-FR"/>
          </a:p>
        </p:txBody>
      </p:sp>
    </p:spTree>
    <p:extLst>
      <p:ext uri="{BB962C8B-B14F-4D97-AF65-F5344CB8AC3E}">
        <p14:creationId xmlns:p14="http://schemas.microsoft.com/office/powerpoint/2010/main" val="2150588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duits Modèle 1">
    <p:spTree>
      <p:nvGrpSpPr>
        <p:cNvPr id="1" name=""/>
        <p:cNvGrpSpPr/>
        <p:nvPr/>
      </p:nvGrpSpPr>
      <p:grpSpPr>
        <a:xfrm>
          <a:off x="0" y="0"/>
          <a:ext cx="0" cy="0"/>
          <a:chOff x="0" y="0"/>
          <a:chExt cx="0" cy="0"/>
        </a:xfrm>
      </p:grpSpPr>
      <p:grpSp>
        <p:nvGrpSpPr>
          <p:cNvPr id="9" name="Groupe 7">
            <a:extLst>
              <a:ext uri="{FF2B5EF4-FFF2-40B4-BE49-F238E27FC236}">
                <a16:creationId xmlns:a16="http://schemas.microsoft.com/office/drawing/2014/main" id="{D259DC78-9AD5-4FC7-AF61-617422541EC7}"/>
              </a:ext>
            </a:extLst>
          </p:cNvPr>
          <p:cNvGrpSpPr>
            <a:grpSpLocks/>
          </p:cNvGrpSpPr>
          <p:nvPr userDrawn="1"/>
        </p:nvGrpSpPr>
        <p:grpSpPr bwMode="auto">
          <a:xfrm>
            <a:off x="1370013" y="1857375"/>
            <a:ext cx="9451975" cy="2120900"/>
            <a:chOff x="1488794" y="1856621"/>
            <a:chExt cx="9453331" cy="2120900"/>
          </a:xfrm>
        </p:grpSpPr>
        <p:sp>
          <p:nvSpPr>
            <p:cNvPr id="10" name="Ellipse 9">
              <a:extLst>
                <a:ext uri="{FF2B5EF4-FFF2-40B4-BE49-F238E27FC236}">
                  <a16:creationId xmlns:a16="http://schemas.microsoft.com/office/drawing/2014/main" id="{A856D429-E275-4046-962C-11B5FA01B2C4}"/>
                </a:ext>
              </a:extLst>
            </p:cNvPr>
            <p:cNvSpPr/>
            <p:nvPr userDrawn="1"/>
          </p:nvSpPr>
          <p:spPr>
            <a:xfrm>
              <a:off x="1488794" y="1856621"/>
              <a:ext cx="2121204" cy="2120900"/>
            </a:xfrm>
            <a:prstGeom prst="ellipse">
              <a:avLst/>
            </a:prstGeom>
            <a:solidFill>
              <a:srgbClr val="4DAF46"/>
            </a:solidFill>
            <a:ln>
              <a:solidFill>
                <a:srgbClr val="4DAF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11" name="Ellipse 10">
              <a:extLst>
                <a:ext uri="{FF2B5EF4-FFF2-40B4-BE49-F238E27FC236}">
                  <a16:creationId xmlns:a16="http://schemas.microsoft.com/office/drawing/2014/main" id="{BB689222-CD84-4812-A66A-E306D187225F}"/>
                </a:ext>
              </a:extLst>
            </p:cNvPr>
            <p:cNvSpPr/>
            <p:nvPr userDrawn="1"/>
          </p:nvSpPr>
          <p:spPr>
            <a:xfrm>
              <a:off x="5154857" y="1856621"/>
              <a:ext cx="2121204" cy="2120900"/>
            </a:xfrm>
            <a:prstGeom prst="ellipse">
              <a:avLst/>
            </a:prstGeom>
            <a:solidFill>
              <a:srgbClr val="492B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12" name="Ellipse 11">
              <a:extLst>
                <a:ext uri="{FF2B5EF4-FFF2-40B4-BE49-F238E27FC236}">
                  <a16:creationId xmlns:a16="http://schemas.microsoft.com/office/drawing/2014/main" id="{AB3C93D4-4F54-4FE1-B7BB-FA1AF61CCABC}"/>
                </a:ext>
              </a:extLst>
            </p:cNvPr>
            <p:cNvSpPr/>
            <p:nvPr userDrawn="1"/>
          </p:nvSpPr>
          <p:spPr>
            <a:xfrm>
              <a:off x="8820921" y="1856621"/>
              <a:ext cx="2121204" cy="2120900"/>
            </a:xfrm>
            <a:prstGeom prst="ellipse">
              <a:avLst/>
            </a:prstGeom>
            <a:solidFill>
              <a:srgbClr val="4DAF46"/>
            </a:solidFill>
            <a:ln>
              <a:solidFill>
                <a:srgbClr val="4DAF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grpSp>
      <p:sp>
        <p:nvSpPr>
          <p:cNvPr id="13" name="Rectangle 6">
            <a:extLst>
              <a:ext uri="{FF2B5EF4-FFF2-40B4-BE49-F238E27FC236}">
                <a16:creationId xmlns:a16="http://schemas.microsoft.com/office/drawing/2014/main" id="{DB6D43B8-D366-4EA6-9720-E6BAD7F2F853}"/>
              </a:ext>
            </a:extLst>
          </p:cNvPr>
          <p:cNvSpPr>
            <a:spLocks noChangeArrowheads="1"/>
          </p:cNvSpPr>
          <p:nvPr userDrawn="1"/>
        </p:nvSpPr>
        <p:spPr bwMode="auto">
          <a:xfrm>
            <a:off x="1404938" y="6415088"/>
            <a:ext cx="257333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fr-FR" altLang="fr-FR" sz="1050" dirty="0">
                <a:solidFill>
                  <a:srgbClr val="492B31"/>
                </a:solidFill>
                <a:latin typeface="Cera-Regular ☞" pitchFamily="34" charset="0"/>
              </a:rPr>
              <a:t>PRÉSENTATION DU GROUPE TERRENA</a:t>
            </a:r>
          </a:p>
        </p:txBody>
      </p:sp>
      <p:sp>
        <p:nvSpPr>
          <p:cNvPr id="17" name="Espace réservé du texte 3"/>
          <p:cNvSpPr>
            <a:spLocks noGrp="1"/>
          </p:cNvSpPr>
          <p:nvPr>
            <p:ph type="body" sz="half" idx="13"/>
          </p:nvPr>
        </p:nvSpPr>
        <p:spPr>
          <a:xfrm>
            <a:off x="1171046" y="4967976"/>
            <a:ext cx="2601660" cy="399140"/>
          </a:xfrm>
          <a:prstGeom prst="rect">
            <a:avLst/>
          </a:prstGeom>
        </p:spPr>
        <p:txBody>
          <a:bodyPr/>
          <a:lstStyle>
            <a:lvl1pPr marL="0" indent="0" algn="ctr">
              <a:buNone/>
              <a:defRPr sz="1600" b="0" i="0">
                <a:solidFill>
                  <a:srgbClr val="492B31"/>
                </a:solidFill>
                <a:latin typeface="Futura" panose="020B0602020204020303"/>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19" name="Espace réservé du texte 3"/>
          <p:cNvSpPr>
            <a:spLocks noGrp="1"/>
          </p:cNvSpPr>
          <p:nvPr>
            <p:ph type="body" sz="half" idx="15"/>
          </p:nvPr>
        </p:nvSpPr>
        <p:spPr>
          <a:xfrm>
            <a:off x="1300231" y="4437690"/>
            <a:ext cx="2341845" cy="399140"/>
          </a:xfrm>
          <a:prstGeom prst="rect">
            <a:avLst/>
          </a:prstGeom>
        </p:spPr>
        <p:txBody>
          <a:bodyPr/>
          <a:lstStyle>
            <a:lvl1pPr marL="0" indent="0" algn="ctr">
              <a:buNone/>
              <a:defRPr sz="1800" b="0" i="0">
                <a:solidFill>
                  <a:srgbClr val="4DAF46"/>
                </a:solidFill>
                <a:latin typeface="Futura" panose="020B0602020204020303"/>
                <a:cs typeface="Futura Medium" panose="020B0602020204020303" pitchFamily="34" charset="-79"/>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27" name="Titre 1"/>
          <p:cNvSpPr>
            <a:spLocks noGrp="1"/>
          </p:cNvSpPr>
          <p:nvPr>
            <p:ph type="ctrTitle"/>
          </p:nvPr>
        </p:nvSpPr>
        <p:spPr>
          <a:xfrm>
            <a:off x="323762" y="114300"/>
            <a:ext cx="9144000" cy="855188"/>
          </a:xfrm>
          <a:prstGeom prst="rect">
            <a:avLst/>
          </a:prstGeom>
        </p:spPr>
        <p:txBody>
          <a:bodyPr anchor="b"/>
          <a:lstStyle>
            <a:lvl1pPr algn="l">
              <a:defRPr sz="3000">
                <a:solidFill>
                  <a:srgbClr val="492B31"/>
                </a:solidFill>
                <a:latin typeface="Futura" panose="020B0602020204020303"/>
                <a:cs typeface="Futura Medium" panose="020B0602020204020303" pitchFamily="34" charset="-79"/>
              </a:defRPr>
            </a:lvl1pPr>
          </a:lstStyle>
          <a:p>
            <a:r>
              <a:rPr lang="fr-FR"/>
              <a:t>Modifiez le style du titre</a:t>
            </a:r>
            <a:endParaRPr lang="fr-FR" dirty="0"/>
          </a:p>
        </p:txBody>
      </p:sp>
      <p:sp>
        <p:nvSpPr>
          <p:cNvPr id="23" name="Espace réservé du texte 3"/>
          <p:cNvSpPr>
            <a:spLocks noGrp="1"/>
          </p:cNvSpPr>
          <p:nvPr>
            <p:ph type="body" sz="half" idx="19"/>
          </p:nvPr>
        </p:nvSpPr>
        <p:spPr>
          <a:xfrm>
            <a:off x="4865475" y="4967976"/>
            <a:ext cx="2601660" cy="399140"/>
          </a:xfrm>
          <a:prstGeom prst="rect">
            <a:avLst/>
          </a:prstGeom>
        </p:spPr>
        <p:txBody>
          <a:bodyPr/>
          <a:lstStyle>
            <a:lvl1pPr marL="0" indent="0" algn="ctr">
              <a:buNone/>
              <a:defRPr sz="1600" b="0" i="0">
                <a:solidFill>
                  <a:srgbClr val="492B31"/>
                </a:solidFill>
                <a:latin typeface="Futura" panose="020B0602020204020303"/>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24" name="Espace réservé du texte 3"/>
          <p:cNvSpPr>
            <a:spLocks noGrp="1"/>
          </p:cNvSpPr>
          <p:nvPr>
            <p:ph type="body" sz="half" idx="20"/>
          </p:nvPr>
        </p:nvSpPr>
        <p:spPr>
          <a:xfrm>
            <a:off x="8559905" y="4967976"/>
            <a:ext cx="2601660" cy="399140"/>
          </a:xfrm>
          <a:prstGeom prst="rect">
            <a:avLst/>
          </a:prstGeom>
        </p:spPr>
        <p:txBody>
          <a:bodyPr/>
          <a:lstStyle>
            <a:lvl1pPr marL="0" indent="0" algn="ctr">
              <a:buNone/>
              <a:defRPr sz="1600" b="0" i="0">
                <a:solidFill>
                  <a:srgbClr val="492B31"/>
                </a:solidFill>
                <a:latin typeface="Futura" panose="020B0602020204020303"/>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25" name="Espace réservé du texte 3"/>
          <p:cNvSpPr>
            <a:spLocks noGrp="1"/>
          </p:cNvSpPr>
          <p:nvPr>
            <p:ph type="body" sz="half" idx="21"/>
          </p:nvPr>
        </p:nvSpPr>
        <p:spPr>
          <a:xfrm>
            <a:off x="4995021" y="4437690"/>
            <a:ext cx="2341845" cy="399140"/>
          </a:xfrm>
          <a:prstGeom prst="rect">
            <a:avLst/>
          </a:prstGeom>
        </p:spPr>
        <p:txBody>
          <a:bodyPr/>
          <a:lstStyle>
            <a:lvl1pPr marL="0" indent="0" algn="ctr">
              <a:buNone/>
              <a:defRPr sz="1800" b="0" i="0">
                <a:solidFill>
                  <a:srgbClr val="4DAF46"/>
                </a:solidFill>
                <a:latin typeface="Futura" panose="020B0602020204020303"/>
                <a:cs typeface="Futura Medium" panose="020B0602020204020303" pitchFamily="34" charset="-79"/>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28" name="Espace réservé du texte 3"/>
          <p:cNvSpPr>
            <a:spLocks noGrp="1"/>
          </p:cNvSpPr>
          <p:nvPr>
            <p:ph type="body" sz="half" idx="22"/>
          </p:nvPr>
        </p:nvSpPr>
        <p:spPr>
          <a:xfrm>
            <a:off x="8689812" y="4437690"/>
            <a:ext cx="2341845" cy="399140"/>
          </a:xfrm>
          <a:prstGeom prst="rect">
            <a:avLst/>
          </a:prstGeom>
        </p:spPr>
        <p:txBody>
          <a:bodyPr/>
          <a:lstStyle>
            <a:lvl1pPr marL="0" indent="0" algn="ctr">
              <a:buNone/>
              <a:defRPr sz="1800" b="0" i="0">
                <a:solidFill>
                  <a:srgbClr val="4DAF46"/>
                </a:solidFill>
                <a:latin typeface="Futura" panose="020B0602020204020303"/>
                <a:cs typeface="Futura Medium" panose="020B0602020204020303" pitchFamily="34" charset="-79"/>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14" name="Espace réservé du numéro de diapositive 5">
            <a:extLst>
              <a:ext uri="{FF2B5EF4-FFF2-40B4-BE49-F238E27FC236}">
                <a16:creationId xmlns:a16="http://schemas.microsoft.com/office/drawing/2014/main" id="{C89072F8-A374-429C-964E-32C9C06C7125}"/>
              </a:ext>
            </a:extLst>
          </p:cNvPr>
          <p:cNvSpPr>
            <a:spLocks noGrp="1"/>
          </p:cNvSpPr>
          <p:nvPr>
            <p:ph type="sldNum" sz="quarter" idx="23"/>
          </p:nvPr>
        </p:nvSpPr>
        <p:spPr/>
        <p:txBody>
          <a:bodyPr/>
          <a:lstStyle>
            <a:lvl1pPr>
              <a:defRPr/>
            </a:lvl1pPr>
          </a:lstStyle>
          <a:p>
            <a:pPr>
              <a:defRPr/>
            </a:pPr>
            <a:fld id="{8AC3A7F0-7ECB-4FD0-8A79-0821B3B1AA72}" type="slidenum">
              <a:rPr lang="fr-FR"/>
              <a:pPr>
                <a:defRPr/>
              </a:pPr>
              <a:t>‹N°›</a:t>
            </a:fld>
            <a:endParaRPr lang="fr-FR"/>
          </a:p>
        </p:txBody>
      </p:sp>
    </p:spTree>
    <p:extLst>
      <p:ext uri="{BB962C8B-B14F-4D97-AF65-F5344CB8AC3E}">
        <p14:creationId xmlns:p14="http://schemas.microsoft.com/office/powerpoint/2010/main" val="1351309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rise chronologique">
    <p:spTree>
      <p:nvGrpSpPr>
        <p:cNvPr id="1" name=""/>
        <p:cNvGrpSpPr/>
        <p:nvPr/>
      </p:nvGrpSpPr>
      <p:grpSpPr>
        <a:xfrm>
          <a:off x="0" y="0"/>
          <a:ext cx="0" cy="0"/>
          <a:chOff x="0" y="0"/>
          <a:chExt cx="0" cy="0"/>
        </a:xfrm>
      </p:grpSpPr>
      <p:cxnSp>
        <p:nvCxnSpPr>
          <p:cNvPr id="11" name="Connecteur droit 10">
            <a:extLst>
              <a:ext uri="{FF2B5EF4-FFF2-40B4-BE49-F238E27FC236}">
                <a16:creationId xmlns:a16="http://schemas.microsoft.com/office/drawing/2014/main" id="{71B73C4B-EDC4-4CC0-AA81-BDB990B9459C}"/>
              </a:ext>
            </a:extLst>
          </p:cNvPr>
          <p:cNvCxnSpPr/>
          <p:nvPr userDrawn="1"/>
        </p:nvCxnSpPr>
        <p:spPr>
          <a:xfrm>
            <a:off x="6891338" y="4976813"/>
            <a:ext cx="1439862" cy="0"/>
          </a:xfrm>
          <a:prstGeom prst="line">
            <a:avLst/>
          </a:prstGeom>
          <a:ln w="19050">
            <a:solidFill>
              <a:srgbClr val="4DAF46"/>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DC5C086E-A0FE-4A6C-986B-A24B56E96918}"/>
              </a:ext>
            </a:extLst>
          </p:cNvPr>
          <p:cNvCxnSpPr>
            <a:cxnSpLocks/>
          </p:cNvCxnSpPr>
          <p:nvPr userDrawn="1"/>
        </p:nvCxnSpPr>
        <p:spPr>
          <a:xfrm>
            <a:off x="963613" y="3835400"/>
            <a:ext cx="10375900" cy="0"/>
          </a:xfrm>
          <a:prstGeom prst="line">
            <a:avLst/>
          </a:prstGeom>
          <a:ln w="15875">
            <a:solidFill>
              <a:srgbClr val="492B3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3F49F270-7256-43BB-8F56-7EB3EFA2AC01}"/>
              </a:ext>
            </a:extLst>
          </p:cNvPr>
          <p:cNvCxnSpPr/>
          <p:nvPr userDrawn="1"/>
        </p:nvCxnSpPr>
        <p:spPr>
          <a:xfrm>
            <a:off x="3902075" y="2713038"/>
            <a:ext cx="1439863" cy="0"/>
          </a:xfrm>
          <a:prstGeom prst="line">
            <a:avLst/>
          </a:prstGeom>
          <a:ln w="19050">
            <a:solidFill>
              <a:srgbClr val="492B31"/>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1ECCD77-574F-4E4C-B4D7-923DB2472312}"/>
              </a:ext>
            </a:extLst>
          </p:cNvPr>
          <p:cNvCxnSpPr/>
          <p:nvPr userDrawn="1"/>
        </p:nvCxnSpPr>
        <p:spPr>
          <a:xfrm>
            <a:off x="9726613" y="2674938"/>
            <a:ext cx="1441450" cy="0"/>
          </a:xfrm>
          <a:prstGeom prst="line">
            <a:avLst/>
          </a:prstGeom>
          <a:ln w="19050">
            <a:solidFill>
              <a:srgbClr val="492B3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09AAC4AB-6024-4425-9A41-73AC9EFD3317}"/>
              </a:ext>
            </a:extLst>
          </p:cNvPr>
          <p:cNvCxnSpPr>
            <a:cxnSpLocks/>
          </p:cNvCxnSpPr>
          <p:nvPr userDrawn="1"/>
        </p:nvCxnSpPr>
        <p:spPr>
          <a:xfrm>
            <a:off x="7312025" y="3948113"/>
            <a:ext cx="6350" cy="1041400"/>
          </a:xfrm>
          <a:prstGeom prst="line">
            <a:avLst/>
          </a:prstGeom>
          <a:ln w="19050">
            <a:solidFill>
              <a:srgbClr val="4DAF46"/>
            </a:solidFill>
          </a:ln>
        </p:spPr>
        <p:style>
          <a:lnRef idx="1">
            <a:schemeClr val="accent1"/>
          </a:lnRef>
          <a:fillRef idx="0">
            <a:schemeClr val="accent1"/>
          </a:fillRef>
          <a:effectRef idx="0">
            <a:schemeClr val="accent1"/>
          </a:effectRef>
          <a:fontRef idx="minor">
            <a:schemeClr val="tx1"/>
          </a:fontRef>
        </p:style>
      </p:cxnSp>
      <p:sp>
        <p:nvSpPr>
          <p:cNvPr id="16" name="Ellipse 15">
            <a:extLst>
              <a:ext uri="{FF2B5EF4-FFF2-40B4-BE49-F238E27FC236}">
                <a16:creationId xmlns:a16="http://schemas.microsoft.com/office/drawing/2014/main" id="{AFD7A017-F431-4566-83F4-727375B9EAD4}"/>
              </a:ext>
            </a:extLst>
          </p:cNvPr>
          <p:cNvSpPr/>
          <p:nvPr userDrawn="1"/>
        </p:nvSpPr>
        <p:spPr>
          <a:xfrm>
            <a:off x="7264400" y="4922838"/>
            <a:ext cx="107950" cy="109537"/>
          </a:xfrm>
          <a:prstGeom prst="ellipse">
            <a:avLst/>
          </a:prstGeom>
          <a:solidFill>
            <a:srgbClr val="4DAF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17" name="Ellipse 16">
            <a:extLst>
              <a:ext uri="{FF2B5EF4-FFF2-40B4-BE49-F238E27FC236}">
                <a16:creationId xmlns:a16="http://schemas.microsoft.com/office/drawing/2014/main" id="{663CAD13-744A-4B75-99FB-716FD4B799DB}"/>
              </a:ext>
            </a:extLst>
          </p:cNvPr>
          <p:cNvSpPr/>
          <p:nvPr userDrawn="1"/>
        </p:nvSpPr>
        <p:spPr>
          <a:xfrm>
            <a:off x="7226300" y="3746500"/>
            <a:ext cx="173038" cy="173038"/>
          </a:xfrm>
          <a:prstGeom prst="ellipse">
            <a:avLst/>
          </a:prstGeom>
          <a:solidFill>
            <a:srgbClr val="4DAF46"/>
          </a:solidFill>
          <a:ln w="3175">
            <a:solidFill>
              <a:srgbClr val="4DAF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18" name="Ellipse 17">
            <a:extLst>
              <a:ext uri="{FF2B5EF4-FFF2-40B4-BE49-F238E27FC236}">
                <a16:creationId xmlns:a16="http://schemas.microsoft.com/office/drawing/2014/main" id="{25820C19-606E-4BA7-8728-7F9A707858FA}"/>
              </a:ext>
            </a:extLst>
          </p:cNvPr>
          <p:cNvSpPr/>
          <p:nvPr userDrawn="1"/>
        </p:nvSpPr>
        <p:spPr>
          <a:xfrm>
            <a:off x="7186613" y="3705225"/>
            <a:ext cx="247650" cy="247650"/>
          </a:xfrm>
          <a:prstGeom prst="ellipse">
            <a:avLst/>
          </a:prstGeom>
          <a:noFill/>
          <a:ln w="3175">
            <a:solidFill>
              <a:srgbClr val="84BF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0" name="Ellipse 19">
            <a:extLst>
              <a:ext uri="{FF2B5EF4-FFF2-40B4-BE49-F238E27FC236}">
                <a16:creationId xmlns:a16="http://schemas.microsoft.com/office/drawing/2014/main" id="{62F94E82-9391-4183-8023-2B70BB6675BF}"/>
              </a:ext>
            </a:extLst>
          </p:cNvPr>
          <p:cNvSpPr/>
          <p:nvPr userDrawn="1"/>
        </p:nvSpPr>
        <p:spPr>
          <a:xfrm rot="10800000">
            <a:off x="4305300" y="3762375"/>
            <a:ext cx="173038" cy="173038"/>
          </a:xfrm>
          <a:prstGeom prst="ellipse">
            <a:avLst/>
          </a:prstGeom>
          <a:solidFill>
            <a:srgbClr val="492B31"/>
          </a:solidFill>
          <a:ln w="3175">
            <a:solidFill>
              <a:srgbClr val="492B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1" name="Ellipse 20">
            <a:extLst>
              <a:ext uri="{FF2B5EF4-FFF2-40B4-BE49-F238E27FC236}">
                <a16:creationId xmlns:a16="http://schemas.microsoft.com/office/drawing/2014/main" id="{20D039FD-EF70-4827-9159-5B812EA84441}"/>
              </a:ext>
            </a:extLst>
          </p:cNvPr>
          <p:cNvSpPr/>
          <p:nvPr userDrawn="1"/>
        </p:nvSpPr>
        <p:spPr>
          <a:xfrm rot="10800000">
            <a:off x="4264025" y="3722688"/>
            <a:ext cx="247650" cy="246062"/>
          </a:xfrm>
          <a:prstGeom prst="ellipse">
            <a:avLst/>
          </a:prstGeom>
          <a:noFill/>
          <a:ln w="3175">
            <a:solidFill>
              <a:srgbClr val="492B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Ellipse 21">
            <a:extLst>
              <a:ext uri="{FF2B5EF4-FFF2-40B4-BE49-F238E27FC236}">
                <a16:creationId xmlns:a16="http://schemas.microsoft.com/office/drawing/2014/main" id="{42F3CBDB-FAA0-47C7-A11C-9C7EBB076A6B}"/>
              </a:ext>
            </a:extLst>
          </p:cNvPr>
          <p:cNvSpPr/>
          <p:nvPr userDrawn="1"/>
        </p:nvSpPr>
        <p:spPr>
          <a:xfrm rot="10800000">
            <a:off x="4333875" y="2647950"/>
            <a:ext cx="109538" cy="107950"/>
          </a:xfrm>
          <a:prstGeom prst="ellipse">
            <a:avLst/>
          </a:prstGeom>
          <a:solidFill>
            <a:srgbClr val="492B31"/>
          </a:solidFill>
          <a:ln>
            <a:solidFill>
              <a:srgbClr val="492B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3" name="Connecteur droit 22">
            <a:extLst>
              <a:ext uri="{FF2B5EF4-FFF2-40B4-BE49-F238E27FC236}">
                <a16:creationId xmlns:a16="http://schemas.microsoft.com/office/drawing/2014/main" id="{A3807B4A-3955-4E8E-8511-9A4F68BB7694}"/>
              </a:ext>
            </a:extLst>
          </p:cNvPr>
          <p:cNvCxnSpPr>
            <a:cxnSpLocks/>
          </p:cNvCxnSpPr>
          <p:nvPr userDrawn="1"/>
        </p:nvCxnSpPr>
        <p:spPr>
          <a:xfrm>
            <a:off x="4387850" y="2708275"/>
            <a:ext cx="0" cy="1004888"/>
          </a:xfrm>
          <a:prstGeom prst="line">
            <a:avLst/>
          </a:prstGeom>
          <a:ln w="19050">
            <a:solidFill>
              <a:srgbClr val="492B3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3FF802B5-9A9E-4395-948A-B1E119D19FDF}"/>
              </a:ext>
            </a:extLst>
          </p:cNvPr>
          <p:cNvCxnSpPr/>
          <p:nvPr userDrawn="1"/>
        </p:nvCxnSpPr>
        <p:spPr>
          <a:xfrm>
            <a:off x="969963" y="4972050"/>
            <a:ext cx="1439862" cy="0"/>
          </a:xfrm>
          <a:prstGeom prst="line">
            <a:avLst/>
          </a:prstGeom>
          <a:ln w="19050">
            <a:solidFill>
              <a:srgbClr val="4DAF46"/>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9B5F1638-761D-47DB-9BCA-B5C95109B445}"/>
              </a:ext>
            </a:extLst>
          </p:cNvPr>
          <p:cNvCxnSpPr>
            <a:cxnSpLocks/>
          </p:cNvCxnSpPr>
          <p:nvPr userDrawn="1"/>
        </p:nvCxnSpPr>
        <p:spPr>
          <a:xfrm>
            <a:off x="1387475" y="3944938"/>
            <a:ext cx="6350" cy="1042987"/>
          </a:xfrm>
          <a:prstGeom prst="line">
            <a:avLst/>
          </a:prstGeom>
          <a:ln w="19050">
            <a:solidFill>
              <a:srgbClr val="4DAF46"/>
            </a:solidFill>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AB906BA2-217C-4F10-ADA9-D51A5382A9C2}"/>
              </a:ext>
            </a:extLst>
          </p:cNvPr>
          <p:cNvSpPr/>
          <p:nvPr userDrawn="1"/>
        </p:nvSpPr>
        <p:spPr>
          <a:xfrm>
            <a:off x="1338263" y="4918075"/>
            <a:ext cx="109537" cy="109538"/>
          </a:xfrm>
          <a:prstGeom prst="ellipse">
            <a:avLst/>
          </a:prstGeom>
          <a:solidFill>
            <a:srgbClr val="4DAF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7" name="Ellipse 26">
            <a:extLst>
              <a:ext uri="{FF2B5EF4-FFF2-40B4-BE49-F238E27FC236}">
                <a16:creationId xmlns:a16="http://schemas.microsoft.com/office/drawing/2014/main" id="{DC75E25B-F83B-45EE-97FD-E7BF532EB9A2}"/>
              </a:ext>
            </a:extLst>
          </p:cNvPr>
          <p:cNvSpPr/>
          <p:nvPr userDrawn="1"/>
        </p:nvSpPr>
        <p:spPr>
          <a:xfrm>
            <a:off x="1304925" y="3741738"/>
            <a:ext cx="173038" cy="173037"/>
          </a:xfrm>
          <a:prstGeom prst="ellipse">
            <a:avLst/>
          </a:prstGeom>
          <a:solidFill>
            <a:srgbClr val="4DAF46"/>
          </a:solidFill>
          <a:ln w="3175">
            <a:solidFill>
              <a:srgbClr val="4DAF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8" name="Ellipse 27">
            <a:extLst>
              <a:ext uri="{FF2B5EF4-FFF2-40B4-BE49-F238E27FC236}">
                <a16:creationId xmlns:a16="http://schemas.microsoft.com/office/drawing/2014/main" id="{603DCD70-B6CC-4F35-868D-49B12A753E9B}"/>
              </a:ext>
            </a:extLst>
          </p:cNvPr>
          <p:cNvSpPr/>
          <p:nvPr userDrawn="1"/>
        </p:nvSpPr>
        <p:spPr>
          <a:xfrm>
            <a:off x="1265238" y="3702050"/>
            <a:ext cx="246062" cy="246063"/>
          </a:xfrm>
          <a:prstGeom prst="ellipse">
            <a:avLst/>
          </a:prstGeom>
          <a:noFill/>
          <a:ln w="3175">
            <a:solidFill>
              <a:srgbClr val="84BF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9" name="Ellipse 28">
            <a:extLst>
              <a:ext uri="{FF2B5EF4-FFF2-40B4-BE49-F238E27FC236}">
                <a16:creationId xmlns:a16="http://schemas.microsoft.com/office/drawing/2014/main" id="{16885039-015E-4E1A-882B-8259D95037AC}"/>
              </a:ext>
            </a:extLst>
          </p:cNvPr>
          <p:cNvSpPr/>
          <p:nvPr userDrawn="1"/>
        </p:nvSpPr>
        <p:spPr>
          <a:xfrm rot="10800000">
            <a:off x="10096500" y="2625725"/>
            <a:ext cx="107950" cy="107950"/>
          </a:xfrm>
          <a:prstGeom prst="ellipse">
            <a:avLst/>
          </a:prstGeom>
          <a:solidFill>
            <a:srgbClr val="492B31"/>
          </a:solidFill>
          <a:ln>
            <a:solidFill>
              <a:srgbClr val="492B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0" name="Connecteur droit 29">
            <a:extLst>
              <a:ext uri="{FF2B5EF4-FFF2-40B4-BE49-F238E27FC236}">
                <a16:creationId xmlns:a16="http://schemas.microsoft.com/office/drawing/2014/main" id="{AEF3FB60-BBC3-4BB3-9ED5-06C8356040E5}"/>
              </a:ext>
            </a:extLst>
          </p:cNvPr>
          <p:cNvCxnSpPr>
            <a:cxnSpLocks/>
          </p:cNvCxnSpPr>
          <p:nvPr userDrawn="1"/>
        </p:nvCxnSpPr>
        <p:spPr>
          <a:xfrm>
            <a:off x="10150475" y="2687638"/>
            <a:ext cx="0" cy="1004887"/>
          </a:xfrm>
          <a:prstGeom prst="line">
            <a:avLst/>
          </a:prstGeom>
          <a:ln w="19050">
            <a:solidFill>
              <a:srgbClr val="492B31"/>
            </a:solidFill>
          </a:ln>
        </p:spPr>
        <p:style>
          <a:lnRef idx="1">
            <a:schemeClr val="accent1"/>
          </a:lnRef>
          <a:fillRef idx="0">
            <a:schemeClr val="accent1"/>
          </a:fillRef>
          <a:effectRef idx="0">
            <a:schemeClr val="accent1"/>
          </a:effectRef>
          <a:fontRef idx="minor">
            <a:schemeClr val="tx1"/>
          </a:fontRef>
        </p:style>
      </p:cxnSp>
      <p:sp>
        <p:nvSpPr>
          <p:cNvPr id="31" name="Ellipse 30">
            <a:extLst>
              <a:ext uri="{FF2B5EF4-FFF2-40B4-BE49-F238E27FC236}">
                <a16:creationId xmlns:a16="http://schemas.microsoft.com/office/drawing/2014/main" id="{CDF35D30-5E4B-48DC-BB9D-05D865E7C78A}"/>
              </a:ext>
            </a:extLst>
          </p:cNvPr>
          <p:cNvSpPr/>
          <p:nvPr userDrawn="1"/>
        </p:nvSpPr>
        <p:spPr>
          <a:xfrm rot="10800000">
            <a:off x="10059988" y="3729038"/>
            <a:ext cx="173037" cy="173037"/>
          </a:xfrm>
          <a:prstGeom prst="ellipse">
            <a:avLst/>
          </a:prstGeom>
          <a:solidFill>
            <a:srgbClr val="492B31"/>
          </a:solidFill>
          <a:ln w="3175">
            <a:solidFill>
              <a:srgbClr val="492B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32" name="Ellipse 31">
            <a:extLst>
              <a:ext uri="{FF2B5EF4-FFF2-40B4-BE49-F238E27FC236}">
                <a16:creationId xmlns:a16="http://schemas.microsoft.com/office/drawing/2014/main" id="{2FAA5BA0-10C4-41FC-95C1-BDD9CB0971B4}"/>
              </a:ext>
            </a:extLst>
          </p:cNvPr>
          <p:cNvSpPr/>
          <p:nvPr userDrawn="1"/>
        </p:nvSpPr>
        <p:spPr>
          <a:xfrm rot="10800000">
            <a:off x="10018713" y="3689350"/>
            <a:ext cx="247650" cy="247650"/>
          </a:xfrm>
          <a:prstGeom prst="ellipse">
            <a:avLst/>
          </a:prstGeom>
          <a:noFill/>
          <a:ln w="3175">
            <a:solidFill>
              <a:srgbClr val="492B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33" name="Rectangle 6">
            <a:extLst>
              <a:ext uri="{FF2B5EF4-FFF2-40B4-BE49-F238E27FC236}">
                <a16:creationId xmlns:a16="http://schemas.microsoft.com/office/drawing/2014/main" id="{300FAFD9-4B1F-44D3-82C3-EBF0C10CB8DD}"/>
              </a:ext>
            </a:extLst>
          </p:cNvPr>
          <p:cNvSpPr>
            <a:spLocks noChangeArrowheads="1"/>
          </p:cNvSpPr>
          <p:nvPr userDrawn="1"/>
        </p:nvSpPr>
        <p:spPr bwMode="auto">
          <a:xfrm>
            <a:off x="1404938" y="6415088"/>
            <a:ext cx="257333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fr-FR" altLang="fr-FR" sz="1050" dirty="0">
                <a:solidFill>
                  <a:srgbClr val="492B31"/>
                </a:solidFill>
                <a:latin typeface="Cera-Regular ☞" pitchFamily="34" charset="0"/>
              </a:rPr>
              <a:t>PRÉSENTATION DU GROUPE TERRENA</a:t>
            </a:r>
          </a:p>
        </p:txBody>
      </p:sp>
      <p:sp>
        <p:nvSpPr>
          <p:cNvPr id="19" name="Titre 1"/>
          <p:cNvSpPr>
            <a:spLocks noGrp="1"/>
          </p:cNvSpPr>
          <p:nvPr>
            <p:ph type="ctrTitle"/>
          </p:nvPr>
        </p:nvSpPr>
        <p:spPr>
          <a:xfrm>
            <a:off x="323762" y="114300"/>
            <a:ext cx="9144000" cy="855188"/>
          </a:xfrm>
          <a:prstGeom prst="rect">
            <a:avLst/>
          </a:prstGeom>
        </p:spPr>
        <p:txBody>
          <a:bodyPr anchor="b"/>
          <a:lstStyle>
            <a:lvl1pPr algn="l">
              <a:defRPr sz="3000">
                <a:solidFill>
                  <a:srgbClr val="492B31"/>
                </a:solidFill>
                <a:latin typeface="Futura" panose="020B0602020204020303"/>
                <a:cs typeface="Futura Medium" panose="020B0602020204020303" pitchFamily="34" charset="-79"/>
              </a:defRPr>
            </a:lvl1pPr>
          </a:lstStyle>
          <a:p>
            <a:r>
              <a:rPr lang="fr-FR"/>
              <a:t>Modifiez le style du titre</a:t>
            </a:r>
            <a:endParaRPr lang="fr-FR" dirty="0"/>
          </a:p>
        </p:txBody>
      </p:sp>
      <p:sp>
        <p:nvSpPr>
          <p:cNvPr id="48" name="Espace réservé du texte 3"/>
          <p:cNvSpPr>
            <a:spLocks noGrp="1"/>
          </p:cNvSpPr>
          <p:nvPr>
            <p:ph type="body" sz="half" idx="17"/>
          </p:nvPr>
        </p:nvSpPr>
        <p:spPr>
          <a:xfrm>
            <a:off x="3926001" y="2048385"/>
            <a:ext cx="2057515" cy="333952"/>
          </a:xfrm>
          <a:prstGeom prst="rect">
            <a:avLst/>
          </a:prstGeom>
        </p:spPr>
        <p:txBody>
          <a:bodyPr/>
          <a:lstStyle>
            <a:lvl1pPr marL="0" indent="0" algn="l">
              <a:buNone/>
              <a:defRPr sz="1600" b="0" i="0">
                <a:solidFill>
                  <a:srgbClr val="492B31"/>
                </a:solidFill>
                <a:latin typeface="Futura" panose="020B0602020204020303"/>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49" name="Espace réservé du texte 3"/>
          <p:cNvSpPr>
            <a:spLocks noGrp="1"/>
          </p:cNvSpPr>
          <p:nvPr>
            <p:ph type="body" sz="half" idx="18"/>
          </p:nvPr>
        </p:nvSpPr>
        <p:spPr>
          <a:xfrm>
            <a:off x="6854121" y="5157407"/>
            <a:ext cx="2057515" cy="399140"/>
          </a:xfrm>
          <a:prstGeom prst="rect">
            <a:avLst/>
          </a:prstGeom>
        </p:spPr>
        <p:txBody>
          <a:bodyPr/>
          <a:lstStyle>
            <a:lvl1pPr marL="0" indent="0" algn="l">
              <a:buNone/>
              <a:defRPr sz="1600" b="0" i="0">
                <a:solidFill>
                  <a:srgbClr val="492B31"/>
                </a:solidFill>
                <a:latin typeface="Futura" panose="020B0602020204020303"/>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2" name="Espace réservé du texte 3"/>
          <p:cNvSpPr>
            <a:spLocks noGrp="1"/>
          </p:cNvSpPr>
          <p:nvPr>
            <p:ph type="body" sz="half" idx="19"/>
          </p:nvPr>
        </p:nvSpPr>
        <p:spPr>
          <a:xfrm>
            <a:off x="9692944" y="2048385"/>
            <a:ext cx="2057515" cy="300662"/>
          </a:xfrm>
          <a:prstGeom prst="rect">
            <a:avLst/>
          </a:prstGeom>
        </p:spPr>
        <p:txBody>
          <a:bodyPr/>
          <a:lstStyle>
            <a:lvl1pPr marL="0" indent="0" algn="l">
              <a:buNone/>
              <a:defRPr sz="1600" b="0" i="0">
                <a:solidFill>
                  <a:srgbClr val="492B31"/>
                </a:solidFill>
                <a:latin typeface="Futura" panose="020B0602020204020303"/>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3" name="Espace réservé pour une image  2"/>
          <p:cNvSpPr>
            <a:spLocks noGrp="1"/>
          </p:cNvSpPr>
          <p:nvPr>
            <p:ph type="pic" idx="10"/>
          </p:nvPr>
        </p:nvSpPr>
        <p:spPr>
          <a:xfrm>
            <a:off x="975129" y="2063620"/>
            <a:ext cx="2066384" cy="138453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fr-FR" noProof="0" dirty="0"/>
          </a:p>
        </p:txBody>
      </p:sp>
      <p:sp>
        <p:nvSpPr>
          <p:cNvPr id="54" name="Espace réservé pour une image  2"/>
          <p:cNvSpPr>
            <a:spLocks noGrp="1"/>
          </p:cNvSpPr>
          <p:nvPr>
            <p:ph type="pic" idx="20"/>
          </p:nvPr>
        </p:nvSpPr>
        <p:spPr>
          <a:xfrm>
            <a:off x="3949719" y="4168312"/>
            <a:ext cx="2066384" cy="138453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fr-FR" noProof="0" dirty="0"/>
          </a:p>
        </p:txBody>
      </p:sp>
      <p:sp>
        <p:nvSpPr>
          <p:cNvPr id="55" name="Espace réservé pour une image  2"/>
          <p:cNvSpPr>
            <a:spLocks noGrp="1"/>
          </p:cNvSpPr>
          <p:nvPr>
            <p:ph type="pic" idx="21"/>
          </p:nvPr>
        </p:nvSpPr>
        <p:spPr>
          <a:xfrm>
            <a:off x="6856620" y="2063620"/>
            <a:ext cx="2066384" cy="138453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fr-FR" noProof="0" dirty="0"/>
          </a:p>
        </p:txBody>
      </p:sp>
      <p:sp>
        <p:nvSpPr>
          <p:cNvPr id="56" name="Espace réservé pour une image  2"/>
          <p:cNvSpPr>
            <a:spLocks noGrp="1"/>
          </p:cNvSpPr>
          <p:nvPr>
            <p:ph type="pic" idx="22"/>
          </p:nvPr>
        </p:nvSpPr>
        <p:spPr>
          <a:xfrm>
            <a:off x="9647702" y="4168312"/>
            <a:ext cx="2066384" cy="138453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fr-FR" noProof="0" dirty="0"/>
          </a:p>
        </p:txBody>
      </p:sp>
      <p:sp>
        <p:nvSpPr>
          <p:cNvPr id="74" name="Espace réservé du texte 3"/>
          <p:cNvSpPr>
            <a:spLocks noGrp="1"/>
          </p:cNvSpPr>
          <p:nvPr>
            <p:ph type="body" sz="half" idx="23"/>
          </p:nvPr>
        </p:nvSpPr>
        <p:spPr>
          <a:xfrm>
            <a:off x="932220" y="5152827"/>
            <a:ext cx="2057515" cy="399140"/>
          </a:xfrm>
          <a:prstGeom prst="rect">
            <a:avLst/>
          </a:prstGeom>
        </p:spPr>
        <p:txBody>
          <a:bodyPr/>
          <a:lstStyle>
            <a:lvl1pPr marL="0" indent="0" algn="l">
              <a:buNone/>
              <a:defRPr sz="1600" b="0" i="0">
                <a:solidFill>
                  <a:srgbClr val="492B31"/>
                </a:solidFill>
                <a:latin typeface="Futura" panose="020B0602020204020303"/>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34" name="Espace réservé du numéro de diapositive 5">
            <a:extLst>
              <a:ext uri="{FF2B5EF4-FFF2-40B4-BE49-F238E27FC236}">
                <a16:creationId xmlns:a16="http://schemas.microsoft.com/office/drawing/2014/main" id="{38B60C8C-C878-43F1-BDCB-AACC7EC39BBE}"/>
              </a:ext>
            </a:extLst>
          </p:cNvPr>
          <p:cNvSpPr>
            <a:spLocks noGrp="1"/>
          </p:cNvSpPr>
          <p:nvPr>
            <p:ph type="sldNum" sz="quarter" idx="24"/>
          </p:nvPr>
        </p:nvSpPr>
        <p:spPr/>
        <p:txBody>
          <a:bodyPr/>
          <a:lstStyle>
            <a:lvl1pPr>
              <a:defRPr/>
            </a:lvl1pPr>
          </a:lstStyle>
          <a:p>
            <a:pPr>
              <a:defRPr/>
            </a:pPr>
            <a:fld id="{C8CE8D93-CE35-41BB-9597-F31603F67E47}" type="slidenum">
              <a:rPr lang="fr-FR"/>
              <a:pPr>
                <a:defRPr/>
              </a:pPr>
              <a:t>‹N°›</a:t>
            </a:fld>
            <a:endParaRPr lang="fr-FR"/>
          </a:p>
        </p:txBody>
      </p:sp>
    </p:spTree>
    <p:extLst>
      <p:ext uri="{BB962C8B-B14F-4D97-AF65-F5344CB8AC3E}">
        <p14:creationId xmlns:p14="http://schemas.microsoft.com/office/powerpoint/2010/main" val="30477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ouverture">
    <p:spTree>
      <p:nvGrpSpPr>
        <p:cNvPr id="1" name=""/>
        <p:cNvGrpSpPr/>
        <p:nvPr/>
      </p:nvGrpSpPr>
      <p:grpSpPr>
        <a:xfrm>
          <a:off x="0" y="0"/>
          <a:ext cx="0" cy="0"/>
          <a:chOff x="0" y="0"/>
          <a:chExt cx="0" cy="0"/>
        </a:xfrm>
      </p:grpSpPr>
      <p:pic>
        <p:nvPicPr>
          <p:cNvPr id="2" name="Espace réservé du contenu 8">
            <a:extLst>
              <a:ext uri="{FF2B5EF4-FFF2-40B4-BE49-F238E27FC236}">
                <a16:creationId xmlns:a16="http://schemas.microsoft.com/office/drawing/2014/main" id="{7D095A07-46DA-4247-94BD-32389AB9705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5088"/>
            <a:ext cx="12192000"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D21F981-A381-4CB0-866D-F3E9C01A142F}"/>
              </a:ext>
            </a:extLst>
          </p:cNvPr>
          <p:cNvSpPr/>
          <p:nvPr userDrawn="1"/>
        </p:nvSpPr>
        <p:spPr>
          <a:xfrm>
            <a:off x="495300" y="515938"/>
            <a:ext cx="11244263" cy="5672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4" name="Espace réservé du contenu 8">
            <a:extLst>
              <a:ext uri="{FF2B5EF4-FFF2-40B4-BE49-F238E27FC236}">
                <a16:creationId xmlns:a16="http://schemas.microsoft.com/office/drawing/2014/main" id="{461969C0-BA1A-4D0A-8450-DFAF48AE480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4250" y="949325"/>
            <a:ext cx="102743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10" descr="logo_terrena_RVB.png">
            <a:extLst>
              <a:ext uri="{FF2B5EF4-FFF2-40B4-BE49-F238E27FC236}">
                <a16:creationId xmlns:a16="http://schemas.microsoft.com/office/drawing/2014/main" id="{0A0B0320-08C6-4FCF-B990-104EA85D825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22400" y="3548063"/>
            <a:ext cx="3729038"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13">
            <a:extLst>
              <a:ext uri="{FF2B5EF4-FFF2-40B4-BE49-F238E27FC236}">
                <a16:creationId xmlns:a16="http://schemas.microsoft.com/office/drawing/2014/main" id="{38D2B510-3CAC-45CA-863B-D742B2BA2774}"/>
              </a:ext>
            </a:extLst>
          </p:cNvPr>
          <p:cNvSpPr txBox="1">
            <a:spLocks noChangeArrowheads="1"/>
          </p:cNvSpPr>
          <p:nvPr userDrawn="1"/>
        </p:nvSpPr>
        <p:spPr bwMode="auto">
          <a:xfrm>
            <a:off x="5934075" y="5122863"/>
            <a:ext cx="6235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fr-FR" altLang="fr-FR" sz="3600" b="1" dirty="0">
                <a:solidFill>
                  <a:srgbClr val="492B31"/>
                </a:solidFill>
                <a:latin typeface="Futura Medium" panose="020B0602020204020303" pitchFamily="34" charset="-79"/>
                <a:cs typeface="Futura Medium" panose="020B0602020204020303" pitchFamily="34" charset="-79"/>
              </a:rPr>
              <a:t>Titre de la présentation</a:t>
            </a:r>
          </a:p>
        </p:txBody>
      </p:sp>
      <p:sp>
        <p:nvSpPr>
          <p:cNvPr id="7" name="ZoneTexte 14">
            <a:extLst>
              <a:ext uri="{FF2B5EF4-FFF2-40B4-BE49-F238E27FC236}">
                <a16:creationId xmlns:a16="http://schemas.microsoft.com/office/drawing/2014/main" id="{37FE2BD1-01B9-4DC7-B445-D84B66EA8A18}"/>
              </a:ext>
            </a:extLst>
          </p:cNvPr>
          <p:cNvSpPr txBox="1">
            <a:spLocks noChangeArrowheads="1"/>
          </p:cNvSpPr>
          <p:nvPr userDrawn="1"/>
        </p:nvSpPr>
        <p:spPr bwMode="auto">
          <a:xfrm>
            <a:off x="8629650" y="5680075"/>
            <a:ext cx="3722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fr-FR" altLang="fr-FR" b="1" dirty="0">
                <a:solidFill>
                  <a:srgbClr val="492B31"/>
                </a:solidFill>
                <a:latin typeface="Futura Medium" panose="020B0602020204020303" pitchFamily="34" charset="-79"/>
                <a:cs typeface="Futura Medium" panose="020B0602020204020303" pitchFamily="34" charset="-79"/>
              </a:rPr>
              <a:t>XX octobre 2018</a:t>
            </a:r>
          </a:p>
        </p:txBody>
      </p:sp>
    </p:spTree>
    <p:extLst>
      <p:ext uri="{BB962C8B-B14F-4D97-AF65-F5344CB8AC3E}">
        <p14:creationId xmlns:p14="http://schemas.microsoft.com/office/powerpoint/2010/main" val="1886308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101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Contenu texte ">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A33B6BA7-6ED1-7547-B4E6-F3FC5E7F2C11}"/>
              </a:ext>
            </a:extLst>
          </p:cNvPr>
          <p:cNvCxnSpPr>
            <a:cxnSpLocks/>
          </p:cNvCxnSpPr>
          <p:nvPr/>
        </p:nvCxnSpPr>
        <p:spPr>
          <a:xfrm>
            <a:off x="10033000" y="2300288"/>
            <a:ext cx="4667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re 1"/>
          <p:cNvSpPr>
            <a:spLocks noGrp="1"/>
          </p:cNvSpPr>
          <p:nvPr>
            <p:ph type="ctrTitle" hasCustomPrompt="1"/>
          </p:nvPr>
        </p:nvSpPr>
        <p:spPr>
          <a:xfrm>
            <a:off x="323762" y="114300"/>
            <a:ext cx="9144000" cy="855188"/>
          </a:xfrm>
          <a:prstGeom prst="rect">
            <a:avLst/>
          </a:prstGeom>
        </p:spPr>
        <p:txBody>
          <a:bodyPr anchor="b"/>
          <a:lstStyle>
            <a:lvl1pPr algn="l">
              <a:defRPr sz="3000">
                <a:solidFill>
                  <a:srgbClr val="492B31"/>
                </a:solidFill>
                <a:latin typeface="Futura Medium" panose="020B0602020204020303" pitchFamily="34" charset="-79"/>
                <a:cs typeface="Futura Medium" panose="020B0602020204020303" pitchFamily="34" charset="-79"/>
              </a:defRPr>
            </a:lvl1pPr>
          </a:lstStyle>
          <a:p>
            <a:r>
              <a:rPr lang="fr-FR" dirty="0"/>
              <a:t>MODIFIEZ LE STYLE DU TITRE</a:t>
            </a:r>
          </a:p>
        </p:txBody>
      </p:sp>
      <p:sp>
        <p:nvSpPr>
          <p:cNvPr id="14" name="Espace réservé du texte 13"/>
          <p:cNvSpPr>
            <a:spLocks noGrp="1"/>
          </p:cNvSpPr>
          <p:nvPr>
            <p:ph type="body" sz="quarter" idx="13"/>
          </p:nvPr>
        </p:nvSpPr>
        <p:spPr>
          <a:xfrm>
            <a:off x="323850" y="1903413"/>
            <a:ext cx="11554114" cy="4059237"/>
          </a:xfrm>
          <a:prstGeom prst="rect">
            <a:avLst/>
          </a:prstGeom>
        </p:spPr>
        <p:txBody>
          <a:bodyPr/>
          <a:lstStyle>
            <a:lvl1pPr>
              <a:defRPr sz="1800" b="0" i="0">
                <a:solidFill>
                  <a:srgbClr val="492B31"/>
                </a:solidFill>
                <a:latin typeface="Futura Medium" pitchFamily="2" charset="0"/>
              </a:defRPr>
            </a:lvl1pPr>
          </a:lstStyle>
          <a:p>
            <a:pPr lvl="0"/>
            <a:r>
              <a:rPr lang="fr-FR"/>
              <a:t>Modifier les styles du texte du masque</a:t>
            </a:r>
          </a:p>
        </p:txBody>
      </p:sp>
      <p:sp>
        <p:nvSpPr>
          <p:cNvPr id="5" name="Espace réservé du numéro de diapositive 5">
            <a:extLst>
              <a:ext uri="{FF2B5EF4-FFF2-40B4-BE49-F238E27FC236}">
                <a16:creationId xmlns:a16="http://schemas.microsoft.com/office/drawing/2014/main" id="{20C35BEC-EFB3-1B43-93D5-27C3F43C451D}"/>
              </a:ext>
            </a:extLst>
          </p:cNvPr>
          <p:cNvSpPr>
            <a:spLocks noGrp="1"/>
          </p:cNvSpPr>
          <p:nvPr>
            <p:ph type="sldNum" sz="quarter" idx="14"/>
          </p:nvPr>
        </p:nvSpPr>
        <p:spPr>
          <a:xfrm>
            <a:off x="9353550" y="6356350"/>
            <a:ext cx="2743200" cy="365125"/>
          </a:xfrm>
        </p:spPr>
        <p:txBody>
          <a:bodyPr/>
          <a:lstStyle>
            <a:lvl1pPr>
              <a:defRPr/>
            </a:lvl1pPr>
          </a:lstStyle>
          <a:p>
            <a:pPr>
              <a:defRPr/>
            </a:pPr>
            <a:fld id="{E5F341EA-C1FA-E149-A1AC-68312F0D3930}" type="slidenum">
              <a:rPr lang="fr-FR" smtClean="0"/>
              <a:pPr>
                <a:defRPr/>
              </a:pPr>
              <a:t>‹N°›</a:t>
            </a:fld>
            <a:endParaRPr lang="fr-FR"/>
          </a:p>
        </p:txBody>
      </p:sp>
      <p:sp>
        <p:nvSpPr>
          <p:cNvPr id="6" name="Espace réservé du pied de page 1">
            <a:extLst>
              <a:ext uri="{FF2B5EF4-FFF2-40B4-BE49-F238E27FC236}">
                <a16:creationId xmlns:a16="http://schemas.microsoft.com/office/drawing/2014/main" id="{2B7CC8CF-A37C-8441-8D7B-3FCFA1DD9EF1}"/>
              </a:ext>
            </a:extLst>
          </p:cNvPr>
          <p:cNvSpPr>
            <a:spLocks noGrp="1"/>
          </p:cNvSpPr>
          <p:nvPr>
            <p:ph type="ftr" sz="quarter" idx="15"/>
          </p:nvPr>
        </p:nvSpPr>
        <p:spPr/>
        <p:txBody>
          <a:bodyPr/>
          <a:lstStyle>
            <a:lvl1pPr>
              <a:defRPr/>
            </a:lvl1pPr>
          </a:lstStyle>
          <a:p>
            <a:pPr>
              <a:defRPr/>
            </a:pPr>
            <a:r>
              <a:rPr lang="fr-FR"/>
              <a:t>Intégration Cadres - 21/06/2019</a:t>
            </a:r>
            <a:endParaRPr lang="fr-FR" dirty="0"/>
          </a:p>
        </p:txBody>
      </p:sp>
      <p:cxnSp>
        <p:nvCxnSpPr>
          <p:cNvPr id="7" name="Connecteur droit 6">
            <a:extLst>
              <a:ext uri="{FF2B5EF4-FFF2-40B4-BE49-F238E27FC236}">
                <a16:creationId xmlns:a16="http://schemas.microsoft.com/office/drawing/2014/main" id="{5CD98069-D673-BB4C-98AA-D9649DC1D0FA}"/>
              </a:ext>
            </a:extLst>
          </p:cNvPr>
          <p:cNvCxnSpPr>
            <a:cxnSpLocks/>
          </p:cNvCxnSpPr>
          <p:nvPr/>
        </p:nvCxnSpPr>
        <p:spPr>
          <a:xfrm>
            <a:off x="390022" y="1015409"/>
            <a:ext cx="466344" cy="0"/>
          </a:xfrm>
          <a:prstGeom prst="line">
            <a:avLst/>
          </a:prstGeom>
          <a:ln w="38100">
            <a:solidFill>
              <a:srgbClr val="4DAF46"/>
            </a:solidFill>
          </a:ln>
        </p:spPr>
        <p:style>
          <a:lnRef idx="1">
            <a:schemeClr val="accent1"/>
          </a:lnRef>
          <a:fillRef idx="0">
            <a:schemeClr val="accent1"/>
          </a:fillRef>
          <a:effectRef idx="0">
            <a:schemeClr val="accent1"/>
          </a:effectRef>
          <a:fontRef idx="minor">
            <a:schemeClr val="tx1"/>
          </a:fontRef>
        </p:style>
      </p:cxnSp>
      <p:sp>
        <p:nvSpPr>
          <p:cNvPr id="8" name="Sous-titre 2">
            <a:extLst>
              <a:ext uri="{FF2B5EF4-FFF2-40B4-BE49-F238E27FC236}">
                <a16:creationId xmlns:a16="http://schemas.microsoft.com/office/drawing/2014/main" id="{A7FFA201-4D42-E547-9169-D48AE49992A9}"/>
              </a:ext>
            </a:extLst>
          </p:cNvPr>
          <p:cNvSpPr>
            <a:spLocks noGrp="1"/>
          </p:cNvSpPr>
          <p:nvPr>
            <p:ph type="subTitle" idx="1"/>
          </p:nvPr>
        </p:nvSpPr>
        <p:spPr>
          <a:xfrm>
            <a:off x="323762" y="1137860"/>
            <a:ext cx="9144000" cy="676509"/>
          </a:xfrm>
          <a:prstGeom prst="rect">
            <a:avLst/>
          </a:prstGeom>
        </p:spPr>
        <p:txBody>
          <a:bodyPr/>
          <a:lstStyle>
            <a:lvl1pPr marL="0" indent="0" algn="l">
              <a:buNone/>
              <a:defRPr sz="1600" b="0" i="0">
                <a:solidFill>
                  <a:srgbClr val="492B31"/>
                </a:solidFill>
                <a:latin typeface="Futura Medium" panose="020B0602020204020303" pitchFamily="34" charset="-79"/>
                <a:cs typeface="Futura Medium" panose="020B06020202040203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cxnSp>
        <p:nvCxnSpPr>
          <p:cNvPr id="9" name="Connecteur droit 8">
            <a:extLst>
              <a:ext uri="{FF2B5EF4-FFF2-40B4-BE49-F238E27FC236}">
                <a16:creationId xmlns:a16="http://schemas.microsoft.com/office/drawing/2014/main" id="{40C7F154-3850-42B8-99D0-D56A7B39DD7E}"/>
              </a:ext>
            </a:extLst>
          </p:cNvPr>
          <p:cNvCxnSpPr>
            <a:cxnSpLocks/>
          </p:cNvCxnSpPr>
          <p:nvPr userDrawn="1"/>
        </p:nvCxnSpPr>
        <p:spPr>
          <a:xfrm>
            <a:off x="10033000" y="2300288"/>
            <a:ext cx="4667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96D1FAC2-6E4A-4B44-8DAB-7B9D8F0FBBE6}"/>
              </a:ext>
            </a:extLst>
          </p:cNvPr>
          <p:cNvCxnSpPr>
            <a:cxnSpLocks/>
          </p:cNvCxnSpPr>
          <p:nvPr userDrawn="1"/>
        </p:nvCxnSpPr>
        <p:spPr>
          <a:xfrm>
            <a:off x="390022" y="1015409"/>
            <a:ext cx="466344" cy="0"/>
          </a:xfrm>
          <a:prstGeom prst="line">
            <a:avLst/>
          </a:prstGeom>
          <a:ln w="38100">
            <a:solidFill>
              <a:srgbClr val="4DAF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163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uverture">
    <p:spTree>
      <p:nvGrpSpPr>
        <p:cNvPr id="1" name=""/>
        <p:cNvGrpSpPr/>
        <p:nvPr/>
      </p:nvGrpSpPr>
      <p:grpSpPr>
        <a:xfrm>
          <a:off x="0" y="0"/>
          <a:ext cx="0" cy="0"/>
          <a:chOff x="0" y="0"/>
          <a:chExt cx="0" cy="0"/>
        </a:xfrm>
      </p:grpSpPr>
      <p:pic>
        <p:nvPicPr>
          <p:cNvPr id="2" name="Image 4">
            <a:extLst>
              <a:ext uri="{FF2B5EF4-FFF2-40B4-BE49-F238E27FC236}">
                <a16:creationId xmlns:a16="http://schemas.microsoft.com/office/drawing/2014/main" id="{EE007839-68CB-422C-8163-4CB7370055CF}"/>
              </a:ext>
            </a:extLst>
          </p:cNvPr>
          <p:cNvPicPr>
            <a:picLocks noChangeAspect="1"/>
          </p:cNvPicPr>
          <p:nvPr userDrawn="1"/>
        </p:nvPicPr>
        <p:blipFill>
          <a:blip r:embed="rId2">
            <a:extLst>
              <a:ext uri="{28A0092B-C50C-407E-A947-70E740481C1C}">
                <a14:useLocalDpi xmlns:a14="http://schemas.microsoft.com/office/drawing/2010/main" val="0"/>
              </a:ext>
            </a:extLst>
          </a:blip>
          <a:srcRect t="-12732"/>
          <a:stretch>
            <a:fillRect/>
          </a:stretch>
        </p:blipFill>
        <p:spPr bwMode="auto">
          <a:xfrm>
            <a:off x="4446588" y="4065588"/>
            <a:ext cx="42037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6">
            <a:extLst>
              <a:ext uri="{FF2B5EF4-FFF2-40B4-BE49-F238E27FC236}">
                <a16:creationId xmlns:a16="http://schemas.microsoft.com/office/drawing/2014/main" id="{83244EFC-1DCF-4DCC-A867-423F9D72CE5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34671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7">
            <a:extLst>
              <a:ext uri="{FF2B5EF4-FFF2-40B4-BE49-F238E27FC236}">
                <a16:creationId xmlns:a16="http://schemas.microsoft.com/office/drawing/2014/main" id="{3C092F14-96AE-48FB-BB63-85D1959ECEB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467100" y="0"/>
            <a:ext cx="35560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10">
            <a:extLst>
              <a:ext uri="{FF2B5EF4-FFF2-40B4-BE49-F238E27FC236}">
                <a16:creationId xmlns:a16="http://schemas.microsoft.com/office/drawing/2014/main" id="{5EFE25E1-FC82-4CC6-8121-BE988126C2E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023100" y="0"/>
            <a:ext cx="51689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11">
            <a:extLst>
              <a:ext uri="{FF2B5EF4-FFF2-40B4-BE49-F238E27FC236}">
                <a16:creationId xmlns:a16="http://schemas.microsoft.com/office/drawing/2014/main" id="{2B33BB95-094F-4F34-8DE5-510239A92D6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816475" y="2311400"/>
            <a:ext cx="34290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12">
            <a:extLst>
              <a:ext uri="{FF2B5EF4-FFF2-40B4-BE49-F238E27FC236}">
                <a16:creationId xmlns:a16="http://schemas.microsoft.com/office/drawing/2014/main" id="{90ED6920-1169-4E37-8F15-AE8F283AE33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2300288"/>
            <a:ext cx="4965700" cy="45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Espace réservé du contenu 8">
            <a:extLst>
              <a:ext uri="{FF2B5EF4-FFF2-40B4-BE49-F238E27FC236}">
                <a16:creationId xmlns:a16="http://schemas.microsoft.com/office/drawing/2014/main" id="{B1EF24D9-4241-4ECD-AA02-26225C44E9A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245475" y="3932238"/>
            <a:ext cx="3946525"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0" descr="logo_terrena_RVB.png">
            <a:extLst>
              <a:ext uri="{FF2B5EF4-FFF2-40B4-BE49-F238E27FC236}">
                <a16:creationId xmlns:a16="http://schemas.microsoft.com/office/drawing/2014/main" id="{4FBFEC24-1922-4038-9CF1-B958B42327C5}"/>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906713" y="1554163"/>
            <a:ext cx="6159500" cy="364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numéro de diapositive 5">
            <a:extLst>
              <a:ext uri="{FF2B5EF4-FFF2-40B4-BE49-F238E27FC236}">
                <a16:creationId xmlns:a16="http://schemas.microsoft.com/office/drawing/2014/main" id="{AC83A2C5-7DCE-4127-BBEA-9E806110D5EB}"/>
              </a:ext>
            </a:extLst>
          </p:cNvPr>
          <p:cNvSpPr>
            <a:spLocks noGrp="1"/>
          </p:cNvSpPr>
          <p:nvPr>
            <p:ph type="sldNum" sz="quarter" idx="10"/>
          </p:nvPr>
        </p:nvSpPr>
        <p:spPr>
          <a:xfrm>
            <a:off x="9353550" y="6356350"/>
            <a:ext cx="2743200" cy="365125"/>
          </a:xfrm>
        </p:spPr>
        <p:txBody>
          <a:bodyPr/>
          <a:lstStyle>
            <a:lvl1pPr eaLnBrk="0" fontAlgn="base" hangingPunct="0">
              <a:spcBef>
                <a:spcPct val="0"/>
              </a:spcBef>
              <a:spcAft>
                <a:spcPct val="0"/>
              </a:spcAft>
              <a:defRPr/>
            </a:lvl1pPr>
          </a:lstStyle>
          <a:p>
            <a:pPr>
              <a:defRPr/>
            </a:pPr>
            <a:fld id="{214F5F49-ACF1-4F6A-A227-FCF8D1762250}" type="slidenum">
              <a:rPr lang="fr-FR"/>
              <a:pPr>
                <a:defRPr/>
              </a:pPr>
              <a:t>‹N°›</a:t>
            </a:fld>
            <a:endParaRPr lang="fr-FR"/>
          </a:p>
        </p:txBody>
      </p:sp>
    </p:spTree>
    <p:extLst>
      <p:ext uri="{BB962C8B-B14F-4D97-AF65-F5344CB8AC3E}">
        <p14:creationId xmlns:p14="http://schemas.microsoft.com/office/powerpoint/2010/main" val="3624899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uverture">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549F7DF2-5953-4F5D-B7DF-E6FE7A00FAD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5450" y="4316413"/>
            <a:ext cx="4713288"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10">
            <a:extLst>
              <a:ext uri="{FF2B5EF4-FFF2-40B4-BE49-F238E27FC236}">
                <a16:creationId xmlns:a16="http://schemas.microsoft.com/office/drawing/2014/main" id="{F2414C3F-E1E0-430A-B987-E87B3A0639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34671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11">
            <a:extLst>
              <a:ext uri="{FF2B5EF4-FFF2-40B4-BE49-F238E27FC236}">
                <a16:creationId xmlns:a16="http://schemas.microsoft.com/office/drawing/2014/main" id="{8411ECCD-0AF5-4A9D-BC7C-6BEFD55D57A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467100" y="0"/>
            <a:ext cx="35560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12">
            <a:extLst>
              <a:ext uri="{FF2B5EF4-FFF2-40B4-BE49-F238E27FC236}">
                <a16:creationId xmlns:a16="http://schemas.microsoft.com/office/drawing/2014/main" id="{B62DC378-C155-4786-B40E-C41FFC2DDC4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023100" y="0"/>
            <a:ext cx="51689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13">
            <a:extLst>
              <a:ext uri="{FF2B5EF4-FFF2-40B4-BE49-F238E27FC236}">
                <a16:creationId xmlns:a16="http://schemas.microsoft.com/office/drawing/2014/main" id="{FA062A55-E886-429A-AF22-1DDCCD78683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816475" y="2311400"/>
            <a:ext cx="34290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9D99FB7-4D72-4801-86C1-265DA25F8CC5}"/>
              </a:ext>
            </a:extLst>
          </p:cNvPr>
          <p:cNvSpPr/>
          <p:nvPr userDrawn="1"/>
        </p:nvSpPr>
        <p:spPr>
          <a:xfrm>
            <a:off x="8245475" y="3927475"/>
            <a:ext cx="3946525" cy="2930525"/>
          </a:xfrm>
          <a:prstGeom prst="rect">
            <a:avLst/>
          </a:prstGeom>
          <a:solidFill>
            <a:srgbClr val="4DAF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endParaRPr>
          </a:p>
        </p:txBody>
      </p:sp>
      <p:pic>
        <p:nvPicPr>
          <p:cNvPr id="8" name="Image 15">
            <a:extLst>
              <a:ext uri="{FF2B5EF4-FFF2-40B4-BE49-F238E27FC236}">
                <a16:creationId xmlns:a16="http://schemas.microsoft.com/office/drawing/2014/main" id="{0A6A7268-73A3-4EEB-8F95-805FF140CD33}"/>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2300288"/>
            <a:ext cx="4965700" cy="45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Espace réservé du contenu 8">
            <a:extLst>
              <a:ext uri="{FF2B5EF4-FFF2-40B4-BE49-F238E27FC236}">
                <a16:creationId xmlns:a16="http://schemas.microsoft.com/office/drawing/2014/main" id="{C1F02736-918E-489C-9D78-7F4B95A9DFB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245475" y="3927475"/>
            <a:ext cx="3946525"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0" descr="logo_terrena_RVB.png">
            <a:extLst>
              <a:ext uri="{FF2B5EF4-FFF2-40B4-BE49-F238E27FC236}">
                <a16:creationId xmlns:a16="http://schemas.microsoft.com/office/drawing/2014/main" id="{3FB87D47-2910-452E-B496-9BCB8539A2F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906713" y="1554163"/>
            <a:ext cx="6159500" cy="364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space réservé du numéro de diapositive 5">
            <a:extLst>
              <a:ext uri="{FF2B5EF4-FFF2-40B4-BE49-F238E27FC236}">
                <a16:creationId xmlns:a16="http://schemas.microsoft.com/office/drawing/2014/main" id="{E083401A-2B72-4563-8910-981A098F85FD}"/>
              </a:ext>
            </a:extLst>
          </p:cNvPr>
          <p:cNvSpPr>
            <a:spLocks noGrp="1"/>
          </p:cNvSpPr>
          <p:nvPr>
            <p:ph type="sldNum" sz="quarter" idx="10"/>
          </p:nvPr>
        </p:nvSpPr>
        <p:spPr>
          <a:xfrm>
            <a:off x="9353550" y="6356350"/>
            <a:ext cx="2743200" cy="365125"/>
          </a:xfrm>
        </p:spPr>
        <p:txBody>
          <a:bodyPr/>
          <a:lstStyle>
            <a:lvl1pPr>
              <a:defRPr/>
            </a:lvl1pPr>
          </a:lstStyle>
          <a:p>
            <a:pPr>
              <a:defRPr/>
            </a:pPr>
            <a:fld id="{2B242C85-40FE-4A79-9DC4-D1E4CF57A561}" type="slidenum">
              <a:rPr lang="fr-FR"/>
              <a:pPr>
                <a:defRPr/>
              </a:pPr>
              <a:t>‹N°›</a:t>
            </a:fld>
            <a:endParaRPr lang="fr-FR"/>
          </a:p>
        </p:txBody>
      </p:sp>
    </p:spTree>
    <p:extLst>
      <p:ext uri="{BB962C8B-B14F-4D97-AF65-F5344CB8AC3E}">
        <p14:creationId xmlns:p14="http://schemas.microsoft.com/office/powerpoint/2010/main" val="4148213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38A7A2-00C7-4FD3-9FD5-B90F66ED15D9}"/>
              </a:ext>
            </a:extLst>
          </p:cNvPr>
          <p:cNvSpPr/>
          <p:nvPr userDrawn="1"/>
        </p:nvSpPr>
        <p:spPr>
          <a:xfrm>
            <a:off x="369888" y="2192338"/>
            <a:ext cx="2657475" cy="273843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5" name="Rectangle 4">
            <a:extLst>
              <a:ext uri="{FF2B5EF4-FFF2-40B4-BE49-F238E27FC236}">
                <a16:creationId xmlns:a16="http://schemas.microsoft.com/office/drawing/2014/main" id="{F7038AB7-8BC2-4228-A4DA-09FC0BAB4428}"/>
              </a:ext>
            </a:extLst>
          </p:cNvPr>
          <p:cNvSpPr/>
          <p:nvPr userDrawn="1"/>
        </p:nvSpPr>
        <p:spPr>
          <a:xfrm>
            <a:off x="3251200" y="2192338"/>
            <a:ext cx="2655888" cy="273843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7" name="Rectangle 6">
            <a:extLst>
              <a:ext uri="{FF2B5EF4-FFF2-40B4-BE49-F238E27FC236}">
                <a16:creationId xmlns:a16="http://schemas.microsoft.com/office/drawing/2014/main" id="{4D5C7E7B-B1C6-4F3B-BAC4-4B523C60B5E0}"/>
              </a:ext>
            </a:extLst>
          </p:cNvPr>
          <p:cNvSpPr/>
          <p:nvPr userDrawn="1"/>
        </p:nvSpPr>
        <p:spPr>
          <a:xfrm>
            <a:off x="6113463" y="2201863"/>
            <a:ext cx="2655887" cy="27368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8" name="Rectangle 7">
            <a:extLst>
              <a:ext uri="{FF2B5EF4-FFF2-40B4-BE49-F238E27FC236}">
                <a16:creationId xmlns:a16="http://schemas.microsoft.com/office/drawing/2014/main" id="{0B33C204-F283-41CC-A5A0-5579225ADE25}"/>
              </a:ext>
            </a:extLst>
          </p:cNvPr>
          <p:cNvSpPr/>
          <p:nvPr userDrawn="1"/>
        </p:nvSpPr>
        <p:spPr>
          <a:xfrm>
            <a:off x="8983663" y="2201863"/>
            <a:ext cx="2657475" cy="27368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grpSp>
        <p:nvGrpSpPr>
          <p:cNvPr id="9" name="Groupe 13">
            <a:extLst>
              <a:ext uri="{FF2B5EF4-FFF2-40B4-BE49-F238E27FC236}">
                <a16:creationId xmlns:a16="http://schemas.microsoft.com/office/drawing/2014/main" id="{85028E3B-3BBB-4B86-BFC8-AACFD90905E4}"/>
              </a:ext>
            </a:extLst>
          </p:cNvPr>
          <p:cNvGrpSpPr>
            <a:grpSpLocks/>
          </p:cNvGrpSpPr>
          <p:nvPr userDrawn="1"/>
        </p:nvGrpSpPr>
        <p:grpSpPr bwMode="auto">
          <a:xfrm>
            <a:off x="425450" y="2163763"/>
            <a:ext cx="11341100" cy="2813050"/>
            <a:chOff x="337669" y="2163811"/>
            <a:chExt cx="11340064" cy="2813160"/>
          </a:xfrm>
        </p:grpSpPr>
        <p:sp>
          <p:nvSpPr>
            <p:cNvPr id="10" name="Rectangle 9">
              <a:extLst>
                <a:ext uri="{FF2B5EF4-FFF2-40B4-BE49-F238E27FC236}">
                  <a16:creationId xmlns:a16="http://schemas.microsoft.com/office/drawing/2014/main" id="{D8D46090-7091-4125-A5DB-93053867F44B}"/>
                </a:ext>
              </a:extLst>
            </p:cNvPr>
            <p:cNvSpPr/>
            <p:nvPr userDrawn="1"/>
          </p:nvSpPr>
          <p:spPr>
            <a:xfrm>
              <a:off x="337669" y="2163811"/>
              <a:ext cx="2657232" cy="2813160"/>
            </a:xfrm>
            <a:prstGeom prst="rect">
              <a:avLst/>
            </a:prstGeom>
            <a:solidFill>
              <a:srgbClr val="492B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11" name="Rectangle 10">
              <a:extLst>
                <a:ext uri="{FF2B5EF4-FFF2-40B4-BE49-F238E27FC236}">
                  <a16:creationId xmlns:a16="http://schemas.microsoft.com/office/drawing/2014/main" id="{6DFA2F4D-01D0-44E3-A09B-7DE2C7E78695}"/>
                </a:ext>
              </a:extLst>
            </p:cNvPr>
            <p:cNvSpPr/>
            <p:nvPr userDrawn="1"/>
          </p:nvSpPr>
          <p:spPr>
            <a:xfrm>
              <a:off x="3259990" y="2163811"/>
              <a:ext cx="2657232" cy="2813160"/>
            </a:xfrm>
            <a:prstGeom prst="rect">
              <a:avLst/>
            </a:prstGeom>
            <a:solidFill>
              <a:srgbClr val="4DAF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84BF41"/>
                </a:solidFill>
              </a:endParaRPr>
            </a:p>
          </p:txBody>
        </p:sp>
        <p:sp>
          <p:nvSpPr>
            <p:cNvPr id="12" name="Rectangle 11">
              <a:extLst>
                <a:ext uri="{FF2B5EF4-FFF2-40B4-BE49-F238E27FC236}">
                  <a16:creationId xmlns:a16="http://schemas.microsoft.com/office/drawing/2014/main" id="{B61E6719-F76F-424C-AA98-04643586E7E2}"/>
                </a:ext>
              </a:extLst>
            </p:cNvPr>
            <p:cNvSpPr/>
            <p:nvPr userDrawn="1"/>
          </p:nvSpPr>
          <p:spPr>
            <a:xfrm>
              <a:off x="6139452" y="2163811"/>
              <a:ext cx="2657232" cy="2813160"/>
            </a:xfrm>
            <a:prstGeom prst="rect">
              <a:avLst/>
            </a:prstGeom>
            <a:solidFill>
              <a:srgbClr val="492B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84BF41"/>
                </a:solidFill>
              </a:endParaRPr>
            </a:p>
          </p:txBody>
        </p:sp>
        <p:sp>
          <p:nvSpPr>
            <p:cNvPr id="14" name="Rectangle 13">
              <a:extLst>
                <a:ext uri="{FF2B5EF4-FFF2-40B4-BE49-F238E27FC236}">
                  <a16:creationId xmlns:a16="http://schemas.microsoft.com/office/drawing/2014/main" id="{6AAF94DC-A7FB-424A-988E-DE9C241C52C5}"/>
                </a:ext>
              </a:extLst>
            </p:cNvPr>
            <p:cNvSpPr/>
            <p:nvPr userDrawn="1"/>
          </p:nvSpPr>
          <p:spPr>
            <a:xfrm>
              <a:off x="9020501" y="2163811"/>
              <a:ext cx="2657232" cy="2813160"/>
            </a:xfrm>
            <a:prstGeom prst="rect">
              <a:avLst/>
            </a:prstGeom>
            <a:solidFill>
              <a:srgbClr val="4DAF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84BF41"/>
                </a:solidFill>
              </a:endParaRPr>
            </a:p>
          </p:txBody>
        </p:sp>
      </p:grpSp>
      <p:sp>
        <p:nvSpPr>
          <p:cNvPr id="15" name="Rectangle 14">
            <a:extLst>
              <a:ext uri="{FF2B5EF4-FFF2-40B4-BE49-F238E27FC236}">
                <a16:creationId xmlns:a16="http://schemas.microsoft.com/office/drawing/2014/main" id="{B18032F6-FC4D-4D9B-99A5-273DBC82CB11}"/>
              </a:ext>
            </a:extLst>
          </p:cNvPr>
          <p:cNvSpPr/>
          <p:nvPr userDrawn="1"/>
        </p:nvSpPr>
        <p:spPr>
          <a:xfrm>
            <a:off x="490538" y="2249488"/>
            <a:ext cx="2509837" cy="2644775"/>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16" name="Connecteur droit 15">
            <a:extLst>
              <a:ext uri="{FF2B5EF4-FFF2-40B4-BE49-F238E27FC236}">
                <a16:creationId xmlns:a16="http://schemas.microsoft.com/office/drawing/2014/main" id="{CDD16358-66E0-4256-B10E-6FAACB9DBFB6}"/>
              </a:ext>
            </a:extLst>
          </p:cNvPr>
          <p:cNvCxnSpPr>
            <a:cxnSpLocks/>
          </p:cNvCxnSpPr>
          <p:nvPr userDrawn="1"/>
        </p:nvCxnSpPr>
        <p:spPr>
          <a:xfrm>
            <a:off x="10217150" y="3481388"/>
            <a:ext cx="4667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8B82723A-D7A9-43B2-A7CA-0977D1D5E216}"/>
              </a:ext>
            </a:extLst>
          </p:cNvPr>
          <p:cNvCxnSpPr>
            <a:cxnSpLocks/>
          </p:cNvCxnSpPr>
          <p:nvPr userDrawn="1"/>
        </p:nvCxnSpPr>
        <p:spPr>
          <a:xfrm>
            <a:off x="7305675" y="3481388"/>
            <a:ext cx="4667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A2AB5ED9-0ED6-4DF3-95B0-CD21FE403053}"/>
              </a:ext>
            </a:extLst>
          </p:cNvPr>
          <p:cNvCxnSpPr>
            <a:cxnSpLocks/>
          </p:cNvCxnSpPr>
          <p:nvPr userDrawn="1"/>
        </p:nvCxnSpPr>
        <p:spPr>
          <a:xfrm>
            <a:off x="4395788" y="3481388"/>
            <a:ext cx="4651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7F972DAD-77BD-4BAA-A790-4119F0747790}"/>
              </a:ext>
            </a:extLst>
          </p:cNvPr>
          <p:cNvCxnSpPr>
            <a:cxnSpLocks/>
          </p:cNvCxnSpPr>
          <p:nvPr userDrawn="1"/>
        </p:nvCxnSpPr>
        <p:spPr>
          <a:xfrm>
            <a:off x="1484313" y="3481388"/>
            <a:ext cx="4667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25FCD2A-F277-4C25-9FCD-30235AAE5690}"/>
              </a:ext>
            </a:extLst>
          </p:cNvPr>
          <p:cNvSpPr/>
          <p:nvPr userDrawn="1"/>
        </p:nvSpPr>
        <p:spPr>
          <a:xfrm>
            <a:off x="3409950" y="2249488"/>
            <a:ext cx="2511425" cy="2644775"/>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1" name="Rectangle 20">
            <a:extLst>
              <a:ext uri="{FF2B5EF4-FFF2-40B4-BE49-F238E27FC236}">
                <a16:creationId xmlns:a16="http://schemas.microsoft.com/office/drawing/2014/main" id="{87B4B633-5F1C-472A-A1D6-8451F90C4956}"/>
              </a:ext>
            </a:extLst>
          </p:cNvPr>
          <p:cNvSpPr/>
          <p:nvPr userDrawn="1"/>
        </p:nvSpPr>
        <p:spPr>
          <a:xfrm>
            <a:off x="6291263" y="2249488"/>
            <a:ext cx="2511425" cy="2644775"/>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Rectangle 21">
            <a:extLst>
              <a:ext uri="{FF2B5EF4-FFF2-40B4-BE49-F238E27FC236}">
                <a16:creationId xmlns:a16="http://schemas.microsoft.com/office/drawing/2014/main" id="{77B7EB86-CE3E-4223-9004-EBF4E3688C70}"/>
              </a:ext>
            </a:extLst>
          </p:cNvPr>
          <p:cNvSpPr/>
          <p:nvPr userDrawn="1"/>
        </p:nvSpPr>
        <p:spPr>
          <a:xfrm>
            <a:off x="9172575" y="2249488"/>
            <a:ext cx="2511425" cy="2644775"/>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6" name="Titre 1"/>
          <p:cNvSpPr>
            <a:spLocks noGrp="1"/>
          </p:cNvSpPr>
          <p:nvPr>
            <p:ph type="ctrTitle"/>
          </p:nvPr>
        </p:nvSpPr>
        <p:spPr>
          <a:xfrm>
            <a:off x="323762" y="114300"/>
            <a:ext cx="9144000" cy="855188"/>
          </a:xfrm>
          <a:prstGeom prst="rect">
            <a:avLst/>
          </a:prstGeom>
        </p:spPr>
        <p:txBody>
          <a:bodyPr anchor="b"/>
          <a:lstStyle>
            <a:lvl1pPr algn="l">
              <a:defRPr sz="3000">
                <a:solidFill>
                  <a:srgbClr val="492B31"/>
                </a:solidFill>
                <a:latin typeface="Futura Medium" panose="020B0602020204020303" pitchFamily="34" charset="-79"/>
                <a:cs typeface="Futura Medium" panose="020B0602020204020303" pitchFamily="34" charset="-79"/>
              </a:defRPr>
            </a:lvl1pPr>
          </a:lstStyle>
          <a:p>
            <a:r>
              <a:rPr lang="fr-FR"/>
              <a:t>Modifiez le style du titre</a:t>
            </a:r>
            <a:endParaRPr lang="fr-FR" dirty="0"/>
          </a:p>
        </p:txBody>
      </p:sp>
      <p:sp>
        <p:nvSpPr>
          <p:cNvPr id="13" name="Sous-titre 2"/>
          <p:cNvSpPr>
            <a:spLocks noGrp="1"/>
          </p:cNvSpPr>
          <p:nvPr>
            <p:ph type="subTitle" idx="1"/>
          </p:nvPr>
        </p:nvSpPr>
        <p:spPr>
          <a:xfrm>
            <a:off x="323762" y="1137860"/>
            <a:ext cx="9144000" cy="676509"/>
          </a:xfrm>
          <a:prstGeom prst="rect">
            <a:avLst/>
          </a:prstGeom>
        </p:spPr>
        <p:txBody>
          <a:bodyPr/>
          <a:lstStyle>
            <a:lvl1pPr marL="0" indent="0" algn="l">
              <a:buNone/>
              <a:defRPr sz="1600" b="0" i="0">
                <a:solidFill>
                  <a:srgbClr val="492B31"/>
                </a:solidFill>
                <a:latin typeface="Futura Medium" panose="020B0602020204020303" pitchFamily="34" charset="-79"/>
                <a:cs typeface="Futura Medium" panose="020B06020202040203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sp>
        <p:nvSpPr>
          <p:cNvPr id="23" name="Espace réservé du numéro de diapositive 8">
            <a:extLst>
              <a:ext uri="{FF2B5EF4-FFF2-40B4-BE49-F238E27FC236}">
                <a16:creationId xmlns:a16="http://schemas.microsoft.com/office/drawing/2014/main" id="{29A71A6F-851B-4876-9C6A-21FC5B90615F}"/>
              </a:ext>
            </a:extLst>
          </p:cNvPr>
          <p:cNvSpPr>
            <a:spLocks noGrp="1"/>
          </p:cNvSpPr>
          <p:nvPr>
            <p:ph type="sldNum" sz="quarter" idx="10"/>
          </p:nvPr>
        </p:nvSpPr>
        <p:spPr/>
        <p:txBody>
          <a:bodyPr/>
          <a:lstStyle>
            <a:lvl1pPr>
              <a:defRPr/>
            </a:lvl1pPr>
          </a:lstStyle>
          <a:p>
            <a:pPr>
              <a:defRPr/>
            </a:pPr>
            <a:fld id="{1F9AE59D-F275-4097-B4F5-69802D47A778}" type="slidenum">
              <a:rPr lang="fr-FR"/>
              <a:pPr>
                <a:defRPr/>
              </a:pPr>
              <a:t>‹N°›</a:t>
            </a:fld>
            <a:endParaRPr lang="fr-FR"/>
          </a:p>
        </p:txBody>
      </p:sp>
    </p:spTree>
    <p:extLst>
      <p:ext uri="{BB962C8B-B14F-4D97-AF65-F5344CB8AC3E}">
        <p14:creationId xmlns:p14="http://schemas.microsoft.com/office/powerpoint/2010/main" val="107397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ercalaire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4F8C5F-C84B-4DDB-8463-88C9F9CAC5C4}"/>
              </a:ext>
            </a:extLst>
          </p:cNvPr>
          <p:cNvSpPr/>
          <p:nvPr userDrawn="1"/>
        </p:nvSpPr>
        <p:spPr>
          <a:xfrm>
            <a:off x="8523288" y="1049338"/>
            <a:ext cx="2901950" cy="4410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3" name="Espace réservé pour une image  2"/>
          <p:cNvSpPr>
            <a:spLocks noGrp="1"/>
          </p:cNvSpPr>
          <p:nvPr>
            <p:ph type="pic" idx="1"/>
          </p:nvPr>
        </p:nvSpPr>
        <p:spPr>
          <a:xfrm>
            <a:off x="1" y="-1"/>
            <a:ext cx="12192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fr-FR" noProof="0" dirty="0"/>
          </a:p>
        </p:txBody>
      </p:sp>
      <p:sp>
        <p:nvSpPr>
          <p:cNvPr id="7" name="Espace réservé du texte 6"/>
          <p:cNvSpPr>
            <a:spLocks noGrp="1"/>
          </p:cNvSpPr>
          <p:nvPr>
            <p:ph type="body" sz="quarter" idx="10"/>
          </p:nvPr>
        </p:nvSpPr>
        <p:spPr>
          <a:xfrm>
            <a:off x="8522563" y="929659"/>
            <a:ext cx="3047137" cy="4978400"/>
          </a:xfrm>
          <a:prstGeom prst="rect">
            <a:avLst/>
          </a:prstGeom>
          <a:solidFill>
            <a:schemeClr val="bg1"/>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rgbClr val="492B31"/>
                </a:solidFill>
                <a:latin typeface="Futura Medium" panose="020B0602020204020303" pitchFamily="34" charset="-79"/>
                <a:cs typeface="Futura Medium" panose="020B0602020204020303" pitchFamily="34" charset="-79"/>
              </a:defRPr>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2" name="Espace réservé du texte 11"/>
          <p:cNvSpPr>
            <a:spLocks noGrp="1"/>
          </p:cNvSpPr>
          <p:nvPr>
            <p:ph type="body" sz="quarter" idx="11"/>
          </p:nvPr>
        </p:nvSpPr>
        <p:spPr>
          <a:xfrm>
            <a:off x="8611031" y="2897837"/>
            <a:ext cx="2870200" cy="1669797"/>
          </a:xfrm>
          <a:prstGeom prst="rect">
            <a:avLst/>
          </a:prstGeom>
        </p:spPr>
        <p:txBody>
          <a:bodyPr/>
          <a:lstStyle>
            <a:lvl1pPr marL="0" indent="0" algn="ctr">
              <a:buNone/>
              <a:defRPr sz="1600">
                <a:solidFill>
                  <a:srgbClr val="492B31"/>
                </a:solidFill>
                <a:latin typeface="Futura Book" pitchFamily="2" charset="0"/>
              </a:defRPr>
            </a:lvl1pPr>
          </a:lstStyle>
          <a:p>
            <a:pPr lvl="0"/>
            <a:r>
              <a:rPr lang="fr-FR"/>
              <a:t>Modifier les styles du texte du masque</a:t>
            </a:r>
          </a:p>
        </p:txBody>
      </p:sp>
      <p:sp>
        <p:nvSpPr>
          <p:cNvPr id="6" name="Espace réservé du numéro de diapositive 5">
            <a:extLst>
              <a:ext uri="{FF2B5EF4-FFF2-40B4-BE49-F238E27FC236}">
                <a16:creationId xmlns:a16="http://schemas.microsoft.com/office/drawing/2014/main" id="{05C1C5D5-1181-4F4A-A593-22E827B8E10D}"/>
              </a:ext>
            </a:extLst>
          </p:cNvPr>
          <p:cNvSpPr>
            <a:spLocks noGrp="1"/>
          </p:cNvSpPr>
          <p:nvPr>
            <p:ph type="sldNum" sz="quarter" idx="12"/>
          </p:nvPr>
        </p:nvSpPr>
        <p:spPr/>
        <p:txBody>
          <a:bodyPr/>
          <a:lstStyle>
            <a:lvl1pPr>
              <a:defRPr/>
            </a:lvl1pPr>
          </a:lstStyle>
          <a:p>
            <a:pPr>
              <a:defRPr/>
            </a:pPr>
            <a:fld id="{356922F3-2280-4ACE-9EC3-89B890455BCC}" type="slidenum">
              <a:rPr lang="fr-FR"/>
              <a:pPr>
                <a:defRPr/>
              </a:pPr>
              <a:t>‹N°›</a:t>
            </a:fld>
            <a:endParaRPr lang="fr-FR"/>
          </a:p>
        </p:txBody>
      </p:sp>
    </p:spTree>
    <p:extLst>
      <p:ext uri="{BB962C8B-B14F-4D97-AF65-F5344CB8AC3E}">
        <p14:creationId xmlns:p14="http://schemas.microsoft.com/office/powerpoint/2010/main" val="2838363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ergue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945292-E58B-48BB-B33B-D49D94054F0A}"/>
              </a:ext>
            </a:extLst>
          </p:cNvPr>
          <p:cNvSpPr/>
          <p:nvPr userDrawn="1"/>
        </p:nvSpPr>
        <p:spPr>
          <a:xfrm>
            <a:off x="6540500" y="-25400"/>
            <a:ext cx="5778500" cy="6997700"/>
          </a:xfrm>
          <a:prstGeom prst="rect">
            <a:avLst/>
          </a:prstGeom>
          <a:solidFill>
            <a:srgbClr val="492B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pic>
        <p:nvPicPr>
          <p:cNvPr id="6" name="Image 10">
            <a:extLst>
              <a:ext uri="{FF2B5EF4-FFF2-40B4-BE49-F238E27FC236}">
                <a16:creationId xmlns:a16="http://schemas.microsoft.com/office/drawing/2014/main" id="{2BFE35D7-9274-405B-8B01-A87B02F4FDF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19950" y="684213"/>
            <a:ext cx="85883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7F7834C-92A2-4E9B-B266-B0ECE69E8C56}"/>
              </a:ext>
            </a:extLst>
          </p:cNvPr>
          <p:cNvSpPr/>
          <p:nvPr userDrawn="1"/>
        </p:nvSpPr>
        <p:spPr>
          <a:xfrm>
            <a:off x="1435100" y="1187450"/>
            <a:ext cx="3354388" cy="4483100"/>
          </a:xfrm>
          <a:prstGeom prst="rect">
            <a:avLst/>
          </a:prstGeom>
          <a:noFill/>
          <a:ln w="31750">
            <a:solidFill>
              <a:srgbClr val="4DAF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4DAF46"/>
              </a:solidFill>
            </a:endParaRPr>
          </a:p>
        </p:txBody>
      </p:sp>
      <p:sp>
        <p:nvSpPr>
          <p:cNvPr id="11" name="Espace réservé pour une image  2"/>
          <p:cNvSpPr>
            <a:spLocks noGrp="1"/>
          </p:cNvSpPr>
          <p:nvPr>
            <p:ph type="pic" idx="13"/>
          </p:nvPr>
        </p:nvSpPr>
        <p:spPr>
          <a:xfrm>
            <a:off x="1642282" y="1596539"/>
            <a:ext cx="2904580" cy="23833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fr-FR" noProof="0" dirty="0"/>
          </a:p>
        </p:txBody>
      </p:sp>
      <p:sp>
        <p:nvSpPr>
          <p:cNvPr id="12" name="Espace réservé du texte vertical 2"/>
          <p:cNvSpPr>
            <a:spLocks noGrp="1"/>
          </p:cNvSpPr>
          <p:nvPr>
            <p:ph type="body" orient="vert" idx="19"/>
          </p:nvPr>
        </p:nvSpPr>
        <p:spPr>
          <a:xfrm rot="16200000">
            <a:off x="2842382" y="3466077"/>
            <a:ext cx="502725" cy="2902921"/>
          </a:xfrm>
          <a:prstGeom prst="rect">
            <a:avLst/>
          </a:prstGeom>
          <a:noFill/>
        </p:spPr>
        <p:txBody>
          <a:bodyPr vert="eaVert"/>
          <a:lstStyle>
            <a:lvl1pPr marL="0" indent="0" algn="ctr">
              <a:buNone/>
              <a:defRPr sz="1400" b="0" i="0">
                <a:solidFill>
                  <a:srgbClr val="BFC0BF"/>
                </a:solidFill>
                <a:latin typeface="Futura" pitchFamily="2" charset="0"/>
              </a:defRPr>
            </a:lvl1pPr>
          </a:lstStyle>
          <a:p>
            <a:pPr lvl="0"/>
            <a:r>
              <a:rPr lang="fr-FR"/>
              <a:t>Modifier les styles du texte du masque</a:t>
            </a:r>
          </a:p>
        </p:txBody>
      </p:sp>
      <p:sp>
        <p:nvSpPr>
          <p:cNvPr id="13" name="Espace réservé du texte vertical 2"/>
          <p:cNvSpPr>
            <a:spLocks noGrp="1"/>
          </p:cNvSpPr>
          <p:nvPr>
            <p:ph type="body" orient="vert" idx="20"/>
          </p:nvPr>
        </p:nvSpPr>
        <p:spPr>
          <a:xfrm rot="16200000">
            <a:off x="2842381" y="2996177"/>
            <a:ext cx="502725" cy="2902922"/>
          </a:xfrm>
          <a:prstGeom prst="rect">
            <a:avLst/>
          </a:prstGeom>
          <a:noFill/>
        </p:spPr>
        <p:txBody>
          <a:bodyPr vert="eaVert"/>
          <a:lstStyle>
            <a:lvl1pPr marL="0" indent="0" algn="ctr">
              <a:buNone/>
              <a:defRPr sz="2400" b="1" i="0">
                <a:solidFill>
                  <a:srgbClr val="4DAF46"/>
                </a:solidFill>
                <a:latin typeface="Futura Medium" panose="020B0602020204020303" pitchFamily="34" charset="-79"/>
                <a:cs typeface="Futura Medium" panose="020B0602020204020303" pitchFamily="34" charset="-79"/>
              </a:defRPr>
            </a:lvl1pPr>
          </a:lstStyle>
          <a:p>
            <a:pPr lvl="0"/>
            <a:r>
              <a:rPr lang="fr-FR"/>
              <a:t>Modifier les styles du texte du masque</a:t>
            </a:r>
          </a:p>
        </p:txBody>
      </p:sp>
      <p:sp>
        <p:nvSpPr>
          <p:cNvPr id="8" name="Espace réservé du numéro de diapositive 5">
            <a:extLst>
              <a:ext uri="{FF2B5EF4-FFF2-40B4-BE49-F238E27FC236}">
                <a16:creationId xmlns:a16="http://schemas.microsoft.com/office/drawing/2014/main" id="{AD35DD32-E720-4C9E-921F-BBB5F6D421D5}"/>
              </a:ext>
            </a:extLst>
          </p:cNvPr>
          <p:cNvSpPr>
            <a:spLocks noGrp="1"/>
          </p:cNvSpPr>
          <p:nvPr>
            <p:ph type="sldNum" sz="quarter" idx="21"/>
          </p:nvPr>
        </p:nvSpPr>
        <p:spPr>
          <a:xfrm>
            <a:off x="9353550" y="6356350"/>
            <a:ext cx="2743200" cy="365125"/>
          </a:xfrm>
        </p:spPr>
        <p:txBody>
          <a:bodyPr/>
          <a:lstStyle>
            <a:lvl1pPr>
              <a:defRPr>
                <a:solidFill>
                  <a:schemeClr val="bg1"/>
                </a:solidFill>
              </a:defRPr>
            </a:lvl1pPr>
          </a:lstStyle>
          <a:p>
            <a:pPr>
              <a:defRPr/>
            </a:pPr>
            <a:fld id="{CF3F1C2F-E1AA-4332-A39E-7B68E6AC5C13}" type="slidenum">
              <a:rPr lang="fr-FR"/>
              <a:pPr>
                <a:defRPr/>
              </a:pPr>
              <a:t>‹N°›</a:t>
            </a:fld>
            <a:endParaRPr lang="fr-FR" dirty="0"/>
          </a:p>
        </p:txBody>
      </p:sp>
    </p:spTree>
    <p:extLst>
      <p:ext uri="{BB962C8B-B14F-4D97-AF65-F5344CB8AC3E}">
        <p14:creationId xmlns:p14="http://schemas.microsoft.com/office/powerpoint/2010/main" val="3105878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u texte ">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5A429513-FE97-4D86-99E7-D48E0D201DC0}"/>
              </a:ext>
            </a:extLst>
          </p:cNvPr>
          <p:cNvCxnSpPr>
            <a:cxnSpLocks/>
          </p:cNvCxnSpPr>
          <p:nvPr userDrawn="1"/>
        </p:nvCxnSpPr>
        <p:spPr>
          <a:xfrm>
            <a:off x="10033000" y="2300288"/>
            <a:ext cx="4667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re 1"/>
          <p:cNvSpPr>
            <a:spLocks noGrp="1"/>
          </p:cNvSpPr>
          <p:nvPr>
            <p:ph type="ctrTitle"/>
          </p:nvPr>
        </p:nvSpPr>
        <p:spPr>
          <a:xfrm>
            <a:off x="323762" y="114300"/>
            <a:ext cx="9144000" cy="855188"/>
          </a:xfrm>
          <a:prstGeom prst="rect">
            <a:avLst/>
          </a:prstGeom>
        </p:spPr>
        <p:txBody>
          <a:bodyPr anchor="b"/>
          <a:lstStyle>
            <a:lvl1pPr algn="l">
              <a:defRPr sz="3000">
                <a:solidFill>
                  <a:srgbClr val="492B31"/>
                </a:solidFill>
                <a:latin typeface="Futura Medium" panose="020B0602020204020303" pitchFamily="34" charset="-79"/>
                <a:cs typeface="Futura Medium" panose="020B0602020204020303" pitchFamily="34" charset="-79"/>
              </a:defRPr>
            </a:lvl1pPr>
          </a:lstStyle>
          <a:p>
            <a:r>
              <a:rPr lang="fr-FR"/>
              <a:t>Modifiez le style du titre</a:t>
            </a:r>
            <a:endParaRPr lang="fr-FR" dirty="0"/>
          </a:p>
        </p:txBody>
      </p:sp>
      <p:sp>
        <p:nvSpPr>
          <p:cNvPr id="14" name="Espace réservé du texte 13"/>
          <p:cNvSpPr>
            <a:spLocks noGrp="1"/>
          </p:cNvSpPr>
          <p:nvPr>
            <p:ph type="body" sz="quarter" idx="13"/>
          </p:nvPr>
        </p:nvSpPr>
        <p:spPr>
          <a:xfrm>
            <a:off x="323850" y="1903413"/>
            <a:ext cx="11554114" cy="4059237"/>
          </a:xfrm>
          <a:prstGeom prst="rect">
            <a:avLst/>
          </a:prstGeom>
        </p:spPr>
        <p:txBody>
          <a:bodyPr/>
          <a:lstStyle>
            <a:lvl1pPr>
              <a:defRPr sz="1800" b="0" i="0">
                <a:solidFill>
                  <a:srgbClr val="492B31"/>
                </a:solidFill>
                <a:latin typeface="Futura Medium" pitchFamily="2" charset="0"/>
              </a:defRPr>
            </a:lvl1pPr>
          </a:lstStyle>
          <a:p>
            <a:pPr lvl="0"/>
            <a:r>
              <a:rPr lang="fr-FR"/>
              <a:t>Modifier les styles du texte du masque</a:t>
            </a:r>
          </a:p>
        </p:txBody>
      </p:sp>
      <p:sp>
        <p:nvSpPr>
          <p:cNvPr id="5" name="Espace réservé du numéro de diapositive 5">
            <a:extLst>
              <a:ext uri="{FF2B5EF4-FFF2-40B4-BE49-F238E27FC236}">
                <a16:creationId xmlns:a16="http://schemas.microsoft.com/office/drawing/2014/main" id="{4CAE45FD-6B90-42F9-ADFA-D59579CE0FA5}"/>
              </a:ext>
            </a:extLst>
          </p:cNvPr>
          <p:cNvSpPr>
            <a:spLocks noGrp="1"/>
          </p:cNvSpPr>
          <p:nvPr>
            <p:ph type="sldNum" sz="quarter" idx="14"/>
          </p:nvPr>
        </p:nvSpPr>
        <p:spPr>
          <a:xfrm>
            <a:off x="9353550" y="6356350"/>
            <a:ext cx="2743200" cy="365125"/>
          </a:xfrm>
        </p:spPr>
        <p:txBody>
          <a:bodyPr/>
          <a:lstStyle>
            <a:lvl1pPr>
              <a:defRPr/>
            </a:lvl1pPr>
          </a:lstStyle>
          <a:p>
            <a:pPr>
              <a:defRPr/>
            </a:pPr>
            <a:fld id="{4E26BC80-DB92-4185-AB1D-54CFD9D2B81E}" type="slidenum">
              <a:rPr lang="fr-FR"/>
              <a:pPr>
                <a:defRPr/>
              </a:pPr>
              <a:t>‹N°›</a:t>
            </a:fld>
            <a:endParaRPr lang="fr-FR"/>
          </a:p>
        </p:txBody>
      </p:sp>
    </p:spTree>
    <p:extLst>
      <p:ext uri="{BB962C8B-B14F-4D97-AF65-F5344CB8AC3E}">
        <p14:creationId xmlns:p14="http://schemas.microsoft.com/office/powerpoint/2010/main" val="1953302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re sur deux lignes">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DFB9A990-565E-4A57-A078-79C81076DCF7}"/>
              </a:ext>
            </a:extLst>
          </p:cNvPr>
          <p:cNvCxnSpPr>
            <a:cxnSpLocks/>
          </p:cNvCxnSpPr>
          <p:nvPr userDrawn="1"/>
        </p:nvCxnSpPr>
        <p:spPr>
          <a:xfrm>
            <a:off x="10033000" y="2300288"/>
            <a:ext cx="4667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re 1"/>
          <p:cNvSpPr>
            <a:spLocks noGrp="1"/>
          </p:cNvSpPr>
          <p:nvPr>
            <p:ph type="ctrTitle"/>
          </p:nvPr>
        </p:nvSpPr>
        <p:spPr>
          <a:xfrm>
            <a:off x="323762" y="114300"/>
            <a:ext cx="9144000" cy="855188"/>
          </a:xfrm>
          <a:prstGeom prst="rect">
            <a:avLst/>
          </a:prstGeom>
        </p:spPr>
        <p:txBody>
          <a:bodyPr anchor="b"/>
          <a:lstStyle>
            <a:lvl1pPr algn="l">
              <a:defRPr sz="3000">
                <a:solidFill>
                  <a:srgbClr val="492B31"/>
                </a:solidFill>
                <a:latin typeface="Futura Medium" panose="020B0602020204020303" pitchFamily="34" charset="-79"/>
                <a:cs typeface="Futura Medium" panose="020B0602020204020303" pitchFamily="34" charset="-79"/>
              </a:defRPr>
            </a:lvl1pPr>
          </a:lstStyle>
          <a:p>
            <a:r>
              <a:rPr lang="fr-FR"/>
              <a:t>Modifiez le style du titre</a:t>
            </a:r>
            <a:endParaRPr lang="fr-FR" dirty="0"/>
          </a:p>
        </p:txBody>
      </p:sp>
      <p:sp>
        <p:nvSpPr>
          <p:cNvPr id="14" name="Espace réservé du texte 13"/>
          <p:cNvSpPr>
            <a:spLocks noGrp="1"/>
          </p:cNvSpPr>
          <p:nvPr>
            <p:ph type="body" sz="quarter" idx="13"/>
          </p:nvPr>
        </p:nvSpPr>
        <p:spPr>
          <a:xfrm>
            <a:off x="323850" y="1903413"/>
            <a:ext cx="11554114" cy="4059237"/>
          </a:xfrm>
          <a:prstGeom prst="rect">
            <a:avLst/>
          </a:prstGeom>
        </p:spPr>
        <p:txBody>
          <a:bodyPr/>
          <a:lstStyle>
            <a:lvl1pPr>
              <a:defRPr sz="1800" b="0" i="0">
                <a:solidFill>
                  <a:srgbClr val="492B31"/>
                </a:solidFill>
                <a:latin typeface="Futura Medium" pitchFamily="2" charset="0"/>
              </a:defRPr>
            </a:lvl1pPr>
          </a:lstStyle>
          <a:p>
            <a:pPr lvl="0"/>
            <a:r>
              <a:rPr lang="fr-FR"/>
              <a:t>Modifier les styles du texte du masque</a:t>
            </a:r>
          </a:p>
        </p:txBody>
      </p:sp>
      <p:sp>
        <p:nvSpPr>
          <p:cNvPr id="5" name="Espace réservé du numéro de diapositive 5">
            <a:extLst>
              <a:ext uri="{FF2B5EF4-FFF2-40B4-BE49-F238E27FC236}">
                <a16:creationId xmlns:a16="http://schemas.microsoft.com/office/drawing/2014/main" id="{A9614573-AAC5-4770-AFF9-ADDCD5DF87C0}"/>
              </a:ext>
            </a:extLst>
          </p:cNvPr>
          <p:cNvSpPr>
            <a:spLocks noGrp="1"/>
          </p:cNvSpPr>
          <p:nvPr>
            <p:ph type="sldNum" sz="quarter" idx="14"/>
          </p:nvPr>
        </p:nvSpPr>
        <p:spPr>
          <a:xfrm>
            <a:off x="9353550" y="6356350"/>
            <a:ext cx="2743200" cy="365125"/>
          </a:xfrm>
        </p:spPr>
        <p:txBody>
          <a:bodyPr/>
          <a:lstStyle>
            <a:lvl1pPr>
              <a:defRPr/>
            </a:lvl1pPr>
          </a:lstStyle>
          <a:p>
            <a:pPr>
              <a:defRPr/>
            </a:pPr>
            <a:fld id="{A37116E4-E282-477A-99E2-2B60F167F788}" type="slidenum">
              <a:rPr lang="fr-FR"/>
              <a:pPr>
                <a:defRPr/>
              </a:pPr>
              <a:t>‹N°›</a:t>
            </a:fld>
            <a:endParaRPr lang="fr-FR"/>
          </a:p>
        </p:txBody>
      </p:sp>
    </p:spTree>
    <p:extLst>
      <p:ext uri="{BB962C8B-B14F-4D97-AF65-F5344CB8AC3E}">
        <p14:creationId xmlns:p14="http://schemas.microsoft.com/office/powerpoint/2010/main" val="1561829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re sur trois lignes">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76D72B70-3F61-4B6C-8DFE-EA9E7CF44484}"/>
              </a:ext>
            </a:extLst>
          </p:cNvPr>
          <p:cNvCxnSpPr>
            <a:cxnSpLocks/>
          </p:cNvCxnSpPr>
          <p:nvPr userDrawn="1"/>
        </p:nvCxnSpPr>
        <p:spPr>
          <a:xfrm>
            <a:off x="10033000" y="2300288"/>
            <a:ext cx="4667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re 1"/>
          <p:cNvSpPr>
            <a:spLocks noGrp="1"/>
          </p:cNvSpPr>
          <p:nvPr>
            <p:ph type="ctrTitle"/>
          </p:nvPr>
        </p:nvSpPr>
        <p:spPr>
          <a:xfrm>
            <a:off x="323762" y="114300"/>
            <a:ext cx="9144000" cy="855188"/>
          </a:xfrm>
          <a:prstGeom prst="rect">
            <a:avLst/>
          </a:prstGeom>
        </p:spPr>
        <p:txBody>
          <a:bodyPr anchor="b"/>
          <a:lstStyle>
            <a:lvl1pPr algn="l">
              <a:defRPr sz="3000">
                <a:solidFill>
                  <a:srgbClr val="492B31"/>
                </a:solidFill>
                <a:latin typeface="Futura" panose="020B0602020204020303"/>
                <a:cs typeface="Futura Medium" panose="020B0602020204020303" pitchFamily="34" charset="-79"/>
              </a:defRPr>
            </a:lvl1pPr>
          </a:lstStyle>
          <a:p>
            <a:r>
              <a:rPr lang="fr-FR"/>
              <a:t>Modifiez le style du titre</a:t>
            </a:r>
            <a:endParaRPr lang="fr-FR" dirty="0"/>
          </a:p>
        </p:txBody>
      </p:sp>
      <p:sp>
        <p:nvSpPr>
          <p:cNvPr id="14" name="Espace réservé du texte 13"/>
          <p:cNvSpPr>
            <a:spLocks noGrp="1"/>
          </p:cNvSpPr>
          <p:nvPr>
            <p:ph type="body" sz="quarter" idx="13"/>
          </p:nvPr>
        </p:nvSpPr>
        <p:spPr>
          <a:xfrm>
            <a:off x="323850" y="1903413"/>
            <a:ext cx="11554114" cy="4059237"/>
          </a:xfrm>
          <a:prstGeom prst="rect">
            <a:avLst/>
          </a:prstGeom>
        </p:spPr>
        <p:txBody>
          <a:bodyPr/>
          <a:lstStyle>
            <a:lvl1pPr>
              <a:defRPr sz="1800" b="0" i="0">
                <a:solidFill>
                  <a:srgbClr val="492B31"/>
                </a:solidFill>
                <a:latin typeface="Futura Medium" pitchFamily="2" charset="0"/>
              </a:defRPr>
            </a:lvl1pPr>
          </a:lstStyle>
          <a:p>
            <a:pPr lvl="0"/>
            <a:r>
              <a:rPr lang="fr-FR"/>
              <a:t>Modifier les styles du texte du masque</a:t>
            </a:r>
          </a:p>
        </p:txBody>
      </p:sp>
      <p:sp>
        <p:nvSpPr>
          <p:cNvPr id="5" name="Espace réservé du numéro de diapositive 5">
            <a:extLst>
              <a:ext uri="{FF2B5EF4-FFF2-40B4-BE49-F238E27FC236}">
                <a16:creationId xmlns:a16="http://schemas.microsoft.com/office/drawing/2014/main" id="{61445D7C-65D8-4DDD-95A9-782D76C85688}"/>
              </a:ext>
            </a:extLst>
          </p:cNvPr>
          <p:cNvSpPr>
            <a:spLocks noGrp="1"/>
          </p:cNvSpPr>
          <p:nvPr>
            <p:ph type="sldNum" sz="quarter" idx="14"/>
          </p:nvPr>
        </p:nvSpPr>
        <p:spPr>
          <a:xfrm>
            <a:off x="9353550" y="6356350"/>
            <a:ext cx="2743200" cy="365125"/>
          </a:xfrm>
        </p:spPr>
        <p:txBody>
          <a:bodyPr/>
          <a:lstStyle>
            <a:lvl1pPr>
              <a:defRPr/>
            </a:lvl1pPr>
          </a:lstStyle>
          <a:p>
            <a:pPr>
              <a:defRPr/>
            </a:pPr>
            <a:fld id="{9000CD3E-1C1D-4802-A9B5-410081753F62}" type="slidenum">
              <a:rPr lang="fr-FR"/>
              <a:pPr>
                <a:defRPr/>
              </a:pPr>
              <a:t>‹N°›</a:t>
            </a:fld>
            <a:endParaRPr lang="fr-FR"/>
          </a:p>
        </p:txBody>
      </p:sp>
    </p:spTree>
    <p:extLst>
      <p:ext uri="{BB962C8B-B14F-4D97-AF65-F5344CB8AC3E}">
        <p14:creationId xmlns:p14="http://schemas.microsoft.com/office/powerpoint/2010/main" val="847635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3028F2E7-417B-4A6F-B20B-A055AC1767B8}"/>
              </a:ext>
            </a:extLst>
          </p:cNvPr>
          <p:cNvSpPr>
            <a:spLocks noGrp="1"/>
          </p:cNvSpPr>
          <p:nvPr>
            <p:ph type="sldNum" sz="quarter" idx="4"/>
          </p:nvPr>
        </p:nvSpPr>
        <p:spPr>
          <a:xfrm>
            <a:off x="9382125"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492B31"/>
                </a:solidFill>
                <a:latin typeface="Cera-Regular ☞" panose="020B0500000000000000" pitchFamily="34" charset="77"/>
              </a:defRPr>
            </a:lvl1pPr>
          </a:lstStyle>
          <a:p>
            <a:pPr>
              <a:defRPr/>
            </a:pPr>
            <a:fld id="{E9BE1839-4A89-4062-8593-3A8D9EBDEF73}" type="slidenum">
              <a:rPr lang="fr-FR"/>
              <a:pPr>
                <a:defRPr/>
              </a:pPr>
              <a:t>‹N°›</a:t>
            </a:fld>
            <a:endParaRPr lang="fr-FR" dirty="0"/>
          </a:p>
        </p:txBody>
      </p:sp>
      <p:cxnSp>
        <p:nvCxnSpPr>
          <p:cNvPr id="9" name="Connecteur droit 8">
            <a:extLst>
              <a:ext uri="{FF2B5EF4-FFF2-40B4-BE49-F238E27FC236}">
                <a16:creationId xmlns:a16="http://schemas.microsoft.com/office/drawing/2014/main" id="{8D727CB1-EB44-44EA-B0A7-7EA9C903B87C}"/>
              </a:ext>
            </a:extLst>
          </p:cNvPr>
          <p:cNvCxnSpPr>
            <a:cxnSpLocks/>
          </p:cNvCxnSpPr>
          <p:nvPr userDrawn="1"/>
        </p:nvCxnSpPr>
        <p:spPr>
          <a:xfrm>
            <a:off x="3978275" y="6573838"/>
            <a:ext cx="7680325" cy="0"/>
          </a:xfrm>
          <a:prstGeom prst="line">
            <a:avLst/>
          </a:prstGeom>
          <a:ln w="12700">
            <a:solidFill>
              <a:srgbClr val="492B31"/>
            </a:solidFill>
          </a:ln>
        </p:spPr>
        <p:style>
          <a:lnRef idx="1">
            <a:schemeClr val="accent1"/>
          </a:lnRef>
          <a:fillRef idx="0">
            <a:schemeClr val="accent1"/>
          </a:fillRef>
          <a:effectRef idx="0">
            <a:schemeClr val="accent1"/>
          </a:effectRef>
          <a:fontRef idx="minor">
            <a:schemeClr val="tx1"/>
          </a:fontRef>
        </p:style>
      </p:cxnSp>
      <p:pic>
        <p:nvPicPr>
          <p:cNvPr id="1028" name="Image 10" descr="logo_terrena_RVB.png">
            <a:extLst>
              <a:ext uri="{FF2B5EF4-FFF2-40B4-BE49-F238E27FC236}">
                <a16:creationId xmlns:a16="http://schemas.microsoft.com/office/drawing/2014/main" id="{86595EAE-FFC5-4595-992E-D07F2685B6B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95250" y="6015038"/>
            <a:ext cx="1309688"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538" r:id="rId1"/>
    <p:sldLayoutId id="2147485539" r:id="rId2"/>
    <p:sldLayoutId id="2147485540" r:id="rId3"/>
    <p:sldLayoutId id="2147485541" r:id="rId4"/>
    <p:sldLayoutId id="2147485542" r:id="rId5"/>
    <p:sldLayoutId id="2147485543" r:id="rId6"/>
    <p:sldLayoutId id="2147485544" r:id="rId7"/>
    <p:sldLayoutId id="2147485545" r:id="rId8"/>
    <p:sldLayoutId id="2147485546" r:id="rId9"/>
    <p:sldLayoutId id="2147485547" r:id="rId10"/>
    <p:sldLayoutId id="2147485548" r:id="rId11"/>
    <p:sldLayoutId id="2147485549" r:id="rId12"/>
    <p:sldLayoutId id="2147485550" r:id="rId13"/>
    <p:sldLayoutId id="2147485551" r:id="rId14"/>
    <p:sldLayoutId id="2147485552" r:id="rId15"/>
    <p:sldLayoutId id="2147485537" r:id="rId16"/>
    <p:sldLayoutId id="2147485553" r:id="rId17"/>
    <p:sldLayoutId id="2147485554" r:id="rId18"/>
    <p:sldLayoutId id="2147485555" r:id="rId19"/>
    <p:sldLayoutId id="2147485556" r:id="rId20"/>
    <p:sldLayoutId id="2147485559" r:id="rId21"/>
  </p:sldLayoutIdLst>
  <p:hf hdr="0" ftr="0" dt="0"/>
  <p:txStyles>
    <p:titleStyle>
      <a:lvl1pPr algn="l" rtl="0" eaLnBrk="1" fontAlgn="base" hangingPunct="1">
        <a:lnSpc>
          <a:spcPct val="90000"/>
        </a:lnSpc>
        <a:spcBef>
          <a:spcPct val="0"/>
        </a:spcBef>
        <a:spcAft>
          <a:spcPct val="0"/>
        </a:spcAft>
        <a:defRPr sz="3200" kern="1200">
          <a:solidFill>
            <a:srgbClr val="492B31"/>
          </a:solidFill>
          <a:latin typeface="Guildford Pro" panose="02000803000000020003" pitchFamily="2" charset="77"/>
          <a:ea typeface="+mj-ea"/>
          <a:cs typeface="+mj-cs"/>
        </a:defRPr>
      </a:lvl1pPr>
      <a:lvl2pPr algn="l" rtl="0" eaLnBrk="1" fontAlgn="base" hangingPunct="1">
        <a:lnSpc>
          <a:spcPct val="90000"/>
        </a:lnSpc>
        <a:spcBef>
          <a:spcPct val="0"/>
        </a:spcBef>
        <a:spcAft>
          <a:spcPct val="0"/>
        </a:spcAft>
        <a:defRPr sz="3200">
          <a:solidFill>
            <a:srgbClr val="492B31"/>
          </a:solidFill>
          <a:latin typeface="Guildford Pro" panose="02000803000000020003" pitchFamily="2" charset="77"/>
        </a:defRPr>
      </a:lvl2pPr>
      <a:lvl3pPr algn="l" rtl="0" eaLnBrk="1" fontAlgn="base" hangingPunct="1">
        <a:lnSpc>
          <a:spcPct val="90000"/>
        </a:lnSpc>
        <a:spcBef>
          <a:spcPct val="0"/>
        </a:spcBef>
        <a:spcAft>
          <a:spcPct val="0"/>
        </a:spcAft>
        <a:defRPr sz="3200">
          <a:solidFill>
            <a:srgbClr val="492B31"/>
          </a:solidFill>
          <a:latin typeface="Guildford Pro" panose="02000803000000020003" pitchFamily="2" charset="77"/>
        </a:defRPr>
      </a:lvl3pPr>
      <a:lvl4pPr algn="l" rtl="0" eaLnBrk="1" fontAlgn="base" hangingPunct="1">
        <a:lnSpc>
          <a:spcPct val="90000"/>
        </a:lnSpc>
        <a:spcBef>
          <a:spcPct val="0"/>
        </a:spcBef>
        <a:spcAft>
          <a:spcPct val="0"/>
        </a:spcAft>
        <a:defRPr sz="3200">
          <a:solidFill>
            <a:srgbClr val="492B31"/>
          </a:solidFill>
          <a:latin typeface="Guildford Pro" panose="02000803000000020003" pitchFamily="2" charset="77"/>
        </a:defRPr>
      </a:lvl4pPr>
      <a:lvl5pPr algn="l" rtl="0" eaLnBrk="1" fontAlgn="base" hangingPunct="1">
        <a:lnSpc>
          <a:spcPct val="90000"/>
        </a:lnSpc>
        <a:spcBef>
          <a:spcPct val="0"/>
        </a:spcBef>
        <a:spcAft>
          <a:spcPct val="0"/>
        </a:spcAft>
        <a:defRPr sz="3200">
          <a:solidFill>
            <a:srgbClr val="492B31"/>
          </a:solidFill>
          <a:latin typeface="Guildford Pro" panose="02000803000000020003" pitchFamily="2" charset="77"/>
        </a:defRPr>
      </a:lvl5pPr>
      <a:lvl6pPr marL="457200" algn="l" rtl="0" eaLnBrk="1" fontAlgn="base" hangingPunct="1">
        <a:lnSpc>
          <a:spcPct val="90000"/>
        </a:lnSpc>
        <a:spcBef>
          <a:spcPct val="0"/>
        </a:spcBef>
        <a:spcAft>
          <a:spcPct val="0"/>
        </a:spcAft>
        <a:defRPr sz="3200">
          <a:solidFill>
            <a:srgbClr val="492B31"/>
          </a:solidFill>
          <a:latin typeface="Guildford Pro" panose="02000803000000020003" pitchFamily="2" charset="77"/>
        </a:defRPr>
      </a:lvl6pPr>
      <a:lvl7pPr marL="914400" algn="l" rtl="0" eaLnBrk="1" fontAlgn="base" hangingPunct="1">
        <a:lnSpc>
          <a:spcPct val="90000"/>
        </a:lnSpc>
        <a:spcBef>
          <a:spcPct val="0"/>
        </a:spcBef>
        <a:spcAft>
          <a:spcPct val="0"/>
        </a:spcAft>
        <a:defRPr sz="3200">
          <a:solidFill>
            <a:srgbClr val="492B31"/>
          </a:solidFill>
          <a:latin typeface="Guildford Pro" panose="02000803000000020003" pitchFamily="2" charset="77"/>
        </a:defRPr>
      </a:lvl7pPr>
      <a:lvl8pPr marL="1371600" algn="l" rtl="0" eaLnBrk="1" fontAlgn="base" hangingPunct="1">
        <a:lnSpc>
          <a:spcPct val="90000"/>
        </a:lnSpc>
        <a:spcBef>
          <a:spcPct val="0"/>
        </a:spcBef>
        <a:spcAft>
          <a:spcPct val="0"/>
        </a:spcAft>
        <a:defRPr sz="3200">
          <a:solidFill>
            <a:srgbClr val="492B31"/>
          </a:solidFill>
          <a:latin typeface="Guildford Pro" panose="02000803000000020003" pitchFamily="2" charset="77"/>
        </a:defRPr>
      </a:lvl8pPr>
      <a:lvl9pPr marL="1828800" algn="l" rtl="0" eaLnBrk="1" fontAlgn="base" hangingPunct="1">
        <a:lnSpc>
          <a:spcPct val="90000"/>
        </a:lnSpc>
        <a:spcBef>
          <a:spcPct val="0"/>
        </a:spcBef>
        <a:spcAft>
          <a:spcPct val="0"/>
        </a:spcAft>
        <a:defRPr sz="3200">
          <a:solidFill>
            <a:srgbClr val="492B31"/>
          </a:solidFill>
          <a:latin typeface="Guildford Pro" panose="02000803000000020003" pitchFamily="2" charset="77"/>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4D1BC8EC-E6CE-44DC-A927-FF43C12922CB}"/>
              </a:ext>
            </a:extLst>
          </p:cNvPr>
          <p:cNvSpPr>
            <a:spLocks noGrp="1"/>
          </p:cNvSpPr>
          <p:nvPr>
            <p:ph type="sldNum" sz="quarter" idx="4"/>
          </p:nvPr>
        </p:nvSpPr>
        <p:spPr>
          <a:xfrm>
            <a:off x="9382125"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100">
                <a:solidFill>
                  <a:srgbClr val="492B31"/>
                </a:solidFill>
                <a:latin typeface="Futura Medium" panose="020B0602020204020303" pitchFamily="34" charset="-79"/>
                <a:cs typeface="Futura Medium" panose="020B0602020204020303" pitchFamily="34" charset="-79"/>
              </a:defRPr>
            </a:lvl1pPr>
          </a:lstStyle>
          <a:p>
            <a:pPr>
              <a:defRPr/>
            </a:pPr>
            <a:fld id="{E9D8BF99-8D9E-4AF9-AAC4-692245EFA9F7}" type="slidenum">
              <a:rPr lang="fr-FR"/>
              <a:pPr>
                <a:defRPr/>
              </a:pPr>
              <a:t>‹N°›</a:t>
            </a:fld>
            <a:endParaRPr lang="fr-FR" dirty="0"/>
          </a:p>
        </p:txBody>
      </p:sp>
      <p:cxnSp>
        <p:nvCxnSpPr>
          <p:cNvPr id="9" name="Connecteur droit 8">
            <a:extLst>
              <a:ext uri="{FF2B5EF4-FFF2-40B4-BE49-F238E27FC236}">
                <a16:creationId xmlns:a16="http://schemas.microsoft.com/office/drawing/2014/main" id="{901A1B2F-5811-4E95-BA33-6F242415F1E2}"/>
              </a:ext>
            </a:extLst>
          </p:cNvPr>
          <p:cNvCxnSpPr>
            <a:cxnSpLocks/>
          </p:cNvCxnSpPr>
          <p:nvPr userDrawn="1"/>
        </p:nvCxnSpPr>
        <p:spPr>
          <a:xfrm flipV="1">
            <a:off x="4090988" y="6573838"/>
            <a:ext cx="7567612" cy="3175"/>
          </a:xfrm>
          <a:prstGeom prst="line">
            <a:avLst/>
          </a:prstGeom>
          <a:ln w="12700">
            <a:solidFill>
              <a:srgbClr val="492B31"/>
            </a:solidFill>
          </a:ln>
        </p:spPr>
        <p:style>
          <a:lnRef idx="1">
            <a:schemeClr val="accent1"/>
          </a:lnRef>
          <a:fillRef idx="0">
            <a:schemeClr val="accent1"/>
          </a:fillRef>
          <a:effectRef idx="0">
            <a:schemeClr val="accent1"/>
          </a:effectRef>
          <a:fontRef idx="minor">
            <a:schemeClr val="tx1"/>
          </a:fontRef>
        </p:style>
      </p:cxnSp>
      <p:pic>
        <p:nvPicPr>
          <p:cNvPr id="2052" name="Image 10" descr="logo_terrena_RVB.png">
            <a:extLst>
              <a:ext uri="{FF2B5EF4-FFF2-40B4-BE49-F238E27FC236}">
                <a16:creationId xmlns:a16="http://schemas.microsoft.com/office/drawing/2014/main" id="{1246FF53-1582-46F2-AC11-DF3662BDB7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0" y="6015038"/>
            <a:ext cx="1309688"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558" r:id="rId1"/>
  </p:sldLayoutIdLst>
  <p:hf hdr="0" ftr="0" dt="0"/>
  <p:txStyles>
    <p:titleStyle>
      <a:lvl1pPr algn="l" rtl="0" eaLnBrk="0" fontAlgn="base" hangingPunct="0">
        <a:lnSpc>
          <a:spcPct val="90000"/>
        </a:lnSpc>
        <a:spcBef>
          <a:spcPct val="0"/>
        </a:spcBef>
        <a:spcAft>
          <a:spcPct val="0"/>
        </a:spcAft>
        <a:defRPr sz="3200" kern="1200">
          <a:solidFill>
            <a:srgbClr val="492B31"/>
          </a:solidFill>
          <a:latin typeface="Guildford Pro" panose="02000803000000020003" pitchFamily="2" charset="77"/>
          <a:ea typeface="+mj-ea"/>
          <a:cs typeface="+mj-cs"/>
        </a:defRPr>
      </a:lvl1pPr>
      <a:lvl2pPr algn="l" rtl="0" eaLnBrk="0" fontAlgn="base" hangingPunct="0">
        <a:lnSpc>
          <a:spcPct val="90000"/>
        </a:lnSpc>
        <a:spcBef>
          <a:spcPct val="0"/>
        </a:spcBef>
        <a:spcAft>
          <a:spcPct val="0"/>
        </a:spcAft>
        <a:defRPr sz="3200">
          <a:solidFill>
            <a:srgbClr val="492B31"/>
          </a:solidFill>
          <a:latin typeface="Guildford Pro" panose="02000803000000020003" pitchFamily="50" charset="0"/>
        </a:defRPr>
      </a:lvl2pPr>
      <a:lvl3pPr algn="l" rtl="0" eaLnBrk="0" fontAlgn="base" hangingPunct="0">
        <a:lnSpc>
          <a:spcPct val="90000"/>
        </a:lnSpc>
        <a:spcBef>
          <a:spcPct val="0"/>
        </a:spcBef>
        <a:spcAft>
          <a:spcPct val="0"/>
        </a:spcAft>
        <a:defRPr sz="3200">
          <a:solidFill>
            <a:srgbClr val="492B31"/>
          </a:solidFill>
          <a:latin typeface="Guildford Pro" panose="02000803000000020003" pitchFamily="50" charset="0"/>
        </a:defRPr>
      </a:lvl3pPr>
      <a:lvl4pPr algn="l" rtl="0" eaLnBrk="0" fontAlgn="base" hangingPunct="0">
        <a:lnSpc>
          <a:spcPct val="90000"/>
        </a:lnSpc>
        <a:spcBef>
          <a:spcPct val="0"/>
        </a:spcBef>
        <a:spcAft>
          <a:spcPct val="0"/>
        </a:spcAft>
        <a:defRPr sz="3200">
          <a:solidFill>
            <a:srgbClr val="492B31"/>
          </a:solidFill>
          <a:latin typeface="Guildford Pro" panose="02000803000000020003" pitchFamily="50" charset="0"/>
        </a:defRPr>
      </a:lvl4pPr>
      <a:lvl5pPr algn="l" rtl="0" eaLnBrk="0" fontAlgn="base" hangingPunct="0">
        <a:lnSpc>
          <a:spcPct val="90000"/>
        </a:lnSpc>
        <a:spcBef>
          <a:spcPct val="0"/>
        </a:spcBef>
        <a:spcAft>
          <a:spcPct val="0"/>
        </a:spcAft>
        <a:defRPr sz="3200">
          <a:solidFill>
            <a:srgbClr val="492B31"/>
          </a:solidFill>
          <a:latin typeface="Guildford Pro" panose="02000803000000020003" pitchFamily="50" charset="0"/>
        </a:defRPr>
      </a:lvl5pPr>
      <a:lvl6pPr marL="457200" algn="l" rtl="0" fontAlgn="base">
        <a:lnSpc>
          <a:spcPct val="90000"/>
        </a:lnSpc>
        <a:spcBef>
          <a:spcPct val="0"/>
        </a:spcBef>
        <a:spcAft>
          <a:spcPct val="0"/>
        </a:spcAft>
        <a:defRPr sz="3200">
          <a:solidFill>
            <a:srgbClr val="492B31"/>
          </a:solidFill>
          <a:latin typeface="Guildford Pro" panose="02000803000000020003" pitchFamily="50" charset="0"/>
        </a:defRPr>
      </a:lvl6pPr>
      <a:lvl7pPr marL="914400" algn="l" rtl="0" fontAlgn="base">
        <a:lnSpc>
          <a:spcPct val="90000"/>
        </a:lnSpc>
        <a:spcBef>
          <a:spcPct val="0"/>
        </a:spcBef>
        <a:spcAft>
          <a:spcPct val="0"/>
        </a:spcAft>
        <a:defRPr sz="3200">
          <a:solidFill>
            <a:srgbClr val="492B31"/>
          </a:solidFill>
          <a:latin typeface="Guildford Pro" panose="02000803000000020003" pitchFamily="50" charset="0"/>
        </a:defRPr>
      </a:lvl7pPr>
      <a:lvl8pPr marL="1371600" algn="l" rtl="0" fontAlgn="base">
        <a:lnSpc>
          <a:spcPct val="90000"/>
        </a:lnSpc>
        <a:spcBef>
          <a:spcPct val="0"/>
        </a:spcBef>
        <a:spcAft>
          <a:spcPct val="0"/>
        </a:spcAft>
        <a:defRPr sz="3200">
          <a:solidFill>
            <a:srgbClr val="492B31"/>
          </a:solidFill>
          <a:latin typeface="Guildford Pro" panose="02000803000000020003" pitchFamily="50" charset="0"/>
        </a:defRPr>
      </a:lvl8pPr>
      <a:lvl9pPr marL="1828800" algn="l" rtl="0" fontAlgn="base">
        <a:lnSpc>
          <a:spcPct val="90000"/>
        </a:lnSpc>
        <a:spcBef>
          <a:spcPct val="0"/>
        </a:spcBef>
        <a:spcAft>
          <a:spcPct val="0"/>
        </a:spcAft>
        <a:defRPr sz="3200">
          <a:solidFill>
            <a:srgbClr val="492B31"/>
          </a:solidFill>
          <a:latin typeface="Guildford Pro" panose="0200080300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8" Type="http://schemas.openxmlformats.org/officeDocument/2006/relationships/hyperlink" Target="http://www.youtube.com/terrena" TargetMode="External"/><Relationship Id="rId3" Type="http://schemas.openxmlformats.org/officeDocument/2006/relationships/image" Target="../media/image4.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linkedin.com/company/terrena" TargetMode="External"/><Relationship Id="rId5" Type="http://schemas.openxmlformats.org/officeDocument/2006/relationships/image" Target="../media/image45.png"/><Relationship Id="rId4" Type="http://schemas.openxmlformats.org/officeDocument/2006/relationships/hyperlink" Target="http://www.twitter.com/terrenacoop" TargetMode="External"/><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hyperlink" Target="http://fr.wikipedia.org/wiki/D%C3%A9claration_sur_l'identit%C3%A9_coop%C3%A9rative" TargetMode="External"/><Relationship Id="rId3" Type="http://schemas.openxmlformats.org/officeDocument/2006/relationships/tags" Target="../tags/tag2.xml"/><Relationship Id="rId7" Type="http://schemas.openxmlformats.org/officeDocument/2006/relationships/image" Target="../media/image16.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2.xml"/><Relationship Id="rId4" Type="http://schemas.openxmlformats.org/officeDocument/2006/relationships/slideLayout" Target="../slideLayouts/slideLayout21.xml"/><Relationship Id="rId9" Type="http://schemas.openxmlformats.org/officeDocument/2006/relationships/image" Target="../media/image1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notesSlide" Target="../notesSlides/notesSlide4.xml"/><Relationship Id="rId16" Type="http://schemas.openxmlformats.org/officeDocument/2006/relationships/image" Target="../media/image35.jpeg"/><Relationship Id="rId1" Type="http://schemas.openxmlformats.org/officeDocument/2006/relationships/slideLayout" Target="../slideLayouts/slideLayout8.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jpeg"/><Relationship Id="rId15" Type="http://schemas.openxmlformats.org/officeDocument/2006/relationships/image" Target="../media/image34.pn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u numéro de diapositive 1">
            <a:extLst>
              <a:ext uri="{FF2B5EF4-FFF2-40B4-BE49-F238E27FC236}">
                <a16:creationId xmlns:a16="http://schemas.microsoft.com/office/drawing/2014/main" id="{379A1387-ACA9-42ED-803A-7412EA102E83}"/>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82E1C2C-0F3D-4661-982E-6B02F6AC4ECA}" type="slidenum">
              <a:rPr lang="fr-FR" altLang="fr-FR" smtClean="0">
                <a:solidFill>
                  <a:srgbClr val="492B31"/>
                </a:solidFill>
                <a:latin typeface="Futura Medium" pitchFamily="2" charset="0"/>
                <a:ea typeface="Futura Medium" pitchFamily="2" charset="0"/>
                <a:cs typeface="Futura Medium" pitchFamily="2" charset="0"/>
              </a:rPr>
              <a:pPr/>
              <a:t>1</a:t>
            </a:fld>
            <a:endParaRPr lang="fr-FR" altLang="fr-FR" dirty="0">
              <a:solidFill>
                <a:srgbClr val="492B31"/>
              </a:solidFill>
              <a:latin typeface="Futura Medium" pitchFamily="2" charset="0"/>
              <a:ea typeface="Futura Medium" pitchFamily="2" charset="0"/>
              <a:cs typeface="Futura Medium"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u numéro de diapositive 3">
            <a:extLst>
              <a:ext uri="{FF2B5EF4-FFF2-40B4-BE49-F238E27FC236}">
                <a16:creationId xmlns:a16="http://schemas.microsoft.com/office/drawing/2014/main" id="{67B7D9E4-548F-4614-8473-B4B931876319}"/>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F4E305F-9460-428B-80CD-250AFA35A3CE}" type="slidenum">
              <a:rPr lang="fr-FR" altLang="fr-FR" smtClean="0">
                <a:solidFill>
                  <a:srgbClr val="492B31"/>
                </a:solidFill>
                <a:latin typeface="Cera-Regular ☞" pitchFamily="34" charset="0"/>
              </a:rPr>
              <a:pPr fontAlgn="base">
                <a:spcBef>
                  <a:spcPct val="0"/>
                </a:spcBef>
                <a:spcAft>
                  <a:spcPct val="0"/>
                </a:spcAft>
              </a:pPr>
              <a:t>10</a:t>
            </a:fld>
            <a:endParaRPr lang="fr-FR" altLang="fr-FR">
              <a:solidFill>
                <a:srgbClr val="492B31"/>
              </a:solidFill>
              <a:latin typeface="Cera-Regular ☞" pitchFamily="34" charset="0"/>
            </a:endParaRPr>
          </a:p>
        </p:txBody>
      </p:sp>
      <p:sp>
        <p:nvSpPr>
          <p:cNvPr id="5" name="Rectangle 4">
            <a:extLst>
              <a:ext uri="{FF2B5EF4-FFF2-40B4-BE49-F238E27FC236}">
                <a16:creationId xmlns:a16="http://schemas.microsoft.com/office/drawing/2014/main" id="{5A2D96E5-92CC-4CFF-98E6-CBC369227D25}"/>
              </a:ext>
            </a:extLst>
          </p:cNvPr>
          <p:cNvSpPr/>
          <p:nvPr/>
        </p:nvSpPr>
        <p:spPr>
          <a:xfrm>
            <a:off x="0" y="0"/>
            <a:ext cx="12192000" cy="6858000"/>
          </a:xfrm>
          <a:prstGeom prst="rect">
            <a:avLst/>
          </a:prstGeom>
          <a:solidFill>
            <a:srgbClr val="462B3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1204" name="Retângulo 8">
            <a:extLst>
              <a:ext uri="{FF2B5EF4-FFF2-40B4-BE49-F238E27FC236}">
                <a16:creationId xmlns:a16="http://schemas.microsoft.com/office/drawing/2014/main" id="{67393FCC-7FB1-436D-88DD-CD13C9DE9866}"/>
              </a:ext>
            </a:extLst>
          </p:cNvPr>
          <p:cNvSpPr>
            <a:spLocks noChangeArrowheads="1"/>
          </p:cNvSpPr>
          <p:nvPr/>
        </p:nvSpPr>
        <p:spPr bwMode="auto">
          <a:xfrm>
            <a:off x="3792538" y="5513388"/>
            <a:ext cx="2003425"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80000"/>
              </a:lnSpc>
            </a:pPr>
            <a:r>
              <a:rPr lang="fr-FR" altLang="fr-FR" sz="1400">
                <a:solidFill>
                  <a:schemeClr val="bg1"/>
                </a:solidFill>
                <a:latin typeface="Futura" pitchFamily="2" charset="0"/>
                <a:ea typeface="Segoe UI" panose="020B0502040204020203" pitchFamily="34" charset="0"/>
                <a:cs typeface="Futura Medium" pitchFamily="2" charset="0"/>
              </a:rPr>
              <a:t>(+33) 2 40 98 90 00</a:t>
            </a:r>
          </a:p>
          <a:p>
            <a:pPr algn="ctr">
              <a:lnSpc>
                <a:spcPct val="80000"/>
              </a:lnSpc>
            </a:pPr>
            <a:r>
              <a:rPr lang="fr-FR" altLang="fr-FR" sz="1400">
                <a:solidFill>
                  <a:schemeClr val="bg1"/>
                </a:solidFill>
                <a:latin typeface="Futura" pitchFamily="2" charset="0"/>
                <a:ea typeface="Segoe UI" panose="020B0502040204020203" pitchFamily="34" charset="0"/>
                <a:cs typeface="Futura Medium" pitchFamily="2" charset="0"/>
              </a:rPr>
              <a:t>www.terrena.fr</a:t>
            </a:r>
            <a:endParaRPr lang="pt-PT" altLang="fr-FR" sz="1400">
              <a:solidFill>
                <a:schemeClr val="bg1"/>
              </a:solidFill>
              <a:latin typeface="Futura" pitchFamily="2" charset="0"/>
              <a:ea typeface="Segoe UI" panose="020B0502040204020203" pitchFamily="34" charset="0"/>
              <a:cs typeface="Futura Medium" pitchFamily="2" charset="0"/>
            </a:endParaRPr>
          </a:p>
        </p:txBody>
      </p:sp>
      <p:sp>
        <p:nvSpPr>
          <p:cNvPr id="51205" name="Retângulo 9">
            <a:extLst>
              <a:ext uri="{FF2B5EF4-FFF2-40B4-BE49-F238E27FC236}">
                <a16:creationId xmlns:a16="http://schemas.microsoft.com/office/drawing/2014/main" id="{6EC9C39A-E076-4F26-BBEE-E9A3A1EF1EED}"/>
              </a:ext>
            </a:extLst>
          </p:cNvPr>
          <p:cNvSpPr>
            <a:spLocks noChangeArrowheads="1"/>
          </p:cNvSpPr>
          <p:nvPr/>
        </p:nvSpPr>
        <p:spPr bwMode="auto">
          <a:xfrm>
            <a:off x="5880100" y="5511800"/>
            <a:ext cx="26638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80000"/>
              </a:lnSpc>
            </a:pPr>
            <a:r>
              <a:rPr lang="fr-FR" altLang="fr-FR" sz="1400">
                <a:solidFill>
                  <a:schemeClr val="bg1"/>
                </a:solidFill>
                <a:latin typeface="Futura" pitchFamily="2" charset="0"/>
                <a:ea typeface="Segoe UI" panose="020B0502040204020203" pitchFamily="34" charset="0"/>
                <a:cs typeface="Futura Medium" pitchFamily="2" charset="0"/>
              </a:rPr>
              <a:t>La Noëlle - BP 20199 </a:t>
            </a:r>
            <a:br>
              <a:rPr lang="fr-FR" altLang="fr-FR" sz="1400">
                <a:solidFill>
                  <a:schemeClr val="bg1"/>
                </a:solidFill>
                <a:latin typeface="Futura" pitchFamily="2" charset="0"/>
                <a:ea typeface="Segoe UI" panose="020B0502040204020203" pitchFamily="34" charset="0"/>
                <a:cs typeface="Futura Medium" pitchFamily="2" charset="0"/>
              </a:rPr>
            </a:br>
            <a:r>
              <a:rPr lang="fr-FR" altLang="fr-FR" sz="1400">
                <a:solidFill>
                  <a:schemeClr val="bg1"/>
                </a:solidFill>
                <a:latin typeface="Futura" pitchFamily="2" charset="0"/>
                <a:ea typeface="Segoe UI" panose="020B0502040204020203" pitchFamily="34" charset="0"/>
                <a:cs typeface="Futura Medium" pitchFamily="2" charset="0"/>
              </a:rPr>
              <a:t>F-44150 Ancenis (France</a:t>
            </a:r>
            <a:r>
              <a:rPr lang="fr-FR" altLang="fr-FR" sz="1400">
                <a:solidFill>
                  <a:schemeClr val="bg1"/>
                </a:solidFill>
                <a:latin typeface="Futura Medium" pitchFamily="2" charset="0"/>
                <a:ea typeface="Segoe UI" panose="020B0502040204020203" pitchFamily="34" charset="0"/>
                <a:cs typeface="Futura Medium" pitchFamily="2" charset="0"/>
              </a:rPr>
              <a:t>) </a:t>
            </a:r>
            <a:endParaRPr lang="pt-PT" altLang="fr-FR" sz="1400">
              <a:solidFill>
                <a:schemeClr val="bg1"/>
              </a:solidFill>
              <a:latin typeface="Futura Medium" pitchFamily="2" charset="0"/>
              <a:ea typeface="Segoe UI" panose="020B0502040204020203" pitchFamily="34" charset="0"/>
              <a:cs typeface="Futura Medium" pitchFamily="2" charset="0"/>
            </a:endParaRPr>
          </a:p>
        </p:txBody>
      </p:sp>
      <p:pic>
        <p:nvPicPr>
          <p:cNvPr id="51206" name="Image 10" descr="logo_terrena_RVB.png">
            <a:extLst>
              <a:ext uri="{FF2B5EF4-FFF2-40B4-BE49-F238E27FC236}">
                <a16:creationId xmlns:a16="http://schemas.microsoft.com/office/drawing/2014/main" id="{27B19103-9391-4EA7-811F-8CBBB3AE99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0688" y="2166938"/>
            <a:ext cx="3729037"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Connecteur droit 11">
            <a:extLst>
              <a:ext uri="{FF2B5EF4-FFF2-40B4-BE49-F238E27FC236}">
                <a16:creationId xmlns:a16="http://schemas.microsoft.com/office/drawing/2014/main" id="{288FA5AC-4801-43B8-AC1D-A6EC5AE01E74}"/>
              </a:ext>
            </a:extLst>
          </p:cNvPr>
          <p:cNvCxnSpPr>
            <a:cxnSpLocks/>
          </p:cNvCxnSpPr>
          <p:nvPr/>
        </p:nvCxnSpPr>
        <p:spPr>
          <a:xfrm>
            <a:off x="3827463" y="5343525"/>
            <a:ext cx="453707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1208" name="ZoneTexte 18">
            <a:extLst>
              <a:ext uri="{FF2B5EF4-FFF2-40B4-BE49-F238E27FC236}">
                <a16:creationId xmlns:a16="http://schemas.microsoft.com/office/drawing/2014/main" id="{ED2D901A-0489-4861-8039-0CEE8016DBC7}"/>
              </a:ext>
            </a:extLst>
          </p:cNvPr>
          <p:cNvSpPr txBox="1">
            <a:spLocks noChangeArrowheads="1"/>
          </p:cNvSpPr>
          <p:nvPr/>
        </p:nvSpPr>
        <p:spPr bwMode="auto">
          <a:xfrm>
            <a:off x="5016500" y="4948238"/>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fr-FR" altLang="fr-FR" b="1">
                <a:solidFill>
                  <a:schemeClr val="bg1"/>
                </a:solidFill>
                <a:latin typeface="Futura" pitchFamily="2" charset="0"/>
                <a:ea typeface="Futura" pitchFamily="2" charset="0"/>
                <a:cs typeface="Futura" pitchFamily="2" charset="0"/>
              </a:rPr>
              <a:t>CONTACT</a:t>
            </a:r>
          </a:p>
        </p:txBody>
      </p:sp>
      <p:pic>
        <p:nvPicPr>
          <p:cNvPr id="51209" name="Image 14">
            <a:hlinkClick r:id="rId4"/>
            <a:extLst>
              <a:ext uri="{FF2B5EF4-FFF2-40B4-BE49-F238E27FC236}">
                <a16:creationId xmlns:a16="http://schemas.microsoft.com/office/drawing/2014/main" id="{BBFB0902-FBAA-4370-B290-1E803837DF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6363" y="5911850"/>
            <a:ext cx="506412"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Image 16">
            <a:hlinkClick r:id="rId6"/>
            <a:extLst>
              <a:ext uri="{FF2B5EF4-FFF2-40B4-BE49-F238E27FC236}">
                <a16:creationId xmlns:a16="http://schemas.microsoft.com/office/drawing/2014/main" id="{7A4AFCAB-FF08-4713-BD98-80D119CF9E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0725" y="5981700"/>
            <a:ext cx="3968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Image 18">
            <a:hlinkClick r:id="rId8"/>
            <a:extLst>
              <a:ext uri="{FF2B5EF4-FFF2-40B4-BE49-F238E27FC236}">
                <a16:creationId xmlns:a16="http://schemas.microsoft.com/office/drawing/2014/main" id="{7D26479E-CBD8-4CE3-8CE8-3761C5B7084E}"/>
              </a:ext>
            </a:extLst>
          </p:cNvPr>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5035550" y="5981700"/>
            <a:ext cx="4302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t 8" hidden="1">
            <a:extLst>
              <a:ext uri="{FF2B5EF4-FFF2-40B4-BE49-F238E27FC236}">
                <a16:creationId xmlns:a16="http://schemas.microsoft.com/office/drawing/2014/main" id="{3599BA43-B1BC-472E-B388-EA73FE376BF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9" name="Diapositive think-cell" r:id="rId6" imgW="307" imgH="307" progId="TCLayout.ActiveDocument.1">
                  <p:embed/>
                </p:oleObj>
              </mc:Choice>
              <mc:Fallback>
                <p:oleObj name="Diapositive think-cell" r:id="rId6" imgW="307" imgH="307" progId="TCLayout.ActiveDocument.1">
                  <p:embed/>
                  <p:pic>
                    <p:nvPicPr>
                      <p:cNvPr id="9" name="Objet 8" hidden="1">
                        <a:extLst>
                          <a:ext uri="{FF2B5EF4-FFF2-40B4-BE49-F238E27FC236}">
                            <a16:creationId xmlns:a16="http://schemas.microsoft.com/office/drawing/2014/main" id="{3599BA43-B1BC-472E-B388-EA73FE376BF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AA09EB9-6974-4E56-A350-CEB2611B56E0}"/>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fr-FR" sz="2700" b="1" dirty="0">
              <a:latin typeface="Century Gothic" panose="020B0502020202020204" pitchFamily="34" charset="0"/>
              <a:ea typeface="+mj-ea"/>
              <a:cs typeface="Futura" panose="020B0602020204020303"/>
              <a:sym typeface="Century Gothic" panose="020B0502020202020204" pitchFamily="34" charset="0"/>
            </a:endParaRPr>
          </a:p>
        </p:txBody>
      </p:sp>
      <p:sp>
        <p:nvSpPr>
          <p:cNvPr id="2" name="Titre 1">
            <a:extLst>
              <a:ext uri="{FF2B5EF4-FFF2-40B4-BE49-F238E27FC236}">
                <a16:creationId xmlns:a16="http://schemas.microsoft.com/office/drawing/2014/main" id="{EFEB31BF-3234-4DA0-B338-1D32CAAFEDCB}"/>
              </a:ext>
            </a:extLst>
          </p:cNvPr>
          <p:cNvSpPr>
            <a:spLocks noGrp="1"/>
          </p:cNvSpPr>
          <p:nvPr>
            <p:ph type="ctrTitle"/>
          </p:nvPr>
        </p:nvSpPr>
        <p:spPr/>
        <p:txBody>
          <a:bodyPr/>
          <a:lstStyle/>
          <a:p>
            <a:r>
              <a:rPr lang="fr-FR" altLang="fr-FR" sz="2700" b="1" dirty="0">
                <a:latin typeface="Century Gothic" panose="020B0502020202020204" pitchFamily="34" charset="0"/>
                <a:cs typeface="Futura" panose="020B0602020204020303" pitchFamily="34" charset="-79"/>
              </a:rPr>
              <a:t>Les origines de la coopération</a:t>
            </a:r>
            <a:endParaRPr lang="fr-FR" sz="2700" b="1" dirty="0">
              <a:latin typeface="Century Gothic" panose="020B0502020202020204" pitchFamily="34" charset="0"/>
              <a:cs typeface="Futura" panose="020B0602020204020303" pitchFamily="34" charset="-79"/>
            </a:endParaRPr>
          </a:p>
        </p:txBody>
      </p:sp>
      <p:sp>
        <p:nvSpPr>
          <p:cNvPr id="3" name="Espace réservé du texte 2">
            <a:extLst>
              <a:ext uri="{FF2B5EF4-FFF2-40B4-BE49-F238E27FC236}">
                <a16:creationId xmlns:a16="http://schemas.microsoft.com/office/drawing/2014/main" id="{C2B6335B-5ACD-4BBA-981A-4BD464AF2D11}"/>
              </a:ext>
            </a:extLst>
          </p:cNvPr>
          <p:cNvSpPr>
            <a:spLocks noGrp="1"/>
          </p:cNvSpPr>
          <p:nvPr>
            <p:ph type="body" sz="quarter" idx="13"/>
          </p:nvPr>
        </p:nvSpPr>
        <p:spPr>
          <a:xfrm>
            <a:off x="323850" y="1141047"/>
            <a:ext cx="10211288" cy="4896896"/>
          </a:xfrm>
        </p:spPr>
        <p:txBody>
          <a:bodyPr/>
          <a:lstStyle/>
          <a:p>
            <a:pPr marL="0" lvl="0" indent="0" eaLnBrk="0" hangingPunct="0">
              <a:lnSpc>
                <a:spcPct val="100000"/>
              </a:lnSpc>
              <a:spcBef>
                <a:spcPct val="0"/>
              </a:spcBef>
              <a:buNone/>
            </a:pPr>
            <a:r>
              <a:rPr lang="fr-FR" altLang="fr-FR" sz="1600" b="1" dirty="0">
                <a:latin typeface="+mn-lt"/>
              </a:rPr>
              <a:t>1844</a:t>
            </a:r>
            <a:r>
              <a:rPr lang="fr-FR" altLang="fr-FR" sz="1600" dirty="0">
                <a:latin typeface="+mn-lt"/>
              </a:rPr>
              <a:t> : </a:t>
            </a:r>
            <a:r>
              <a:rPr lang="fr-FR" altLang="fr-FR" sz="1600" b="1" dirty="0">
                <a:latin typeface="+mn-lt"/>
              </a:rPr>
              <a:t>Les Équitables Pionniers de Rochdale</a:t>
            </a:r>
            <a:r>
              <a:rPr lang="fr-FR" altLang="fr-FR" sz="1400" dirty="0">
                <a:latin typeface="+mn-lt"/>
              </a:rPr>
              <a:t>.</a:t>
            </a:r>
          </a:p>
          <a:p>
            <a:pPr marL="0" lvl="0" indent="0" eaLnBrk="0" hangingPunct="0">
              <a:lnSpc>
                <a:spcPct val="100000"/>
              </a:lnSpc>
              <a:spcBef>
                <a:spcPct val="0"/>
              </a:spcBef>
              <a:buNone/>
            </a:pPr>
            <a:endParaRPr lang="fr-FR" altLang="fr-FR" sz="1400" dirty="0">
              <a:latin typeface="+mn-lt"/>
            </a:endParaRPr>
          </a:p>
          <a:p>
            <a:pPr marL="0" lvl="0" indent="0" eaLnBrk="0" hangingPunct="0">
              <a:lnSpc>
                <a:spcPct val="100000"/>
              </a:lnSpc>
              <a:spcBef>
                <a:spcPct val="0"/>
              </a:spcBef>
              <a:buNone/>
            </a:pPr>
            <a:r>
              <a:rPr lang="fr-FR" altLang="fr-FR" sz="1600" b="1" dirty="0">
                <a:latin typeface="+mn-lt"/>
              </a:rPr>
              <a:t>Les 4 principes de Rochdale</a:t>
            </a:r>
            <a:r>
              <a:rPr lang="fr-FR" altLang="fr-FR" sz="1600" dirty="0">
                <a:latin typeface="+mn-lt"/>
              </a:rPr>
              <a:t> </a:t>
            </a:r>
            <a:r>
              <a:rPr lang="fr-FR" altLang="fr-FR" sz="1400" dirty="0">
                <a:latin typeface="+mn-lt"/>
              </a:rPr>
              <a:t>vont rapidement devenir les principes de base du mouvement coopératif et sont toujours en vigueur aujourd’hui :</a:t>
            </a:r>
          </a:p>
          <a:p>
            <a:pPr marL="0" lvl="0" indent="0" eaLnBrk="0" hangingPunct="0">
              <a:lnSpc>
                <a:spcPct val="100000"/>
              </a:lnSpc>
              <a:spcBef>
                <a:spcPct val="0"/>
              </a:spcBef>
              <a:buNone/>
            </a:pPr>
            <a:r>
              <a:rPr lang="fr-FR" altLang="fr-FR" sz="1600" dirty="0">
                <a:latin typeface="+mn-lt"/>
              </a:rPr>
              <a:t>- « porte ouverte » </a:t>
            </a:r>
          </a:p>
          <a:p>
            <a:pPr marL="0" lvl="0" indent="0" eaLnBrk="0" hangingPunct="0">
              <a:lnSpc>
                <a:spcPct val="100000"/>
              </a:lnSpc>
              <a:spcBef>
                <a:spcPct val="0"/>
              </a:spcBef>
              <a:buNone/>
            </a:pPr>
            <a:r>
              <a:rPr lang="fr-FR" altLang="fr-FR" sz="1600" dirty="0">
                <a:latin typeface="+mn-lt"/>
              </a:rPr>
              <a:t>- « un homme, une voix » </a:t>
            </a:r>
          </a:p>
          <a:p>
            <a:pPr marL="0" lvl="0" indent="0" eaLnBrk="0" hangingPunct="0">
              <a:lnSpc>
                <a:spcPct val="100000"/>
              </a:lnSpc>
              <a:spcBef>
                <a:spcPct val="0"/>
              </a:spcBef>
              <a:buNone/>
            </a:pPr>
            <a:r>
              <a:rPr lang="fr-FR" altLang="fr-FR" sz="1600" dirty="0">
                <a:latin typeface="+mn-lt"/>
              </a:rPr>
              <a:t>- la répartition des bénéfices entre les membres de la Société</a:t>
            </a:r>
          </a:p>
          <a:p>
            <a:pPr marL="0" lvl="0" indent="0" eaLnBrk="0" hangingPunct="0">
              <a:lnSpc>
                <a:spcPct val="100000"/>
              </a:lnSpc>
              <a:spcBef>
                <a:spcPct val="0"/>
              </a:spcBef>
              <a:buNone/>
            </a:pPr>
            <a:r>
              <a:rPr lang="fr-FR" altLang="fr-FR" sz="1600" dirty="0">
                <a:latin typeface="+mn-lt"/>
              </a:rPr>
              <a:t>- la rémunération limitée du Capital</a:t>
            </a:r>
            <a:r>
              <a:rPr lang="fr-FR" altLang="fr-FR" sz="1400" dirty="0">
                <a:latin typeface="+mn-lt"/>
              </a:rPr>
              <a:t> </a:t>
            </a:r>
          </a:p>
          <a:p>
            <a:pPr marL="0" lvl="0" indent="0" eaLnBrk="0" hangingPunct="0">
              <a:lnSpc>
                <a:spcPct val="100000"/>
              </a:lnSpc>
              <a:spcBef>
                <a:spcPct val="0"/>
              </a:spcBef>
              <a:buNone/>
            </a:pPr>
            <a:endParaRPr lang="fr-FR" altLang="fr-FR" sz="1400" dirty="0">
              <a:latin typeface="+mn-lt"/>
            </a:endParaRPr>
          </a:p>
          <a:p>
            <a:pPr marL="0" lvl="0" indent="0" eaLnBrk="0" hangingPunct="0">
              <a:lnSpc>
                <a:spcPct val="100000"/>
              </a:lnSpc>
              <a:spcBef>
                <a:spcPct val="0"/>
              </a:spcBef>
              <a:buNone/>
            </a:pPr>
            <a:endParaRPr lang="fr-FR" altLang="fr-FR" sz="1400" dirty="0">
              <a:latin typeface="+mn-lt"/>
            </a:endParaRPr>
          </a:p>
          <a:p>
            <a:pPr marL="0" lvl="0" indent="0" eaLnBrk="0" hangingPunct="0">
              <a:lnSpc>
                <a:spcPct val="100000"/>
              </a:lnSpc>
              <a:spcBef>
                <a:spcPct val="0"/>
              </a:spcBef>
              <a:buNone/>
            </a:pPr>
            <a:r>
              <a:rPr lang="fr-FR" altLang="fr-FR" sz="1600" b="1" dirty="0">
                <a:latin typeface="+mn-lt"/>
              </a:rPr>
              <a:t>1995 : déclaration sur l’identité coopérative </a:t>
            </a:r>
            <a:r>
              <a:rPr lang="fr-FR" altLang="fr-FR" sz="1400" b="1" dirty="0">
                <a:latin typeface="+mn-lt"/>
              </a:rPr>
              <a:t>: </a:t>
            </a:r>
            <a:r>
              <a:rPr lang="fr-FR" altLang="fr-FR" sz="1400" dirty="0">
                <a:latin typeface="+mn-lt"/>
              </a:rPr>
              <a:t>Formulée par l’Alliance coopérative internationale en 1895 et actualisée pour son centenaire à Manchester en 1995, elle énonce </a:t>
            </a:r>
            <a:r>
              <a:rPr lang="fr-FR" altLang="fr-FR" sz="1600" dirty="0">
                <a:latin typeface="+mn-lt"/>
                <a:hlinkClick r:id="rId8">
                  <a:extLst>
                    <a:ext uri="{A12FA001-AC4F-418D-AE19-62706E023703}">
                      <ahyp:hlinkClr xmlns:ahyp="http://schemas.microsoft.com/office/drawing/2018/hyperlinkcolor" val="tx"/>
                    </a:ext>
                  </a:extLst>
                </a:hlinkClick>
              </a:rPr>
              <a:t>les sept principes de la coopération </a:t>
            </a:r>
            <a:r>
              <a:rPr lang="fr-FR" altLang="fr-FR" sz="1600" dirty="0">
                <a:latin typeface="+mn-lt"/>
              </a:rPr>
              <a:t>: </a:t>
            </a:r>
          </a:p>
          <a:p>
            <a:pPr marL="0" lvl="0" indent="0" eaLnBrk="0" hangingPunct="0">
              <a:lnSpc>
                <a:spcPct val="100000"/>
              </a:lnSpc>
              <a:spcBef>
                <a:spcPct val="0"/>
              </a:spcBef>
              <a:buNone/>
            </a:pPr>
            <a:endParaRPr lang="fr-FR" altLang="fr-FR" sz="1400" dirty="0">
              <a:latin typeface="+mn-lt"/>
            </a:endParaRPr>
          </a:p>
          <a:p>
            <a:pPr marL="0" lvl="0" indent="0" eaLnBrk="0" hangingPunct="0">
              <a:lnSpc>
                <a:spcPct val="150000"/>
              </a:lnSpc>
              <a:spcBef>
                <a:spcPct val="0"/>
              </a:spcBef>
              <a:buNone/>
            </a:pPr>
            <a:r>
              <a:rPr lang="fr-FR" altLang="fr-FR" sz="1600" dirty="0">
                <a:latin typeface="+mn-lt"/>
              </a:rPr>
              <a:t>Adhésion volontaire et ouverte à tous 		Pouvoir démocratique exercé par les membres</a:t>
            </a:r>
          </a:p>
          <a:p>
            <a:pPr marL="0" lvl="0" indent="0" eaLnBrk="0" hangingPunct="0">
              <a:lnSpc>
                <a:spcPct val="150000"/>
              </a:lnSpc>
              <a:spcBef>
                <a:spcPct val="0"/>
              </a:spcBef>
              <a:buNone/>
            </a:pPr>
            <a:r>
              <a:rPr lang="fr-FR" altLang="fr-FR" sz="1600" dirty="0">
                <a:latin typeface="+mn-lt"/>
              </a:rPr>
              <a:t>Participation économique des membres		Autonomie et indépendance    </a:t>
            </a:r>
          </a:p>
          <a:p>
            <a:pPr marL="0" lvl="0" indent="0" eaLnBrk="0" hangingPunct="0">
              <a:lnSpc>
                <a:spcPct val="150000"/>
              </a:lnSpc>
              <a:spcBef>
                <a:spcPct val="0"/>
              </a:spcBef>
              <a:buNone/>
            </a:pPr>
            <a:r>
              <a:rPr lang="fr-FR" altLang="fr-FR" sz="1600" dirty="0">
                <a:latin typeface="+mn-lt"/>
              </a:rPr>
              <a:t>Éducation, formation et information  		Coopération entre les coopératives   </a:t>
            </a:r>
          </a:p>
          <a:p>
            <a:pPr marL="0" lvl="0" indent="0" eaLnBrk="0" hangingPunct="0">
              <a:lnSpc>
                <a:spcPct val="150000"/>
              </a:lnSpc>
              <a:spcBef>
                <a:spcPct val="0"/>
              </a:spcBef>
              <a:buNone/>
            </a:pPr>
            <a:r>
              <a:rPr lang="fr-FR" altLang="fr-FR" sz="1600" dirty="0">
                <a:latin typeface="+mn-lt"/>
              </a:rPr>
              <a:t>Engagement envers la communauté</a:t>
            </a:r>
            <a:endParaRPr lang="fr-FR" sz="1600" dirty="0">
              <a:latin typeface="+mn-lt"/>
            </a:endParaRPr>
          </a:p>
          <a:p>
            <a:pPr marL="0" lvl="0" indent="0" eaLnBrk="0" hangingPunct="0">
              <a:lnSpc>
                <a:spcPct val="150000"/>
              </a:lnSpc>
              <a:spcBef>
                <a:spcPct val="0"/>
              </a:spcBef>
              <a:buNone/>
            </a:pPr>
            <a:endParaRPr lang="fr-FR" altLang="fr-FR" sz="1600" dirty="0">
              <a:solidFill>
                <a:srgbClr val="1F3C47"/>
              </a:solidFill>
              <a:latin typeface="Libre Franklin"/>
            </a:endParaRPr>
          </a:p>
        </p:txBody>
      </p:sp>
      <p:sp>
        <p:nvSpPr>
          <p:cNvPr id="5" name="Rectangle 1">
            <a:extLst>
              <a:ext uri="{FF2B5EF4-FFF2-40B4-BE49-F238E27FC236}">
                <a16:creationId xmlns:a16="http://schemas.microsoft.com/office/drawing/2014/main" id="{A06E39F9-7088-4D62-B8FD-C5B3487FDDB5}"/>
              </a:ext>
            </a:extLst>
          </p:cNvPr>
          <p:cNvSpPr>
            <a:spLocks noChangeArrowheads="1"/>
          </p:cNvSpPr>
          <p:nvPr/>
        </p:nvSpPr>
        <p:spPr bwMode="auto">
          <a:xfrm>
            <a:off x="0" y="30007"/>
            <a:ext cx="65" cy="3971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11902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dirty="0">
              <a:ln>
                <a:noFill/>
              </a:ln>
              <a:solidFill>
                <a:srgbClr val="4E2730"/>
              </a:solidFill>
              <a:effectLst/>
              <a:uLnTx/>
              <a:uFillTx/>
              <a:latin typeface="Arial" panose="020B0604020202020204" pitchFamily="34" charset="0"/>
              <a:ea typeface="+mn-ea"/>
              <a:cs typeface="+mn-cs"/>
            </a:endParaRPr>
          </a:p>
        </p:txBody>
      </p:sp>
      <p:sp>
        <p:nvSpPr>
          <p:cNvPr id="6" name="AutoShape 2" descr="http://hoteldunord.coop/wp-content/uploads/2010/10/rochdale1.jpg?w=150">
            <a:extLst>
              <a:ext uri="{FF2B5EF4-FFF2-40B4-BE49-F238E27FC236}">
                <a16:creationId xmlns:a16="http://schemas.microsoft.com/office/drawing/2014/main" id="{D80C0B1B-59FE-419A-857F-26E723B07366}"/>
              </a:ext>
            </a:extLst>
          </p:cNvPr>
          <p:cNvSpPr>
            <a:spLocks noChangeAspect="1" noChangeArrowheads="1"/>
          </p:cNvSpPr>
          <p:nvPr/>
        </p:nvSpPr>
        <p:spPr bwMode="auto">
          <a:xfrm>
            <a:off x="69850" y="-1454150"/>
            <a:ext cx="1428750" cy="981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E2730"/>
              </a:solidFill>
              <a:effectLst/>
              <a:uLnTx/>
              <a:uFillTx/>
              <a:latin typeface="Century Gothic" panose="020F0302020204030204"/>
              <a:ea typeface="+mn-ea"/>
              <a:cs typeface="+mn-cs"/>
            </a:endParaRPr>
          </a:p>
        </p:txBody>
      </p:sp>
      <p:pic>
        <p:nvPicPr>
          <p:cNvPr id="4100" name="Picture 4" descr="https://autogestion.asso.fr/app/uploads/2014/03/Rochdale-rules.jpg">
            <a:extLst>
              <a:ext uri="{FF2B5EF4-FFF2-40B4-BE49-F238E27FC236}">
                <a16:creationId xmlns:a16="http://schemas.microsoft.com/office/drawing/2014/main" id="{99BA5273-7ADD-4A9B-9D53-177EB655B9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35138" y="1141047"/>
            <a:ext cx="162877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pied de page 4">
            <a:extLst>
              <a:ext uri="{FF2B5EF4-FFF2-40B4-BE49-F238E27FC236}">
                <a16:creationId xmlns:a16="http://schemas.microsoft.com/office/drawing/2014/main" id="{C8C5D7A9-DB53-4B3E-A0FA-6C3BE2E7A3B5}"/>
              </a:ext>
            </a:extLst>
          </p:cNvPr>
          <p:cNvSpPr txBox="1">
            <a:spLocks/>
          </p:cNvSpPr>
          <p:nvPr/>
        </p:nvSpPr>
        <p:spPr>
          <a:xfrm>
            <a:off x="1476375" y="6376203"/>
            <a:ext cx="41148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baseline="0">
                <a:solidFill>
                  <a:schemeClr val="tx1"/>
                </a:solidFill>
                <a:latin typeface="Century Gothic" panose="020B0502020202020204" pitchFamily="34" charset="0"/>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4E2730"/>
                </a:solidFill>
                <a:effectLst/>
                <a:uLnTx/>
                <a:uFillTx/>
                <a:latin typeface="Century Gothic" panose="020B0502020202020204" pitchFamily="34" charset="0"/>
                <a:ea typeface="+mn-ea"/>
                <a:cs typeface="Futura Medium" panose="020B0602020204020303" pitchFamily="34" charset="-79"/>
              </a:rPr>
              <a:t>Webinar intégration novembre 2020</a:t>
            </a:r>
          </a:p>
        </p:txBody>
      </p:sp>
      <p:sp>
        <p:nvSpPr>
          <p:cNvPr id="8" name="Espace réservé du numéro de diapositive 1">
            <a:extLst>
              <a:ext uri="{FF2B5EF4-FFF2-40B4-BE49-F238E27FC236}">
                <a16:creationId xmlns:a16="http://schemas.microsoft.com/office/drawing/2014/main" id="{9FD8BC36-60A0-4765-A4B7-C5259E1CEDA2}"/>
              </a:ext>
            </a:extLst>
          </p:cNvPr>
          <p:cNvSpPr txBox="1">
            <a:spLocks noChangeArrowheads="1"/>
          </p:cNvSpPr>
          <p:nvPr/>
        </p:nvSpPr>
        <p:spPr bwMode="auto">
          <a:xfrm>
            <a:off x="935355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fr-FR"/>
            </a:defPPr>
            <a:lvl1pPr marL="0" algn="r" defTabSz="914400" rtl="0" eaLnBrk="1" fontAlgn="auto" latinLnBrk="0" hangingPunct="1">
              <a:spcBef>
                <a:spcPts val="0"/>
              </a:spcBef>
              <a:spcAft>
                <a:spcPts val="0"/>
              </a:spcAft>
              <a:defRPr sz="1200" kern="1200">
                <a:solidFill>
                  <a:schemeClr val="tx1"/>
                </a:solidFill>
                <a:latin typeface="Calibri" panose="020F0502020204030204" pitchFamily="34" charset="0"/>
                <a:ea typeface="+mn-ea"/>
                <a:cs typeface="+mn-cs"/>
              </a:defRPr>
            </a:lvl1pPr>
            <a:lvl2pPr marL="742950" indent="-285750" algn="l" defTabSz="914400" rtl="0" eaLnBrk="1" latinLnBrk="0" hangingPunct="1">
              <a:defRPr sz="1800" kern="1200">
                <a:solidFill>
                  <a:schemeClr val="tx1"/>
                </a:solidFill>
                <a:latin typeface="Calibri" panose="020F0502020204030204" pitchFamily="34" charset="0"/>
                <a:ea typeface="+mn-ea"/>
                <a:cs typeface="+mn-cs"/>
              </a:defRPr>
            </a:lvl2pPr>
            <a:lvl3pPr marL="1143000" indent="-228600" algn="l" defTabSz="914400" rtl="0" eaLnBrk="1" latinLnBrk="0" hangingPunct="1">
              <a:defRPr sz="1800" kern="1200">
                <a:solidFill>
                  <a:schemeClr val="tx1"/>
                </a:solidFill>
                <a:latin typeface="Calibri" panose="020F0502020204030204" pitchFamily="34" charset="0"/>
                <a:ea typeface="+mn-ea"/>
                <a:cs typeface="+mn-cs"/>
              </a:defRPr>
            </a:lvl3pPr>
            <a:lvl4pPr marL="1600200" indent="-228600" algn="l" defTabSz="914400" rtl="0" eaLnBrk="1" latinLnBrk="0" hangingPunct="1">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defRPr sz="18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Calibri" panose="020F0502020204030204" pitchFamily="34" charset="0"/>
                <a:ea typeface="+mn-ea"/>
                <a:cs typeface="+mn-cs"/>
              </a:defRPr>
            </a:lvl9pPr>
          </a:lstStyle>
          <a:p>
            <a:pPr fontAlgn="base">
              <a:spcBef>
                <a:spcPct val="0"/>
              </a:spcBef>
              <a:spcAft>
                <a:spcPct val="0"/>
              </a:spcAft>
              <a:defRPr/>
            </a:pPr>
            <a:fld id="{0AF50AC0-D4D1-4493-BB58-CE2FFAFFBE85}" type="slidenum">
              <a:rPr lang="fr-FR" altLang="fr-FR" smtClean="0">
                <a:solidFill>
                  <a:srgbClr val="492B31"/>
                </a:solidFill>
                <a:latin typeface="Futura Book"/>
              </a:rPr>
              <a:pPr fontAlgn="base">
                <a:spcBef>
                  <a:spcPct val="0"/>
                </a:spcBef>
                <a:spcAft>
                  <a:spcPct val="0"/>
                </a:spcAft>
                <a:defRPr/>
              </a:pPr>
              <a:t>2</a:t>
            </a:fld>
            <a:endParaRPr lang="fr-FR" altLang="fr-FR" dirty="0">
              <a:solidFill>
                <a:srgbClr val="492B31"/>
              </a:solidFill>
              <a:latin typeface="Futura Book"/>
            </a:endParaRPr>
          </a:p>
        </p:txBody>
      </p:sp>
    </p:spTree>
    <p:extLst>
      <p:ext uri="{BB962C8B-B14F-4D97-AF65-F5344CB8AC3E}">
        <p14:creationId xmlns:p14="http://schemas.microsoft.com/office/powerpoint/2010/main" val="2805126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FD1168-DEBA-416D-A7FE-247E19922E9A}"/>
              </a:ext>
            </a:extLst>
          </p:cNvPr>
          <p:cNvSpPr/>
          <p:nvPr/>
        </p:nvSpPr>
        <p:spPr>
          <a:xfrm>
            <a:off x="4054475" y="4594225"/>
            <a:ext cx="4059238" cy="2343150"/>
          </a:xfrm>
          <a:prstGeom prst="rect">
            <a:avLst/>
          </a:prstGeom>
          <a:solidFill>
            <a:srgbClr val="84BF41"/>
          </a:solidFill>
          <a:ln>
            <a:solidFill>
              <a:srgbClr val="84BF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Futura Book"/>
            </a:endParaRPr>
          </a:p>
        </p:txBody>
      </p:sp>
      <p:sp>
        <p:nvSpPr>
          <p:cNvPr id="13" name="Rectangle 12">
            <a:extLst>
              <a:ext uri="{FF2B5EF4-FFF2-40B4-BE49-F238E27FC236}">
                <a16:creationId xmlns:a16="http://schemas.microsoft.com/office/drawing/2014/main" id="{E16A11F5-A0CD-41D8-8FDC-D9B305D7A5C4}"/>
              </a:ext>
            </a:extLst>
          </p:cNvPr>
          <p:cNvSpPr/>
          <p:nvPr/>
        </p:nvSpPr>
        <p:spPr>
          <a:xfrm>
            <a:off x="8116888" y="2259013"/>
            <a:ext cx="4075112" cy="2344737"/>
          </a:xfrm>
          <a:prstGeom prst="rect">
            <a:avLst/>
          </a:prstGeom>
          <a:solidFill>
            <a:srgbClr val="84BF41"/>
          </a:solidFill>
          <a:ln>
            <a:solidFill>
              <a:srgbClr val="84BF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492B31"/>
              </a:solidFill>
              <a:latin typeface="Futura Book"/>
            </a:endParaRPr>
          </a:p>
        </p:txBody>
      </p:sp>
      <p:sp>
        <p:nvSpPr>
          <p:cNvPr id="30" name="Rectangle 29">
            <a:extLst>
              <a:ext uri="{FF2B5EF4-FFF2-40B4-BE49-F238E27FC236}">
                <a16:creationId xmlns:a16="http://schemas.microsoft.com/office/drawing/2014/main" id="{3784A919-3394-4B5F-8D51-4142A7498D0C}"/>
              </a:ext>
            </a:extLst>
          </p:cNvPr>
          <p:cNvSpPr/>
          <p:nvPr/>
        </p:nvSpPr>
        <p:spPr>
          <a:xfrm>
            <a:off x="4048125" y="0"/>
            <a:ext cx="4089400" cy="2251075"/>
          </a:xfrm>
          <a:prstGeom prst="rect">
            <a:avLst/>
          </a:prstGeom>
          <a:solidFill>
            <a:srgbClr val="84BF41"/>
          </a:solidFill>
          <a:ln>
            <a:solidFill>
              <a:srgbClr val="84BF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492B31"/>
              </a:solidFill>
              <a:latin typeface="Futura Book"/>
            </a:endParaRPr>
          </a:p>
        </p:txBody>
      </p:sp>
      <p:sp>
        <p:nvSpPr>
          <p:cNvPr id="29" name="Rectangle 28">
            <a:extLst>
              <a:ext uri="{FF2B5EF4-FFF2-40B4-BE49-F238E27FC236}">
                <a16:creationId xmlns:a16="http://schemas.microsoft.com/office/drawing/2014/main" id="{9FCD51DC-ADD1-4FCC-A7B7-1CCB30E6892D}"/>
              </a:ext>
            </a:extLst>
          </p:cNvPr>
          <p:cNvSpPr/>
          <p:nvPr/>
        </p:nvSpPr>
        <p:spPr>
          <a:xfrm>
            <a:off x="-17463" y="0"/>
            <a:ext cx="4068763" cy="2309813"/>
          </a:xfrm>
          <a:prstGeom prst="rect">
            <a:avLst/>
          </a:prstGeom>
          <a:solidFill>
            <a:srgbClr val="482B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492B31"/>
              </a:solidFill>
              <a:latin typeface="Futura Book"/>
            </a:endParaRPr>
          </a:p>
        </p:txBody>
      </p:sp>
      <p:sp>
        <p:nvSpPr>
          <p:cNvPr id="56326" name="Espace réservé du numéro de diapositive 3">
            <a:extLst>
              <a:ext uri="{FF2B5EF4-FFF2-40B4-BE49-F238E27FC236}">
                <a16:creationId xmlns:a16="http://schemas.microsoft.com/office/drawing/2014/main" id="{63DD8CFB-D558-4B28-B401-FF62ABD3F041}"/>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E87F63A-F01C-40EE-B76C-34D40DFD0FA8}" type="slidenum">
              <a:rPr lang="fr-FR" altLang="fr-FR" smtClean="0">
                <a:solidFill>
                  <a:srgbClr val="492B31"/>
                </a:solidFill>
                <a:latin typeface="Futura Book"/>
              </a:rPr>
              <a:pPr fontAlgn="base">
                <a:spcBef>
                  <a:spcPct val="0"/>
                </a:spcBef>
                <a:spcAft>
                  <a:spcPct val="0"/>
                </a:spcAft>
              </a:pPr>
              <a:t>3</a:t>
            </a:fld>
            <a:endParaRPr lang="fr-FR" altLang="fr-FR">
              <a:solidFill>
                <a:srgbClr val="492B31"/>
              </a:solidFill>
              <a:latin typeface="Futura Book"/>
            </a:endParaRPr>
          </a:p>
        </p:txBody>
      </p:sp>
      <p:sp>
        <p:nvSpPr>
          <p:cNvPr id="2" name="Titre 13">
            <a:extLst>
              <a:ext uri="{FF2B5EF4-FFF2-40B4-BE49-F238E27FC236}">
                <a16:creationId xmlns:a16="http://schemas.microsoft.com/office/drawing/2014/main" id="{A7EC918F-D1B7-44DD-BCAB-114DA6207FDE}"/>
              </a:ext>
            </a:extLst>
          </p:cNvPr>
          <p:cNvSpPr>
            <a:spLocks noGrp="1" noChangeArrowheads="1"/>
          </p:cNvSpPr>
          <p:nvPr>
            <p:ph type="ctrTitle"/>
          </p:nvPr>
        </p:nvSpPr>
        <p:spPr bwMode="auto">
          <a:xfrm>
            <a:off x="1536700" y="2954338"/>
            <a:ext cx="9144000" cy="8540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lgn="ctr" eaLnBrk="1" hangingPunct="1">
              <a:lnSpc>
                <a:spcPct val="100000"/>
              </a:lnSpc>
              <a:defRPr/>
            </a:pPr>
            <a:r>
              <a:rPr lang="fr-FR" altLang="fr-FR" sz="1800" b="1" dirty="0">
                <a:latin typeface="Century Gothic" panose="020B0502020202020204" pitchFamily="34" charset="0"/>
                <a:ea typeface="Futura Medium" panose="020B0602020204020303" pitchFamily="34" charset="-79"/>
              </a:rPr>
              <a:t>TERRENA, </a:t>
            </a:r>
            <a:br>
              <a:rPr lang="fr-FR" altLang="fr-FR" sz="1800" b="1" dirty="0">
                <a:latin typeface="Century Gothic" panose="020B0502020202020204" pitchFamily="34" charset="0"/>
                <a:ea typeface="Futura Medium" panose="020B0602020204020303" pitchFamily="34" charset="-79"/>
              </a:rPr>
            </a:br>
            <a:r>
              <a:rPr lang="fr-FR" altLang="fr-FR" sz="1800" b="1" dirty="0">
                <a:latin typeface="Century Gothic" panose="020B0502020202020204" pitchFamily="34" charset="0"/>
                <a:ea typeface="Futura Medium" panose="020B0602020204020303" pitchFamily="34" charset="-79"/>
              </a:rPr>
              <a:t>UNE</a:t>
            </a:r>
            <a:r>
              <a:rPr lang="fr-FR" altLang="fr-FR" sz="1800" b="1" baseline="30000" dirty="0">
                <a:latin typeface="Century Gothic" panose="020B0502020202020204" pitchFamily="34" charset="0"/>
                <a:ea typeface="Futura Medium" panose="020B0602020204020303" pitchFamily="34" charset="-79"/>
              </a:rPr>
              <a:t> </a:t>
            </a:r>
            <a:r>
              <a:rPr lang="fr-FR" altLang="fr-FR" sz="1800" b="1" dirty="0">
                <a:latin typeface="Century Gothic" panose="020B0502020202020204" pitchFamily="34" charset="0"/>
                <a:ea typeface="Futura Medium" panose="020B0602020204020303" pitchFamily="34" charset="-79"/>
              </a:rPr>
              <a:t>COOPÉRATIVE D’AGRICULTEURS,</a:t>
            </a:r>
            <a:br>
              <a:rPr lang="fr-FR" altLang="fr-FR" sz="1800" b="1" dirty="0">
                <a:latin typeface="Century Gothic" panose="020B0502020202020204" pitchFamily="34" charset="0"/>
                <a:ea typeface="Futura Medium" panose="020B0602020204020303" pitchFamily="34" charset="-79"/>
              </a:rPr>
            </a:br>
            <a:r>
              <a:rPr lang="fr-FR" altLang="fr-FR" sz="1800" b="1" dirty="0">
                <a:latin typeface="Century Gothic" panose="020B0502020202020204" pitchFamily="34" charset="0"/>
                <a:ea typeface="Futura Medium" panose="020B0602020204020303" pitchFamily="34" charset="-79"/>
              </a:rPr>
              <a:t>MAISON MÈRE DE FILIALES </a:t>
            </a:r>
            <a:br>
              <a:rPr lang="fr-FR" altLang="fr-FR" sz="1800" b="1" dirty="0">
                <a:latin typeface="Century Gothic" panose="020B0502020202020204" pitchFamily="34" charset="0"/>
                <a:ea typeface="Futura Medium" panose="020B0602020204020303" pitchFamily="34" charset="-79"/>
              </a:rPr>
            </a:br>
            <a:r>
              <a:rPr lang="fr-FR" altLang="fr-FR" sz="1800" b="1" dirty="0">
                <a:latin typeface="Century Gothic" panose="020B0502020202020204" pitchFamily="34" charset="0"/>
                <a:ea typeface="Futura Medium" panose="020B0602020204020303" pitchFamily="34" charset="-79"/>
              </a:rPr>
              <a:t>AGROALIMENTAIRE</a:t>
            </a:r>
          </a:p>
        </p:txBody>
      </p:sp>
      <p:sp>
        <p:nvSpPr>
          <p:cNvPr id="12" name="Rectangle 11">
            <a:extLst>
              <a:ext uri="{FF2B5EF4-FFF2-40B4-BE49-F238E27FC236}">
                <a16:creationId xmlns:a16="http://schemas.microsoft.com/office/drawing/2014/main" id="{EBEFEB7E-D931-49F0-B805-A21F6CC08943}"/>
              </a:ext>
            </a:extLst>
          </p:cNvPr>
          <p:cNvSpPr/>
          <p:nvPr/>
        </p:nvSpPr>
        <p:spPr>
          <a:xfrm>
            <a:off x="-3175" y="2263775"/>
            <a:ext cx="4054475" cy="2343150"/>
          </a:xfrm>
          <a:prstGeom prst="rect">
            <a:avLst/>
          </a:prstGeom>
          <a:solidFill>
            <a:srgbClr val="84BF41"/>
          </a:solidFill>
          <a:ln>
            <a:solidFill>
              <a:srgbClr val="84BF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492B31"/>
              </a:solidFill>
              <a:latin typeface="Futura Book"/>
            </a:endParaRPr>
          </a:p>
        </p:txBody>
      </p:sp>
      <p:sp>
        <p:nvSpPr>
          <p:cNvPr id="16" name="Rectangle 15">
            <a:extLst>
              <a:ext uri="{FF2B5EF4-FFF2-40B4-BE49-F238E27FC236}">
                <a16:creationId xmlns:a16="http://schemas.microsoft.com/office/drawing/2014/main" id="{44F5E4F8-3C17-46A4-B195-407FF1C1179A}"/>
              </a:ext>
            </a:extLst>
          </p:cNvPr>
          <p:cNvSpPr/>
          <p:nvPr/>
        </p:nvSpPr>
        <p:spPr>
          <a:xfrm>
            <a:off x="-3175" y="4594225"/>
            <a:ext cx="4054475" cy="2343150"/>
          </a:xfrm>
          <a:prstGeom prst="rect">
            <a:avLst/>
          </a:prstGeom>
          <a:solidFill>
            <a:srgbClr val="492B31"/>
          </a:solidFill>
          <a:ln>
            <a:solidFill>
              <a:srgbClr val="492B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492B31"/>
              </a:solidFill>
              <a:latin typeface="Futura Book"/>
            </a:endParaRPr>
          </a:p>
        </p:txBody>
      </p:sp>
      <p:sp>
        <p:nvSpPr>
          <p:cNvPr id="17" name="Rectangle 16">
            <a:extLst>
              <a:ext uri="{FF2B5EF4-FFF2-40B4-BE49-F238E27FC236}">
                <a16:creationId xmlns:a16="http://schemas.microsoft.com/office/drawing/2014/main" id="{5B1EE63C-F922-49F3-8D8A-8673CDA58EC9}"/>
              </a:ext>
            </a:extLst>
          </p:cNvPr>
          <p:cNvSpPr/>
          <p:nvPr/>
        </p:nvSpPr>
        <p:spPr>
          <a:xfrm>
            <a:off x="8110538" y="4587875"/>
            <a:ext cx="4075112" cy="2352675"/>
          </a:xfrm>
          <a:prstGeom prst="rect">
            <a:avLst/>
          </a:prstGeom>
          <a:solidFill>
            <a:srgbClr val="482B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492B31"/>
              </a:solidFill>
              <a:latin typeface="Futura Book"/>
            </a:endParaRPr>
          </a:p>
        </p:txBody>
      </p:sp>
      <p:sp>
        <p:nvSpPr>
          <p:cNvPr id="56331" name="Titre 4">
            <a:extLst>
              <a:ext uri="{FF2B5EF4-FFF2-40B4-BE49-F238E27FC236}">
                <a16:creationId xmlns:a16="http://schemas.microsoft.com/office/drawing/2014/main" id="{7B806C82-0F74-4046-B2B4-A75DF51B5FB7}"/>
              </a:ext>
            </a:extLst>
          </p:cNvPr>
          <p:cNvSpPr txBox="1">
            <a:spLocks noChangeArrowheads="1"/>
          </p:cNvSpPr>
          <p:nvPr/>
        </p:nvSpPr>
        <p:spPr bwMode="auto">
          <a:xfrm>
            <a:off x="1125538" y="333375"/>
            <a:ext cx="19558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3600" b="1">
                <a:solidFill>
                  <a:schemeClr val="bg1"/>
                </a:solidFill>
                <a:latin typeface="Century Gothic" panose="020B0502020202020204" pitchFamily="34" charset="0"/>
              </a:rPr>
              <a:t>46 300</a:t>
            </a:r>
          </a:p>
        </p:txBody>
      </p:sp>
      <p:sp>
        <p:nvSpPr>
          <p:cNvPr id="56332" name="Sous-titre 9">
            <a:extLst>
              <a:ext uri="{FF2B5EF4-FFF2-40B4-BE49-F238E27FC236}">
                <a16:creationId xmlns:a16="http://schemas.microsoft.com/office/drawing/2014/main" id="{5E09A289-F72E-4206-A7B2-24226098A93E}"/>
              </a:ext>
            </a:extLst>
          </p:cNvPr>
          <p:cNvSpPr txBox="1">
            <a:spLocks noChangeArrowheads="1"/>
          </p:cNvSpPr>
          <p:nvPr/>
        </p:nvSpPr>
        <p:spPr bwMode="auto">
          <a:xfrm>
            <a:off x="566738" y="906463"/>
            <a:ext cx="3074987"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1000"/>
              </a:spcBef>
              <a:buFont typeface="Arial" panose="020B0604020202020204" pitchFamily="34" charset="0"/>
              <a:buNone/>
            </a:pPr>
            <a:r>
              <a:rPr lang="fr-FR" altLang="fr-FR" b="1">
                <a:solidFill>
                  <a:schemeClr val="bg1"/>
                </a:solidFill>
                <a:latin typeface="Century Gothic" panose="020B0502020202020204" pitchFamily="34" charset="0"/>
              </a:rPr>
              <a:t>EMPLOIS DIRECTS ET INDIRECTS LIÉS A L’ACTIVITÉ DE TERRENA</a:t>
            </a:r>
            <a:br>
              <a:rPr lang="fr-FR" altLang="fr-FR" b="1">
                <a:solidFill>
                  <a:schemeClr val="bg1"/>
                </a:solidFill>
                <a:latin typeface="Century Gothic" panose="020B0502020202020204" pitchFamily="34" charset="0"/>
              </a:rPr>
            </a:br>
            <a:r>
              <a:rPr lang="fr-FR" altLang="fr-FR" sz="1400" b="1">
                <a:solidFill>
                  <a:schemeClr val="bg1"/>
                </a:solidFill>
                <a:latin typeface="Century Gothic" panose="020B0502020202020204" pitchFamily="34" charset="0"/>
              </a:rPr>
              <a:t>(91 % situés dans le Grand Ouest)</a:t>
            </a:r>
          </a:p>
        </p:txBody>
      </p:sp>
      <p:sp>
        <p:nvSpPr>
          <p:cNvPr id="56333" name="Titre 4">
            <a:extLst>
              <a:ext uri="{FF2B5EF4-FFF2-40B4-BE49-F238E27FC236}">
                <a16:creationId xmlns:a16="http://schemas.microsoft.com/office/drawing/2014/main" id="{52FEDB23-1972-4CEB-81F4-8C6A77E4C9EB}"/>
              </a:ext>
            </a:extLst>
          </p:cNvPr>
          <p:cNvSpPr txBox="1">
            <a:spLocks noChangeArrowheads="1"/>
          </p:cNvSpPr>
          <p:nvPr/>
        </p:nvSpPr>
        <p:spPr bwMode="auto">
          <a:xfrm>
            <a:off x="9236075" y="2565400"/>
            <a:ext cx="19558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3600" b="1">
                <a:solidFill>
                  <a:srgbClr val="FFFFFF"/>
                </a:solidFill>
                <a:latin typeface="Century Gothic" panose="020B0502020202020204" pitchFamily="34" charset="0"/>
                <a:cs typeface="Segoe UI" panose="020B0502040204020203" pitchFamily="34" charset="0"/>
              </a:rPr>
              <a:t>668</a:t>
            </a:r>
            <a:endParaRPr lang="fr-FR" altLang="fr-FR" sz="3600" b="1">
              <a:solidFill>
                <a:schemeClr val="bg1"/>
              </a:solidFill>
              <a:latin typeface="Century Gothic" panose="020B0502020202020204" pitchFamily="34" charset="0"/>
            </a:endParaRPr>
          </a:p>
        </p:txBody>
      </p:sp>
      <p:sp>
        <p:nvSpPr>
          <p:cNvPr id="56334" name="Sous-titre 9">
            <a:extLst>
              <a:ext uri="{FF2B5EF4-FFF2-40B4-BE49-F238E27FC236}">
                <a16:creationId xmlns:a16="http://schemas.microsoft.com/office/drawing/2014/main" id="{A15AA945-4CCA-41AF-A682-CFFB42FE7823}"/>
              </a:ext>
            </a:extLst>
          </p:cNvPr>
          <p:cNvSpPr txBox="1">
            <a:spLocks noChangeArrowheads="1"/>
          </p:cNvSpPr>
          <p:nvPr/>
        </p:nvSpPr>
        <p:spPr bwMode="auto">
          <a:xfrm>
            <a:off x="8643938" y="3141663"/>
            <a:ext cx="3074987"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1000"/>
              </a:spcBef>
              <a:buFont typeface="Arial" panose="020B0604020202020204" pitchFamily="34" charset="0"/>
              <a:buNone/>
            </a:pPr>
            <a:r>
              <a:rPr lang="fr-FR" altLang="fr-FR" b="1">
                <a:solidFill>
                  <a:schemeClr val="bg1"/>
                </a:solidFill>
                <a:latin typeface="Century Gothic" panose="020B0502020202020204" pitchFamily="34" charset="0"/>
              </a:rPr>
              <a:t>SITES dont 98 sites industriels</a:t>
            </a:r>
          </a:p>
        </p:txBody>
      </p:sp>
      <p:sp>
        <p:nvSpPr>
          <p:cNvPr id="56335" name="Titre 4">
            <a:extLst>
              <a:ext uri="{FF2B5EF4-FFF2-40B4-BE49-F238E27FC236}">
                <a16:creationId xmlns:a16="http://schemas.microsoft.com/office/drawing/2014/main" id="{9DC7C54F-0C90-48A9-824A-A0A6858F07A0}"/>
              </a:ext>
            </a:extLst>
          </p:cNvPr>
          <p:cNvSpPr txBox="1">
            <a:spLocks noChangeArrowheads="1"/>
          </p:cNvSpPr>
          <p:nvPr/>
        </p:nvSpPr>
        <p:spPr bwMode="auto">
          <a:xfrm>
            <a:off x="-98425" y="5129213"/>
            <a:ext cx="4351338"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3400" b="1">
                <a:solidFill>
                  <a:schemeClr val="bg1"/>
                </a:solidFill>
                <a:latin typeface="Century Gothic" panose="020B0502020202020204" pitchFamily="34" charset="0"/>
              </a:rPr>
              <a:t>5 762 </a:t>
            </a:r>
            <a:endParaRPr lang="fr-FR" altLang="fr-FR" sz="3400" b="1">
              <a:solidFill>
                <a:schemeClr val="bg1"/>
              </a:solidFill>
              <a:latin typeface="Century Gothic" panose="020B0502020202020204" pitchFamily="34" charset="0"/>
              <a:cs typeface="Arial" panose="020B0604020202020204" pitchFamily="34" charset="0"/>
            </a:endParaRPr>
          </a:p>
        </p:txBody>
      </p:sp>
      <p:sp>
        <p:nvSpPr>
          <p:cNvPr id="54288" name="Sous-titre 9">
            <a:extLst>
              <a:ext uri="{FF2B5EF4-FFF2-40B4-BE49-F238E27FC236}">
                <a16:creationId xmlns:a16="http://schemas.microsoft.com/office/drawing/2014/main" id="{1B34C25D-4113-437E-BD60-E982D4A8255C}"/>
              </a:ext>
            </a:extLst>
          </p:cNvPr>
          <p:cNvSpPr txBox="1">
            <a:spLocks noChangeArrowheads="1"/>
          </p:cNvSpPr>
          <p:nvPr/>
        </p:nvSpPr>
        <p:spPr bwMode="auto">
          <a:xfrm>
            <a:off x="476250" y="5710238"/>
            <a:ext cx="3081338"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1000"/>
              </a:spcBef>
              <a:buFont typeface="Arial" panose="020B0604020202020204" pitchFamily="34" charset="0"/>
              <a:buNone/>
              <a:defRPr/>
            </a:pPr>
            <a:r>
              <a:rPr lang="fr-FR" altLang="fr-FR" b="1" dirty="0">
                <a:solidFill>
                  <a:schemeClr val="bg1"/>
                </a:solidFill>
                <a:latin typeface="Century Gothic" panose="020B0502020202020204" pitchFamily="34" charset="0"/>
              </a:rPr>
              <a:t>Fermes utilisent les Solutions </a:t>
            </a:r>
            <a:br>
              <a:rPr lang="fr-FR" altLang="fr-FR" b="1" dirty="0">
                <a:solidFill>
                  <a:schemeClr val="bg1"/>
                </a:solidFill>
                <a:latin typeface="Century Gothic" panose="020B0502020202020204" pitchFamily="34" charset="0"/>
              </a:rPr>
            </a:br>
            <a:r>
              <a:rPr lang="fr-FR" altLang="fr-FR" b="1" dirty="0">
                <a:solidFill>
                  <a:schemeClr val="bg1"/>
                </a:solidFill>
                <a:latin typeface="Century Gothic" panose="020B0502020202020204" pitchFamily="34" charset="0"/>
              </a:rPr>
              <a:t>La Nouvelle Agriculture</a:t>
            </a:r>
            <a:r>
              <a:rPr lang="fr-FR" kern="0" baseline="30000" dirty="0">
                <a:solidFill>
                  <a:srgbClr val="492B31"/>
                </a:solidFill>
                <a:latin typeface="Century Gothic" panose="020B0502020202020204" pitchFamily="34" charset="0"/>
                <a:ea typeface="Segoe UI" panose="020B0502040204020203" pitchFamily="34" charset="0"/>
                <a:cs typeface="Futura Medium" panose="020B0602020204020303" pitchFamily="34" charset="-79"/>
              </a:rPr>
              <a:t> </a:t>
            </a:r>
            <a:r>
              <a:rPr lang="fr-FR" kern="0" baseline="30000" dirty="0">
                <a:solidFill>
                  <a:schemeClr val="bg1"/>
                </a:solidFill>
                <a:latin typeface="Century Gothic" panose="020B0502020202020204" pitchFamily="34" charset="0"/>
                <a:ea typeface="Segoe UI" panose="020B0502040204020203" pitchFamily="34" charset="0"/>
                <a:cs typeface="Futura Medium" panose="020B0602020204020303" pitchFamily="34" charset="-79"/>
              </a:rPr>
              <a:t>®</a:t>
            </a:r>
            <a:endParaRPr lang="fr-FR" altLang="fr-FR" b="1" dirty="0">
              <a:solidFill>
                <a:schemeClr val="bg1"/>
              </a:solidFill>
              <a:latin typeface="Century Gothic" panose="020B0502020202020204" pitchFamily="34" charset="0"/>
            </a:endParaRPr>
          </a:p>
        </p:txBody>
      </p:sp>
      <p:sp>
        <p:nvSpPr>
          <p:cNvPr id="56337" name="Titre 4">
            <a:extLst>
              <a:ext uri="{FF2B5EF4-FFF2-40B4-BE49-F238E27FC236}">
                <a16:creationId xmlns:a16="http://schemas.microsoft.com/office/drawing/2014/main" id="{A2E2C02E-874C-4C62-B21E-7D967A80AB1A}"/>
              </a:ext>
            </a:extLst>
          </p:cNvPr>
          <p:cNvSpPr txBox="1">
            <a:spLocks noChangeArrowheads="1"/>
          </p:cNvSpPr>
          <p:nvPr/>
        </p:nvSpPr>
        <p:spPr bwMode="auto">
          <a:xfrm>
            <a:off x="8126413" y="5262563"/>
            <a:ext cx="411797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3400" b="1">
                <a:solidFill>
                  <a:schemeClr val="bg1"/>
                </a:solidFill>
                <a:latin typeface="Century Gothic" panose="020B0502020202020204" pitchFamily="34" charset="0"/>
              </a:rPr>
              <a:t>4,85 milliards d’</a:t>
            </a:r>
            <a:r>
              <a:rPr lang="fr-FR" altLang="fr-FR" sz="3400" b="1">
                <a:solidFill>
                  <a:schemeClr val="bg1"/>
                </a:solidFill>
                <a:latin typeface="Century Gothic" panose="020B0502020202020204" pitchFamily="34" charset="0"/>
                <a:cs typeface="Arial" panose="020B0604020202020204" pitchFamily="34" charset="0"/>
              </a:rPr>
              <a:t>€</a:t>
            </a:r>
            <a:endParaRPr lang="fr-FR" altLang="fr-FR" sz="3400" b="1">
              <a:solidFill>
                <a:schemeClr val="bg1"/>
              </a:solidFill>
              <a:latin typeface="Century Gothic" panose="020B0502020202020204" pitchFamily="34" charset="0"/>
            </a:endParaRPr>
          </a:p>
        </p:txBody>
      </p:sp>
      <p:sp>
        <p:nvSpPr>
          <p:cNvPr id="56338" name="Sous-titre 9">
            <a:extLst>
              <a:ext uri="{FF2B5EF4-FFF2-40B4-BE49-F238E27FC236}">
                <a16:creationId xmlns:a16="http://schemas.microsoft.com/office/drawing/2014/main" id="{94FFD2EB-8214-417D-A11B-A9ED3FF52009}"/>
              </a:ext>
            </a:extLst>
          </p:cNvPr>
          <p:cNvSpPr txBox="1">
            <a:spLocks noChangeArrowheads="1"/>
          </p:cNvSpPr>
          <p:nvPr/>
        </p:nvSpPr>
        <p:spPr bwMode="auto">
          <a:xfrm>
            <a:off x="8675688" y="5834063"/>
            <a:ext cx="3074987"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1000"/>
              </a:spcBef>
              <a:buFont typeface="Arial" panose="020B0604020202020204" pitchFamily="34" charset="0"/>
              <a:buNone/>
            </a:pPr>
            <a:r>
              <a:rPr lang="fr-FR" altLang="fr-FR" b="1">
                <a:solidFill>
                  <a:schemeClr val="bg1"/>
                </a:solidFill>
                <a:latin typeface="Century Gothic" panose="020B0502020202020204" pitchFamily="34" charset="0"/>
              </a:rPr>
              <a:t>DE CHIFFRE D’AFFAIRES GROUPE</a:t>
            </a:r>
          </a:p>
        </p:txBody>
      </p:sp>
      <p:sp>
        <p:nvSpPr>
          <p:cNvPr id="56339" name="Titre 4">
            <a:extLst>
              <a:ext uri="{FF2B5EF4-FFF2-40B4-BE49-F238E27FC236}">
                <a16:creationId xmlns:a16="http://schemas.microsoft.com/office/drawing/2014/main" id="{192E7B54-57BA-4CC8-BEB7-F4A4087132C3}"/>
              </a:ext>
            </a:extLst>
          </p:cNvPr>
          <p:cNvSpPr txBox="1">
            <a:spLocks noChangeArrowheads="1"/>
          </p:cNvSpPr>
          <p:nvPr/>
        </p:nvSpPr>
        <p:spPr bwMode="auto">
          <a:xfrm>
            <a:off x="4232275" y="5262563"/>
            <a:ext cx="378936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3600" b="1">
                <a:solidFill>
                  <a:schemeClr val="bg1"/>
                </a:solidFill>
                <a:latin typeface="Century Gothic" panose="020B0502020202020204" pitchFamily="34" charset="0"/>
              </a:rPr>
              <a:t>1,8 milliard d</a:t>
            </a:r>
            <a:r>
              <a:rPr lang="fr-FR" altLang="fr-FR" sz="3600" b="1">
                <a:solidFill>
                  <a:schemeClr val="bg1"/>
                </a:solidFill>
                <a:latin typeface="Century Gothic" panose="020B0502020202020204" pitchFamily="34" charset="0"/>
                <a:cs typeface="Arial" panose="020B0604020202020204" pitchFamily="34" charset="0"/>
              </a:rPr>
              <a:t>’€</a:t>
            </a:r>
            <a:endParaRPr lang="fr-FR" altLang="fr-FR" sz="3600" b="1">
              <a:solidFill>
                <a:schemeClr val="bg1"/>
              </a:solidFill>
              <a:latin typeface="Century Gothic" panose="020B0502020202020204" pitchFamily="34" charset="0"/>
            </a:endParaRPr>
          </a:p>
        </p:txBody>
      </p:sp>
      <p:sp>
        <p:nvSpPr>
          <p:cNvPr id="56340" name="Sous-titre 9">
            <a:extLst>
              <a:ext uri="{FF2B5EF4-FFF2-40B4-BE49-F238E27FC236}">
                <a16:creationId xmlns:a16="http://schemas.microsoft.com/office/drawing/2014/main" id="{0E0DFEFF-10E7-4E6F-B28C-BECC71A30AFC}"/>
              </a:ext>
            </a:extLst>
          </p:cNvPr>
          <p:cNvSpPr txBox="1">
            <a:spLocks noChangeArrowheads="1"/>
          </p:cNvSpPr>
          <p:nvPr/>
        </p:nvSpPr>
        <p:spPr bwMode="auto">
          <a:xfrm>
            <a:off x="4451350" y="5835650"/>
            <a:ext cx="3240088"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1000"/>
              </a:spcBef>
              <a:buFont typeface="Arial" panose="020B0604020202020204" pitchFamily="34" charset="0"/>
              <a:buNone/>
            </a:pPr>
            <a:r>
              <a:rPr lang="fr-FR" altLang="fr-FR" b="1">
                <a:solidFill>
                  <a:schemeClr val="bg1"/>
                </a:solidFill>
                <a:latin typeface="Century Gothic" panose="020B0502020202020204" pitchFamily="34" charset="0"/>
              </a:rPr>
              <a:t>DE CHIFFRE D’AFFAIRES COOPERATIVE</a:t>
            </a:r>
          </a:p>
        </p:txBody>
      </p:sp>
      <p:sp>
        <p:nvSpPr>
          <p:cNvPr id="34" name="Rectangle 33">
            <a:extLst>
              <a:ext uri="{FF2B5EF4-FFF2-40B4-BE49-F238E27FC236}">
                <a16:creationId xmlns:a16="http://schemas.microsoft.com/office/drawing/2014/main" id="{316F8CD6-603B-4EAF-B0F6-70E712F0102F}"/>
              </a:ext>
            </a:extLst>
          </p:cNvPr>
          <p:cNvSpPr/>
          <p:nvPr/>
        </p:nvSpPr>
        <p:spPr>
          <a:xfrm>
            <a:off x="8110538" y="-3175"/>
            <a:ext cx="4095750" cy="2266950"/>
          </a:xfrm>
          <a:prstGeom prst="rect">
            <a:avLst/>
          </a:prstGeom>
          <a:solidFill>
            <a:srgbClr val="492B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dirty="0">
                <a:solidFill>
                  <a:srgbClr val="492B31"/>
                </a:solidFill>
                <a:latin typeface="Futura Book"/>
              </a:rPr>
              <a:t>-</a:t>
            </a:r>
          </a:p>
        </p:txBody>
      </p:sp>
      <p:sp>
        <p:nvSpPr>
          <p:cNvPr id="56342" name="Titre 4">
            <a:extLst>
              <a:ext uri="{FF2B5EF4-FFF2-40B4-BE49-F238E27FC236}">
                <a16:creationId xmlns:a16="http://schemas.microsoft.com/office/drawing/2014/main" id="{00D00903-9C0B-43CB-9DBA-CFD838643C20}"/>
              </a:ext>
            </a:extLst>
          </p:cNvPr>
          <p:cNvSpPr txBox="1">
            <a:spLocks noChangeArrowheads="1"/>
          </p:cNvSpPr>
          <p:nvPr/>
        </p:nvSpPr>
        <p:spPr bwMode="auto">
          <a:xfrm>
            <a:off x="3954463" y="598488"/>
            <a:ext cx="19558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400" b="1">
                <a:solidFill>
                  <a:schemeClr val="bg1"/>
                </a:solidFill>
                <a:latin typeface="Century Gothic" panose="020B0502020202020204" pitchFamily="34" charset="0"/>
              </a:rPr>
              <a:t>2</a:t>
            </a:r>
            <a:r>
              <a:rPr lang="fr-FR" altLang="fr-FR" sz="4400" b="1" baseline="30000">
                <a:solidFill>
                  <a:schemeClr val="bg1"/>
                </a:solidFill>
                <a:latin typeface="Century Gothic" panose="020B0502020202020204" pitchFamily="34" charset="0"/>
              </a:rPr>
              <a:t>ème</a:t>
            </a:r>
          </a:p>
        </p:txBody>
      </p:sp>
      <p:sp>
        <p:nvSpPr>
          <p:cNvPr id="56343" name="Sous-titre 9">
            <a:extLst>
              <a:ext uri="{FF2B5EF4-FFF2-40B4-BE49-F238E27FC236}">
                <a16:creationId xmlns:a16="http://schemas.microsoft.com/office/drawing/2014/main" id="{D0CFD75E-1312-47EA-ADA1-C02BFE776757}"/>
              </a:ext>
            </a:extLst>
          </p:cNvPr>
          <p:cNvSpPr txBox="1">
            <a:spLocks noChangeArrowheads="1"/>
          </p:cNvSpPr>
          <p:nvPr/>
        </p:nvSpPr>
        <p:spPr bwMode="auto">
          <a:xfrm>
            <a:off x="5602288" y="736600"/>
            <a:ext cx="236061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0"/>
              </a:spcBef>
              <a:buFont typeface="Arial" panose="020B0604020202020204" pitchFamily="34" charset="0"/>
              <a:buNone/>
            </a:pPr>
            <a:r>
              <a:rPr lang="fr-FR" altLang="fr-FR" sz="1400" b="1">
                <a:solidFill>
                  <a:schemeClr val="bg1"/>
                </a:solidFill>
                <a:latin typeface="Century Gothic" panose="020B0502020202020204" pitchFamily="34" charset="0"/>
              </a:rPr>
              <a:t>PRODUCTEUR DE VOLAILLE EN FRANCE</a:t>
            </a:r>
          </a:p>
          <a:p>
            <a:pPr eaLnBrk="1" hangingPunct="1">
              <a:spcBef>
                <a:spcPts val="1000"/>
              </a:spcBef>
              <a:buFont typeface="Arial" panose="020B0604020202020204" pitchFamily="34" charset="0"/>
              <a:buNone/>
            </a:pPr>
            <a:r>
              <a:rPr lang="fr-FR" altLang="fr-FR" sz="1400" b="1">
                <a:solidFill>
                  <a:schemeClr val="bg1"/>
                </a:solidFill>
                <a:latin typeface="Century Gothic" panose="020B0502020202020204" pitchFamily="34" charset="0"/>
              </a:rPr>
              <a:t>PRODUCTEUR DE VIANDE BOVINE EN FRANCE</a:t>
            </a:r>
          </a:p>
        </p:txBody>
      </p:sp>
      <p:sp>
        <p:nvSpPr>
          <p:cNvPr id="56344" name="Titre 4">
            <a:extLst>
              <a:ext uri="{FF2B5EF4-FFF2-40B4-BE49-F238E27FC236}">
                <a16:creationId xmlns:a16="http://schemas.microsoft.com/office/drawing/2014/main" id="{A355B1AE-C145-4CE6-B09D-E1461F60DB5D}"/>
              </a:ext>
            </a:extLst>
          </p:cNvPr>
          <p:cNvSpPr txBox="1">
            <a:spLocks noChangeArrowheads="1"/>
          </p:cNvSpPr>
          <p:nvPr/>
        </p:nvSpPr>
        <p:spPr bwMode="auto">
          <a:xfrm>
            <a:off x="8358188" y="885825"/>
            <a:ext cx="19558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7200" b="1" baseline="30000">
                <a:solidFill>
                  <a:schemeClr val="bg1"/>
                </a:solidFill>
                <a:latin typeface="Century Gothic" panose="020B0502020202020204" pitchFamily="34" charset="0"/>
              </a:rPr>
              <a:t>500</a:t>
            </a:r>
          </a:p>
        </p:txBody>
      </p:sp>
      <p:sp>
        <p:nvSpPr>
          <p:cNvPr id="56345" name="Sous-titre 9">
            <a:extLst>
              <a:ext uri="{FF2B5EF4-FFF2-40B4-BE49-F238E27FC236}">
                <a16:creationId xmlns:a16="http://schemas.microsoft.com/office/drawing/2014/main" id="{7FB4671B-6C33-4390-AB41-4420A5568213}"/>
              </a:ext>
            </a:extLst>
          </p:cNvPr>
          <p:cNvSpPr txBox="1">
            <a:spLocks noChangeArrowheads="1"/>
          </p:cNvSpPr>
          <p:nvPr/>
        </p:nvSpPr>
        <p:spPr bwMode="auto">
          <a:xfrm>
            <a:off x="9979025" y="496888"/>
            <a:ext cx="2043113"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0"/>
              </a:spcBef>
              <a:buFont typeface="Arial" panose="020B0604020202020204" pitchFamily="34" charset="0"/>
              <a:buNone/>
            </a:pPr>
            <a:r>
              <a:rPr lang="fr-FR" altLang="fr-FR" b="1">
                <a:solidFill>
                  <a:schemeClr val="bg1"/>
                </a:solidFill>
                <a:latin typeface="Century Gothic" panose="020B0502020202020204" pitchFamily="34" charset="0"/>
              </a:rPr>
              <a:t>Réunions par an dans le cadre de la vie coopérative</a:t>
            </a:r>
          </a:p>
        </p:txBody>
      </p:sp>
      <p:sp>
        <p:nvSpPr>
          <p:cNvPr id="56346" name="Titre 4">
            <a:extLst>
              <a:ext uri="{FF2B5EF4-FFF2-40B4-BE49-F238E27FC236}">
                <a16:creationId xmlns:a16="http://schemas.microsoft.com/office/drawing/2014/main" id="{C0E9F3BE-B29C-4137-A460-FE3B86C20736}"/>
              </a:ext>
            </a:extLst>
          </p:cNvPr>
          <p:cNvSpPr txBox="1">
            <a:spLocks noChangeArrowheads="1"/>
          </p:cNvSpPr>
          <p:nvPr/>
        </p:nvSpPr>
        <p:spPr bwMode="auto">
          <a:xfrm>
            <a:off x="290513" y="2732088"/>
            <a:ext cx="3789362"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3600" b="1">
                <a:solidFill>
                  <a:schemeClr val="bg1"/>
                </a:solidFill>
                <a:latin typeface="Century Gothic" panose="020B0502020202020204" pitchFamily="34" charset="0"/>
              </a:rPr>
              <a:t>2 millions</a:t>
            </a:r>
          </a:p>
        </p:txBody>
      </p:sp>
      <p:sp>
        <p:nvSpPr>
          <p:cNvPr id="56347" name="Sous-titre 9">
            <a:extLst>
              <a:ext uri="{FF2B5EF4-FFF2-40B4-BE49-F238E27FC236}">
                <a16:creationId xmlns:a16="http://schemas.microsoft.com/office/drawing/2014/main" id="{73270324-9A50-4AF5-8520-5207BA9D7E70}"/>
              </a:ext>
            </a:extLst>
          </p:cNvPr>
          <p:cNvSpPr txBox="1">
            <a:spLocks noChangeArrowheads="1"/>
          </p:cNvSpPr>
          <p:nvPr/>
        </p:nvSpPr>
        <p:spPr bwMode="auto">
          <a:xfrm>
            <a:off x="509588" y="3305175"/>
            <a:ext cx="3240087"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1000"/>
              </a:spcBef>
              <a:buFont typeface="Arial" panose="020B0604020202020204" pitchFamily="34" charset="0"/>
              <a:buNone/>
            </a:pPr>
            <a:r>
              <a:rPr lang="fr-FR" altLang="fr-FR" b="1">
                <a:solidFill>
                  <a:schemeClr val="bg1"/>
                </a:solidFill>
                <a:latin typeface="Century Gothic" panose="020B0502020202020204" pitchFamily="34" charset="0"/>
              </a:rPr>
              <a:t>D’HECTARES DE SURFACE AGRICOLE UTILE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72CB6630-2DBB-43F6-8E13-0C5D3AB2200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3" name="Diapositive think-cell" r:id="rId5" imgW="307" imgH="307" progId="TCLayout.ActiveDocument.1">
                  <p:embed/>
                </p:oleObj>
              </mc:Choice>
              <mc:Fallback>
                <p:oleObj name="Diapositive think-cell" r:id="rId5" imgW="307" imgH="307" progId="TCLayout.ActiveDocument.1">
                  <p:embed/>
                  <p:pic>
                    <p:nvPicPr>
                      <p:cNvPr id="4" name="Objet 3" hidden="1">
                        <a:extLst>
                          <a:ext uri="{FF2B5EF4-FFF2-40B4-BE49-F238E27FC236}">
                            <a16:creationId xmlns:a16="http://schemas.microsoft.com/office/drawing/2014/main" id="{72CB6630-2DBB-43F6-8E13-0C5D3AB2200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DC12C72-0819-42F4-870E-7D2D7E191A1E}"/>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fr-FR" sz="2700" b="1" dirty="0">
              <a:latin typeface="Century Gothic" panose="020B0502020202020204" pitchFamily="34" charset="0"/>
              <a:ea typeface="+mj-ea"/>
              <a:cs typeface="Futura" panose="020B0602020204020303"/>
              <a:sym typeface="Century Gothic" panose="020B0502020202020204" pitchFamily="34" charset="0"/>
            </a:endParaRPr>
          </a:p>
        </p:txBody>
      </p:sp>
      <p:sp>
        <p:nvSpPr>
          <p:cNvPr id="7" name="Titre 6">
            <a:extLst>
              <a:ext uri="{FF2B5EF4-FFF2-40B4-BE49-F238E27FC236}">
                <a16:creationId xmlns:a16="http://schemas.microsoft.com/office/drawing/2014/main" id="{5BD645DC-1192-4AC4-A0A0-F67629D68553}"/>
              </a:ext>
            </a:extLst>
          </p:cNvPr>
          <p:cNvSpPr>
            <a:spLocks noGrp="1"/>
          </p:cNvSpPr>
          <p:nvPr>
            <p:ph type="ctrTitle"/>
          </p:nvPr>
        </p:nvSpPr>
        <p:spPr>
          <a:xfrm>
            <a:off x="323761" y="114300"/>
            <a:ext cx="9974949" cy="855188"/>
          </a:xfrm>
        </p:spPr>
        <p:txBody>
          <a:bodyPr>
            <a:normAutofit/>
          </a:bodyPr>
          <a:lstStyle/>
          <a:p>
            <a:r>
              <a:rPr lang="fr-FR" sz="2700" b="1" dirty="0">
                <a:latin typeface="Century Gothic" panose="020B0502020202020204" pitchFamily="34" charset="0"/>
                <a:cs typeface="Futura" panose="020B0602020204020303" pitchFamily="34" charset="-79"/>
              </a:rPr>
              <a:t>Une organisation au plus près des adhérents</a:t>
            </a:r>
          </a:p>
        </p:txBody>
      </p:sp>
      <p:grpSp>
        <p:nvGrpSpPr>
          <p:cNvPr id="101" name="Groupe 100">
            <a:extLst>
              <a:ext uri="{FF2B5EF4-FFF2-40B4-BE49-F238E27FC236}">
                <a16:creationId xmlns:a16="http://schemas.microsoft.com/office/drawing/2014/main" id="{017C035A-2ACD-42A8-8E8C-A6554BCBF40B}"/>
              </a:ext>
            </a:extLst>
          </p:cNvPr>
          <p:cNvGrpSpPr/>
          <p:nvPr/>
        </p:nvGrpSpPr>
        <p:grpSpPr>
          <a:xfrm>
            <a:off x="1137552" y="969488"/>
            <a:ext cx="10414598" cy="5270361"/>
            <a:chOff x="277815" y="1401873"/>
            <a:chExt cx="8573799" cy="5270361"/>
          </a:xfrm>
        </p:grpSpPr>
        <p:sp>
          <p:nvSpPr>
            <p:cNvPr id="10" name="Line 4">
              <a:extLst>
                <a:ext uri="{FF2B5EF4-FFF2-40B4-BE49-F238E27FC236}">
                  <a16:creationId xmlns:a16="http://schemas.microsoft.com/office/drawing/2014/main" id="{5F1C0BE1-01FA-438F-A85C-5B9AAF731520}"/>
                </a:ext>
              </a:extLst>
            </p:cNvPr>
            <p:cNvSpPr>
              <a:spLocks noChangeShapeType="1"/>
            </p:cNvSpPr>
            <p:nvPr/>
          </p:nvSpPr>
          <p:spPr bwMode="auto">
            <a:xfrm flipH="1" flipV="1">
              <a:off x="7434263" y="5601211"/>
              <a:ext cx="17462" cy="375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11" name="Line 5">
              <a:extLst>
                <a:ext uri="{FF2B5EF4-FFF2-40B4-BE49-F238E27FC236}">
                  <a16:creationId xmlns:a16="http://schemas.microsoft.com/office/drawing/2014/main" id="{B8A064EF-C3DE-460C-AF7F-60E8630777AC}"/>
                </a:ext>
              </a:extLst>
            </p:cNvPr>
            <p:cNvSpPr>
              <a:spLocks noChangeShapeType="1"/>
            </p:cNvSpPr>
            <p:nvPr/>
          </p:nvSpPr>
          <p:spPr bwMode="auto">
            <a:xfrm flipH="1" flipV="1">
              <a:off x="7810500" y="5601212"/>
              <a:ext cx="0" cy="375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12" name="Line 6">
              <a:extLst>
                <a:ext uri="{FF2B5EF4-FFF2-40B4-BE49-F238E27FC236}">
                  <a16:creationId xmlns:a16="http://schemas.microsoft.com/office/drawing/2014/main" id="{179776D3-43A0-4C81-AE9D-0ECB91EAA050}"/>
                </a:ext>
              </a:extLst>
            </p:cNvPr>
            <p:cNvSpPr>
              <a:spLocks noChangeShapeType="1"/>
            </p:cNvSpPr>
            <p:nvPr/>
          </p:nvSpPr>
          <p:spPr bwMode="auto">
            <a:xfrm flipH="1" flipV="1">
              <a:off x="8170863" y="5589239"/>
              <a:ext cx="0" cy="375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13" name="Line 7">
              <a:extLst>
                <a:ext uri="{FF2B5EF4-FFF2-40B4-BE49-F238E27FC236}">
                  <a16:creationId xmlns:a16="http://schemas.microsoft.com/office/drawing/2014/main" id="{6EFA1F4D-30F9-41CC-AE23-5566C12F0987}"/>
                </a:ext>
              </a:extLst>
            </p:cNvPr>
            <p:cNvSpPr>
              <a:spLocks noChangeShapeType="1"/>
            </p:cNvSpPr>
            <p:nvPr/>
          </p:nvSpPr>
          <p:spPr bwMode="auto">
            <a:xfrm flipV="1">
              <a:off x="8531225" y="5589239"/>
              <a:ext cx="0" cy="375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14" name="Line 8">
              <a:extLst>
                <a:ext uri="{FF2B5EF4-FFF2-40B4-BE49-F238E27FC236}">
                  <a16:creationId xmlns:a16="http://schemas.microsoft.com/office/drawing/2014/main" id="{B151EEDE-B745-4973-BAF3-62BFCBED119A}"/>
                </a:ext>
              </a:extLst>
            </p:cNvPr>
            <p:cNvSpPr>
              <a:spLocks noChangeShapeType="1"/>
            </p:cNvSpPr>
            <p:nvPr/>
          </p:nvSpPr>
          <p:spPr bwMode="auto">
            <a:xfrm flipH="1" flipV="1">
              <a:off x="2771775" y="5601208"/>
              <a:ext cx="1588" cy="3751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15" name="Line 9">
              <a:extLst>
                <a:ext uri="{FF2B5EF4-FFF2-40B4-BE49-F238E27FC236}">
                  <a16:creationId xmlns:a16="http://schemas.microsoft.com/office/drawing/2014/main" id="{FA9B6654-09AB-4519-828B-D1576468383E}"/>
                </a:ext>
              </a:extLst>
            </p:cNvPr>
            <p:cNvSpPr>
              <a:spLocks noChangeShapeType="1"/>
            </p:cNvSpPr>
            <p:nvPr/>
          </p:nvSpPr>
          <p:spPr bwMode="auto">
            <a:xfrm flipH="1" flipV="1">
              <a:off x="3130552" y="5589239"/>
              <a:ext cx="1587" cy="3871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16" name="Line 10">
              <a:extLst>
                <a:ext uri="{FF2B5EF4-FFF2-40B4-BE49-F238E27FC236}">
                  <a16:creationId xmlns:a16="http://schemas.microsoft.com/office/drawing/2014/main" id="{EB259D23-5961-4A67-B35D-9A0D7EC1D029}"/>
                </a:ext>
              </a:extLst>
            </p:cNvPr>
            <p:cNvSpPr>
              <a:spLocks noChangeShapeType="1"/>
            </p:cNvSpPr>
            <p:nvPr/>
          </p:nvSpPr>
          <p:spPr bwMode="auto">
            <a:xfrm flipH="1" flipV="1">
              <a:off x="3492500" y="5601208"/>
              <a:ext cx="0" cy="3631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17" name="Line 11">
              <a:extLst>
                <a:ext uri="{FF2B5EF4-FFF2-40B4-BE49-F238E27FC236}">
                  <a16:creationId xmlns:a16="http://schemas.microsoft.com/office/drawing/2014/main" id="{252B2473-2220-41CC-BDCB-A6797DE011F3}"/>
                </a:ext>
              </a:extLst>
            </p:cNvPr>
            <p:cNvSpPr>
              <a:spLocks noChangeShapeType="1"/>
            </p:cNvSpPr>
            <p:nvPr/>
          </p:nvSpPr>
          <p:spPr bwMode="auto">
            <a:xfrm flipH="1" flipV="1">
              <a:off x="3843338" y="5587742"/>
              <a:ext cx="0" cy="3766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18" name="Line 13">
              <a:extLst>
                <a:ext uri="{FF2B5EF4-FFF2-40B4-BE49-F238E27FC236}">
                  <a16:creationId xmlns:a16="http://schemas.microsoft.com/office/drawing/2014/main" id="{770D6DD0-3A7B-4BA2-98B8-524D04A306D1}"/>
                </a:ext>
              </a:extLst>
            </p:cNvPr>
            <p:cNvSpPr>
              <a:spLocks noChangeShapeType="1"/>
            </p:cNvSpPr>
            <p:nvPr/>
          </p:nvSpPr>
          <p:spPr bwMode="auto">
            <a:xfrm flipV="1">
              <a:off x="4354514" y="5601212"/>
              <a:ext cx="1587" cy="3631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19" name="Line 14">
              <a:extLst>
                <a:ext uri="{FF2B5EF4-FFF2-40B4-BE49-F238E27FC236}">
                  <a16:creationId xmlns:a16="http://schemas.microsoft.com/office/drawing/2014/main" id="{133D6EF4-8F2F-4C89-B788-872D19BCA00A}"/>
                </a:ext>
              </a:extLst>
            </p:cNvPr>
            <p:cNvSpPr>
              <a:spLocks noChangeShapeType="1"/>
            </p:cNvSpPr>
            <p:nvPr/>
          </p:nvSpPr>
          <p:spPr bwMode="auto">
            <a:xfrm flipV="1">
              <a:off x="4714875" y="5601209"/>
              <a:ext cx="1588" cy="375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20" name="Line 15">
              <a:extLst>
                <a:ext uri="{FF2B5EF4-FFF2-40B4-BE49-F238E27FC236}">
                  <a16:creationId xmlns:a16="http://schemas.microsoft.com/office/drawing/2014/main" id="{A405B9CD-0CBC-47AF-88E9-A9E3E5445E97}"/>
                </a:ext>
              </a:extLst>
            </p:cNvPr>
            <p:cNvSpPr>
              <a:spLocks noChangeShapeType="1"/>
            </p:cNvSpPr>
            <p:nvPr/>
          </p:nvSpPr>
          <p:spPr bwMode="auto">
            <a:xfrm flipH="1" flipV="1">
              <a:off x="5075238" y="5589239"/>
              <a:ext cx="0" cy="3871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21" name="Line 16">
              <a:extLst>
                <a:ext uri="{FF2B5EF4-FFF2-40B4-BE49-F238E27FC236}">
                  <a16:creationId xmlns:a16="http://schemas.microsoft.com/office/drawing/2014/main" id="{37739DE5-A992-4517-A5DA-98953B7C935C}"/>
                </a:ext>
              </a:extLst>
            </p:cNvPr>
            <p:cNvSpPr>
              <a:spLocks noChangeShapeType="1"/>
            </p:cNvSpPr>
            <p:nvPr/>
          </p:nvSpPr>
          <p:spPr bwMode="auto">
            <a:xfrm flipV="1">
              <a:off x="5434012" y="5601210"/>
              <a:ext cx="3175" cy="37515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22" name="Line 17">
              <a:extLst>
                <a:ext uri="{FF2B5EF4-FFF2-40B4-BE49-F238E27FC236}">
                  <a16:creationId xmlns:a16="http://schemas.microsoft.com/office/drawing/2014/main" id="{A9524EE6-7B6E-4E65-A154-DD829D4C309E}"/>
                </a:ext>
              </a:extLst>
            </p:cNvPr>
            <p:cNvSpPr>
              <a:spLocks noChangeShapeType="1"/>
            </p:cNvSpPr>
            <p:nvPr/>
          </p:nvSpPr>
          <p:spPr bwMode="auto">
            <a:xfrm flipV="1">
              <a:off x="5867400" y="5589239"/>
              <a:ext cx="1588" cy="3751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23" name="Line 18">
              <a:extLst>
                <a:ext uri="{FF2B5EF4-FFF2-40B4-BE49-F238E27FC236}">
                  <a16:creationId xmlns:a16="http://schemas.microsoft.com/office/drawing/2014/main" id="{0911B7E4-A8B1-432A-9703-26F0566E5143}"/>
                </a:ext>
              </a:extLst>
            </p:cNvPr>
            <p:cNvSpPr>
              <a:spLocks noChangeShapeType="1"/>
            </p:cNvSpPr>
            <p:nvPr/>
          </p:nvSpPr>
          <p:spPr bwMode="auto">
            <a:xfrm flipH="1" flipV="1">
              <a:off x="6227763" y="5587743"/>
              <a:ext cx="0" cy="3886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24" name="Line 19">
              <a:extLst>
                <a:ext uri="{FF2B5EF4-FFF2-40B4-BE49-F238E27FC236}">
                  <a16:creationId xmlns:a16="http://schemas.microsoft.com/office/drawing/2014/main" id="{C3A97D23-2D29-417B-8AA2-2B54AFA77331}"/>
                </a:ext>
              </a:extLst>
            </p:cNvPr>
            <p:cNvSpPr>
              <a:spLocks noChangeShapeType="1"/>
            </p:cNvSpPr>
            <p:nvPr/>
          </p:nvSpPr>
          <p:spPr bwMode="auto">
            <a:xfrm flipH="1" flipV="1">
              <a:off x="6588125" y="5589239"/>
              <a:ext cx="0" cy="3871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25" name="Line 20">
              <a:extLst>
                <a:ext uri="{FF2B5EF4-FFF2-40B4-BE49-F238E27FC236}">
                  <a16:creationId xmlns:a16="http://schemas.microsoft.com/office/drawing/2014/main" id="{2D04CFA0-8F20-4A24-AB9A-2E1F8FADD3E9}"/>
                </a:ext>
              </a:extLst>
            </p:cNvPr>
            <p:cNvSpPr>
              <a:spLocks noChangeShapeType="1"/>
            </p:cNvSpPr>
            <p:nvPr/>
          </p:nvSpPr>
          <p:spPr bwMode="auto">
            <a:xfrm flipV="1">
              <a:off x="6946901" y="5630646"/>
              <a:ext cx="0" cy="3457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26" name="Line 21">
              <a:extLst>
                <a:ext uri="{FF2B5EF4-FFF2-40B4-BE49-F238E27FC236}">
                  <a16:creationId xmlns:a16="http://schemas.microsoft.com/office/drawing/2014/main" id="{4ED79EE9-A783-4911-B0D9-6DC34BBFD612}"/>
                </a:ext>
              </a:extLst>
            </p:cNvPr>
            <p:cNvSpPr>
              <a:spLocks noChangeShapeType="1"/>
            </p:cNvSpPr>
            <p:nvPr/>
          </p:nvSpPr>
          <p:spPr bwMode="auto">
            <a:xfrm flipV="1">
              <a:off x="2771775" y="5587744"/>
              <a:ext cx="4459288" cy="14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28" name="AutoShape 23">
              <a:extLst>
                <a:ext uri="{FF2B5EF4-FFF2-40B4-BE49-F238E27FC236}">
                  <a16:creationId xmlns:a16="http://schemas.microsoft.com/office/drawing/2014/main" id="{0B00F5BD-D7BC-4695-9C72-7882EF36750D}"/>
                </a:ext>
              </a:extLst>
            </p:cNvPr>
            <p:cNvSpPr>
              <a:spLocks noChangeArrowheads="1"/>
            </p:cNvSpPr>
            <p:nvPr/>
          </p:nvSpPr>
          <p:spPr bwMode="auto">
            <a:xfrm>
              <a:off x="1878014" y="2448672"/>
              <a:ext cx="1830385" cy="362198"/>
            </a:xfrm>
            <a:prstGeom prst="roundRect">
              <a:avLst>
                <a:gd name="adj" fmla="val 16667"/>
              </a:avLst>
            </a:prstGeom>
            <a:solidFill>
              <a:srgbClr val="3B2123"/>
            </a:solidFill>
            <a:ln w="9525">
              <a:solidFill>
                <a:srgbClr val="3B2123"/>
              </a:solidFill>
              <a:round/>
              <a:headEnd/>
              <a:tailEnd/>
            </a:ln>
            <a:effectLst>
              <a:outerShdw dist="35921" dir="2700000" algn="ctr" rotWithShape="0">
                <a:schemeClr val="bg2"/>
              </a:outerShdw>
            </a:effectLst>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Prod. Animales &amp; Végétales</a:t>
              </a:r>
              <a:endParaRPr kumimoji="0" lang="fr-FR" altLang="fr-FR" sz="1050" b="1" i="1"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anose="020B0604020202020204" pitchFamily="34" charset="0"/>
              </a:endParaRPr>
            </a:p>
          </p:txBody>
        </p:sp>
        <p:sp>
          <p:nvSpPr>
            <p:cNvPr id="29" name="AutoShape 24">
              <a:extLst>
                <a:ext uri="{FF2B5EF4-FFF2-40B4-BE49-F238E27FC236}">
                  <a16:creationId xmlns:a16="http://schemas.microsoft.com/office/drawing/2014/main" id="{1E319EFE-C668-481E-BAC5-E3EA71C54E16}"/>
                </a:ext>
              </a:extLst>
            </p:cNvPr>
            <p:cNvSpPr>
              <a:spLocks noChangeArrowheads="1"/>
            </p:cNvSpPr>
            <p:nvPr/>
          </p:nvSpPr>
          <p:spPr bwMode="auto">
            <a:xfrm>
              <a:off x="3979862" y="3980279"/>
              <a:ext cx="3489325" cy="532010"/>
            </a:xfrm>
            <a:prstGeom prst="roundRect">
              <a:avLst>
                <a:gd name="adj" fmla="val 16667"/>
              </a:avLst>
            </a:prstGeom>
            <a:solidFill>
              <a:srgbClr val="3B2123"/>
            </a:solidFill>
            <a:ln w="9525">
              <a:solidFill>
                <a:schemeClr val="tx1"/>
              </a:solidFill>
              <a:round/>
              <a:headEnd/>
              <a:tailEnd/>
            </a:ln>
            <a:effectLst>
              <a:outerShdw dist="35921" dir="2700000" algn="ctr" rotWithShape="0">
                <a:schemeClr val="bg2"/>
              </a:outerShdw>
            </a:effectLst>
          </p:spPr>
          <p:txBody>
            <a:bodyPr wrap="none" lIns="89193" tIns="44596" rIns="89193" bIns="44596"/>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5 conseils de territoires (CDT)</a:t>
              </a:r>
            </a:p>
          </p:txBody>
        </p:sp>
        <p:sp>
          <p:nvSpPr>
            <p:cNvPr id="30" name="AutoShape 27">
              <a:extLst>
                <a:ext uri="{FF2B5EF4-FFF2-40B4-BE49-F238E27FC236}">
                  <a16:creationId xmlns:a16="http://schemas.microsoft.com/office/drawing/2014/main" id="{6FC6A557-DBC6-423F-B7A5-3427B2D277BC}"/>
                </a:ext>
              </a:extLst>
            </p:cNvPr>
            <p:cNvSpPr>
              <a:spLocks noChangeArrowheads="1"/>
            </p:cNvSpPr>
            <p:nvPr/>
          </p:nvSpPr>
          <p:spPr bwMode="auto">
            <a:xfrm>
              <a:off x="4213225" y="1401873"/>
              <a:ext cx="3095625" cy="745350"/>
            </a:xfrm>
            <a:prstGeom prst="roundRect">
              <a:avLst>
                <a:gd name="adj" fmla="val 16667"/>
              </a:avLst>
            </a:prstGeom>
            <a:solidFill>
              <a:srgbClr val="FFFFFF"/>
            </a:solidFill>
            <a:ln w="9525">
              <a:solidFill>
                <a:srgbClr val="969696"/>
              </a:solidFill>
              <a:round/>
              <a:headEnd/>
              <a:tailEnd/>
            </a:ln>
            <a:effectLst>
              <a:outerShdw dist="35921" dir="2700000" algn="ctr" rotWithShape="0">
                <a:schemeClr val="bg2"/>
              </a:outerShdw>
            </a:effectLst>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2400" b="0" i="0" u="none" strike="noStrike" kern="1200" cap="none" spc="0" normalizeH="0" baseline="0" noProof="0" dirty="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rPr>
                <a:t>Conseil d’administration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600" b="0" i="1" u="none" strike="noStrike" kern="1200" cap="none" spc="0" normalizeH="0" baseline="0" noProof="0" dirty="0">
                  <a:ln>
                    <a:noFill/>
                  </a:ln>
                  <a:solidFill>
                    <a:srgbClr val="4E2730"/>
                  </a:solidFill>
                  <a:effectLst/>
                  <a:uLnTx/>
                  <a:uFillTx/>
                  <a:latin typeface="Arial" pitchFamily="34" charset="0"/>
                  <a:ea typeface="ＭＳ Ｐゴシック" pitchFamily="34" charset="-128"/>
                  <a:cs typeface="Arial" panose="020B0604020202020204" pitchFamily="34" charset="0"/>
                </a:rPr>
                <a:t>Valide la stratégie de la coopérative</a:t>
              </a:r>
            </a:p>
          </p:txBody>
        </p:sp>
        <p:sp>
          <p:nvSpPr>
            <p:cNvPr id="32" name="AutoShape 31">
              <a:extLst>
                <a:ext uri="{FF2B5EF4-FFF2-40B4-BE49-F238E27FC236}">
                  <a16:creationId xmlns:a16="http://schemas.microsoft.com/office/drawing/2014/main" id="{491243AB-7790-4CF8-AA60-5A8FF072D4AB}"/>
                </a:ext>
              </a:extLst>
            </p:cNvPr>
            <p:cNvSpPr>
              <a:spLocks noChangeArrowheads="1"/>
            </p:cNvSpPr>
            <p:nvPr/>
          </p:nvSpPr>
          <p:spPr bwMode="auto">
            <a:xfrm>
              <a:off x="1924051" y="3556219"/>
              <a:ext cx="1828798" cy="362198"/>
            </a:xfrm>
            <a:prstGeom prst="roundRect">
              <a:avLst>
                <a:gd name="adj" fmla="val 16667"/>
              </a:avLst>
            </a:prstGeom>
            <a:solidFill>
              <a:srgbClr val="97BF0D"/>
            </a:solidFill>
            <a:ln w="9525">
              <a:solidFill>
                <a:srgbClr val="97BF0D"/>
              </a:solidFill>
              <a:round/>
              <a:headEnd/>
              <a:tailEnd/>
            </a:ln>
            <a:effectLst>
              <a:outerShdw dist="35921" dir="2700000" algn="ctr" rotWithShape="0">
                <a:schemeClr val="bg2"/>
              </a:outerShdw>
            </a:effectLst>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200" b="1" i="0" u="none" strike="noStrike" kern="1200" cap="none" spc="0" normalizeH="0" baseline="0" noProof="0" dirty="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rPr>
                <a:t>Pôle végétal spécialisé</a:t>
              </a:r>
              <a:endParaRPr kumimoji="0" lang="fr-FR" altLang="fr-FR" sz="1050" b="1" i="1" u="none" strike="noStrike" kern="1200" cap="none" spc="0" normalizeH="0" baseline="0" noProof="0" dirty="0">
                <a:ln>
                  <a:noFill/>
                </a:ln>
                <a:solidFill>
                  <a:srgbClr val="4E2730"/>
                </a:solidFill>
                <a:effectLst/>
                <a:uLnTx/>
                <a:uFillTx/>
                <a:latin typeface="Arial" pitchFamily="34" charset="0"/>
                <a:ea typeface="ＭＳ Ｐゴシック" pitchFamily="34" charset="-128"/>
                <a:cs typeface="Arial" panose="020B0604020202020204" pitchFamily="34" charset="0"/>
              </a:endParaRPr>
            </a:p>
          </p:txBody>
        </p:sp>
        <p:sp>
          <p:nvSpPr>
            <p:cNvPr id="36" name="Line 35">
              <a:extLst>
                <a:ext uri="{FF2B5EF4-FFF2-40B4-BE49-F238E27FC236}">
                  <a16:creationId xmlns:a16="http://schemas.microsoft.com/office/drawing/2014/main" id="{30619027-CE64-4B31-B4EC-24A7567B19F5}"/>
                </a:ext>
              </a:extLst>
            </p:cNvPr>
            <p:cNvSpPr>
              <a:spLocks noChangeShapeType="1"/>
            </p:cNvSpPr>
            <p:nvPr/>
          </p:nvSpPr>
          <p:spPr bwMode="auto">
            <a:xfrm>
              <a:off x="7239000" y="5589240"/>
              <a:ext cx="1546225" cy="11973"/>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37" name="AutoShape 36">
              <a:extLst>
                <a:ext uri="{FF2B5EF4-FFF2-40B4-BE49-F238E27FC236}">
                  <a16:creationId xmlns:a16="http://schemas.microsoft.com/office/drawing/2014/main" id="{4FAE1F7E-05D4-46FF-8CD8-D5B55284B25D}"/>
                </a:ext>
              </a:extLst>
            </p:cNvPr>
            <p:cNvSpPr>
              <a:spLocks noChangeArrowheads="1"/>
            </p:cNvSpPr>
            <p:nvPr/>
          </p:nvSpPr>
          <p:spPr bwMode="auto">
            <a:xfrm>
              <a:off x="5292725" y="5873092"/>
              <a:ext cx="287338" cy="272397"/>
            </a:xfrm>
            <a:prstGeom prst="roundRect">
              <a:avLst>
                <a:gd name="adj" fmla="val 16667"/>
              </a:avLst>
            </a:prstGeom>
            <a:solidFill>
              <a:srgbClr val="3B2123"/>
            </a:solidFill>
            <a:ln w="9525">
              <a:solidFill>
                <a:srgbClr val="3B2123"/>
              </a:solidFill>
              <a:round/>
              <a:headEnd/>
              <a:tailEnd/>
            </a:ln>
            <a:effectLst>
              <a:outerShdw dist="35921" dir="2700000" algn="ctr" rotWithShape="0">
                <a:schemeClr val="bg2"/>
              </a:outerShdw>
            </a:effectLst>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2400" b="0" i="0" u="none" strike="noStrike" kern="1200" cap="none" spc="0" normalizeH="0" baseline="0" noProof="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38" name="AutoShape 37">
              <a:extLst>
                <a:ext uri="{FF2B5EF4-FFF2-40B4-BE49-F238E27FC236}">
                  <a16:creationId xmlns:a16="http://schemas.microsoft.com/office/drawing/2014/main" id="{AF941117-393C-470F-A924-387116F302C3}"/>
                </a:ext>
              </a:extLst>
            </p:cNvPr>
            <p:cNvSpPr>
              <a:spLocks noChangeArrowheads="1"/>
            </p:cNvSpPr>
            <p:nvPr/>
          </p:nvSpPr>
          <p:spPr bwMode="auto">
            <a:xfrm>
              <a:off x="4932364" y="5873092"/>
              <a:ext cx="287337" cy="272397"/>
            </a:xfrm>
            <a:prstGeom prst="roundRect">
              <a:avLst>
                <a:gd name="adj" fmla="val 16667"/>
              </a:avLst>
            </a:prstGeom>
            <a:solidFill>
              <a:srgbClr val="3B2123"/>
            </a:solidFill>
            <a:ln w="9525">
              <a:solidFill>
                <a:srgbClr val="3B2123"/>
              </a:solidFill>
              <a:round/>
              <a:headEnd/>
              <a:tailEnd/>
            </a:ln>
            <a:effectLst>
              <a:outerShdw dist="35921" dir="2700000" algn="ctr" rotWithShape="0">
                <a:schemeClr val="bg2"/>
              </a:outerShdw>
            </a:effectLst>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2400" b="0" i="0" u="none" strike="noStrike" kern="1200" cap="none" spc="0" normalizeH="0" baseline="0" noProof="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39" name="AutoShape 38">
              <a:extLst>
                <a:ext uri="{FF2B5EF4-FFF2-40B4-BE49-F238E27FC236}">
                  <a16:creationId xmlns:a16="http://schemas.microsoft.com/office/drawing/2014/main" id="{EE32D94C-EF0B-45C8-9F31-F861235798BD}"/>
                </a:ext>
              </a:extLst>
            </p:cNvPr>
            <p:cNvSpPr>
              <a:spLocks noChangeArrowheads="1"/>
            </p:cNvSpPr>
            <p:nvPr/>
          </p:nvSpPr>
          <p:spPr bwMode="auto">
            <a:xfrm>
              <a:off x="4572000" y="5873092"/>
              <a:ext cx="287338" cy="272397"/>
            </a:xfrm>
            <a:prstGeom prst="roundRect">
              <a:avLst>
                <a:gd name="adj" fmla="val 16667"/>
              </a:avLst>
            </a:prstGeom>
            <a:solidFill>
              <a:srgbClr val="3B2123"/>
            </a:solidFill>
            <a:ln w="9525">
              <a:solidFill>
                <a:srgbClr val="3B2123"/>
              </a:solidFill>
              <a:round/>
              <a:headEnd/>
              <a:tailEnd/>
            </a:ln>
            <a:effectLst>
              <a:outerShdw dist="35921" dir="2700000" algn="ctr" rotWithShape="0">
                <a:schemeClr val="bg2"/>
              </a:outerShdw>
            </a:effectLst>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2400" b="0" i="0" u="none" strike="noStrike" kern="1200" cap="none" spc="0" normalizeH="0" baseline="0" noProof="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0" name="AutoShape 39">
              <a:extLst>
                <a:ext uri="{FF2B5EF4-FFF2-40B4-BE49-F238E27FC236}">
                  <a16:creationId xmlns:a16="http://schemas.microsoft.com/office/drawing/2014/main" id="{DB732EE3-C0EB-4C47-8780-4D28C3FCD20C}"/>
                </a:ext>
              </a:extLst>
            </p:cNvPr>
            <p:cNvSpPr>
              <a:spLocks noChangeArrowheads="1"/>
            </p:cNvSpPr>
            <p:nvPr/>
          </p:nvSpPr>
          <p:spPr bwMode="auto">
            <a:xfrm>
              <a:off x="2627314" y="5873092"/>
              <a:ext cx="287337" cy="272397"/>
            </a:xfrm>
            <a:prstGeom prst="roundRect">
              <a:avLst>
                <a:gd name="adj" fmla="val 16667"/>
              </a:avLst>
            </a:prstGeom>
            <a:solidFill>
              <a:srgbClr val="3B2123"/>
            </a:solidFill>
            <a:ln w="9525">
              <a:solidFill>
                <a:srgbClr val="3B2123"/>
              </a:solidFill>
              <a:round/>
              <a:headEnd/>
              <a:tailEnd/>
            </a:ln>
            <a:effectLst>
              <a:outerShdw dist="35921" dir="2700000" algn="ctr" rotWithShape="0">
                <a:schemeClr val="bg2"/>
              </a:outerShdw>
            </a:effectLst>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2400" b="0" i="0" u="none" strike="noStrike" kern="1200" cap="none" spc="0" normalizeH="0" baseline="0" noProof="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1" name="AutoShape 40">
              <a:extLst>
                <a:ext uri="{FF2B5EF4-FFF2-40B4-BE49-F238E27FC236}">
                  <a16:creationId xmlns:a16="http://schemas.microsoft.com/office/drawing/2014/main" id="{2B03CF4B-EF9B-4FF2-85A0-A8F1B9115357}"/>
                </a:ext>
              </a:extLst>
            </p:cNvPr>
            <p:cNvSpPr>
              <a:spLocks noChangeArrowheads="1"/>
            </p:cNvSpPr>
            <p:nvPr/>
          </p:nvSpPr>
          <p:spPr bwMode="auto">
            <a:xfrm>
              <a:off x="2987675" y="5873092"/>
              <a:ext cx="287338" cy="272397"/>
            </a:xfrm>
            <a:prstGeom prst="roundRect">
              <a:avLst>
                <a:gd name="adj" fmla="val 16667"/>
              </a:avLst>
            </a:prstGeom>
            <a:solidFill>
              <a:srgbClr val="3B2123"/>
            </a:solidFill>
            <a:ln w="9525">
              <a:solidFill>
                <a:srgbClr val="3B2123"/>
              </a:solidFill>
              <a:round/>
              <a:headEnd/>
              <a:tailEnd/>
            </a:ln>
            <a:effectLst>
              <a:outerShdw dist="35921" dir="2700000" algn="ctr" rotWithShape="0">
                <a:schemeClr val="bg2"/>
              </a:outerShdw>
            </a:effectLst>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2400" b="0" i="0" u="none" strike="noStrike" kern="1200" cap="none" spc="0" normalizeH="0" baseline="0" noProof="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2" name="AutoShape 41">
              <a:extLst>
                <a:ext uri="{FF2B5EF4-FFF2-40B4-BE49-F238E27FC236}">
                  <a16:creationId xmlns:a16="http://schemas.microsoft.com/office/drawing/2014/main" id="{F78A3C1D-11B1-4F61-B770-1DBF750C9340}"/>
                </a:ext>
              </a:extLst>
            </p:cNvPr>
            <p:cNvSpPr>
              <a:spLocks noChangeArrowheads="1"/>
            </p:cNvSpPr>
            <p:nvPr/>
          </p:nvSpPr>
          <p:spPr bwMode="auto">
            <a:xfrm>
              <a:off x="3348039" y="5873092"/>
              <a:ext cx="287337" cy="272397"/>
            </a:xfrm>
            <a:prstGeom prst="roundRect">
              <a:avLst>
                <a:gd name="adj" fmla="val 16667"/>
              </a:avLst>
            </a:prstGeom>
            <a:solidFill>
              <a:srgbClr val="3B2123"/>
            </a:solidFill>
            <a:ln w="9525">
              <a:solidFill>
                <a:srgbClr val="3B2123"/>
              </a:solidFill>
              <a:round/>
              <a:headEnd/>
              <a:tailEnd/>
            </a:ln>
            <a:effectLst>
              <a:outerShdw dist="35921" dir="2700000" algn="ctr" rotWithShape="0">
                <a:schemeClr val="bg2"/>
              </a:outerShdw>
            </a:effectLst>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2400" b="0" i="0" u="none" strike="noStrike" kern="1200" cap="none" spc="0" normalizeH="0" baseline="0" noProof="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3" name="AutoShape 42">
              <a:extLst>
                <a:ext uri="{FF2B5EF4-FFF2-40B4-BE49-F238E27FC236}">
                  <a16:creationId xmlns:a16="http://schemas.microsoft.com/office/drawing/2014/main" id="{A5BEA8FF-4456-42DF-B05E-FDB026728054}"/>
                </a:ext>
              </a:extLst>
            </p:cNvPr>
            <p:cNvSpPr>
              <a:spLocks noChangeArrowheads="1"/>
            </p:cNvSpPr>
            <p:nvPr/>
          </p:nvSpPr>
          <p:spPr bwMode="auto">
            <a:xfrm>
              <a:off x="3708400" y="5873092"/>
              <a:ext cx="287338" cy="272397"/>
            </a:xfrm>
            <a:prstGeom prst="roundRect">
              <a:avLst>
                <a:gd name="adj" fmla="val 16667"/>
              </a:avLst>
            </a:prstGeom>
            <a:solidFill>
              <a:srgbClr val="3B2123"/>
            </a:solidFill>
            <a:ln w="9525">
              <a:solidFill>
                <a:srgbClr val="3B2123"/>
              </a:solidFill>
              <a:round/>
              <a:headEnd/>
              <a:tailEnd/>
            </a:ln>
            <a:effectLst>
              <a:outerShdw dist="35921" dir="2700000" algn="ctr" rotWithShape="0">
                <a:schemeClr val="bg2"/>
              </a:outerShdw>
            </a:effectLst>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2400" b="0" i="0" u="none" strike="noStrike" kern="1200" cap="none" spc="0" normalizeH="0" baseline="0" noProof="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4" name="AutoShape 43">
              <a:extLst>
                <a:ext uri="{FF2B5EF4-FFF2-40B4-BE49-F238E27FC236}">
                  <a16:creationId xmlns:a16="http://schemas.microsoft.com/office/drawing/2014/main" id="{CD42CA39-2BFD-4AF9-9D5E-291C5A985CE1}"/>
                </a:ext>
              </a:extLst>
            </p:cNvPr>
            <p:cNvSpPr>
              <a:spLocks noChangeArrowheads="1"/>
            </p:cNvSpPr>
            <p:nvPr/>
          </p:nvSpPr>
          <p:spPr bwMode="auto">
            <a:xfrm>
              <a:off x="4213225" y="5873092"/>
              <a:ext cx="287338" cy="272397"/>
            </a:xfrm>
            <a:prstGeom prst="roundRect">
              <a:avLst>
                <a:gd name="adj" fmla="val 16667"/>
              </a:avLst>
            </a:prstGeom>
            <a:solidFill>
              <a:srgbClr val="3B2123"/>
            </a:solidFill>
            <a:ln w="9525">
              <a:solidFill>
                <a:srgbClr val="3B2123"/>
              </a:solidFill>
              <a:round/>
              <a:headEnd/>
              <a:tailEnd/>
            </a:ln>
            <a:effectLst>
              <a:outerShdw dist="35921" dir="2700000" algn="ctr" rotWithShape="0">
                <a:schemeClr val="bg2"/>
              </a:outerShdw>
            </a:effectLst>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2400" b="0" i="0" u="none" strike="noStrike" kern="1200" cap="none" spc="0" normalizeH="0" baseline="0" noProof="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5" name="AutoShape 44">
              <a:extLst>
                <a:ext uri="{FF2B5EF4-FFF2-40B4-BE49-F238E27FC236}">
                  <a16:creationId xmlns:a16="http://schemas.microsoft.com/office/drawing/2014/main" id="{C6D95525-ACD3-417E-87B0-05DE0182ACDC}"/>
                </a:ext>
              </a:extLst>
            </p:cNvPr>
            <p:cNvSpPr>
              <a:spLocks noChangeArrowheads="1"/>
            </p:cNvSpPr>
            <p:nvPr/>
          </p:nvSpPr>
          <p:spPr bwMode="auto">
            <a:xfrm>
              <a:off x="5724525" y="5873092"/>
              <a:ext cx="287338" cy="272397"/>
            </a:xfrm>
            <a:prstGeom prst="roundRect">
              <a:avLst>
                <a:gd name="adj" fmla="val 16667"/>
              </a:avLst>
            </a:prstGeom>
            <a:solidFill>
              <a:srgbClr val="3B2123"/>
            </a:solidFill>
            <a:ln w="9525">
              <a:solidFill>
                <a:srgbClr val="3B2123"/>
              </a:solidFill>
              <a:round/>
              <a:headEnd/>
              <a:tailEnd/>
            </a:ln>
            <a:effectLst>
              <a:outerShdw dist="35921" dir="2700000" algn="ctr" rotWithShape="0">
                <a:schemeClr val="bg2"/>
              </a:outerShdw>
            </a:effectLst>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2400" b="0" i="0" u="none" strike="noStrike" kern="1200" cap="none" spc="0" normalizeH="0" baseline="0" noProof="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6" name="AutoShape 45">
              <a:extLst>
                <a:ext uri="{FF2B5EF4-FFF2-40B4-BE49-F238E27FC236}">
                  <a16:creationId xmlns:a16="http://schemas.microsoft.com/office/drawing/2014/main" id="{E1033056-C4D1-4EFD-A15A-6C0A6A1D41C2}"/>
                </a:ext>
              </a:extLst>
            </p:cNvPr>
            <p:cNvSpPr>
              <a:spLocks noChangeArrowheads="1"/>
            </p:cNvSpPr>
            <p:nvPr/>
          </p:nvSpPr>
          <p:spPr bwMode="auto">
            <a:xfrm>
              <a:off x="6084889" y="5873092"/>
              <a:ext cx="287337" cy="272397"/>
            </a:xfrm>
            <a:prstGeom prst="roundRect">
              <a:avLst>
                <a:gd name="adj" fmla="val 16667"/>
              </a:avLst>
            </a:prstGeom>
            <a:solidFill>
              <a:srgbClr val="3B2123"/>
            </a:solidFill>
            <a:ln w="9525">
              <a:solidFill>
                <a:srgbClr val="3B2123"/>
              </a:solidFill>
              <a:round/>
              <a:headEnd/>
              <a:tailEnd/>
            </a:ln>
            <a:effectLst>
              <a:outerShdw dist="35921" dir="2700000" algn="ctr" rotWithShape="0">
                <a:schemeClr val="bg2"/>
              </a:outerShdw>
            </a:effectLst>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2400" b="0" i="0" u="none" strike="noStrike" kern="1200" cap="none" spc="0" normalizeH="0" baseline="0" noProof="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7" name="AutoShape 46">
              <a:extLst>
                <a:ext uri="{FF2B5EF4-FFF2-40B4-BE49-F238E27FC236}">
                  <a16:creationId xmlns:a16="http://schemas.microsoft.com/office/drawing/2014/main" id="{107EB735-BB62-436A-9B19-8D871CAD52E6}"/>
                </a:ext>
              </a:extLst>
            </p:cNvPr>
            <p:cNvSpPr>
              <a:spLocks noChangeArrowheads="1"/>
            </p:cNvSpPr>
            <p:nvPr/>
          </p:nvSpPr>
          <p:spPr bwMode="auto">
            <a:xfrm>
              <a:off x="6443664" y="5873092"/>
              <a:ext cx="287337" cy="272397"/>
            </a:xfrm>
            <a:prstGeom prst="roundRect">
              <a:avLst>
                <a:gd name="adj" fmla="val 16667"/>
              </a:avLst>
            </a:prstGeom>
            <a:solidFill>
              <a:srgbClr val="3B2123"/>
            </a:solidFill>
            <a:ln w="9525">
              <a:solidFill>
                <a:srgbClr val="3B2123"/>
              </a:solidFill>
              <a:round/>
              <a:headEnd/>
              <a:tailEnd/>
            </a:ln>
            <a:effectLst>
              <a:outerShdw dist="35921" dir="2700000" algn="ctr" rotWithShape="0">
                <a:schemeClr val="bg2"/>
              </a:outerShdw>
            </a:effectLst>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2400" b="0" i="0" u="none" strike="noStrike" kern="1200" cap="none" spc="0" normalizeH="0" baseline="0" noProof="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8" name="AutoShape 47">
              <a:extLst>
                <a:ext uri="{FF2B5EF4-FFF2-40B4-BE49-F238E27FC236}">
                  <a16:creationId xmlns:a16="http://schemas.microsoft.com/office/drawing/2014/main" id="{C096A5DD-4AA4-4DC3-9434-FD4DC524F43F}"/>
                </a:ext>
              </a:extLst>
            </p:cNvPr>
            <p:cNvSpPr>
              <a:spLocks noChangeArrowheads="1"/>
            </p:cNvSpPr>
            <p:nvPr/>
          </p:nvSpPr>
          <p:spPr bwMode="auto">
            <a:xfrm>
              <a:off x="6804025" y="5873092"/>
              <a:ext cx="287338" cy="272397"/>
            </a:xfrm>
            <a:prstGeom prst="roundRect">
              <a:avLst>
                <a:gd name="adj" fmla="val 16667"/>
              </a:avLst>
            </a:prstGeom>
            <a:solidFill>
              <a:srgbClr val="3B2123"/>
            </a:solidFill>
            <a:ln w="9525">
              <a:solidFill>
                <a:srgbClr val="3B2123"/>
              </a:solidFill>
              <a:round/>
              <a:headEnd/>
              <a:tailEnd/>
            </a:ln>
            <a:effectLst>
              <a:outerShdw dist="35921" dir="2700000" algn="ctr" rotWithShape="0">
                <a:schemeClr val="bg2"/>
              </a:outerShdw>
            </a:effectLst>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2400" b="0" i="0" u="none" strike="noStrike" kern="1200" cap="none" spc="0" normalizeH="0" baseline="0" noProof="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9" name="AutoShape 49">
              <a:extLst>
                <a:ext uri="{FF2B5EF4-FFF2-40B4-BE49-F238E27FC236}">
                  <a16:creationId xmlns:a16="http://schemas.microsoft.com/office/drawing/2014/main" id="{92B041D8-7B2A-4A75-BBF8-E2559174E786}"/>
                </a:ext>
              </a:extLst>
            </p:cNvPr>
            <p:cNvSpPr>
              <a:spLocks noChangeArrowheads="1"/>
            </p:cNvSpPr>
            <p:nvPr/>
          </p:nvSpPr>
          <p:spPr bwMode="auto">
            <a:xfrm>
              <a:off x="7308850" y="5873092"/>
              <a:ext cx="287338" cy="272397"/>
            </a:xfrm>
            <a:prstGeom prst="roundRect">
              <a:avLst>
                <a:gd name="adj" fmla="val 16667"/>
              </a:avLst>
            </a:prstGeom>
            <a:solidFill>
              <a:srgbClr val="3B2123"/>
            </a:solidFill>
            <a:ln w="9525">
              <a:solidFill>
                <a:srgbClr val="3B2123"/>
              </a:solidFill>
              <a:round/>
              <a:headEnd/>
              <a:tailEnd/>
            </a:ln>
            <a:effectLst>
              <a:outerShdw dist="35921" dir="2700000" algn="ctr" rotWithShape="0">
                <a:schemeClr val="bg2"/>
              </a:outerShdw>
            </a:effectLst>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2400" b="0" i="0" u="none" strike="noStrike" kern="1200" cap="none" spc="0" normalizeH="0" baseline="0" noProof="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50" name="AutoShape 50">
              <a:extLst>
                <a:ext uri="{FF2B5EF4-FFF2-40B4-BE49-F238E27FC236}">
                  <a16:creationId xmlns:a16="http://schemas.microsoft.com/office/drawing/2014/main" id="{D3E50790-A57B-468D-A95C-41816659F532}"/>
                </a:ext>
              </a:extLst>
            </p:cNvPr>
            <p:cNvSpPr>
              <a:spLocks noChangeArrowheads="1"/>
            </p:cNvSpPr>
            <p:nvPr/>
          </p:nvSpPr>
          <p:spPr bwMode="auto">
            <a:xfrm>
              <a:off x="7667625" y="5873092"/>
              <a:ext cx="287338" cy="272397"/>
            </a:xfrm>
            <a:prstGeom prst="roundRect">
              <a:avLst>
                <a:gd name="adj" fmla="val 16667"/>
              </a:avLst>
            </a:prstGeom>
            <a:solidFill>
              <a:srgbClr val="3B2123"/>
            </a:solidFill>
            <a:ln w="9525">
              <a:solidFill>
                <a:srgbClr val="3B2123"/>
              </a:solidFill>
              <a:round/>
              <a:headEnd/>
              <a:tailEnd/>
            </a:ln>
            <a:effectLst>
              <a:outerShdw dist="35921" dir="2700000" algn="ctr" rotWithShape="0">
                <a:schemeClr val="bg2"/>
              </a:outerShdw>
            </a:effectLst>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2400" b="0" i="0" u="none" strike="noStrike" kern="1200" cap="none" spc="0" normalizeH="0" baseline="0" noProof="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51" name="AutoShape 51">
              <a:extLst>
                <a:ext uri="{FF2B5EF4-FFF2-40B4-BE49-F238E27FC236}">
                  <a16:creationId xmlns:a16="http://schemas.microsoft.com/office/drawing/2014/main" id="{F59BE5EA-6975-4A95-BDF3-0337521581FB}"/>
                </a:ext>
              </a:extLst>
            </p:cNvPr>
            <p:cNvSpPr>
              <a:spLocks noChangeArrowheads="1"/>
            </p:cNvSpPr>
            <p:nvPr/>
          </p:nvSpPr>
          <p:spPr bwMode="auto">
            <a:xfrm>
              <a:off x="8027989" y="5873092"/>
              <a:ext cx="287337" cy="272397"/>
            </a:xfrm>
            <a:prstGeom prst="roundRect">
              <a:avLst>
                <a:gd name="adj" fmla="val 16667"/>
              </a:avLst>
            </a:prstGeom>
            <a:solidFill>
              <a:srgbClr val="3B2123"/>
            </a:solidFill>
            <a:ln w="19050">
              <a:solidFill>
                <a:schemeClr val="bg1"/>
              </a:solidFill>
              <a:prstDash val="dash"/>
              <a:round/>
              <a:headEnd/>
              <a:tailEnd/>
            </a:ln>
            <a:effectLst>
              <a:outerShdw dist="35921" dir="2700000" algn="ctr" rotWithShape="0">
                <a:schemeClr val="bg2"/>
              </a:outerShdw>
            </a:effectLst>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2400" b="0" i="0" u="none" strike="noStrike" kern="1200" cap="none" spc="0" normalizeH="0" baseline="0" noProof="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52" name="AutoShape 52">
              <a:extLst>
                <a:ext uri="{FF2B5EF4-FFF2-40B4-BE49-F238E27FC236}">
                  <a16:creationId xmlns:a16="http://schemas.microsoft.com/office/drawing/2014/main" id="{3AFA0092-FA21-4C0D-BE89-CC52345C1099}"/>
                </a:ext>
              </a:extLst>
            </p:cNvPr>
            <p:cNvSpPr>
              <a:spLocks noChangeArrowheads="1"/>
            </p:cNvSpPr>
            <p:nvPr/>
          </p:nvSpPr>
          <p:spPr bwMode="auto">
            <a:xfrm>
              <a:off x="8388350" y="5873092"/>
              <a:ext cx="287338" cy="272397"/>
            </a:xfrm>
            <a:prstGeom prst="roundRect">
              <a:avLst>
                <a:gd name="adj" fmla="val 16667"/>
              </a:avLst>
            </a:prstGeom>
            <a:solidFill>
              <a:srgbClr val="3B2123"/>
            </a:solidFill>
            <a:ln w="19050">
              <a:solidFill>
                <a:schemeClr val="bg1"/>
              </a:solidFill>
              <a:prstDash val="dash"/>
              <a:round/>
              <a:headEnd/>
              <a:tailEnd/>
            </a:ln>
            <a:effectLst>
              <a:outerShdw dist="35921" dir="2700000" algn="ctr" rotWithShape="0">
                <a:schemeClr val="bg2"/>
              </a:outerShdw>
            </a:effectLst>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2400" b="0" i="0" u="none" strike="noStrike" kern="1200" cap="none" spc="0" normalizeH="0" baseline="0" noProof="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53" name="Line 61">
              <a:extLst>
                <a:ext uri="{FF2B5EF4-FFF2-40B4-BE49-F238E27FC236}">
                  <a16:creationId xmlns:a16="http://schemas.microsoft.com/office/drawing/2014/main" id="{E2A9C5B4-B493-4C8B-9174-9387DD528E50}"/>
                </a:ext>
              </a:extLst>
            </p:cNvPr>
            <p:cNvSpPr>
              <a:spLocks noChangeShapeType="1"/>
            </p:cNvSpPr>
            <p:nvPr/>
          </p:nvSpPr>
          <p:spPr bwMode="auto">
            <a:xfrm>
              <a:off x="1579562" y="2242129"/>
              <a:ext cx="1" cy="2427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54" name="AutoShape 62">
              <a:extLst>
                <a:ext uri="{FF2B5EF4-FFF2-40B4-BE49-F238E27FC236}">
                  <a16:creationId xmlns:a16="http://schemas.microsoft.com/office/drawing/2014/main" id="{2DD40814-FC96-478B-AC3E-3C231D6A3884}"/>
                </a:ext>
              </a:extLst>
            </p:cNvPr>
            <p:cNvSpPr>
              <a:spLocks noChangeArrowheads="1"/>
            </p:cNvSpPr>
            <p:nvPr/>
          </p:nvSpPr>
          <p:spPr bwMode="auto">
            <a:xfrm>
              <a:off x="303214" y="2161307"/>
              <a:ext cx="1057275" cy="197563"/>
            </a:xfrm>
            <a:prstGeom prst="roundRect">
              <a:avLst>
                <a:gd name="adj" fmla="val 16667"/>
              </a:avLst>
            </a:prstGeom>
            <a:solidFill>
              <a:srgbClr val="3B2123"/>
            </a:solidFill>
            <a:ln w="9525">
              <a:solidFill>
                <a:srgbClr val="3B2123"/>
              </a:solidFill>
              <a:round/>
              <a:headEnd/>
              <a:tailEnd/>
            </a:ln>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1" i="0" u="none" strike="noStrike" kern="1200" cap="none" spc="0" normalizeH="0" baseline="0" noProof="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Lait</a:t>
              </a:r>
            </a:p>
          </p:txBody>
        </p:sp>
        <p:sp>
          <p:nvSpPr>
            <p:cNvPr id="55" name="AutoShape 63">
              <a:extLst>
                <a:ext uri="{FF2B5EF4-FFF2-40B4-BE49-F238E27FC236}">
                  <a16:creationId xmlns:a16="http://schemas.microsoft.com/office/drawing/2014/main" id="{58F1A867-5E68-493F-BFCB-453B1A2B9108}"/>
                </a:ext>
              </a:extLst>
            </p:cNvPr>
            <p:cNvSpPr>
              <a:spLocks noChangeArrowheads="1"/>
            </p:cNvSpPr>
            <p:nvPr/>
          </p:nvSpPr>
          <p:spPr bwMode="auto">
            <a:xfrm>
              <a:off x="303214" y="2400777"/>
              <a:ext cx="1057275" cy="197563"/>
            </a:xfrm>
            <a:prstGeom prst="roundRect">
              <a:avLst>
                <a:gd name="adj" fmla="val 16667"/>
              </a:avLst>
            </a:prstGeom>
            <a:solidFill>
              <a:srgbClr val="3B2123"/>
            </a:solidFill>
            <a:ln w="9525">
              <a:solidFill>
                <a:srgbClr val="3B2123"/>
              </a:solidFill>
              <a:round/>
              <a:headEnd/>
              <a:tailEnd/>
            </a:ln>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1" i="0" u="none" strike="noStrike" kern="1200" cap="none" spc="0" normalizeH="0" baseline="0" noProof="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Bovins</a:t>
              </a:r>
            </a:p>
          </p:txBody>
        </p:sp>
        <p:sp>
          <p:nvSpPr>
            <p:cNvPr id="56" name="AutoShape 64">
              <a:extLst>
                <a:ext uri="{FF2B5EF4-FFF2-40B4-BE49-F238E27FC236}">
                  <a16:creationId xmlns:a16="http://schemas.microsoft.com/office/drawing/2014/main" id="{11F25C98-B8C5-43DC-BF68-87D4B02ACCE5}"/>
                </a:ext>
              </a:extLst>
            </p:cNvPr>
            <p:cNvSpPr>
              <a:spLocks noChangeArrowheads="1"/>
            </p:cNvSpPr>
            <p:nvPr/>
          </p:nvSpPr>
          <p:spPr bwMode="auto">
            <a:xfrm>
              <a:off x="303214" y="2634261"/>
              <a:ext cx="1057275" cy="197563"/>
            </a:xfrm>
            <a:prstGeom prst="roundRect">
              <a:avLst>
                <a:gd name="adj" fmla="val 16667"/>
              </a:avLst>
            </a:prstGeom>
            <a:solidFill>
              <a:srgbClr val="3B2123"/>
            </a:solidFill>
            <a:ln w="9525">
              <a:solidFill>
                <a:srgbClr val="3B2123"/>
              </a:solidFill>
              <a:round/>
              <a:headEnd/>
              <a:tailEnd/>
            </a:ln>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1" i="0" u="none" strike="noStrike" kern="1200" cap="none" spc="0" normalizeH="0" baseline="0" noProof="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Ovins</a:t>
              </a:r>
            </a:p>
          </p:txBody>
        </p:sp>
        <p:sp>
          <p:nvSpPr>
            <p:cNvPr id="57" name="AutoShape 65">
              <a:extLst>
                <a:ext uri="{FF2B5EF4-FFF2-40B4-BE49-F238E27FC236}">
                  <a16:creationId xmlns:a16="http://schemas.microsoft.com/office/drawing/2014/main" id="{1A1A5DDB-4F9A-4779-97BB-8B25D666C700}"/>
                </a:ext>
              </a:extLst>
            </p:cNvPr>
            <p:cNvSpPr>
              <a:spLocks noChangeArrowheads="1"/>
            </p:cNvSpPr>
            <p:nvPr/>
          </p:nvSpPr>
          <p:spPr bwMode="auto">
            <a:xfrm>
              <a:off x="303214" y="2885704"/>
              <a:ext cx="1057275" cy="197563"/>
            </a:xfrm>
            <a:prstGeom prst="roundRect">
              <a:avLst>
                <a:gd name="adj" fmla="val 16667"/>
              </a:avLst>
            </a:prstGeom>
            <a:solidFill>
              <a:srgbClr val="3B2123"/>
            </a:solidFill>
            <a:ln w="9525">
              <a:solidFill>
                <a:srgbClr val="3B2123"/>
              </a:solidFill>
              <a:round/>
              <a:headEnd/>
              <a:tailEnd/>
            </a:ln>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1" i="0" u="none" strike="noStrike" kern="1200" cap="none" spc="0" normalizeH="0" baseline="0" noProof="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Lapins</a:t>
              </a:r>
            </a:p>
          </p:txBody>
        </p:sp>
        <p:sp>
          <p:nvSpPr>
            <p:cNvPr id="58" name="AutoShape 66">
              <a:extLst>
                <a:ext uri="{FF2B5EF4-FFF2-40B4-BE49-F238E27FC236}">
                  <a16:creationId xmlns:a16="http://schemas.microsoft.com/office/drawing/2014/main" id="{881C7348-4754-4F08-BD85-FE237E925867}"/>
                </a:ext>
              </a:extLst>
            </p:cNvPr>
            <p:cNvSpPr>
              <a:spLocks noChangeArrowheads="1"/>
            </p:cNvSpPr>
            <p:nvPr/>
          </p:nvSpPr>
          <p:spPr bwMode="auto">
            <a:xfrm>
              <a:off x="277815" y="3128168"/>
              <a:ext cx="1082673" cy="203548"/>
            </a:xfrm>
            <a:prstGeom prst="roundRect">
              <a:avLst>
                <a:gd name="adj" fmla="val 16667"/>
              </a:avLst>
            </a:prstGeom>
            <a:solidFill>
              <a:srgbClr val="3B2123"/>
            </a:solidFill>
            <a:ln w="9525">
              <a:solidFill>
                <a:srgbClr val="3B2123"/>
              </a:solidFill>
              <a:round/>
              <a:headEnd/>
              <a:tailEnd/>
            </a:ln>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Volailles classiques</a:t>
              </a:r>
              <a:r>
                <a:rPr kumimoji="0" lang="fr-FR" altLang="fr-FR" sz="1100" b="1" i="0" u="none" strike="noStrike" kern="1200" cap="none" spc="0" normalizeH="0" baseline="0" noProof="0" dirty="0">
                  <a:ln>
                    <a:noFill/>
                  </a:ln>
                  <a:solidFill>
                    <a:srgbClr val="4E2730"/>
                  </a:solidFill>
                  <a:effectLst/>
                  <a:uLnTx/>
                  <a:uFillTx/>
                  <a:latin typeface="Arial" pitchFamily="34" charset="0"/>
                  <a:ea typeface="ＭＳ Ｐゴシック" pitchFamily="34" charset="-128"/>
                  <a:cs typeface="Arial" panose="020B0604020202020204" pitchFamily="34" charset="0"/>
                </a:rPr>
                <a:t>.</a:t>
              </a:r>
            </a:p>
          </p:txBody>
        </p:sp>
        <p:sp>
          <p:nvSpPr>
            <p:cNvPr id="59" name="AutoShape 67">
              <a:extLst>
                <a:ext uri="{FF2B5EF4-FFF2-40B4-BE49-F238E27FC236}">
                  <a16:creationId xmlns:a16="http://schemas.microsoft.com/office/drawing/2014/main" id="{E557F2B7-3D2E-4116-82D9-E73EDADA9FEA}"/>
                </a:ext>
              </a:extLst>
            </p:cNvPr>
            <p:cNvSpPr>
              <a:spLocks noChangeArrowheads="1"/>
            </p:cNvSpPr>
            <p:nvPr/>
          </p:nvSpPr>
          <p:spPr bwMode="auto">
            <a:xfrm>
              <a:off x="303214" y="3370630"/>
              <a:ext cx="1057275" cy="197563"/>
            </a:xfrm>
            <a:prstGeom prst="roundRect">
              <a:avLst>
                <a:gd name="adj" fmla="val 16667"/>
              </a:avLst>
            </a:prstGeom>
            <a:solidFill>
              <a:srgbClr val="3B2123"/>
            </a:solidFill>
            <a:ln w="9525">
              <a:solidFill>
                <a:srgbClr val="3B2123"/>
              </a:solidFill>
              <a:round/>
              <a:headEnd/>
              <a:tailEnd/>
            </a:ln>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1" i="0" u="none" strike="noStrike" kern="1200" cap="none" spc="0" normalizeH="0" baseline="0" noProof="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Volailles label</a:t>
              </a:r>
            </a:p>
          </p:txBody>
        </p:sp>
        <p:sp>
          <p:nvSpPr>
            <p:cNvPr id="60" name="AutoShape 68">
              <a:extLst>
                <a:ext uri="{FF2B5EF4-FFF2-40B4-BE49-F238E27FC236}">
                  <a16:creationId xmlns:a16="http://schemas.microsoft.com/office/drawing/2014/main" id="{2CAC6123-355A-43B3-A1B2-B655D2340110}"/>
                </a:ext>
              </a:extLst>
            </p:cNvPr>
            <p:cNvSpPr>
              <a:spLocks noChangeArrowheads="1"/>
            </p:cNvSpPr>
            <p:nvPr/>
          </p:nvSpPr>
          <p:spPr bwMode="auto">
            <a:xfrm>
              <a:off x="303214" y="3846577"/>
              <a:ext cx="1057275" cy="197563"/>
            </a:xfrm>
            <a:prstGeom prst="roundRect">
              <a:avLst>
                <a:gd name="adj" fmla="val 16667"/>
              </a:avLst>
            </a:prstGeom>
            <a:solidFill>
              <a:srgbClr val="3B2123"/>
            </a:solidFill>
            <a:ln w="9525">
              <a:solidFill>
                <a:srgbClr val="3B2123"/>
              </a:solidFill>
              <a:round/>
              <a:headEnd/>
              <a:tailEnd/>
            </a:ln>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1" i="0" u="none" strike="noStrike" kern="1200" cap="none" spc="0" normalizeH="0" baseline="0" noProof="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Oeufs</a:t>
              </a:r>
            </a:p>
          </p:txBody>
        </p:sp>
        <p:sp>
          <p:nvSpPr>
            <p:cNvPr id="61" name="AutoShape 69">
              <a:extLst>
                <a:ext uri="{FF2B5EF4-FFF2-40B4-BE49-F238E27FC236}">
                  <a16:creationId xmlns:a16="http://schemas.microsoft.com/office/drawing/2014/main" id="{8AD69C03-2929-4AB6-B02E-B6CE07BF879E}"/>
                </a:ext>
              </a:extLst>
            </p:cNvPr>
            <p:cNvSpPr>
              <a:spLocks noChangeArrowheads="1"/>
            </p:cNvSpPr>
            <p:nvPr/>
          </p:nvSpPr>
          <p:spPr bwMode="auto">
            <a:xfrm>
              <a:off x="303214" y="4089040"/>
              <a:ext cx="1057275" cy="197563"/>
            </a:xfrm>
            <a:prstGeom prst="roundRect">
              <a:avLst>
                <a:gd name="adj" fmla="val 16667"/>
              </a:avLst>
            </a:prstGeom>
            <a:solidFill>
              <a:srgbClr val="3B2123"/>
            </a:solidFill>
            <a:ln w="9525">
              <a:solidFill>
                <a:srgbClr val="3B2123"/>
              </a:solidFill>
              <a:round/>
              <a:headEnd/>
              <a:tailEnd/>
            </a:ln>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1" i="0" u="none" strike="noStrike" kern="1200" cap="none" spc="0" normalizeH="0" baseline="0" noProof="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Porcs</a:t>
              </a:r>
            </a:p>
          </p:txBody>
        </p:sp>
        <p:sp>
          <p:nvSpPr>
            <p:cNvPr id="62" name="AutoShape 70">
              <a:extLst>
                <a:ext uri="{FF2B5EF4-FFF2-40B4-BE49-F238E27FC236}">
                  <a16:creationId xmlns:a16="http://schemas.microsoft.com/office/drawing/2014/main" id="{11F63535-179A-4948-A20E-3AFCCF6FB0DA}"/>
                </a:ext>
              </a:extLst>
            </p:cNvPr>
            <p:cNvSpPr>
              <a:spLocks noChangeArrowheads="1"/>
            </p:cNvSpPr>
            <p:nvPr/>
          </p:nvSpPr>
          <p:spPr bwMode="auto">
            <a:xfrm>
              <a:off x="303214" y="4331503"/>
              <a:ext cx="1057275" cy="197563"/>
            </a:xfrm>
            <a:prstGeom prst="roundRect">
              <a:avLst>
                <a:gd name="adj" fmla="val 16667"/>
              </a:avLst>
            </a:prstGeom>
            <a:solidFill>
              <a:srgbClr val="3B2123"/>
            </a:solidFill>
            <a:ln w="9525">
              <a:solidFill>
                <a:srgbClr val="3B2123"/>
              </a:solidFill>
              <a:round/>
              <a:headEnd/>
              <a:tailEnd/>
            </a:ln>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1" i="0" u="none" strike="noStrike" kern="1200" cap="none" spc="0" normalizeH="0" baseline="0" noProof="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Céréales</a:t>
              </a:r>
            </a:p>
          </p:txBody>
        </p:sp>
        <p:sp>
          <p:nvSpPr>
            <p:cNvPr id="63" name="AutoShape 71">
              <a:extLst>
                <a:ext uri="{FF2B5EF4-FFF2-40B4-BE49-F238E27FC236}">
                  <a16:creationId xmlns:a16="http://schemas.microsoft.com/office/drawing/2014/main" id="{7936896E-5E17-4DD4-890F-B38C19F5C407}"/>
                </a:ext>
              </a:extLst>
            </p:cNvPr>
            <p:cNvSpPr>
              <a:spLocks noChangeArrowheads="1"/>
            </p:cNvSpPr>
            <p:nvPr/>
          </p:nvSpPr>
          <p:spPr bwMode="auto">
            <a:xfrm>
              <a:off x="293920" y="5090641"/>
              <a:ext cx="1057275" cy="197563"/>
            </a:xfrm>
            <a:prstGeom prst="roundRect">
              <a:avLst>
                <a:gd name="adj" fmla="val 16667"/>
              </a:avLst>
            </a:prstGeom>
            <a:solidFill>
              <a:srgbClr val="97BF0D"/>
            </a:solidFill>
            <a:ln w="9525">
              <a:solidFill>
                <a:srgbClr val="97BF0D"/>
              </a:solidFill>
              <a:round/>
              <a:headEnd/>
              <a:tailEnd/>
            </a:ln>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1" i="0" u="none" strike="noStrike" kern="1200" cap="none" spc="0" normalizeH="0" baseline="0" noProof="0" dirty="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rPr>
                <a:t>Semences</a:t>
              </a:r>
            </a:p>
          </p:txBody>
        </p:sp>
        <p:sp>
          <p:nvSpPr>
            <p:cNvPr id="65" name="AutoShape 73">
              <a:extLst>
                <a:ext uri="{FF2B5EF4-FFF2-40B4-BE49-F238E27FC236}">
                  <a16:creationId xmlns:a16="http://schemas.microsoft.com/office/drawing/2014/main" id="{E3C53E4C-3757-44F7-AE1D-C48A940DD313}"/>
                </a:ext>
              </a:extLst>
            </p:cNvPr>
            <p:cNvSpPr>
              <a:spLocks noChangeArrowheads="1"/>
            </p:cNvSpPr>
            <p:nvPr/>
          </p:nvSpPr>
          <p:spPr bwMode="auto">
            <a:xfrm>
              <a:off x="277815" y="5659142"/>
              <a:ext cx="1057275" cy="197563"/>
            </a:xfrm>
            <a:prstGeom prst="roundRect">
              <a:avLst>
                <a:gd name="adj" fmla="val 16667"/>
              </a:avLst>
            </a:prstGeom>
            <a:solidFill>
              <a:srgbClr val="97BF0D"/>
            </a:solidFill>
            <a:ln w="9525">
              <a:solidFill>
                <a:srgbClr val="97BF0D"/>
              </a:solidFill>
              <a:round/>
              <a:headEnd/>
              <a:tailEnd/>
            </a:ln>
          </p:spPr>
          <p:txBody>
            <a:bodyPr wrap="none" lIns="89193" tIns="44596" rIns="89193" bIns="4459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1" i="0" u="none" strike="noStrike" kern="1200" cap="none" spc="0" normalizeH="0" baseline="0" noProof="0" dirty="0">
                  <a:ln>
                    <a:noFill/>
                  </a:ln>
                  <a:solidFill>
                    <a:srgbClr val="4E2730"/>
                  </a:solidFill>
                  <a:effectLst/>
                  <a:uLnTx/>
                  <a:uFillTx/>
                  <a:latin typeface="Century Gothic" panose="020F0302020204030204"/>
                  <a:ea typeface="+mn-ea"/>
                  <a:cs typeface="Arial" panose="020B0604020202020204" pitchFamily="34" charset="0"/>
                </a:rPr>
                <a:t>Viticulture</a:t>
              </a:r>
            </a:p>
          </p:txBody>
        </p:sp>
        <p:sp>
          <p:nvSpPr>
            <p:cNvPr id="66" name="Line 74">
              <a:extLst>
                <a:ext uri="{FF2B5EF4-FFF2-40B4-BE49-F238E27FC236}">
                  <a16:creationId xmlns:a16="http://schemas.microsoft.com/office/drawing/2014/main" id="{B6A0DF98-0987-4E03-AF30-BB6A978D7868}"/>
                </a:ext>
              </a:extLst>
            </p:cNvPr>
            <p:cNvSpPr>
              <a:spLocks noChangeShapeType="1"/>
            </p:cNvSpPr>
            <p:nvPr/>
          </p:nvSpPr>
          <p:spPr bwMode="auto">
            <a:xfrm flipV="1">
              <a:off x="1370013" y="2243624"/>
              <a:ext cx="209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67" name="Line 75">
              <a:extLst>
                <a:ext uri="{FF2B5EF4-FFF2-40B4-BE49-F238E27FC236}">
                  <a16:creationId xmlns:a16="http://schemas.microsoft.com/office/drawing/2014/main" id="{8CA3852E-6787-4EFD-B759-5A11D401645B}"/>
                </a:ext>
              </a:extLst>
            </p:cNvPr>
            <p:cNvSpPr>
              <a:spLocks noChangeShapeType="1"/>
            </p:cNvSpPr>
            <p:nvPr/>
          </p:nvSpPr>
          <p:spPr bwMode="auto">
            <a:xfrm flipV="1">
              <a:off x="1370013" y="2489081"/>
              <a:ext cx="209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68" name="Line 76">
              <a:extLst>
                <a:ext uri="{FF2B5EF4-FFF2-40B4-BE49-F238E27FC236}">
                  <a16:creationId xmlns:a16="http://schemas.microsoft.com/office/drawing/2014/main" id="{72C17C0A-E7AF-465F-B03A-05E7C3F29311}"/>
                </a:ext>
              </a:extLst>
            </p:cNvPr>
            <p:cNvSpPr>
              <a:spLocks noChangeShapeType="1"/>
            </p:cNvSpPr>
            <p:nvPr/>
          </p:nvSpPr>
          <p:spPr bwMode="auto">
            <a:xfrm flipV="1">
              <a:off x="1370013" y="2728551"/>
              <a:ext cx="209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69" name="Line 77">
              <a:extLst>
                <a:ext uri="{FF2B5EF4-FFF2-40B4-BE49-F238E27FC236}">
                  <a16:creationId xmlns:a16="http://schemas.microsoft.com/office/drawing/2014/main" id="{4390F343-6A99-4FFB-B6DD-DB8962BFE95C}"/>
                </a:ext>
              </a:extLst>
            </p:cNvPr>
            <p:cNvSpPr>
              <a:spLocks noChangeShapeType="1"/>
            </p:cNvSpPr>
            <p:nvPr/>
          </p:nvSpPr>
          <p:spPr bwMode="auto">
            <a:xfrm flipV="1">
              <a:off x="1366838" y="2969519"/>
              <a:ext cx="209550" cy="14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70" name="Line 78">
              <a:extLst>
                <a:ext uri="{FF2B5EF4-FFF2-40B4-BE49-F238E27FC236}">
                  <a16:creationId xmlns:a16="http://schemas.microsoft.com/office/drawing/2014/main" id="{62469069-5A89-4085-BE28-8A90656C594E}"/>
                </a:ext>
              </a:extLst>
            </p:cNvPr>
            <p:cNvSpPr>
              <a:spLocks noChangeShapeType="1"/>
            </p:cNvSpPr>
            <p:nvPr/>
          </p:nvSpPr>
          <p:spPr bwMode="auto">
            <a:xfrm flipV="1">
              <a:off x="1363663" y="3214974"/>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71" name="Line 79">
              <a:extLst>
                <a:ext uri="{FF2B5EF4-FFF2-40B4-BE49-F238E27FC236}">
                  <a16:creationId xmlns:a16="http://schemas.microsoft.com/office/drawing/2014/main" id="{24C4BF65-F335-49E9-B88B-68E507DE90BA}"/>
                </a:ext>
              </a:extLst>
            </p:cNvPr>
            <p:cNvSpPr>
              <a:spLocks noChangeShapeType="1"/>
            </p:cNvSpPr>
            <p:nvPr/>
          </p:nvSpPr>
          <p:spPr bwMode="auto">
            <a:xfrm flipV="1">
              <a:off x="1373188" y="3458934"/>
              <a:ext cx="203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72" name="Line 80">
              <a:extLst>
                <a:ext uri="{FF2B5EF4-FFF2-40B4-BE49-F238E27FC236}">
                  <a16:creationId xmlns:a16="http://schemas.microsoft.com/office/drawing/2014/main" id="{9242D499-0838-4697-B728-AC71007B5B3C}"/>
                </a:ext>
              </a:extLst>
            </p:cNvPr>
            <p:cNvSpPr>
              <a:spLocks noChangeShapeType="1"/>
            </p:cNvSpPr>
            <p:nvPr/>
          </p:nvSpPr>
          <p:spPr bwMode="auto">
            <a:xfrm flipV="1">
              <a:off x="1354139" y="3699901"/>
              <a:ext cx="2174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73" name="Line 81">
              <a:extLst>
                <a:ext uri="{FF2B5EF4-FFF2-40B4-BE49-F238E27FC236}">
                  <a16:creationId xmlns:a16="http://schemas.microsoft.com/office/drawing/2014/main" id="{7C853554-715E-4248-A6E1-8EC284708715}"/>
                </a:ext>
              </a:extLst>
            </p:cNvPr>
            <p:cNvSpPr>
              <a:spLocks noChangeShapeType="1"/>
            </p:cNvSpPr>
            <p:nvPr/>
          </p:nvSpPr>
          <p:spPr bwMode="auto">
            <a:xfrm flipV="1">
              <a:off x="1360489" y="394086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74" name="Line 82">
              <a:extLst>
                <a:ext uri="{FF2B5EF4-FFF2-40B4-BE49-F238E27FC236}">
                  <a16:creationId xmlns:a16="http://schemas.microsoft.com/office/drawing/2014/main" id="{1084600E-E118-42B0-89AE-A7E7D4975B63}"/>
                </a:ext>
              </a:extLst>
            </p:cNvPr>
            <p:cNvSpPr>
              <a:spLocks noChangeShapeType="1"/>
            </p:cNvSpPr>
            <p:nvPr/>
          </p:nvSpPr>
          <p:spPr bwMode="auto">
            <a:xfrm flipV="1">
              <a:off x="1360488" y="4192311"/>
              <a:ext cx="209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75" name="Line 84">
              <a:extLst>
                <a:ext uri="{FF2B5EF4-FFF2-40B4-BE49-F238E27FC236}">
                  <a16:creationId xmlns:a16="http://schemas.microsoft.com/office/drawing/2014/main" id="{CCDE7309-E4FE-4CDB-BA1E-7104B1646407}"/>
                </a:ext>
              </a:extLst>
            </p:cNvPr>
            <p:cNvSpPr>
              <a:spLocks noChangeShapeType="1"/>
            </p:cNvSpPr>
            <p:nvPr/>
          </p:nvSpPr>
          <p:spPr bwMode="auto">
            <a:xfrm flipV="1">
              <a:off x="1352319" y="5195741"/>
              <a:ext cx="206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77" name="Line 86">
              <a:extLst>
                <a:ext uri="{FF2B5EF4-FFF2-40B4-BE49-F238E27FC236}">
                  <a16:creationId xmlns:a16="http://schemas.microsoft.com/office/drawing/2014/main" id="{62400BEC-59AF-4D43-8031-E5E639BFE06C}"/>
                </a:ext>
              </a:extLst>
            </p:cNvPr>
            <p:cNvSpPr>
              <a:spLocks noChangeShapeType="1"/>
            </p:cNvSpPr>
            <p:nvPr/>
          </p:nvSpPr>
          <p:spPr bwMode="auto">
            <a:xfrm flipH="1">
              <a:off x="1562099" y="5183767"/>
              <a:ext cx="17464" cy="8491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78" name="Line 87">
              <a:extLst>
                <a:ext uri="{FF2B5EF4-FFF2-40B4-BE49-F238E27FC236}">
                  <a16:creationId xmlns:a16="http://schemas.microsoft.com/office/drawing/2014/main" id="{61888294-77B5-44C8-A58A-F43613AC174A}"/>
                </a:ext>
              </a:extLst>
            </p:cNvPr>
            <p:cNvSpPr>
              <a:spLocks noChangeShapeType="1"/>
            </p:cNvSpPr>
            <p:nvPr/>
          </p:nvSpPr>
          <p:spPr bwMode="auto">
            <a:xfrm>
              <a:off x="1579563" y="5465992"/>
              <a:ext cx="247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79" name="Line 88">
              <a:extLst>
                <a:ext uri="{FF2B5EF4-FFF2-40B4-BE49-F238E27FC236}">
                  <a16:creationId xmlns:a16="http://schemas.microsoft.com/office/drawing/2014/main" id="{9CC925D7-9CB7-4B0D-A32D-BDC18FAE31C2}"/>
                </a:ext>
              </a:extLst>
            </p:cNvPr>
            <p:cNvSpPr>
              <a:spLocks noChangeShapeType="1"/>
            </p:cNvSpPr>
            <p:nvPr/>
          </p:nvSpPr>
          <p:spPr bwMode="auto">
            <a:xfrm flipH="1" flipV="1">
              <a:off x="1824288" y="3846575"/>
              <a:ext cx="7687" cy="16194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81" name="Line 90">
              <a:extLst>
                <a:ext uri="{FF2B5EF4-FFF2-40B4-BE49-F238E27FC236}">
                  <a16:creationId xmlns:a16="http://schemas.microsoft.com/office/drawing/2014/main" id="{E02381D7-5CA4-48AD-AB13-EEAF3A494282}"/>
                </a:ext>
              </a:extLst>
            </p:cNvPr>
            <p:cNvSpPr>
              <a:spLocks noChangeShapeType="1"/>
            </p:cNvSpPr>
            <p:nvPr/>
          </p:nvSpPr>
          <p:spPr bwMode="auto">
            <a:xfrm flipH="1">
              <a:off x="1598611" y="2670242"/>
              <a:ext cx="280261" cy="389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82" name="AutoShape 91">
              <a:extLst>
                <a:ext uri="{FF2B5EF4-FFF2-40B4-BE49-F238E27FC236}">
                  <a16:creationId xmlns:a16="http://schemas.microsoft.com/office/drawing/2014/main" id="{1D4E8160-D4B5-4892-9757-018AEE7A1FAC}"/>
                </a:ext>
              </a:extLst>
            </p:cNvPr>
            <p:cNvSpPr>
              <a:spLocks noChangeArrowheads="1"/>
            </p:cNvSpPr>
            <p:nvPr/>
          </p:nvSpPr>
          <p:spPr bwMode="auto">
            <a:xfrm>
              <a:off x="303214" y="3610100"/>
              <a:ext cx="1057275" cy="197563"/>
            </a:xfrm>
            <a:prstGeom prst="roundRect">
              <a:avLst>
                <a:gd name="adj" fmla="val 16667"/>
              </a:avLst>
            </a:prstGeom>
            <a:solidFill>
              <a:srgbClr val="3B2123"/>
            </a:solidFill>
            <a:ln w="9525">
              <a:solidFill>
                <a:srgbClr val="3B2123"/>
              </a:solidFill>
              <a:round/>
              <a:headEnd/>
              <a:tailEnd/>
            </a:ln>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1" i="0" u="none" strike="noStrike" kern="1200" cap="none" spc="0" normalizeH="0" baseline="0" noProof="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Gavage</a:t>
              </a:r>
            </a:p>
          </p:txBody>
        </p:sp>
        <p:sp>
          <p:nvSpPr>
            <p:cNvPr id="83" name="Line 92">
              <a:extLst>
                <a:ext uri="{FF2B5EF4-FFF2-40B4-BE49-F238E27FC236}">
                  <a16:creationId xmlns:a16="http://schemas.microsoft.com/office/drawing/2014/main" id="{39613E9C-39F1-4DD6-A3BF-1BCEC3366715}"/>
                </a:ext>
              </a:extLst>
            </p:cNvPr>
            <p:cNvSpPr>
              <a:spLocks noChangeShapeType="1"/>
            </p:cNvSpPr>
            <p:nvPr/>
          </p:nvSpPr>
          <p:spPr bwMode="auto">
            <a:xfrm flipV="1">
              <a:off x="3843338" y="1999395"/>
              <a:ext cx="344024" cy="43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84" name="AutoShape 95">
              <a:extLst>
                <a:ext uri="{FF2B5EF4-FFF2-40B4-BE49-F238E27FC236}">
                  <a16:creationId xmlns:a16="http://schemas.microsoft.com/office/drawing/2014/main" id="{1860C03F-5A15-4050-B1B9-43387F8647B4}"/>
                </a:ext>
              </a:extLst>
            </p:cNvPr>
            <p:cNvSpPr>
              <a:spLocks noChangeArrowheads="1"/>
            </p:cNvSpPr>
            <p:nvPr/>
          </p:nvSpPr>
          <p:spPr bwMode="auto">
            <a:xfrm>
              <a:off x="1999458" y="1827853"/>
              <a:ext cx="1830385" cy="344612"/>
            </a:xfrm>
            <a:prstGeom prst="roundRect">
              <a:avLst>
                <a:gd name="adj" fmla="val 16667"/>
              </a:avLst>
            </a:prstGeom>
            <a:solidFill>
              <a:schemeClr val="bg1"/>
            </a:solidFill>
            <a:ln w="9525">
              <a:solidFill>
                <a:srgbClr val="969696"/>
              </a:solidFill>
              <a:round/>
              <a:headEnd/>
              <a:tailEnd/>
            </a:ln>
            <a:effectLst>
              <a:outerShdw dist="35921" dir="2700000" algn="ctr" rotWithShape="0">
                <a:schemeClr val="bg2"/>
              </a:outerShdw>
            </a:effectLst>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600" b="1" i="1" u="none" strike="noStrike" kern="1200" cap="none" spc="0" normalizeH="0" baseline="0" noProof="0" dirty="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rPr>
                <a:t>Bureau du Conseil</a:t>
              </a:r>
            </a:p>
          </p:txBody>
        </p:sp>
        <p:sp>
          <p:nvSpPr>
            <p:cNvPr id="85" name="Line 96">
              <a:extLst>
                <a:ext uri="{FF2B5EF4-FFF2-40B4-BE49-F238E27FC236}">
                  <a16:creationId xmlns:a16="http://schemas.microsoft.com/office/drawing/2014/main" id="{667AA0E4-D8C0-4D10-A88F-FFAC7353023A}"/>
                </a:ext>
              </a:extLst>
            </p:cNvPr>
            <p:cNvSpPr>
              <a:spLocks noChangeShapeType="1"/>
            </p:cNvSpPr>
            <p:nvPr/>
          </p:nvSpPr>
          <p:spPr bwMode="auto">
            <a:xfrm flipV="1">
              <a:off x="1360488" y="4419807"/>
              <a:ext cx="209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86" name="AutoShape 97">
              <a:extLst>
                <a:ext uri="{FF2B5EF4-FFF2-40B4-BE49-F238E27FC236}">
                  <a16:creationId xmlns:a16="http://schemas.microsoft.com/office/drawing/2014/main" id="{B2184EA0-2C35-4559-9660-A19835A0D2F4}"/>
                </a:ext>
              </a:extLst>
            </p:cNvPr>
            <p:cNvSpPr>
              <a:spLocks noChangeArrowheads="1"/>
            </p:cNvSpPr>
            <p:nvPr/>
          </p:nvSpPr>
          <p:spPr bwMode="auto">
            <a:xfrm>
              <a:off x="324836" y="4578458"/>
              <a:ext cx="1022951" cy="154994"/>
            </a:xfrm>
            <a:prstGeom prst="roundRect">
              <a:avLst>
                <a:gd name="adj" fmla="val 16667"/>
              </a:avLst>
            </a:prstGeom>
            <a:solidFill>
              <a:srgbClr val="3B2123"/>
            </a:solidFill>
            <a:ln w="9525">
              <a:solidFill>
                <a:srgbClr val="3B2123"/>
              </a:solidFill>
              <a:round/>
              <a:headEnd/>
              <a:tailEnd/>
            </a:ln>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1" i="0" u="none" strike="noStrike" kern="1200" cap="none" spc="0" normalizeH="0" baseline="0" noProof="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Bio</a:t>
              </a:r>
            </a:p>
          </p:txBody>
        </p:sp>
        <p:sp>
          <p:nvSpPr>
            <p:cNvPr id="87" name="Line 98">
              <a:extLst>
                <a:ext uri="{FF2B5EF4-FFF2-40B4-BE49-F238E27FC236}">
                  <a16:creationId xmlns:a16="http://schemas.microsoft.com/office/drawing/2014/main" id="{AC261A22-B3DF-4A31-9AD6-2A9958E20915}"/>
                </a:ext>
              </a:extLst>
            </p:cNvPr>
            <p:cNvSpPr>
              <a:spLocks noChangeShapeType="1"/>
            </p:cNvSpPr>
            <p:nvPr/>
          </p:nvSpPr>
          <p:spPr bwMode="auto">
            <a:xfrm flipV="1">
              <a:off x="1357313" y="4669754"/>
              <a:ext cx="203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88" name="Text Box 99">
              <a:extLst>
                <a:ext uri="{FF2B5EF4-FFF2-40B4-BE49-F238E27FC236}">
                  <a16:creationId xmlns:a16="http://schemas.microsoft.com/office/drawing/2014/main" id="{9D409EF1-8963-425C-893F-18CB92739CDC}"/>
                </a:ext>
              </a:extLst>
            </p:cNvPr>
            <p:cNvSpPr txBox="1">
              <a:spLocks noChangeArrowheads="1"/>
            </p:cNvSpPr>
            <p:nvPr/>
          </p:nvSpPr>
          <p:spPr bwMode="auto">
            <a:xfrm>
              <a:off x="4087748" y="4698578"/>
              <a:ext cx="1543181" cy="459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193" tIns="44596" rIns="89193" bIns="44596">
              <a:spAutoFit/>
            </a:bodyP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2400" b="1" i="0" u="none" strike="noStrike" kern="1200" cap="none" spc="0" normalizeH="0" baseline="0" noProof="0" dirty="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rPr>
                <a:t>5 territoires</a:t>
              </a:r>
            </a:p>
          </p:txBody>
        </p:sp>
        <p:sp>
          <p:nvSpPr>
            <p:cNvPr id="89" name="AutoShape 100">
              <a:extLst>
                <a:ext uri="{FF2B5EF4-FFF2-40B4-BE49-F238E27FC236}">
                  <a16:creationId xmlns:a16="http://schemas.microsoft.com/office/drawing/2014/main" id="{8F2DF9AB-232D-4475-B1A2-A757F140F222}"/>
                </a:ext>
              </a:extLst>
            </p:cNvPr>
            <p:cNvSpPr>
              <a:spLocks noChangeArrowheads="1"/>
            </p:cNvSpPr>
            <p:nvPr/>
          </p:nvSpPr>
          <p:spPr bwMode="auto">
            <a:xfrm>
              <a:off x="290514" y="5368786"/>
              <a:ext cx="1057275" cy="197563"/>
            </a:xfrm>
            <a:prstGeom prst="roundRect">
              <a:avLst>
                <a:gd name="adj" fmla="val 16667"/>
              </a:avLst>
            </a:prstGeom>
            <a:solidFill>
              <a:srgbClr val="97BF0D"/>
            </a:solidFill>
            <a:ln w="9525">
              <a:solidFill>
                <a:srgbClr val="97BF0D"/>
              </a:solidFill>
              <a:round/>
              <a:headEnd/>
              <a:tailEnd/>
            </a:ln>
          </p:spPr>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100" b="1" i="0" u="none" strike="noStrike" kern="1200" cap="none" spc="0" normalizeH="0" baseline="0" noProof="0" dirty="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rPr>
                <a:t>Pépinière</a:t>
              </a:r>
            </a:p>
          </p:txBody>
        </p:sp>
        <p:sp>
          <p:nvSpPr>
            <p:cNvPr id="90" name="Line 101">
              <a:extLst>
                <a:ext uri="{FF2B5EF4-FFF2-40B4-BE49-F238E27FC236}">
                  <a16:creationId xmlns:a16="http://schemas.microsoft.com/office/drawing/2014/main" id="{3A0FDA2C-2F77-485C-AA78-29DDDF5FB5F4}"/>
                </a:ext>
              </a:extLst>
            </p:cNvPr>
            <p:cNvSpPr>
              <a:spLocks noChangeShapeType="1"/>
            </p:cNvSpPr>
            <p:nvPr/>
          </p:nvSpPr>
          <p:spPr bwMode="auto">
            <a:xfrm flipV="1">
              <a:off x="1360489" y="5772185"/>
              <a:ext cx="206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91" name="Text Box 102">
              <a:extLst>
                <a:ext uri="{FF2B5EF4-FFF2-40B4-BE49-F238E27FC236}">
                  <a16:creationId xmlns:a16="http://schemas.microsoft.com/office/drawing/2014/main" id="{1522FBC3-A1D7-41F8-A3F7-D7693D42188B}"/>
                </a:ext>
              </a:extLst>
            </p:cNvPr>
            <p:cNvSpPr txBox="1">
              <a:spLocks noChangeArrowheads="1"/>
            </p:cNvSpPr>
            <p:nvPr/>
          </p:nvSpPr>
          <p:spPr bwMode="auto">
            <a:xfrm>
              <a:off x="3898900" y="6212839"/>
              <a:ext cx="3484414" cy="459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193" tIns="44596" rIns="89193" bIns="44596">
              <a:spAutoFit/>
            </a:bodyP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2400" b="1" i="0" u="none" strike="noStrike" kern="1200" cap="none" spc="0" normalizeH="0" baseline="0" noProof="0" dirty="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rPr>
                <a:t>29 comités de bassin de vie</a:t>
              </a:r>
            </a:p>
          </p:txBody>
        </p:sp>
        <p:sp>
          <p:nvSpPr>
            <p:cNvPr id="92" name="AutoShape 73">
              <a:extLst>
                <a:ext uri="{FF2B5EF4-FFF2-40B4-BE49-F238E27FC236}">
                  <a16:creationId xmlns:a16="http://schemas.microsoft.com/office/drawing/2014/main" id="{0103A2AA-9D06-454D-82B5-3266E548954E}"/>
                </a:ext>
              </a:extLst>
            </p:cNvPr>
            <p:cNvSpPr>
              <a:spLocks noChangeArrowheads="1"/>
            </p:cNvSpPr>
            <p:nvPr/>
          </p:nvSpPr>
          <p:spPr bwMode="auto">
            <a:xfrm>
              <a:off x="284164" y="5949499"/>
              <a:ext cx="1057275" cy="220204"/>
            </a:xfrm>
            <a:prstGeom prst="roundRect">
              <a:avLst>
                <a:gd name="adj" fmla="val 16667"/>
              </a:avLst>
            </a:prstGeom>
            <a:solidFill>
              <a:srgbClr val="97BF0D"/>
            </a:solidFill>
            <a:ln w="9525">
              <a:solidFill>
                <a:srgbClr val="97BF0D"/>
              </a:solidFill>
              <a:round/>
              <a:headEnd/>
              <a:tailEnd/>
            </a:ln>
          </p:spPr>
          <p:txBody>
            <a:bodyPr wrap="none" lIns="89193" tIns="44596" rIns="89193" bIns="4459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1" i="0" u="none" strike="noStrike" kern="1200" cap="none" spc="0" normalizeH="0" baseline="0" noProof="0" dirty="0">
                  <a:ln>
                    <a:noFill/>
                  </a:ln>
                  <a:solidFill>
                    <a:srgbClr val="4E2730"/>
                  </a:solidFill>
                  <a:effectLst/>
                  <a:uLnTx/>
                  <a:uFillTx/>
                  <a:latin typeface="Century Gothic" panose="020F0302020204030204"/>
                  <a:ea typeface="+mn-ea"/>
                  <a:cs typeface="Arial" panose="020B0604020202020204" pitchFamily="34" charset="0"/>
                </a:rPr>
                <a:t>Maraîchage</a:t>
              </a:r>
            </a:p>
          </p:txBody>
        </p:sp>
        <p:sp>
          <p:nvSpPr>
            <p:cNvPr id="93" name="Line 98">
              <a:extLst>
                <a:ext uri="{FF2B5EF4-FFF2-40B4-BE49-F238E27FC236}">
                  <a16:creationId xmlns:a16="http://schemas.microsoft.com/office/drawing/2014/main" id="{CDEF0243-3CE9-422A-9463-FCF62DA639DE}"/>
                </a:ext>
              </a:extLst>
            </p:cNvPr>
            <p:cNvSpPr>
              <a:spLocks noChangeShapeType="1"/>
            </p:cNvSpPr>
            <p:nvPr/>
          </p:nvSpPr>
          <p:spPr bwMode="auto">
            <a:xfrm flipV="1">
              <a:off x="1355495" y="6037388"/>
              <a:ext cx="203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94" name="Text Box 102">
              <a:extLst>
                <a:ext uri="{FF2B5EF4-FFF2-40B4-BE49-F238E27FC236}">
                  <a16:creationId xmlns:a16="http://schemas.microsoft.com/office/drawing/2014/main" id="{5C4BBD77-75C0-43EC-9FB5-5968D38615DF}"/>
                </a:ext>
              </a:extLst>
            </p:cNvPr>
            <p:cNvSpPr txBox="1">
              <a:spLocks noChangeArrowheads="1"/>
            </p:cNvSpPr>
            <p:nvPr/>
          </p:nvSpPr>
          <p:spPr bwMode="auto">
            <a:xfrm>
              <a:off x="290514" y="1593148"/>
              <a:ext cx="1273968" cy="58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193" tIns="44596" rIns="89193" bIns="44596">
              <a:spAutoFit/>
            </a:bodyP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1600" b="1" i="0" u="none" strike="noStrike" kern="1200" cap="none" spc="0" normalizeH="0" baseline="0" noProof="0">
                  <a:ln>
                    <a:noFill/>
                  </a:ln>
                  <a:solidFill>
                    <a:srgbClr val="4E2730"/>
                  </a:solidFill>
                  <a:effectLst/>
                  <a:uLnTx/>
                  <a:uFillTx/>
                  <a:latin typeface="Arial" pitchFamily="34" charset="0"/>
                  <a:ea typeface="ＭＳ Ｐゴシック" pitchFamily="34" charset="-128"/>
                  <a:cs typeface="Arial" panose="020B0604020202020204" pitchFamily="34" charset="0"/>
                </a:rPr>
                <a:t>Commissions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1600" b="1" i="0" u="none" strike="noStrike" kern="1200" cap="none" spc="0" normalizeH="0" baseline="0" noProof="0">
                  <a:ln>
                    <a:noFill/>
                  </a:ln>
                  <a:solidFill>
                    <a:srgbClr val="4E2730"/>
                  </a:solidFill>
                  <a:effectLst/>
                  <a:uLnTx/>
                  <a:uFillTx/>
                  <a:latin typeface="Arial" pitchFamily="34" charset="0"/>
                  <a:ea typeface="ＭＳ Ｐゴシック" pitchFamily="34" charset="-128"/>
                  <a:cs typeface="Arial" panose="020B0604020202020204" pitchFamily="34" charset="0"/>
                </a:rPr>
                <a:t>de production</a:t>
              </a:r>
            </a:p>
          </p:txBody>
        </p:sp>
        <p:sp>
          <p:nvSpPr>
            <p:cNvPr id="96" name="Rectangle à coins arrondis 1">
              <a:extLst>
                <a:ext uri="{FF2B5EF4-FFF2-40B4-BE49-F238E27FC236}">
                  <a16:creationId xmlns:a16="http://schemas.microsoft.com/office/drawing/2014/main" id="{0ABEFE4B-6E25-42F5-A75C-CC51B74B2254}"/>
                </a:ext>
              </a:extLst>
            </p:cNvPr>
            <p:cNvSpPr/>
            <p:nvPr/>
          </p:nvSpPr>
          <p:spPr bwMode="auto">
            <a:xfrm>
              <a:off x="2627314" y="5316636"/>
              <a:ext cx="1422649" cy="344612"/>
            </a:xfrm>
            <a:prstGeom prst="roundRect">
              <a:avLst/>
            </a:prstGeom>
            <a:solidFill>
              <a:srgbClr val="99BF0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1042988"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srgbClr val="4E2730"/>
                  </a:solidFill>
                  <a:effectLst/>
                  <a:uLnTx/>
                  <a:uFillTx/>
                  <a:latin typeface="Arial" pitchFamily="34" charset="0"/>
                  <a:ea typeface="+mn-ea"/>
                  <a:cs typeface="+mn-cs"/>
                </a:rPr>
                <a:t>Atlantique</a:t>
              </a:r>
            </a:p>
          </p:txBody>
        </p:sp>
        <p:sp>
          <p:nvSpPr>
            <p:cNvPr id="97" name="Rectangle à coins arrondis 117">
              <a:extLst>
                <a:ext uri="{FF2B5EF4-FFF2-40B4-BE49-F238E27FC236}">
                  <a16:creationId xmlns:a16="http://schemas.microsoft.com/office/drawing/2014/main" id="{D7248D3A-59D0-40BA-8C8F-8C459C2EA888}"/>
                </a:ext>
              </a:extLst>
            </p:cNvPr>
            <p:cNvSpPr/>
            <p:nvPr/>
          </p:nvSpPr>
          <p:spPr bwMode="auto">
            <a:xfrm>
              <a:off x="6833961" y="5316636"/>
              <a:ext cx="1082902" cy="344612"/>
            </a:xfrm>
            <a:prstGeom prst="roundRect">
              <a:avLst/>
            </a:prstGeom>
            <a:solidFill>
              <a:srgbClr val="99BF0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1042988"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srgbClr val="4E2730"/>
                  </a:solidFill>
                  <a:effectLst/>
                  <a:uLnTx/>
                  <a:uFillTx/>
                  <a:latin typeface="Arial" pitchFamily="34" charset="0"/>
                  <a:ea typeface="+mn-ea"/>
                  <a:cs typeface="+mn-cs"/>
                </a:rPr>
                <a:t>Val de Loire</a:t>
              </a:r>
            </a:p>
          </p:txBody>
        </p:sp>
        <p:sp>
          <p:nvSpPr>
            <p:cNvPr id="98" name="Rectangle à coins arrondis 118">
              <a:extLst>
                <a:ext uri="{FF2B5EF4-FFF2-40B4-BE49-F238E27FC236}">
                  <a16:creationId xmlns:a16="http://schemas.microsoft.com/office/drawing/2014/main" id="{0F0B72E7-991C-4D5F-9ACA-52393CD3810B}"/>
                </a:ext>
              </a:extLst>
            </p:cNvPr>
            <p:cNvSpPr/>
            <p:nvPr/>
          </p:nvSpPr>
          <p:spPr bwMode="auto">
            <a:xfrm>
              <a:off x="5750170" y="5316636"/>
              <a:ext cx="1047680" cy="344612"/>
            </a:xfrm>
            <a:prstGeom prst="roundRect">
              <a:avLst/>
            </a:prstGeom>
            <a:solidFill>
              <a:srgbClr val="99BF0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1042988"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srgbClr val="4E2730"/>
                  </a:solidFill>
                  <a:effectLst/>
                  <a:uLnTx/>
                  <a:uFillTx/>
                  <a:latin typeface="Arial" pitchFamily="34" charset="0"/>
                  <a:ea typeface="+mn-ea"/>
                  <a:cs typeface="+mn-cs"/>
                </a:rPr>
                <a:t>Nord Loire</a:t>
              </a:r>
            </a:p>
          </p:txBody>
        </p:sp>
        <p:sp>
          <p:nvSpPr>
            <p:cNvPr id="99" name="Rectangle à coins arrondis 120">
              <a:extLst>
                <a:ext uri="{FF2B5EF4-FFF2-40B4-BE49-F238E27FC236}">
                  <a16:creationId xmlns:a16="http://schemas.microsoft.com/office/drawing/2014/main" id="{D0E4777F-52DE-4DA1-B44C-0F430BFD8B0B}"/>
                </a:ext>
              </a:extLst>
            </p:cNvPr>
            <p:cNvSpPr/>
            <p:nvPr/>
          </p:nvSpPr>
          <p:spPr bwMode="auto">
            <a:xfrm>
              <a:off x="8072265" y="5316636"/>
              <a:ext cx="779349" cy="344612"/>
            </a:xfrm>
            <a:prstGeom prst="roundRect">
              <a:avLst/>
            </a:prstGeom>
            <a:solidFill>
              <a:srgbClr val="99BF0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1042988"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srgbClr val="4E2730"/>
                  </a:solidFill>
                  <a:effectLst/>
                  <a:uLnTx/>
                  <a:uFillTx/>
                  <a:latin typeface="Arial" pitchFamily="34" charset="0"/>
                  <a:ea typeface="+mn-ea"/>
                  <a:cs typeface="+mn-cs"/>
                </a:rPr>
                <a:t>Sèvres</a:t>
              </a:r>
            </a:p>
          </p:txBody>
        </p:sp>
        <p:sp>
          <p:nvSpPr>
            <p:cNvPr id="100" name="Rectangle à coins arrondis 121">
              <a:extLst>
                <a:ext uri="{FF2B5EF4-FFF2-40B4-BE49-F238E27FC236}">
                  <a16:creationId xmlns:a16="http://schemas.microsoft.com/office/drawing/2014/main" id="{D5B57291-2A7B-49F2-8DFE-5AB9AC7FF130}"/>
                </a:ext>
              </a:extLst>
            </p:cNvPr>
            <p:cNvSpPr/>
            <p:nvPr/>
          </p:nvSpPr>
          <p:spPr bwMode="auto">
            <a:xfrm>
              <a:off x="4189413" y="5316636"/>
              <a:ext cx="1422649" cy="344612"/>
            </a:xfrm>
            <a:prstGeom prst="roundRect">
              <a:avLst/>
            </a:prstGeom>
            <a:solidFill>
              <a:srgbClr val="99BF0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1042988"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srgbClr val="4E2730"/>
                  </a:solidFill>
                  <a:effectLst/>
                  <a:uLnTx/>
                  <a:uFillTx/>
                  <a:latin typeface="Arial" pitchFamily="34" charset="0"/>
                  <a:ea typeface="+mn-ea"/>
                  <a:cs typeface="+mn-cs"/>
                </a:rPr>
                <a:t>Poitou Limousin</a:t>
              </a:r>
            </a:p>
          </p:txBody>
        </p:sp>
      </p:grpSp>
      <p:sp>
        <p:nvSpPr>
          <p:cNvPr id="103" name="Line 84">
            <a:extLst>
              <a:ext uri="{FF2B5EF4-FFF2-40B4-BE49-F238E27FC236}">
                <a16:creationId xmlns:a16="http://schemas.microsoft.com/office/drawing/2014/main" id="{9FDB9638-C81F-4567-9E29-4FEF65A9B5F7}"/>
              </a:ext>
            </a:extLst>
          </p:cNvPr>
          <p:cNvSpPr>
            <a:spLocks noChangeShapeType="1"/>
          </p:cNvSpPr>
          <p:nvPr/>
        </p:nvSpPr>
        <p:spPr bwMode="auto">
          <a:xfrm flipV="1">
            <a:off x="2767534" y="5040201"/>
            <a:ext cx="2506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104" name="Line 84">
            <a:extLst>
              <a:ext uri="{FF2B5EF4-FFF2-40B4-BE49-F238E27FC236}">
                <a16:creationId xmlns:a16="http://schemas.microsoft.com/office/drawing/2014/main" id="{F67D8573-7720-435C-AF59-F5EF40DEB841}"/>
              </a:ext>
            </a:extLst>
          </p:cNvPr>
          <p:cNvSpPr>
            <a:spLocks noChangeShapeType="1"/>
          </p:cNvSpPr>
          <p:nvPr/>
        </p:nvSpPr>
        <p:spPr bwMode="auto">
          <a:xfrm flipV="1">
            <a:off x="3036677" y="3375278"/>
            <a:ext cx="102507" cy="3891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9193" tIns="44596" rIns="89193" bIns="4459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4E2730"/>
              </a:solidFill>
              <a:effectLst/>
              <a:uLnTx/>
              <a:uFillTx/>
              <a:latin typeface="Arial" panose="020B0604020202020204" pitchFamily="34" charset="0"/>
              <a:ea typeface="+mn-ea"/>
              <a:cs typeface="Arial" panose="020B0604020202020204" pitchFamily="34" charset="0"/>
            </a:endParaRPr>
          </a:p>
        </p:txBody>
      </p:sp>
      <p:sp>
        <p:nvSpPr>
          <p:cNvPr id="105" name="AutoShape 95">
            <a:extLst>
              <a:ext uri="{FF2B5EF4-FFF2-40B4-BE49-F238E27FC236}">
                <a16:creationId xmlns:a16="http://schemas.microsoft.com/office/drawing/2014/main" id="{0DC03AE4-D8DC-4EB3-B7D6-2858E173354A}"/>
              </a:ext>
            </a:extLst>
          </p:cNvPr>
          <p:cNvSpPr>
            <a:spLocks noChangeArrowheads="1"/>
          </p:cNvSpPr>
          <p:nvPr/>
        </p:nvSpPr>
        <p:spPr bwMode="auto">
          <a:xfrm>
            <a:off x="9560360" y="2092804"/>
            <a:ext cx="2406354" cy="644578"/>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lIns="89193" tIns="44596" rIns="89193" bIns="44596" anchor="ctr"/>
          <a:lstStyle>
            <a:lvl1pPr eaLnBrk="0" hangingPunct="0">
              <a:spcBef>
                <a:spcPct val="20000"/>
              </a:spcBef>
              <a:buFont typeface="Arial" pitchFamily="34" charset="0"/>
              <a:buChar char="•"/>
              <a:defRPr sz="3200">
                <a:solidFill>
                  <a:srgbClr val="327929"/>
                </a:solidFill>
                <a:latin typeface="Guildford Pro Bold" charset="0"/>
                <a:ea typeface="ＭＳ Ｐゴシック" pitchFamily="34" charset="-128"/>
              </a:defRPr>
            </a:lvl1pPr>
            <a:lvl2pPr marL="742950" indent="-285750" eaLnBrk="0" hangingPunct="0">
              <a:spcBef>
                <a:spcPct val="20000"/>
              </a:spcBef>
              <a:buFont typeface="Arial" pitchFamily="34" charset="0"/>
              <a:buChar char="–"/>
              <a:defRPr sz="2800">
                <a:solidFill>
                  <a:srgbClr val="3B2123"/>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rgbClr val="3B2123"/>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rgbClr val="3B2123"/>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3B2123"/>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800" b="1" i="1" u="none" strike="noStrike" kern="1200" cap="none" spc="0" normalizeH="0" baseline="0" noProof="0" dirty="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rPr>
              <a:t>Comité Opérationnel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400" b="0" i="1" u="none" strike="noStrike" kern="1200" cap="none" spc="0" normalizeH="0" baseline="0" noProof="0" dirty="0">
                <a:ln>
                  <a:noFill/>
                </a:ln>
                <a:solidFill>
                  <a:srgbClr val="4E2730"/>
                </a:solidFill>
                <a:effectLst/>
                <a:uLnTx/>
                <a:uFillTx/>
                <a:latin typeface="Arial" panose="020B0604020202020204" pitchFamily="34" charset="0"/>
                <a:ea typeface="ＭＳ Ｐゴシック" pitchFamily="34" charset="-128"/>
                <a:cs typeface="Arial" panose="020B0604020202020204" pitchFamily="34" charset="0"/>
              </a:rPr>
              <a:t>Met en œuvre la stratégie</a:t>
            </a:r>
          </a:p>
        </p:txBody>
      </p:sp>
      <p:sp>
        <p:nvSpPr>
          <p:cNvPr id="2" name="Flèche : droite 1">
            <a:extLst>
              <a:ext uri="{FF2B5EF4-FFF2-40B4-BE49-F238E27FC236}">
                <a16:creationId xmlns:a16="http://schemas.microsoft.com/office/drawing/2014/main" id="{DC624702-78E0-4165-AEBF-63F9C139D9BF}"/>
              </a:ext>
            </a:extLst>
          </p:cNvPr>
          <p:cNvSpPr/>
          <p:nvPr/>
        </p:nvSpPr>
        <p:spPr>
          <a:xfrm rot="2301685">
            <a:off x="9778826" y="1573352"/>
            <a:ext cx="590073" cy="33345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cxnSp>
        <p:nvCxnSpPr>
          <p:cNvPr id="108" name="Connecteur droit avec flèche 107">
            <a:extLst>
              <a:ext uri="{FF2B5EF4-FFF2-40B4-BE49-F238E27FC236}">
                <a16:creationId xmlns:a16="http://schemas.microsoft.com/office/drawing/2014/main" id="{E33465E6-544E-4863-83CB-337D1E8AB5F0}"/>
              </a:ext>
            </a:extLst>
          </p:cNvPr>
          <p:cNvCxnSpPr>
            <a:cxnSpLocks/>
          </p:cNvCxnSpPr>
          <p:nvPr/>
        </p:nvCxnSpPr>
        <p:spPr>
          <a:xfrm flipV="1">
            <a:off x="7694097" y="4136735"/>
            <a:ext cx="0" cy="974343"/>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11" name="Connecteur droit avec flèche 110">
            <a:extLst>
              <a:ext uri="{FF2B5EF4-FFF2-40B4-BE49-F238E27FC236}">
                <a16:creationId xmlns:a16="http://schemas.microsoft.com/office/drawing/2014/main" id="{5FB6CD9C-13A5-474E-A483-6B372BF67027}"/>
              </a:ext>
            </a:extLst>
          </p:cNvPr>
          <p:cNvCxnSpPr>
            <a:cxnSpLocks/>
          </p:cNvCxnSpPr>
          <p:nvPr/>
        </p:nvCxnSpPr>
        <p:spPr>
          <a:xfrm flipV="1">
            <a:off x="7682344" y="1827703"/>
            <a:ext cx="11753" cy="165833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16" name="Connecteur : en angle 115">
            <a:extLst>
              <a:ext uri="{FF2B5EF4-FFF2-40B4-BE49-F238E27FC236}">
                <a16:creationId xmlns:a16="http://schemas.microsoft.com/office/drawing/2014/main" id="{BBA0A31A-17EF-43FE-A44E-B266DD94BFCF}"/>
              </a:ext>
            </a:extLst>
          </p:cNvPr>
          <p:cNvCxnSpPr/>
          <p:nvPr/>
        </p:nvCxnSpPr>
        <p:spPr>
          <a:xfrm rot="10800000">
            <a:off x="5452203" y="2237857"/>
            <a:ext cx="2187780" cy="457926"/>
          </a:xfrm>
          <a:prstGeom prst="bentConnector3">
            <a:avLst/>
          </a:prstGeom>
          <a:ln w="9525"/>
        </p:spPr>
        <p:style>
          <a:lnRef idx="1">
            <a:schemeClr val="dk1"/>
          </a:lnRef>
          <a:fillRef idx="0">
            <a:schemeClr val="dk1"/>
          </a:fillRef>
          <a:effectRef idx="0">
            <a:schemeClr val="dk1"/>
          </a:effectRef>
          <a:fontRef idx="minor">
            <a:schemeClr val="tx1"/>
          </a:fontRef>
        </p:style>
      </p:cxnSp>
      <p:cxnSp>
        <p:nvCxnSpPr>
          <p:cNvPr id="119" name="Connecteur : en angle 118">
            <a:extLst>
              <a:ext uri="{FF2B5EF4-FFF2-40B4-BE49-F238E27FC236}">
                <a16:creationId xmlns:a16="http://schemas.microsoft.com/office/drawing/2014/main" id="{CF19EF5F-8C15-425F-9EED-27428F65B393}"/>
              </a:ext>
            </a:extLst>
          </p:cNvPr>
          <p:cNvCxnSpPr>
            <a:cxnSpLocks/>
          </p:cNvCxnSpPr>
          <p:nvPr/>
        </p:nvCxnSpPr>
        <p:spPr>
          <a:xfrm rot="10800000" flipV="1">
            <a:off x="5459237" y="2700849"/>
            <a:ext cx="2200118" cy="562472"/>
          </a:xfrm>
          <a:prstGeom prst="bentConnector3">
            <a:avLst>
              <a:gd name="adj1" fmla="val 51205"/>
            </a:avLst>
          </a:prstGeom>
          <a:ln w="9525"/>
        </p:spPr>
        <p:style>
          <a:lnRef idx="1">
            <a:schemeClr val="dk1"/>
          </a:lnRef>
          <a:fillRef idx="0">
            <a:schemeClr val="dk1"/>
          </a:fillRef>
          <a:effectRef idx="0">
            <a:schemeClr val="dk1"/>
          </a:effectRef>
          <a:fontRef idx="minor">
            <a:schemeClr val="tx1"/>
          </a:fontRef>
        </p:style>
      </p:cxnSp>
      <p:sp>
        <p:nvSpPr>
          <p:cNvPr id="95" name="Espace réservé du pied de page 4">
            <a:extLst>
              <a:ext uri="{FF2B5EF4-FFF2-40B4-BE49-F238E27FC236}">
                <a16:creationId xmlns:a16="http://schemas.microsoft.com/office/drawing/2014/main" id="{97C9DBBF-2B71-46B0-AE8F-04AE879661F1}"/>
              </a:ext>
            </a:extLst>
          </p:cNvPr>
          <p:cNvSpPr txBox="1">
            <a:spLocks/>
          </p:cNvSpPr>
          <p:nvPr/>
        </p:nvSpPr>
        <p:spPr>
          <a:xfrm>
            <a:off x="1476375" y="6376203"/>
            <a:ext cx="41148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baseline="0">
                <a:solidFill>
                  <a:schemeClr val="tx1"/>
                </a:solidFill>
                <a:latin typeface="Century Gothic" panose="020B0502020202020204" pitchFamily="34" charset="0"/>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4E2730"/>
                </a:solidFill>
                <a:effectLst/>
                <a:uLnTx/>
                <a:uFillTx/>
                <a:latin typeface="Century Gothic" panose="020B0502020202020204" pitchFamily="34" charset="0"/>
                <a:ea typeface="+mn-ea"/>
                <a:cs typeface="Futura Medium" panose="020B0602020204020303" pitchFamily="34" charset="-79"/>
              </a:rPr>
              <a:t>Webinar intégration novembre 2020</a:t>
            </a:r>
          </a:p>
        </p:txBody>
      </p:sp>
      <p:sp>
        <p:nvSpPr>
          <p:cNvPr id="102" name="Espace réservé du numéro de diapositive 1">
            <a:extLst>
              <a:ext uri="{FF2B5EF4-FFF2-40B4-BE49-F238E27FC236}">
                <a16:creationId xmlns:a16="http://schemas.microsoft.com/office/drawing/2014/main" id="{7655620D-1890-48AA-81F0-56A62D7C5042}"/>
              </a:ext>
            </a:extLst>
          </p:cNvPr>
          <p:cNvSpPr txBox="1">
            <a:spLocks noChangeArrowheads="1"/>
          </p:cNvSpPr>
          <p:nvPr/>
        </p:nvSpPr>
        <p:spPr bwMode="auto">
          <a:xfrm>
            <a:off x="935355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fr-FR"/>
            </a:defPPr>
            <a:lvl1pPr marL="0" algn="r" defTabSz="914400" rtl="0" eaLnBrk="1" fontAlgn="auto" latinLnBrk="0" hangingPunct="1">
              <a:spcBef>
                <a:spcPts val="0"/>
              </a:spcBef>
              <a:spcAft>
                <a:spcPts val="0"/>
              </a:spcAft>
              <a:defRPr sz="1200" kern="1200">
                <a:solidFill>
                  <a:schemeClr val="tx1"/>
                </a:solidFill>
                <a:latin typeface="Calibri" panose="020F0502020204030204" pitchFamily="34" charset="0"/>
                <a:ea typeface="+mn-ea"/>
                <a:cs typeface="+mn-cs"/>
              </a:defRPr>
            </a:lvl1pPr>
            <a:lvl2pPr marL="742950" indent="-285750" algn="l" defTabSz="914400" rtl="0" eaLnBrk="1" latinLnBrk="0" hangingPunct="1">
              <a:defRPr sz="1800" kern="1200">
                <a:solidFill>
                  <a:schemeClr val="tx1"/>
                </a:solidFill>
                <a:latin typeface="Calibri" panose="020F0502020204030204" pitchFamily="34" charset="0"/>
                <a:ea typeface="+mn-ea"/>
                <a:cs typeface="+mn-cs"/>
              </a:defRPr>
            </a:lvl2pPr>
            <a:lvl3pPr marL="1143000" indent="-228600" algn="l" defTabSz="914400" rtl="0" eaLnBrk="1" latinLnBrk="0" hangingPunct="1">
              <a:defRPr sz="1800" kern="1200">
                <a:solidFill>
                  <a:schemeClr val="tx1"/>
                </a:solidFill>
                <a:latin typeface="Calibri" panose="020F0502020204030204" pitchFamily="34" charset="0"/>
                <a:ea typeface="+mn-ea"/>
                <a:cs typeface="+mn-cs"/>
              </a:defRPr>
            </a:lvl3pPr>
            <a:lvl4pPr marL="1600200" indent="-228600" algn="l" defTabSz="914400" rtl="0" eaLnBrk="1" latinLnBrk="0" hangingPunct="1">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defRPr sz="18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Calibri" panose="020F0502020204030204" pitchFamily="34" charset="0"/>
                <a:ea typeface="+mn-ea"/>
                <a:cs typeface="+mn-cs"/>
              </a:defRPr>
            </a:lvl9pPr>
          </a:lstStyle>
          <a:p>
            <a:pPr fontAlgn="base">
              <a:spcBef>
                <a:spcPct val="0"/>
              </a:spcBef>
              <a:spcAft>
                <a:spcPct val="0"/>
              </a:spcAft>
              <a:defRPr/>
            </a:pPr>
            <a:fld id="{0AF50AC0-D4D1-4493-BB58-CE2FFAFFBE85}" type="slidenum">
              <a:rPr lang="fr-FR" altLang="fr-FR" smtClean="0">
                <a:solidFill>
                  <a:srgbClr val="492B31"/>
                </a:solidFill>
                <a:latin typeface="Futura Book"/>
              </a:rPr>
              <a:pPr fontAlgn="base">
                <a:spcBef>
                  <a:spcPct val="0"/>
                </a:spcBef>
                <a:spcAft>
                  <a:spcPct val="0"/>
                </a:spcAft>
                <a:defRPr/>
              </a:pPr>
              <a:t>4</a:t>
            </a:fld>
            <a:endParaRPr lang="fr-FR" altLang="fr-FR" dirty="0">
              <a:solidFill>
                <a:srgbClr val="492B31"/>
              </a:solidFill>
              <a:latin typeface="Futura Book"/>
            </a:endParaRPr>
          </a:p>
        </p:txBody>
      </p:sp>
    </p:spTree>
    <p:extLst>
      <p:ext uri="{BB962C8B-B14F-4D97-AF65-F5344CB8AC3E}">
        <p14:creationId xmlns:p14="http://schemas.microsoft.com/office/powerpoint/2010/main" val="1827503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2" descr="Stratégie Nationale pour la Biodiversité | EpE | Entreprises pour  l'Environnement">
            <a:extLst>
              <a:ext uri="{FF2B5EF4-FFF2-40B4-BE49-F238E27FC236}">
                <a16:creationId xmlns:a16="http://schemas.microsoft.com/office/drawing/2014/main" id="{F3EBE0CD-0455-480E-82B5-8DA9FC3C9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6088" y="261938"/>
            <a:ext cx="1958975"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9" name="Connecteur droit 68">
            <a:extLst>
              <a:ext uri="{FF2B5EF4-FFF2-40B4-BE49-F238E27FC236}">
                <a16:creationId xmlns:a16="http://schemas.microsoft.com/office/drawing/2014/main" id="{671DB296-9B5D-46FE-8C52-2B122AB90A41}"/>
              </a:ext>
            </a:extLst>
          </p:cNvPr>
          <p:cNvCxnSpPr>
            <a:cxnSpLocks/>
          </p:cNvCxnSpPr>
          <p:nvPr/>
        </p:nvCxnSpPr>
        <p:spPr>
          <a:xfrm>
            <a:off x="0" y="3141663"/>
            <a:ext cx="12192000" cy="0"/>
          </a:xfrm>
          <a:prstGeom prst="line">
            <a:avLst/>
          </a:prstGeom>
          <a:ln w="15875">
            <a:solidFill>
              <a:srgbClr val="492B31"/>
            </a:solidFill>
          </a:ln>
        </p:spPr>
        <p:style>
          <a:lnRef idx="1">
            <a:schemeClr val="accent1"/>
          </a:lnRef>
          <a:fillRef idx="0">
            <a:schemeClr val="accent1"/>
          </a:fillRef>
          <a:effectRef idx="0">
            <a:schemeClr val="accent1"/>
          </a:effectRef>
          <a:fontRef idx="minor">
            <a:schemeClr val="tx1"/>
          </a:fontRef>
        </p:style>
      </p:cxnSp>
      <p:sp>
        <p:nvSpPr>
          <p:cNvPr id="77828" name="Espace réservé du numéro de diapositive 1">
            <a:extLst>
              <a:ext uri="{FF2B5EF4-FFF2-40B4-BE49-F238E27FC236}">
                <a16:creationId xmlns:a16="http://schemas.microsoft.com/office/drawing/2014/main" id="{37626811-594A-4C36-81AF-E85432A21CEB}"/>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E7815AA-7BF9-4AF8-BE0C-E4F2AA62D828}" type="slidenum">
              <a:rPr lang="fr-FR" altLang="fr-FR" smtClean="0">
                <a:solidFill>
                  <a:srgbClr val="492B31"/>
                </a:solidFill>
                <a:latin typeface="Cera-Regular ☞" pitchFamily="34" charset="0"/>
              </a:rPr>
              <a:pPr fontAlgn="base">
                <a:spcBef>
                  <a:spcPct val="0"/>
                </a:spcBef>
                <a:spcAft>
                  <a:spcPct val="0"/>
                </a:spcAft>
              </a:pPr>
              <a:t>5</a:t>
            </a:fld>
            <a:endParaRPr lang="fr-FR" altLang="fr-FR">
              <a:solidFill>
                <a:srgbClr val="492B31"/>
              </a:solidFill>
              <a:latin typeface="Cera-Regular ☞" pitchFamily="34" charset="0"/>
            </a:endParaRPr>
          </a:p>
        </p:txBody>
      </p:sp>
      <p:sp>
        <p:nvSpPr>
          <p:cNvPr id="77829" name="Titre 13">
            <a:extLst>
              <a:ext uri="{FF2B5EF4-FFF2-40B4-BE49-F238E27FC236}">
                <a16:creationId xmlns:a16="http://schemas.microsoft.com/office/drawing/2014/main" id="{1F63330E-2B33-4716-B5F7-CD6F1005C9EB}"/>
              </a:ext>
            </a:extLst>
          </p:cNvPr>
          <p:cNvSpPr txBox="1">
            <a:spLocks noChangeArrowheads="1"/>
          </p:cNvSpPr>
          <p:nvPr/>
        </p:nvSpPr>
        <p:spPr bwMode="auto">
          <a:xfrm>
            <a:off x="1416050" y="5986463"/>
            <a:ext cx="26638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fr-FR" altLang="fr-FR" sz="900">
                <a:solidFill>
                  <a:srgbClr val="492B31"/>
                </a:solidFill>
                <a:latin typeface="Century Gothic" panose="020B0502020202020204" pitchFamily="34" charset="0"/>
                <a:ea typeface="Futura Medium" panose="020B0602020204020303" pitchFamily="2" charset="0"/>
                <a:cs typeface="Arial" panose="020B0604020202020204" pitchFamily="34" charset="0"/>
              </a:rPr>
              <a:t>PRÉSENTATION DU GROUPE TERRENA 2020</a:t>
            </a:r>
          </a:p>
        </p:txBody>
      </p:sp>
      <p:sp>
        <p:nvSpPr>
          <p:cNvPr id="33" name="Ellipse 32">
            <a:extLst>
              <a:ext uri="{FF2B5EF4-FFF2-40B4-BE49-F238E27FC236}">
                <a16:creationId xmlns:a16="http://schemas.microsoft.com/office/drawing/2014/main" id="{60D4967A-1887-4338-9951-CA5F514C4124}"/>
              </a:ext>
            </a:extLst>
          </p:cNvPr>
          <p:cNvSpPr/>
          <p:nvPr/>
        </p:nvSpPr>
        <p:spPr>
          <a:xfrm rot="10800000">
            <a:off x="1625600" y="3036888"/>
            <a:ext cx="174625" cy="174625"/>
          </a:xfrm>
          <a:prstGeom prst="ellipse">
            <a:avLst/>
          </a:prstGeom>
          <a:solidFill>
            <a:srgbClr val="492B31"/>
          </a:solidFill>
          <a:ln w="3175">
            <a:solidFill>
              <a:srgbClr val="492B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7" name="Ellipse 36">
            <a:extLst>
              <a:ext uri="{FF2B5EF4-FFF2-40B4-BE49-F238E27FC236}">
                <a16:creationId xmlns:a16="http://schemas.microsoft.com/office/drawing/2014/main" id="{4AD101A9-2491-4523-866C-ABCB1644B792}"/>
              </a:ext>
            </a:extLst>
          </p:cNvPr>
          <p:cNvSpPr/>
          <p:nvPr/>
        </p:nvSpPr>
        <p:spPr>
          <a:xfrm rot="10800000">
            <a:off x="10267950" y="3060700"/>
            <a:ext cx="173038" cy="173038"/>
          </a:xfrm>
          <a:prstGeom prst="ellipse">
            <a:avLst/>
          </a:prstGeom>
          <a:solidFill>
            <a:srgbClr val="492B31"/>
          </a:solidFill>
          <a:ln w="3175">
            <a:solidFill>
              <a:srgbClr val="492B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7832" name="Espace réservé du texte 3">
            <a:extLst>
              <a:ext uri="{FF2B5EF4-FFF2-40B4-BE49-F238E27FC236}">
                <a16:creationId xmlns:a16="http://schemas.microsoft.com/office/drawing/2014/main" id="{41BE3AD5-1FBB-4DCB-9A6A-EC6FD2ECC32C}"/>
              </a:ext>
            </a:extLst>
          </p:cNvPr>
          <p:cNvSpPr txBox="1">
            <a:spLocks/>
          </p:cNvSpPr>
          <p:nvPr/>
        </p:nvSpPr>
        <p:spPr bwMode="auto">
          <a:xfrm>
            <a:off x="1349375" y="2681288"/>
            <a:ext cx="20574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Font typeface="Arial" panose="020B0604020202020204" pitchFamily="34" charset="0"/>
              <a:buNone/>
            </a:pPr>
            <a:r>
              <a:rPr lang="fr-FR" altLang="fr-FR" b="1">
                <a:solidFill>
                  <a:srgbClr val="492B31"/>
                </a:solidFill>
                <a:latin typeface="Century Gothic" panose="020B0502020202020204" pitchFamily="34" charset="0"/>
              </a:rPr>
              <a:t>2008</a:t>
            </a:r>
          </a:p>
        </p:txBody>
      </p:sp>
      <p:sp>
        <p:nvSpPr>
          <p:cNvPr id="41" name="Ellipse 40">
            <a:extLst>
              <a:ext uri="{FF2B5EF4-FFF2-40B4-BE49-F238E27FC236}">
                <a16:creationId xmlns:a16="http://schemas.microsoft.com/office/drawing/2014/main" id="{3B0E7857-9D84-43A1-A926-5EECB460FA85}"/>
              </a:ext>
            </a:extLst>
          </p:cNvPr>
          <p:cNvSpPr/>
          <p:nvPr/>
        </p:nvSpPr>
        <p:spPr>
          <a:xfrm>
            <a:off x="3787775" y="3027363"/>
            <a:ext cx="173038" cy="173037"/>
          </a:xfrm>
          <a:prstGeom prst="ellipse">
            <a:avLst/>
          </a:prstGeom>
          <a:solidFill>
            <a:srgbClr val="4DAF46"/>
          </a:solidFill>
          <a:ln w="3175">
            <a:solidFill>
              <a:srgbClr val="4DAF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7834" name="Espace réservé du texte 3">
            <a:extLst>
              <a:ext uri="{FF2B5EF4-FFF2-40B4-BE49-F238E27FC236}">
                <a16:creationId xmlns:a16="http://schemas.microsoft.com/office/drawing/2014/main" id="{D37D1CDF-5B78-420D-8A8A-94F82510A321}"/>
              </a:ext>
            </a:extLst>
          </p:cNvPr>
          <p:cNvSpPr txBox="1">
            <a:spLocks/>
          </p:cNvSpPr>
          <p:nvPr/>
        </p:nvSpPr>
        <p:spPr bwMode="auto">
          <a:xfrm>
            <a:off x="3473450" y="2674938"/>
            <a:ext cx="20574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Font typeface="Arial" panose="020B0604020202020204" pitchFamily="34" charset="0"/>
              <a:buNone/>
            </a:pPr>
            <a:r>
              <a:rPr lang="fr-FR" altLang="fr-FR" b="1">
                <a:solidFill>
                  <a:srgbClr val="4DAF46"/>
                </a:solidFill>
                <a:latin typeface="Century Gothic" panose="020B0502020202020204" pitchFamily="34" charset="0"/>
              </a:rPr>
              <a:t>2009</a:t>
            </a:r>
          </a:p>
        </p:txBody>
      </p:sp>
      <p:sp>
        <p:nvSpPr>
          <p:cNvPr id="43" name="Ellipse 42">
            <a:extLst>
              <a:ext uri="{FF2B5EF4-FFF2-40B4-BE49-F238E27FC236}">
                <a16:creationId xmlns:a16="http://schemas.microsoft.com/office/drawing/2014/main" id="{DB4C365F-CFC3-455B-AE77-8F3E398900D4}"/>
              </a:ext>
            </a:extLst>
          </p:cNvPr>
          <p:cNvSpPr/>
          <p:nvPr/>
        </p:nvSpPr>
        <p:spPr>
          <a:xfrm rot="10800000">
            <a:off x="5949950" y="3043238"/>
            <a:ext cx="174625" cy="173037"/>
          </a:xfrm>
          <a:prstGeom prst="ellipse">
            <a:avLst/>
          </a:prstGeom>
          <a:solidFill>
            <a:srgbClr val="492B31"/>
          </a:solidFill>
          <a:ln w="3175">
            <a:solidFill>
              <a:srgbClr val="492B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7836" name="Espace réservé du texte 3">
            <a:extLst>
              <a:ext uri="{FF2B5EF4-FFF2-40B4-BE49-F238E27FC236}">
                <a16:creationId xmlns:a16="http://schemas.microsoft.com/office/drawing/2014/main" id="{51B6A03F-4851-4642-BD49-26B24235770C}"/>
              </a:ext>
            </a:extLst>
          </p:cNvPr>
          <p:cNvSpPr txBox="1">
            <a:spLocks/>
          </p:cNvSpPr>
          <p:nvPr/>
        </p:nvSpPr>
        <p:spPr bwMode="auto">
          <a:xfrm>
            <a:off x="5716588" y="2679700"/>
            <a:ext cx="205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Font typeface="Arial" panose="020B0604020202020204" pitchFamily="34" charset="0"/>
              <a:buNone/>
            </a:pPr>
            <a:r>
              <a:rPr lang="fr-FR" altLang="fr-FR" b="1">
                <a:solidFill>
                  <a:srgbClr val="492B31"/>
                </a:solidFill>
                <a:latin typeface="Century Gothic" panose="020B0502020202020204" pitchFamily="34" charset="0"/>
              </a:rPr>
              <a:t>2010</a:t>
            </a:r>
          </a:p>
        </p:txBody>
      </p:sp>
      <p:sp>
        <p:nvSpPr>
          <p:cNvPr id="45" name="Ellipse 44">
            <a:extLst>
              <a:ext uri="{FF2B5EF4-FFF2-40B4-BE49-F238E27FC236}">
                <a16:creationId xmlns:a16="http://schemas.microsoft.com/office/drawing/2014/main" id="{B219015D-36A3-47C5-BF12-0F0D4D3AFD21}"/>
              </a:ext>
            </a:extLst>
          </p:cNvPr>
          <p:cNvSpPr/>
          <p:nvPr/>
        </p:nvSpPr>
        <p:spPr>
          <a:xfrm>
            <a:off x="8116888" y="3035300"/>
            <a:ext cx="173037" cy="174625"/>
          </a:xfrm>
          <a:prstGeom prst="ellipse">
            <a:avLst/>
          </a:prstGeom>
          <a:solidFill>
            <a:srgbClr val="4DAF46"/>
          </a:solidFill>
          <a:ln w="3175">
            <a:solidFill>
              <a:srgbClr val="4DAF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7838" name="Espace réservé du texte 3">
            <a:extLst>
              <a:ext uri="{FF2B5EF4-FFF2-40B4-BE49-F238E27FC236}">
                <a16:creationId xmlns:a16="http://schemas.microsoft.com/office/drawing/2014/main" id="{5FF50083-387F-4F5B-85F2-C318B2D97A12}"/>
              </a:ext>
            </a:extLst>
          </p:cNvPr>
          <p:cNvSpPr txBox="1">
            <a:spLocks/>
          </p:cNvSpPr>
          <p:nvPr/>
        </p:nvSpPr>
        <p:spPr bwMode="auto">
          <a:xfrm>
            <a:off x="7864475" y="2649538"/>
            <a:ext cx="205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Font typeface="Arial" panose="020B0604020202020204" pitchFamily="34" charset="0"/>
              <a:buNone/>
            </a:pPr>
            <a:r>
              <a:rPr lang="fr-FR" altLang="fr-FR" b="1">
                <a:solidFill>
                  <a:srgbClr val="4DAF46"/>
                </a:solidFill>
                <a:latin typeface="Century Gothic" panose="020B0502020202020204" pitchFamily="34" charset="0"/>
              </a:rPr>
              <a:t>2012</a:t>
            </a:r>
          </a:p>
        </p:txBody>
      </p:sp>
      <p:cxnSp>
        <p:nvCxnSpPr>
          <p:cNvPr id="47" name="Connecteur droit 46">
            <a:extLst>
              <a:ext uri="{FF2B5EF4-FFF2-40B4-BE49-F238E27FC236}">
                <a16:creationId xmlns:a16="http://schemas.microsoft.com/office/drawing/2014/main" id="{1B9E2843-B114-4E69-B5B7-558BB497C4B4}"/>
              </a:ext>
            </a:extLst>
          </p:cNvPr>
          <p:cNvCxnSpPr>
            <a:cxnSpLocks/>
          </p:cNvCxnSpPr>
          <p:nvPr/>
        </p:nvCxnSpPr>
        <p:spPr>
          <a:xfrm>
            <a:off x="1611313" y="3560763"/>
            <a:ext cx="209550" cy="0"/>
          </a:xfrm>
          <a:prstGeom prst="line">
            <a:avLst/>
          </a:prstGeom>
          <a:ln w="19050">
            <a:solidFill>
              <a:srgbClr val="492B31"/>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92AA7BB7-388B-4F19-84F2-0D1873AEE3D4}"/>
              </a:ext>
            </a:extLst>
          </p:cNvPr>
          <p:cNvCxnSpPr>
            <a:cxnSpLocks/>
          </p:cNvCxnSpPr>
          <p:nvPr/>
        </p:nvCxnSpPr>
        <p:spPr>
          <a:xfrm flipV="1">
            <a:off x="1716088" y="3124200"/>
            <a:ext cx="0" cy="436563"/>
          </a:xfrm>
          <a:prstGeom prst="line">
            <a:avLst/>
          </a:prstGeom>
          <a:ln w="19050">
            <a:solidFill>
              <a:srgbClr val="492B31"/>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FA244776-C1FC-49E9-94A2-01ED13EDC90E}"/>
              </a:ext>
            </a:extLst>
          </p:cNvPr>
          <p:cNvCxnSpPr>
            <a:cxnSpLocks/>
          </p:cNvCxnSpPr>
          <p:nvPr/>
        </p:nvCxnSpPr>
        <p:spPr>
          <a:xfrm>
            <a:off x="3768725" y="3581400"/>
            <a:ext cx="211138" cy="0"/>
          </a:xfrm>
          <a:prstGeom prst="line">
            <a:avLst/>
          </a:prstGeom>
          <a:ln w="19050">
            <a:solidFill>
              <a:srgbClr val="4DAF46"/>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69AF5797-8F83-4987-9661-B4D8BE68ED30}"/>
              </a:ext>
            </a:extLst>
          </p:cNvPr>
          <p:cNvCxnSpPr>
            <a:cxnSpLocks/>
          </p:cNvCxnSpPr>
          <p:nvPr/>
        </p:nvCxnSpPr>
        <p:spPr>
          <a:xfrm flipV="1">
            <a:off x="3875088" y="3114675"/>
            <a:ext cx="0" cy="438150"/>
          </a:xfrm>
          <a:prstGeom prst="line">
            <a:avLst/>
          </a:prstGeom>
          <a:ln w="19050">
            <a:solidFill>
              <a:srgbClr val="4DAF46"/>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680034BA-9417-449B-93CC-12E34575B978}"/>
              </a:ext>
            </a:extLst>
          </p:cNvPr>
          <p:cNvCxnSpPr>
            <a:cxnSpLocks/>
          </p:cNvCxnSpPr>
          <p:nvPr/>
        </p:nvCxnSpPr>
        <p:spPr>
          <a:xfrm>
            <a:off x="5926138" y="3578225"/>
            <a:ext cx="211137" cy="0"/>
          </a:xfrm>
          <a:prstGeom prst="line">
            <a:avLst/>
          </a:prstGeom>
          <a:ln w="19050">
            <a:solidFill>
              <a:srgbClr val="492B31"/>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DD788EF6-B189-4076-8705-02AB11E27AFF}"/>
              </a:ext>
            </a:extLst>
          </p:cNvPr>
          <p:cNvCxnSpPr>
            <a:cxnSpLocks/>
          </p:cNvCxnSpPr>
          <p:nvPr/>
        </p:nvCxnSpPr>
        <p:spPr>
          <a:xfrm flipV="1">
            <a:off x="6040438" y="3140075"/>
            <a:ext cx="0" cy="438150"/>
          </a:xfrm>
          <a:prstGeom prst="line">
            <a:avLst/>
          </a:prstGeom>
          <a:ln w="19050">
            <a:solidFill>
              <a:srgbClr val="492B31"/>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C2B2C20A-DFD6-4660-B423-4954DF914A76}"/>
              </a:ext>
            </a:extLst>
          </p:cNvPr>
          <p:cNvCxnSpPr>
            <a:cxnSpLocks/>
          </p:cNvCxnSpPr>
          <p:nvPr/>
        </p:nvCxnSpPr>
        <p:spPr>
          <a:xfrm>
            <a:off x="8091488" y="3568700"/>
            <a:ext cx="209550" cy="0"/>
          </a:xfrm>
          <a:prstGeom prst="line">
            <a:avLst/>
          </a:prstGeom>
          <a:ln w="19050">
            <a:solidFill>
              <a:srgbClr val="4DAF46"/>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1E22CD55-2554-4B62-AEFF-78E41596AB9D}"/>
              </a:ext>
            </a:extLst>
          </p:cNvPr>
          <p:cNvCxnSpPr>
            <a:cxnSpLocks/>
          </p:cNvCxnSpPr>
          <p:nvPr/>
        </p:nvCxnSpPr>
        <p:spPr>
          <a:xfrm flipV="1">
            <a:off x="8205788" y="3132138"/>
            <a:ext cx="0" cy="436562"/>
          </a:xfrm>
          <a:prstGeom prst="line">
            <a:avLst/>
          </a:prstGeom>
          <a:ln w="19050">
            <a:solidFill>
              <a:srgbClr val="4DAF46"/>
            </a:solidFill>
          </a:ln>
        </p:spPr>
        <p:style>
          <a:lnRef idx="1">
            <a:schemeClr val="accent1"/>
          </a:lnRef>
          <a:fillRef idx="0">
            <a:schemeClr val="accent1"/>
          </a:fillRef>
          <a:effectRef idx="0">
            <a:schemeClr val="accent1"/>
          </a:effectRef>
          <a:fontRef idx="minor">
            <a:schemeClr val="tx1"/>
          </a:fontRef>
        </p:style>
      </p:cxnSp>
      <p:sp>
        <p:nvSpPr>
          <p:cNvPr id="77847" name="Espace réservé du texte 3">
            <a:extLst>
              <a:ext uri="{FF2B5EF4-FFF2-40B4-BE49-F238E27FC236}">
                <a16:creationId xmlns:a16="http://schemas.microsoft.com/office/drawing/2014/main" id="{E1104A48-EAFE-4DE3-90A3-38D019CA5A62}"/>
              </a:ext>
            </a:extLst>
          </p:cNvPr>
          <p:cNvSpPr txBox="1">
            <a:spLocks/>
          </p:cNvSpPr>
          <p:nvPr/>
        </p:nvSpPr>
        <p:spPr bwMode="auto">
          <a:xfrm>
            <a:off x="9942513" y="2649538"/>
            <a:ext cx="205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Font typeface="Arial" panose="020B0604020202020204" pitchFamily="34" charset="0"/>
              <a:buNone/>
            </a:pPr>
            <a:r>
              <a:rPr lang="fr-FR" altLang="fr-FR" b="1">
                <a:solidFill>
                  <a:srgbClr val="492B31"/>
                </a:solidFill>
                <a:latin typeface="Century Gothic" panose="020B0502020202020204" pitchFamily="34" charset="0"/>
              </a:rPr>
              <a:t>2013</a:t>
            </a:r>
          </a:p>
        </p:txBody>
      </p:sp>
      <p:cxnSp>
        <p:nvCxnSpPr>
          <p:cNvPr id="56" name="Connecteur droit 55">
            <a:extLst>
              <a:ext uri="{FF2B5EF4-FFF2-40B4-BE49-F238E27FC236}">
                <a16:creationId xmlns:a16="http://schemas.microsoft.com/office/drawing/2014/main" id="{C9350C5A-E33F-40FE-873B-78B6AEC7FD74}"/>
              </a:ext>
            </a:extLst>
          </p:cNvPr>
          <p:cNvCxnSpPr>
            <a:cxnSpLocks/>
          </p:cNvCxnSpPr>
          <p:nvPr/>
        </p:nvCxnSpPr>
        <p:spPr>
          <a:xfrm flipH="1" flipV="1">
            <a:off x="10356850" y="3141663"/>
            <a:ext cx="4763" cy="454025"/>
          </a:xfrm>
          <a:prstGeom prst="line">
            <a:avLst/>
          </a:prstGeom>
          <a:ln w="19050">
            <a:solidFill>
              <a:srgbClr val="492B31"/>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8E550ACD-5591-40B0-9E5E-A1C7B900EB61}"/>
              </a:ext>
            </a:extLst>
          </p:cNvPr>
          <p:cNvCxnSpPr>
            <a:cxnSpLocks/>
          </p:cNvCxnSpPr>
          <p:nvPr/>
        </p:nvCxnSpPr>
        <p:spPr>
          <a:xfrm>
            <a:off x="10256838" y="3594100"/>
            <a:ext cx="209550" cy="0"/>
          </a:xfrm>
          <a:prstGeom prst="line">
            <a:avLst/>
          </a:prstGeom>
          <a:ln w="19050">
            <a:solidFill>
              <a:srgbClr val="492B31"/>
            </a:solidFill>
          </a:ln>
        </p:spPr>
        <p:style>
          <a:lnRef idx="1">
            <a:schemeClr val="accent1"/>
          </a:lnRef>
          <a:fillRef idx="0">
            <a:schemeClr val="accent1"/>
          </a:fillRef>
          <a:effectRef idx="0">
            <a:schemeClr val="accent1"/>
          </a:effectRef>
          <a:fontRef idx="minor">
            <a:schemeClr val="tx1"/>
          </a:fontRef>
        </p:style>
      </p:cxnSp>
      <p:sp>
        <p:nvSpPr>
          <p:cNvPr id="77850" name="Espace réservé du texte 3">
            <a:extLst>
              <a:ext uri="{FF2B5EF4-FFF2-40B4-BE49-F238E27FC236}">
                <a16:creationId xmlns:a16="http://schemas.microsoft.com/office/drawing/2014/main" id="{89591984-FA4B-4E82-9DA2-36CE3871E771}"/>
              </a:ext>
            </a:extLst>
          </p:cNvPr>
          <p:cNvSpPr txBox="1">
            <a:spLocks/>
          </p:cNvSpPr>
          <p:nvPr/>
        </p:nvSpPr>
        <p:spPr bwMode="auto">
          <a:xfrm>
            <a:off x="766763" y="3668713"/>
            <a:ext cx="1952625"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80000"/>
              </a:lnSpc>
              <a:spcBef>
                <a:spcPts val="1000"/>
              </a:spcBef>
              <a:buFont typeface="Arial" panose="020B0604020202020204" pitchFamily="34" charset="0"/>
              <a:buNone/>
            </a:pPr>
            <a:r>
              <a:rPr lang="fr-FR" altLang="fr-FR" sz="1100" b="1">
                <a:solidFill>
                  <a:srgbClr val="492A31"/>
                </a:solidFill>
                <a:latin typeface="Century Gothic" panose="020B0502020202020204" pitchFamily="34" charset="0"/>
                <a:ea typeface="Futura Condensed ExtraBold" panose="020B0602020204020303"/>
                <a:cs typeface="Futura" panose="020B0602020204020303" pitchFamily="2" charset="0"/>
              </a:rPr>
              <a:t>Évolution de l‘agriculture par l'Agriculture Écologiquement Intensive</a:t>
            </a:r>
          </a:p>
          <a:p>
            <a:pPr algn="ctr" eaLnBrk="1" hangingPunct="1">
              <a:lnSpc>
                <a:spcPct val="80000"/>
              </a:lnSpc>
              <a:spcBef>
                <a:spcPts val="1000"/>
              </a:spcBef>
              <a:buFont typeface="Arial" panose="020B0604020202020204" pitchFamily="34" charset="0"/>
              <a:buNone/>
            </a:pPr>
            <a:r>
              <a:rPr lang="fr-FR" altLang="fr-FR" sz="1100" b="1">
                <a:solidFill>
                  <a:srgbClr val="492A31"/>
                </a:solidFill>
                <a:latin typeface="Century Gothic" panose="020B0502020202020204" pitchFamily="34" charset="0"/>
                <a:ea typeface="Futura Condensed ExtraBold" panose="020B0602020204020303"/>
                <a:cs typeface="Futura" panose="020B0602020204020303" pitchFamily="2" charset="0"/>
              </a:rPr>
              <a:t> </a:t>
            </a:r>
            <a:r>
              <a:rPr lang="fr-FR" altLang="fr-FR" sz="1100">
                <a:solidFill>
                  <a:srgbClr val="5A2933"/>
                </a:solidFill>
                <a:latin typeface="Century Gothic" panose="020B0502020202020204" pitchFamily="34" charset="0"/>
                <a:ea typeface="Futura Condensed ExtraBold" panose="020B0602020204020303"/>
                <a:cs typeface="Futura" panose="020B0602020204020303" pitchFamily="2" charset="0"/>
              </a:rPr>
              <a:t>Il s'agit de « produire plus et mieux avec moins » .</a:t>
            </a:r>
            <a:br>
              <a:rPr lang="fr-FR" altLang="fr-FR" sz="1100">
                <a:solidFill>
                  <a:srgbClr val="5A2933"/>
                </a:solidFill>
                <a:latin typeface="Century Gothic" panose="020B0502020202020204" pitchFamily="34" charset="0"/>
                <a:ea typeface="Futura Condensed ExtraBold" panose="020B0602020204020303"/>
                <a:cs typeface="Futura" panose="020B0602020204020303" pitchFamily="2" charset="0"/>
              </a:rPr>
            </a:br>
            <a:r>
              <a:rPr lang="fr-FR" altLang="fr-FR" sz="1100">
                <a:solidFill>
                  <a:srgbClr val="5A2933"/>
                </a:solidFill>
                <a:latin typeface="Century Gothic" panose="020B0502020202020204" pitchFamily="34" charset="0"/>
                <a:ea typeface="Futura Condensed ExtraBold" panose="020B0602020204020303"/>
                <a:cs typeface="Futura" panose="020B0602020204020303" pitchFamily="2" charset="0"/>
              </a:rPr>
              <a:t>L’AEI trouve sa traduction concrète dans </a:t>
            </a:r>
            <a:br>
              <a:rPr lang="fr-FR" altLang="fr-FR" sz="1100">
                <a:solidFill>
                  <a:srgbClr val="5A2933"/>
                </a:solidFill>
                <a:latin typeface="Century Gothic" panose="020B0502020202020204" pitchFamily="34" charset="0"/>
                <a:ea typeface="Futura Condensed ExtraBold" panose="020B0602020204020303"/>
                <a:cs typeface="Futura" panose="020B0602020204020303" pitchFamily="2" charset="0"/>
              </a:rPr>
            </a:br>
            <a:r>
              <a:rPr lang="fr-FR" altLang="fr-FR" sz="1100">
                <a:solidFill>
                  <a:srgbClr val="5A2933"/>
                </a:solidFill>
                <a:latin typeface="Century Gothic" panose="020B0502020202020204" pitchFamily="34" charset="0"/>
                <a:ea typeface="Futura Condensed ExtraBold" panose="020B0602020204020303"/>
                <a:cs typeface="Futura" panose="020B0602020204020303" pitchFamily="2" charset="0"/>
              </a:rPr>
              <a:t>La Nouvelle Agriculture</a:t>
            </a:r>
            <a:r>
              <a:rPr lang="fr-FR" altLang="fr-FR" sz="1100" b="1" baseline="30000">
                <a:solidFill>
                  <a:srgbClr val="482B31"/>
                </a:solidFill>
                <a:latin typeface="Century Gothic" panose="020B0502020202020204" pitchFamily="34" charset="0"/>
                <a:ea typeface="Futura Condensed ExtraBold" panose="020B0602020204020303"/>
                <a:cs typeface="Futura" panose="020B0602020204020303" pitchFamily="2" charset="0"/>
              </a:rPr>
              <a:t>®</a:t>
            </a:r>
            <a:r>
              <a:rPr lang="fr-FR" altLang="fr-FR" sz="1100">
                <a:solidFill>
                  <a:srgbClr val="5A2933"/>
                </a:solidFill>
                <a:latin typeface="Century Gothic" panose="020B0502020202020204" pitchFamily="34" charset="0"/>
                <a:ea typeface="Futura Condensed ExtraBold" panose="020B0602020204020303"/>
                <a:cs typeface="Futura" panose="020B0602020204020303" pitchFamily="2" charset="0"/>
              </a:rPr>
              <a:t>.</a:t>
            </a:r>
          </a:p>
        </p:txBody>
      </p:sp>
      <p:sp>
        <p:nvSpPr>
          <p:cNvPr id="77851" name="Espace réservé du texte 3">
            <a:extLst>
              <a:ext uri="{FF2B5EF4-FFF2-40B4-BE49-F238E27FC236}">
                <a16:creationId xmlns:a16="http://schemas.microsoft.com/office/drawing/2014/main" id="{02C06351-59D0-4E03-9D30-963FCE91F225}"/>
              </a:ext>
            </a:extLst>
          </p:cNvPr>
          <p:cNvSpPr txBox="1">
            <a:spLocks/>
          </p:cNvSpPr>
          <p:nvPr/>
        </p:nvSpPr>
        <p:spPr bwMode="auto">
          <a:xfrm>
            <a:off x="3182938" y="3681413"/>
            <a:ext cx="1339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80000"/>
              </a:lnSpc>
              <a:spcBef>
                <a:spcPts val="1000"/>
              </a:spcBef>
              <a:buFont typeface="Arial" panose="020B0604020202020204" pitchFamily="34" charset="0"/>
              <a:buNone/>
            </a:pPr>
            <a:r>
              <a:rPr lang="fr-FR" altLang="fr-FR" sz="1100" b="1">
                <a:solidFill>
                  <a:srgbClr val="4CB047"/>
                </a:solidFill>
                <a:latin typeface="Century Gothic" panose="020B0502020202020204" pitchFamily="34" charset="0"/>
                <a:ea typeface="Futura Condensed ExtraBold" panose="020B0602020204020303"/>
                <a:cs typeface="Futura" panose="020B0602020204020303" pitchFamily="2" charset="0"/>
              </a:rPr>
              <a:t>Les Sentinelles de la terre</a:t>
            </a:r>
            <a:r>
              <a:rPr lang="fr-FR" altLang="fr-FR" sz="1100" b="1" baseline="30000">
                <a:solidFill>
                  <a:srgbClr val="4CB047"/>
                </a:solidFill>
                <a:latin typeface="Century Gothic" panose="020B0502020202020204" pitchFamily="34" charset="0"/>
                <a:ea typeface="Futura Condensed ExtraBold" panose="020B0602020204020303"/>
                <a:cs typeface="Futura" panose="020B0602020204020303" pitchFamily="2" charset="0"/>
              </a:rPr>
              <a:t>®</a:t>
            </a:r>
          </a:p>
          <a:p>
            <a:pPr algn="ctr" eaLnBrk="1" hangingPunct="1">
              <a:lnSpc>
                <a:spcPct val="80000"/>
              </a:lnSpc>
              <a:spcBef>
                <a:spcPts val="1000"/>
              </a:spcBef>
              <a:buFont typeface="Arial" panose="020B0604020202020204" pitchFamily="34" charset="0"/>
              <a:buNone/>
            </a:pPr>
            <a:r>
              <a:rPr lang="fr-FR" altLang="fr-FR" sz="1100">
                <a:solidFill>
                  <a:srgbClr val="4CB047"/>
                </a:solidFill>
                <a:latin typeface="Century Gothic" panose="020B0502020202020204" pitchFamily="34" charset="0"/>
                <a:ea typeface="Futura Condensed ExtraBold" panose="020B0602020204020303"/>
                <a:cs typeface="Futura" panose="020B0602020204020303" pitchFamily="2" charset="0"/>
              </a:rPr>
              <a:t>Une centaine d'agriculteurs de Terrena engagés innovent dans leurs fermes.</a:t>
            </a:r>
          </a:p>
        </p:txBody>
      </p:sp>
      <p:sp>
        <p:nvSpPr>
          <p:cNvPr id="77852" name="Espace réservé du texte 3">
            <a:extLst>
              <a:ext uri="{FF2B5EF4-FFF2-40B4-BE49-F238E27FC236}">
                <a16:creationId xmlns:a16="http://schemas.microsoft.com/office/drawing/2014/main" id="{B5A843A5-38D6-48C6-8894-09E607B0667E}"/>
              </a:ext>
            </a:extLst>
          </p:cNvPr>
          <p:cNvSpPr txBox="1">
            <a:spLocks/>
          </p:cNvSpPr>
          <p:nvPr/>
        </p:nvSpPr>
        <p:spPr bwMode="auto">
          <a:xfrm>
            <a:off x="5054600" y="3681413"/>
            <a:ext cx="19526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80000"/>
              </a:lnSpc>
              <a:spcBef>
                <a:spcPts val="1000"/>
              </a:spcBef>
              <a:buFont typeface="Arial" panose="020B0604020202020204" pitchFamily="34" charset="0"/>
              <a:buNone/>
            </a:pPr>
            <a:r>
              <a:rPr lang="fr-FR" altLang="fr-FR" sz="1100" b="1">
                <a:solidFill>
                  <a:srgbClr val="492A31"/>
                </a:solidFill>
                <a:latin typeface="Century Gothic" panose="020B0502020202020204" pitchFamily="34" charset="0"/>
                <a:ea typeface="Futura" panose="020B0602020204020303" pitchFamily="2" charset="0"/>
                <a:cs typeface="Futura" panose="020B0602020204020303" pitchFamily="2" charset="0"/>
              </a:rPr>
              <a:t>Les Terrenales, </a:t>
            </a:r>
            <a:br>
              <a:rPr lang="fr-FR" altLang="fr-FR" sz="1100" b="1">
                <a:solidFill>
                  <a:srgbClr val="492A31"/>
                </a:solidFill>
                <a:latin typeface="Century Gothic" panose="020B0502020202020204" pitchFamily="34" charset="0"/>
                <a:ea typeface="Futura" panose="020B0602020204020303" pitchFamily="2" charset="0"/>
                <a:cs typeface="Futura" panose="020B0602020204020303" pitchFamily="2" charset="0"/>
              </a:rPr>
            </a:br>
            <a:r>
              <a:rPr lang="fr-FR" altLang="fr-FR" sz="1100" b="1">
                <a:solidFill>
                  <a:srgbClr val="492A31"/>
                </a:solidFill>
                <a:latin typeface="Century Gothic" panose="020B0502020202020204" pitchFamily="34" charset="0"/>
                <a:ea typeface="Futura" panose="020B0602020204020303" pitchFamily="2" charset="0"/>
                <a:cs typeface="Futura" panose="020B0602020204020303" pitchFamily="2" charset="0"/>
              </a:rPr>
              <a:t>1</a:t>
            </a:r>
            <a:r>
              <a:rPr lang="fr-FR" altLang="fr-FR" sz="1100" b="1" baseline="30000">
                <a:solidFill>
                  <a:srgbClr val="492A31"/>
                </a:solidFill>
                <a:latin typeface="Century Gothic" panose="020B0502020202020204" pitchFamily="34" charset="0"/>
                <a:ea typeface="Futura" panose="020B0602020204020303" pitchFamily="2" charset="0"/>
                <a:cs typeface="Futura" panose="020B0602020204020303" pitchFamily="2" charset="0"/>
              </a:rPr>
              <a:t>er</a:t>
            </a:r>
            <a:r>
              <a:rPr lang="fr-FR" altLang="fr-FR" sz="1100" b="1">
                <a:solidFill>
                  <a:srgbClr val="492A31"/>
                </a:solidFill>
                <a:latin typeface="Century Gothic" panose="020B0502020202020204" pitchFamily="34" charset="0"/>
                <a:ea typeface="Futura" panose="020B0602020204020303" pitchFamily="2" charset="0"/>
                <a:cs typeface="Futura" panose="020B0602020204020303" pitchFamily="2" charset="0"/>
              </a:rPr>
              <a:t> rendez-vous mondial de l'AEI</a:t>
            </a:r>
          </a:p>
          <a:p>
            <a:pPr algn="ctr" eaLnBrk="1" hangingPunct="1">
              <a:lnSpc>
                <a:spcPct val="80000"/>
              </a:lnSpc>
              <a:spcBef>
                <a:spcPts val="1000"/>
              </a:spcBef>
              <a:buFont typeface="Arial" panose="020B0604020202020204" pitchFamily="34" charset="0"/>
              <a:buNone/>
            </a:pPr>
            <a:r>
              <a:rPr lang="fr-FR" altLang="fr-FR" sz="1100" b="1">
                <a:solidFill>
                  <a:srgbClr val="492A31"/>
                </a:solidFill>
                <a:latin typeface="Century Gothic" panose="020B0502020202020204" pitchFamily="34" charset="0"/>
                <a:ea typeface="Futura" panose="020B0602020204020303" pitchFamily="2" charset="0"/>
                <a:cs typeface="Futura" panose="020B0602020204020303" pitchFamily="2" charset="0"/>
              </a:rPr>
              <a:t>La connaissance pour tous.</a:t>
            </a:r>
          </a:p>
          <a:p>
            <a:pPr algn="ctr" eaLnBrk="1" hangingPunct="1">
              <a:lnSpc>
                <a:spcPct val="80000"/>
              </a:lnSpc>
              <a:spcBef>
                <a:spcPts val="1000"/>
              </a:spcBef>
              <a:buFont typeface="Arial" panose="020B0604020202020204" pitchFamily="34" charset="0"/>
              <a:buNone/>
            </a:pPr>
            <a:r>
              <a:rPr lang="fr-FR" altLang="fr-FR" sz="1100">
                <a:solidFill>
                  <a:srgbClr val="492A31"/>
                </a:solidFill>
                <a:latin typeface="Century Gothic" panose="020B0502020202020204" pitchFamily="34" charset="0"/>
              </a:rPr>
              <a:t>Agriculteurs, chercheurs, agronomes… </a:t>
            </a:r>
            <a:br>
              <a:rPr lang="fr-FR" altLang="fr-FR" sz="1100">
                <a:solidFill>
                  <a:srgbClr val="492A31"/>
                </a:solidFill>
                <a:latin typeface="Century Gothic" panose="020B0502020202020204" pitchFamily="34" charset="0"/>
              </a:rPr>
            </a:br>
            <a:r>
              <a:rPr lang="fr-FR" altLang="fr-FR" sz="1100">
                <a:solidFill>
                  <a:srgbClr val="492A31"/>
                </a:solidFill>
                <a:latin typeface="Century Gothic" panose="020B0502020202020204" pitchFamily="34" charset="0"/>
              </a:rPr>
              <a:t>10 000 personnes viennent découvrir une centaine d'innovations agricoles dont seront issues plus tard les Solutions La Nouvelle Agriculture</a:t>
            </a:r>
            <a:r>
              <a:rPr lang="fr-FR" altLang="fr-FR" sz="1100" baseline="30000">
                <a:solidFill>
                  <a:srgbClr val="492A31"/>
                </a:solidFill>
                <a:latin typeface="Century Gothic" panose="020B0502020202020204" pitchFamily="34" charset="0"/>
                <a:cs typeface="Arial" panose="020B0604020202020204" pitchFamily="34" charset="0"/>
              </a:rPr>
              <a:t>® </a:t>
            </a:r>
            <a:r>
              <a:rPr lang="fr-FR" altLang="fr-FR" sz="1100">
                <a:solidFill>
                  <a:srgbClr val="492A31"/>
                </a:solidFill>
                <a:latin typeface="Century Gothic" panose="020B0502020202020204" pitchFamily="34" charset="0"/>
              </a:rPr>
              <a:t>.</a:t>
            </a:r>
          </a:p>
        </p:txBody>
      </p:sp>
      <p:sp>
        <p:nvSpPr>
          <p:cNvPr id="77853" name="Espace réservé du texte 3">
            <a:extLst>
              <a:ext uri="{FF2B5EF4-FFF2-40B4-BE49-F238E27FC236}">
                <a16:creationId xmlns:a16="http://schemas.microsoft.com/office/drawing/2014/main" id="{504CA27F-611B-4677-A156-99DA07A2ED02}"/>
              </a:ext>
            </a:extLst>
          </p:cNvPr>
          <p:cNvSpPr txBox="1">
            <a:spLocks/>
          </p:cNvSpPr>
          <p:nvPr/>
        </p:nvSpPr>
        <p:spPr bwMode="auto">
          <a:xfrm>
            <a:off x="7334250" y="3729038"/>
            <a:ext cx="164941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80000"/>
              </a:lnSpc>
              <a:spcBef>
                <a:spcPts val="1000"/>
              </a:spcBef>
              <a:buFont typeface="Arial" panose="020B0604020202020204" pitchFamily="34" charset="0"/>
              <a:buNone/>
            </a:pPr>
            <a:r>
              <a:rPr lang="fr-FR" altLang="fr-FR" sz="1100" b="1">
                <a:solidFill>
                  <a:srgbClr val="4CB047"/>
                </a:solidFill>
                <a:latin typeface="Century Gothic" panose="020B0502020202020204" pitchFamily="34" charset="0"/>
                <a:ea typeface="Futura" panose="020B0602020204020303" pitchFamily="2" charset="0"/>
                <a:cs typeface="Futura" panose="020B0602020204020303" pitchFamily="2" charset="0"/>
              </a:rPr>
              <a:t>17 solutions innovantes</a:t>
            </a:r>
            <a:r>
              <a:rPr lang="fr-FR" altLang="fr-FR" sz="1100" b="1">
                <a:solidFill>
                  <a:srgbClr val="4CB047"/>
                </a:solidFill>
                <a:latin typeface="Century Gothic" panose="020B0502020202020204" pitchFamily="34" charset="0"/>
              </a:rPr>
              <a:t>, </a:t>
            </a:r>
            <a:r>
              <a:rPr lang="fr-FR" altLang="fr-FR" sz="1100">
                <a:solidFill>
                  <a:srgbClr val="4CB047"/>
                </a:solidFill>
                <a:latin typeface="Century Gothic" panose="020B0502020202020204" pitchFamily="34" charset="0"/>
              </a:rPr>
              <a:t>efficaces, économiques et écologiques récompensées par le 1</a:t>
            </a:r>
            <a:r>
              <a:rPr lang="fr-FR" altLang="fr-FR" sz="1100" baseline="30000">
                <a:solidFill>
                  <a:srgbClr val="4CB047"/>
                </a:solidFill>
                <a:latin typeface="Century Gothic" panose="020B0502020202020204" pitchFamily="34" charset="0"/>
              </a:rPr>
              <a:t>er</a:t>
            </a:r>
            <a:r>
              <a:rPr lang="fr-FR" altLang="fr-FR" sz="1100">
                <a:solidFill>
                  <a:srgbClr val="4CB047"/>
                </a:solidFill>
                <a:latin typeface="Century Gothic" panose="020B0502020202020204" pitchFamily="34" charset="0"/>
              </a:rPr>
              <a:t> prix au Concours Européen pour l'innovation coopérative et le trophée Territoire Innovation Pays de la Loire. </a:t>
            </a:r>
          </a:p>
        </p:txBody>
      </p:sp>
      <p:sp>
        <p:nvSpPr>
          <p:cNvPr id="77854" name="Espace réservé du texte 3">
            <a:extLst>
              <a:ext uri="{FF2B5EF4-FFF2-40B4-BE49-F238E27FC236}">
                <a16:creationId xmlns:a16="http://schemas.microsoft.com/office/drawing/2014/main" id="{587B08FC-8FFF-46F3-8079-13AB6CC93383}"/>
              </a:ext>
            </a:extLst>
          </p:cNvPr>
          <p:cNvSpPr txBox="1">
            <a:spLocks/>
          </p:cNvSpPr>
          <p:nvPr/>
        </p:nvSpPr>
        <p:spPr bwMode="auto">
          <a:xfrm>
            <a:off x="9361488" y="3724275"/>
            <a:ext cx="193833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fontAlgn="t" hangingPunct="1">
              <a:lnSpc>
                <a:spcPct val="90000"/>
              </a:lnSpc>
              <a:spcBef>
                <a:spcPts val="1000"/>
              </a:spcBef>
              <a:buFont typeface="Arial" panose="020B0604020202020204" pitchFamily="34" charset="0"/>
              <a:buNone/>
            </a:pPr>
            <a:r>
              <a:rPr lang="fr-FR" altLang="fr-FR" sz="1100" b="1">
                <a:solidFill>
                  <a:srgbClr val="492B31"/>
                </a:solidFill>
                <a:latin typeface="Century Gothic" panose="020B0502020202020204" pitchFamily="34" charset="0"/>
                <a:ea typeface="Futura" panose="020B0602020204020303" pitchFamily="2" charset="0"/>
                <a:cs typeface="Futura" panose="020B0602020204020303" pitchFamily="2" charset="0"/>
              </a:rPr>
              <a:t>Lancement du lapin </a:t>
            </a:r>
            <a:br>
              <a:rPr lang="fr-FR" altLang="fr-FR" sz="1100" b="1">
                <a:solidFill>
                  <a:srgbClr val="492B31"/>
                </a:solidFill>
                <a:latin typeface="Century Gothic" panose="020B0502020202020204" pitchFamily="34" charset="0"/>
                <a:ea typeface="Futura" panose="020B0602020204020303" pitchFamily="2" charset="0"/>
                <a:cs typeface="Futura" panose="020B0602020204020303" pitchFamily="2" charset="0"/>
              </a:rPr>
            </a:br>
            <a:r>
              <a:rPr lang="fr-FR" altLang="fr-FR" sz="1100" b="1">
                <a:solidFill>
                  <a:srgbClr val="492B31"/>
                </a:solidFill>
                <a:latin typeface="Century Gothic" panose="020B0502020202020204" pitchFamily="34" charset="0"/>
                <a:ea typeface="Futura" panose="020B0602020204020303" pitchFamily="2" charset="0"/>
                <a:cs typeface="Futura" panose="020B0602020204020303" pitchFamily="2" charset="0"/>
              </a:rPr>
              <a:t>La Nouvelle Agriculture</a:t>
            </a:r>
            <a:r>
              <a:rPr lang="fr-FR" altLang="fr-FR" sz="1100" b="1" baseline="30000">
                <a:solidFill>
                  <a:srgbClr val="492B31"/>
                </a:solidFill>
                <a:latin typeface="Century Gothic" panose="020B0502020202020204" pitchFamily="34" charset="0"/>
                <a:ea typeface="Futura" panose="020B0602020204020303" pitchFamily="2" charset="0"/>
                <a:cs typeface="Futura" panose="020B0602020204020303" pitchFamily="2" charset="0"/>
              </a:rPr>
              <a:t>®</a:t>
            </a:r>
          </a:p>
          <a:p>
            <a:pPr algn="ctr" eaLnBrk="1" fontAlgn="t" hangingPunct="1">
              <a:lnSpc>
                <a:spcPct val="90000"/>
              </a:lnSpc>
              <a:spcBef>
                <a:spcPts val="1000"/>
              </a:spcBef>
              <a:buFont typeface="Arial" panose="020B0604020202020204" pitchFamily="34" charset="0"/>
              <a:buNone/>
            </a:pPr>
            <a:r>
              <a:rPr lang="fr-FR" altLang="fr-FR" sz="1100">
                <a:solidFill>
                  <a:srgbClr val="492B31"/>
                </a:solidFill>
                <a:latin typeface="Century Gothic" panose="020B0502020202020204" pitchFamily="34" charset="0"/>
                <a:ea typeface="Futura Medium" panose="020B0602020204020303" pitchFamily="2" charset="0"/>
                <a:cs typeface="Futura Medium" panose="020B0602020204020303" pitchFamily="2" charset="0"/>
              </a:rPr>
              <a:t>Élevé sans antibiotique avec une alimentation à base de luzerne et graines de lin et </a:t>
            </a:r>
            <a:br>
              <a:rPr lang="fr-FR" altLang="fr-FR" sz="1100">
                <a:solidFill>
                  <a:srgbClr val="492B31"/>
                </a:solidFill>
                <a:latin typeface="Century Gothic" panose="020B0502020202020204" pitchFamily="34" charset="0"/>
                <a:ea typeface="Futura Medium" panose="020B0602020204020303" pitchFamily="2" charset="0"/>
                <a:cs typeface="Futura Medium" panose="020B0602020204020303" pitchFamily="2" charset="0"/>
              </a:rPr>
            </a:br>
            <a:r>
              <a:rPr lang="fr-FR" altLang="fr-FR" sz="1100">
                <a:solidFill>
                  <a:srgbClr val="492B31"/>
                </a:solidFill>
                <a:latin typeface="Century Gothic" panose="020B0502020202020204" pitchFamily="34" charset="0"/>
                <a:ea typeface="Futura Medium" panose="020B0602020204020303" pitchFamily="2" charset="0"/>
                <a:cs typeface="Futura Medium" panose="020B0602020204020303" pitchFamily="2" charset="0"/>
              </a:rPr>
              <a:t>sans OGM.</a:t>
            </a:r>
          </a:p>
          <a:p>
            <a:pPr algn="ctr" eaLnBrk="1" fontAlgn="t" hangingPunct="1">
              <a:lnSpc>
                <a:spcPct val="90000"/>
              </a:lnSpc>
              <a:spcBef>
                <a:spcPts val="1000"/>
              </a:spcBef>
              <a:buFont typeface="Arial" panose="020B0604020202020204" pitchFamily="34" charset="0"/>
              <a:buNone/>
            </a:pPr>
            <a:r>
              <a:rPr lang="fr-FR" altLang="fr-FR" sz="1100">
                <a:solidFill>
                  <a:srgbClr val="492B31"/>
                </a:solidFill>
                <a:latin typeface="Century Gothic" panose="020B0502020202020204" pitchFamily="34" charset="0"/>
                <a:ea typeface="Futura Medium" panose="020B0602020204020303" pitchFamily="2" charset="0"/>
                <a:cs typeface="Futura Medium" panose="020B0602020204020303" pitchFamily="2" charset="0"/>
              </a:rPr>
              <a:t>Terrena, 1</a:t>
            </a:r>
            <a:r>
              <a:rPr lang="fr-FR" altLang="fr-FR" sz="1100" baseline="30000">
                <a:solidFill>
                  <a:srgbClr val="492B31"/>
                </a:solidFill>
                <a:latin typeface="Century Gothic" panose="020B0502020202020204" pitchFamily="34" charset="0"/>
                <a:ea typeface="Futura Medium" panose="020B0602020204020303" pitchFamily="2" charset="0"/>
                <a:cs typeface="Futura Medium" panose="020B0602020204020303" pitchFamily="2" charset="0"/>
              </a:rPr>
              <a:t>ère</a:t>
            </a:r>
            <a:r>
              <a:rPr lang="fr-FR" altLang="fr-FR" sz="1100">
                <a:solidFill>
                  <a:srgbClr val="492B31"/>
                </a:solidFill>
                <a:latin typeface="Century Gothic" panose="020B0502020202020204" pitchFamily="34" charset="0"/>
                <a:ea typeface="Futura Medium" panose="020B0602020204020303" pitchFamily="2" charset="0"/>
                <a:cs typeface="Futura Medium" panose="020B0602020204020303" pitchFamily="2" charset="0"/>
              </a:rPr>
              <a:t> coopérative à s'engager pour la </a:t>
            </a:r>
            <a:r>
              <a:rPr lang="fr-FR" altLang="fr-FR" sz="1100" b="1">
                <a:solidFill>
                  <a:srgbClr val="492B31"/>
                </a:solidFill>
                <a:latin typeface="Century Gothic" panose="020B0502020202020204" pitchFamily="34" charset="0"/>
                <a:ea typeface="Futura Medium" panose="020B0602020204020303" pitchFamily="2" charset="0"/>
                <a:cs typeface="Futura Medium" panose="020B0602020204020303" pitchFamily="2" charset="0"/>
              </a:rPr>
              <a:t>Stratégie nationale pour la biodiversité</a:t>
            </a:r>
            <a:r>
              <a:rPr lang="fr-FR" altLang="fr-FR" sz="1100">
                <a:solidFill>
                  <a:srgbClr val="492B31"/>
                </a:solidFill>
                <a:latin typeface="Century Gothic" panose="020B0502020202020204" pitchFamily="34" charset="0"/>
                <a:ea typeface="Futura Medium" panose="020B0602020204020303" pitchFamily="2" charset="0"/>
                <a:cs typeface="Futura Medium" panose="020B0602020204020303" pitchFamily="2" charset="0"/>
              </a:rPr>
              <a:t> avec 21 actions concrètes.</a:t>
            </a:r>
          </a:p>
        </p:txBody>
      </p:sp>
      <p:cxnSp>
        <p:nvCxnSpPr>
          <p:cNvPr id="66" name="Connecteur droit 65">
            <a:extLst>
              <a:ext uri="{FF2B5EF4-FFF2-40B4-BE49-F238E27FC236}">
                <a16:creationId xmlns:a16="http://schemas.microsoft.com/office/drawing/2014/main" id="{3B7218AF-389E-475C-BEB9-C8A84832FAC9}"/>
              </a:ext>
            </a:extLst>
          </p:cNvPr>
          <p:cNvCxnSpPr>
            <a:cxnSpLocks/>
          </p:cNvCxnSpPr>
          <p:nvPr/>
        </p:nvCxnSpPr>
        <p:spPr>
          <a:xfrm flipV="1">
            <a:off x="3875088" y="3146425"/>
            <a:ext cx="0" cy="438150"/>
          </a:xfrm>
          <a:prstGeom prst="line">
            <a:avLst/>
          </a:prstGeom>
          <a:ln w="19050">
            <a:solidFill>
              <a:srgbClr val="4DAF46"/>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B2FC3FBD-5312-4253-A98F-6C5D2BD30BAF}"/>
              </a:ext>
            </a:extLst>
          </p:cNvPr>
          <p:cNvCxnSpPr>
            <a:cxnSpLocks/>
          </p:cNvCxnSpPr>
          <p:nvPr/>
        </p:nvCxnSpPr>
        <p:spPr>
          <a:xfrm>
            <a:off x="390525" y="981075"/>
            <a:ext cx="465138" cy="0"/>
          </a:xfrm>
          <a:prstGeom prst="line">
            <a:avLst/>
          </a:prstGeom>
          <a:ln w="38100">
            <a:solidFill>
              <a:srgbClr val="4DAF46"/>
            </a:solidFill>
          </a:ln>
        </p:spPr>
        <p:style>
          <a:lnRef idx="1">
            <a:schemeClr val="accent1"/>
          </a:lnRef>
          <a:fillRef idx="0">
            <a:schemeClr val="accent1"/>
          </a:fillRef>
          <a:effectRef idx="0">
            <a:schemeClr val="accent1"/>
          </a:effectRef>
          <a:fontRef idx="minor">
            <a:schemeClr val="tx1"/>
          </a:fontRef>
        </p:style>
      </p:cxnSp>
      <p:sp>
        <p:nvSpPr>
          <p:cNvPr id="77857" name="Titre 2">
            <a:extLst>
              <a:ext uri="{FF2B5EF4-FFF2-40B4-BE49-F238E27FC236}">
                <a16:creationId xmlns:a16="http://schemas.microsoft.com/office/drawing/2014/main" id="{0289FB9D-A6F2-4ABC-8C63-957ACC0CEAA4}"/>
              </a:ext>
            </a:extLst>
          </p:cNvPr>
          <p:cNvSpPr txBox="1">
            <a:spLocks noChangeArrowheads="1"/>
          </p:cNvSpPr>
          <p:nvPr/>
        </p:nvSpPr>
        <p:spPr bwMode="auto">
          <a:xfrm>
            <a:off x="322263" y="404813"/>
            <a:ext cx="91440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2700" b="1" dirty="0">
                <a:solidFill>
                  <a:srgbClr val="492B31"/>
                </a:solidFill>
                <a:latin typeface="Century Gothic" panose="020B0502020202020204" pitchFamily="34" charset="0"/>
                <a:ea typeface="Futura Medium" panose="020B0602020204020303" pitchFamily="2" charset="0"/>
                <a:cs typeface="Futura Medium" panose="020B0602020204020303" pitchFamily="2" charset="0"/>
              </a:rPr>
              <a:t>L’AEI</a:t>
            </a:r>
            <a:endParaRPr lang="fr-FR" altLang="fr-FR" sz="2800" b="1" baseline="30000" dirty="0">
              <a:solidFill>
                <a:srgbClr val="492B31"/>
              </a:solidFill>
              <a:latin typeface="Century Gothic" panose="020B0502020202020204" pitchFamily="34" charset="0"/>
              <a:ea typeface="Futura" panose="020B0602020204020303" pitchFamily="2" charset="0"/>
              <a:cs typeface="Futura" panose="020B0602020204020303" pitchFamily="2" charset="0"/>
            </a:endParaRPr>
          </a:p>
          <a:p>
            <a:pPr eaLnBrk="1" hangingPunct="1"/>
            <a:endParaRPr lang="fr-FR" altLang="fr-FR" sz="2700" b="1" dirty="0">
              <a:solidFill>
                <a:srgbClr val="492B31"/>
              </a:solidFill>
              <a:latin typeface="Century Gothic" panose="020B0502020202020204" pitchFamily="34" charset="0"/>
              <a:ea typeface="Futura Medium" panose="020B0602020204020303" pitchFamily="2" charset="0"/>
              <a:cs typeface="Futura Medium" panose="020B0602020204020303" pitchFamily="2" charset="0"/>
            </a:endParaRPr>
          </a:p>
        </p:txBody>
      </p:sp>
      <p:pic>
        <p:nvPicPr>
          <p:cNvPr id="77858" name="Image 2">
            <a:extLst>
              <a:ext uri="{FF2B5EF4-FFF2-40B4-BE49-F238E27FC236}">
                <a16:creationId xmlns:a16="http://schemas.microsoft.com/office/drawing/2014/main" id="{8610A064-D0D2-4800-BCE6-E7F613E14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038" y="1763713"/>
            <a:ext cx="19462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ce réservé du numéro de diapositive 1">
            <a:extLst>
              <a:ext uri="{FF2B5EF4-FFF2-40B4-BE49-F238E27FC236}">
                <a16:creationId xmlns:a16="http://schemas.microsoft.com/office/drawing/2014/main" id="{7E60E7E4-A79F-4EF0-B958-2835E086093B}"/>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BC5C835-07B6-46CD-8B51-F57873E440E1}" type="slidenum">
              <a:rPr lang="fr-FR" altLang="fr-FR" smtClean="0">
                <a:solidFill>
                  <a:srgbClr val="492B31"/>
                </a:solidFill>
                <a:latin typeface="Cera-Regular ☞" pitchFamily="34" charset="0"/>
              </a:rPr>
              <a:pPr fontAlgn="base">
                <a:spcBef>
                  <a:spcPct val="0"/>
                </a:spcBef>
                <a:spcAft>
                  <a:spcPct val="0"/>
                </a:spcAft>
              </a:pPr>
              <a:t>6</a:t>
            </a:fld>
            <a:endParaRPr lang="fr-FR" altLang="fr-FR">
              <a:solidFill>
                <a:srgbClr val="492B31"/>
              </a:solidFill>
              <a:latin typeface="Cera-Regular ☞" pitchFamily="34" charset="0"/>
            </a:endParaRPr>
          </a:p>
        </p:txBody>
      </p:sp>
      <p:sp>
        <p:nvSpPr>
          <p:cNvPr id="78851" name="Titre 13">
            <a:extLst>
              <a:ext uri="{FF2B5EF4-FFF2-40B4-BE49-F238E27FC236}">
                <a16:creationId xmlns:a16="http://schemas.microsoft.com/office/drawing/2014/main" id="{02EA7DF9-1CCF-4416-87BB-B1112EAE74FD}"/>
              </a:ext>
            </a:extLst>
          </p:cNvPr>
          <p:cNvSpPr txBox="1">
            <a:spLocks noChangeArrowheads="1"/>
          </p:cNvSpPr>
          <p:nvPr/>
        </p:nvSpPr>
        <p:spPr bwMode="auto">
          <a:xfrm>
            <a:off x="1416050" y="5986463"/>
            <a:ext cx="26638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fr-FR" altLang="fr-FR" sz="900">
                <a:solidFill>
                  <a:srgbClr val="492B31"/>
                </a:solidFill>
                <a:latin typeface="Century Gothic" panose="020B0502020202020204" pitchFamily="34" charset="0"/>
                <a:ea typeface="Futura Medium" panose="020B0602020204020303" pitchFamily="2" charset="0"/>
                <a:cs typeface="Arial" panose="020B0604020202020204" pitchFamily="34" charset="0"/>
              </a:rPr>
              <a:t>PRÉSENTATION DU GROUPE TERRENA 2020</a:t>
            </a:r>
          </a:p>
        </p:txBody>
      </p:sp>
      <p:cxnSp>
        <p:nvCxnSpPr>
          <p:cNvPr id="69" name="Connecteur droit 68">
            <a:extLst>
              <a:ext uri="{FF2B5EF4-FFF2-40B4-BE49-F238E27FC236}">
                <a16:creationId xmlns:a16="http://schemas.microsoft.com/office/drawing/2014/main" id="{AA0DC36D-90FE-4727-85F9-6A8742052604}"/>
              </a:ext>
            </a:extLst>
          </p:cNvPr>
          <p:cNvCxnSpPr>
            <a:cxnSpLocks/>
          </p:cNvCxnSpPr>
          <p:nvPr/>
        </p:nvCxnSpPr>
        <p:spPr>
          <a:xfrm>
            <a:off x="0" y="2709863"/>
            <a:ext cx="12192000" cy="0"/>
          </a:xfrm>
          <a:prstGeom prst="line">
            <a:avLst/>
          </a:prstGeom>
          <a:ln w="15875">
            <a:solidFill>
              <a:srgbClr val="492B31"/>
            </a:solidFill>
          </a:ln>
        </p:spPr>
        <p:style>
          <a:lnRef idx="1">
            <a:schemeClr val="accent1"/>
          </a:lnRef>
          <a:fillRef idx="0">
            <a:schemeClr val="accent1"/>
          </a:fillRef>
          <a:effectRef idx="0">
            <a:schemeClr val="accent1"/>
          </a:effectRef>
          <a:fontRef idx="minor">
            <a:schemeClr val="tx1"/>
          </a:fontRef>
        </p:style>
      </p:cxnSp>
      <p:sp>
        <p:nvSpPr>
          <p:cNvPr id="70" name="Ellipse 69">
            <a:extLst>
              <a:ext uri="{FF2B5EF4-FFF2-40B4-BE49-F238E27FC236}">
                <a16:creationId xmlns:a16="http://schemas.microsoft.com/office/drawing/2014/main" id="{AD5389F1-E75B-4DF3-BC4B-92036936BBEF}"/>
              </a:ext>
            </a:extLst>
          </p:cNvPr>
          <p:cNvSpPr/>
          <p:nvPr/>
        </p:nvSpPr>
        <p:spPr>
          <a:xfrm rot="10800000">
            <a:off x="6000750" y="2609850"/>
            <a:ext cx="174625" cy="174625"/>
          </a:xfrm>
          <a:prstGeom prst="ellipse">
            <a:avLst/>
          </a:prstGeom>
          <a:solidFill>
            <a:srgbClr val="492B31"/>
          </a:solidFill>
          <a:ln w="3175">
            <a:solidFill>
              <a:srgbClr val="492B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71" name="Connecteur droit 70">
            <a:extLst>
              <a:ext uri="{FF2B5EF4-FFF2-40B4-BE49-F238E27FC236}">
                <a16:creationId xmlns:a16="http://schemas.microsoft.com/office/drawing/2014/main" id="{D74EF548-7614-4317-904C-02242FE4F1D7}"/>
              </a:ext>
            </a:extLst>
          </p:cNvPr>
          <p:cNvCxnSpPr>
            <a:cxnSpLocks/>
          </p:cNvCxnSpPr>
          <p:nvPr/>
        </p:nvCxnSpPr>
        <p:spPr>
          <a:xfrm>
            <a:off x="2247900" y="3148013"/>
            <a:ext cx="211138" cy="0"/>
          </a:xfrm>
          <a:prstGeom prst="line">
            <a:avLst/>
          </a:prstGeom>
          <a:ln w="19050">
            <a:solidFill>
              <a:srgbClr val="4DAF46"/>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97BC998F-212F-49F5-AD90-96DD405563E7}"/>
              </a:ext>
            </a:extLst>
          </p:cNvPr>
          <p:cNvCxnSpPr>
            <a:cxnSpLocks/>
          </p:cNvCxnSpPr>
          <p:nvPr/>
        </p:nvCxnSpPr>
        <p:spPr>
          <a:xfrm flipV="1">
            <a:off x="2352675" y="2709863"/>
            <a:ext cx="0" cy="438150"/>
          </a:xfrm>
          <a:prstGeom prst="line">
            <a:avLst/>
          </a:prstGeom>
          <a:ln w="19050">
            <a:solidFill>
              <a:srgbClr val="4DAF46"/>
            </a:solidFill>
          </a:ln>
        </p:spPr>
        <p:style>
          <a:lnRef idx="1">
            <a:schemeClr val="accent1"/>
          </a:lnRef>
          <a:fillRef idx="0">
            <a:schemeClr val="accent1"/>
          </a:fillRef>
          <a:effectRef idx="0">
            <a:schemeClr val="accent1"/>
          </a:effectRef>
          <a:fontRef idx="minor">
            <a:schemeClr val="tx1"/>
          </a:fontRef>
        </p:style>
      </p:cxnSp>
      <p:sp>
        <p:nvSpPr>
          <p:cNvPr id="73" name="Ellipse 72">
            <a:extLst>
              <a:ext uri="{FF2B5EF4-FFF2-40B4-BE49-F238E27FC236}">
                <a16:creationId xmlns:a16="http://schemas.microsoft.com/office/drawing/2014/main" id="{BB6D2CB2-6121-48AB-B1FC-A4E50D4B0E3D}"/>
              </a:ext>
            </a:extLst>
          </p:cNvPr>
          <p:cNvSpPr/>
          <p:nvPr/>
        </p:nvSpPr>
        <p:spPr>
          <a:xfrm>
            <a:off x="2266950" y="2613025"/>
            <a:ext cx="173038" cy="174625"/>
          </a:xfrm>
          <a:prstGeom prst="ellipse">
            <a:avLst/>
          </a:prstGeom>
          <a:solidFill>
            <a:srgbClr val="4DAF46"/>
          </a:solidFill>
          <a:ln w="3175">
            <a:solidFill>
              <a:srgbClr val="4DAF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8857" name="Espace réservé du texte 3">
            <a:extLst>
              <a:ext uri="{FF2B5EF4-FFF2-40B4-BE49-F238E27FC236}">
                <a16:creationId xmlns:a16="http://schemas.microsoft.com/office/drawing/2014/main" id="{2C44F706-ECA8-4275-972B-08D0058A2CA1}"/>
              </a:ext>
            </a:extLst>
          </p:cNvPr>
          <p:cNvSpPr txBox="1">
            <a:spLocks/>
          </p:cNvSpPr>
          <p:nvPr/>
        </p:nvSpPr>
        <p:spPr bwMode="auto">
          <a:xfrm>
            <a:off x="1973263" y="2244725"/>
            <a:ext cx="87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Font typeface="Arial" panose="020B0604020202020204" pitchFamily="34" charset="0"/>
              <a:buNone/>
            </a:pPr>
            <a:r>
              <a:rPr lang="fr-FR" altLang="fr-FR" b="1">
                <a:solidFill>
                  <a:srgbClr val="4DAF46"/>
                </a:solidFill>
                <a:latin typeface="Futura" panose="020B0602020204020303" pitchFamily="2" charset="0"/>
              </a:rPr>
              <a:t>2014</a:t>
            </a:r>
          </a:p>
        </p:txBody>
      </p:sp>
      <p:sp>
        <p:nvSpPr>
          <p:cNvPr id="78858" name="Espace réservé du texte 3">
            <a:extLst>
              <a:ext uri="{FF2B5EF4-FFF2-40B4-BE49-F238E27FC236}">
                <a16:creationId xmlns:a16="http://schemas.microsoft.com/office/drawing/2014/main" id="{9ED7FA56-09F0-4D2F-9525-8CB7B8EF3892}"/>
              </a:ext>
            </a:extLst>
          </p:cNvPr>
          <p:cNvSpPr txBox="1">
            <a:spLocks/>
          </p:cNvSpPr>
          <p:nvPr/>
        </p:nvSpPr>
        <p:spPr bwMode="auto">
          <a:xfrm>
            <a:off x="5051425" y="2246313"/>
            <a:ext cx="20574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spcBef>
                <a:spcPts val="1000"/>
              </a:spcBef>
              <a:buFont typeface="Arial" panose="020B0604020202020204" pitchFamily="34" charset="0"/>
              <a:buNone/>
            </a:pPr>
            <a:r>
              <a:rPr lang="fr-FR" altLang="fr-FR" b="1">
                <a:solidFill>
                  <a:srgbClr val="492B31"/>
                </a:solidFill>
                <a:latin typeface="Futura" panose="020B0602020204020303" pitchFamily="2" charset="0"/>
              </a:rPr>
              <a:t>2015</a:t>
            </a:r>
          </a:p>
        </p:txBody>
      </p:sp>
      <p:sp>
        <p:nvSpPr>
          <p:cNvPr id="76" name="Ellipse 75">
            <a:extLst>
              <a:ext uri="{FF2B5EF4-FFF2-40B4-BE49-F238E27FC236}">
                <a16:creationId xmlns:a16="http://schemas.microsoft.com/office/drawing/2014/main" id="{8241EFF2-6AB5-4419-9A8D-C472C5806937}"/>
              </a:ext>
            </a:extLst>
          </p:cNvPr>
          <p:cNvSpPr/>
          <p:nvPr/>
        </p:nvSpPr>
        <p:spPr>
          <a:xfrm>
            <a:off x="9764713" y="2592388"/>
            <a:ext cx="173037" cy="173037"/>
          </a:xfrm>
          <a:prstGeom prst="ellipse">
            <a:avLst/>
          </a:prstGeom>
          <a:solidFill>
            <a:srgbClr val="4DAF46"/>
          </a:solidFill>
          <a:ln w="3175">
            <a:solidFill>
              <a:srgbClr val="4DAF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8860" name="Espace réservé du texte 3">
            <a:extLst>
              <a:ext uri="{FF2B5EF4-FFF2-40B4-BE49-F238E27FC236}">
                <a16:creationId xmlns:a16="http://schemas.microsoft.com/office/drawing/2014/main" id="{6907A4E6-C27B-4B09-95E4-7E91275377C3}"/>
              </a:ext>
            </a:extLst>
          </p:cNvPr>
          <p:cNvSpPr txBox="1">
            <a:spLocks/>
          </p:cNvSpPr>
          <p:nvPr/>
        </p:nvSpPr>
        <p:spPr bwMode="auto">
          <a:xfrm>
            <a:off x="9450388" y="2238375"/>
            <a:ext cx="20574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Font typeface="Arial" panose="020B0604020202020204" pitchFamily="34" charset="0"/>
              <a:buNone/>
            </a:pPr>
            <a:r>
              <a:rPr lang="fr-FR" altLang="fr-FR" b="1">
                <a:solidFill>
                  <a:srgbClr val="4DAF46"/>
                </a:solidFill>
                <a:latin typeface="Futura" panose="020B0602020204020303" pitchFamily="2" charset="0"/>
              </a:rPr>
              <a:t>2016</a:t>
            </a:r>
          </a:p>
        </p:txBody>
      </p:sp>
      <p:cxnSp>
        <p:nvCxnSpPr>
          <p:cNvPr id="78" name="Connecteur droit 77">
            <a:extLst>
              <a:ext uri="{FF2B5EF4-FFF2-40B4-BE49-F238E27FC236}">
                <a16:creationId xmlns:a16="http://schemas.microsoft.com/office/drawing/2014/main" id="{A1446433-0E87-49EA-947F-B02C31B7E851}"/>
              </a:ext>
            </a:extLst>
          </p:cNvPr>
          <p:cNvCxnSpPr>
            <a:cxnSpLocks/>
          </p:cNvCxnSpPr>
          <p:nvPr/>
        </p:nvCxnSpPr>
        <p:spPr>
          <a:xfrm>
            <a:off x="5986463" y="3133725"/>
            <a:ext cx="209550" cy="0"/>
          </a:xfrm>
          <a:prstGeom prst="line">
            <a:avLst/>
          </a:prstGeom>
          <a:ln w="19050">
            <a:solidFill>
              <a:srgbClr val="492B31"/>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22698DCF-21BE-4700-BB75-319323F8EF0F}"/>
              </a:ext>
            </a:extLst>
          </p:cNvPr>
          <p:cNvCxnSpPr>
            <a:cxnSpLocks/>
          </p:cNvCxnSpPr>
          <p:nvPr/>
        </p:nvCxnSpPr>
        <p:spPr>
          <a:xfrm flipV="1">
            <a:off x="6091238" y="2697163"/>
            <a:ext cx="0" cy="436562"/>
          </a:xfrm>
          <a:prstGeom prst="line">
            <a:avLst/>
          </a:prstGeom>
          <a:ln w="19050">
            <a:solidFill>
              <a:srgbClr val="492B31"/>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AF56F029-6166-46A9-AB93-9C5F3E42856D}"/>
              </a:ext>
            </a:extLst>
          </p:cNvPr>
          <p:cNvCxnSpPr>
            <a:cxnSpLocks/>
          </p:cNvCxnSpPr>
          <p:nvPr/>
        </p:nvCxnSpPr>
        <p:spPr>
          <a:xfrm>
            <a:off x="9745663" y="3124200"/>
            <a:ext cx="211137" cy="0"/>
          </a:xfrm>
          <a:prstGeom prst="line">
            <a:avLst/>
          </a:prstGeom>
          <a:ln w="19050">
            <a:solidFill>
              <a:srgbClr val="4DAF46"/>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8E75444D-25EF-4537-A77B-9C54594320CA}"/>
              </a:ext>
            </a:extLst>
          </p:cNvPr>
          <p:cNvCxnSpPr>
            <a:cxnSpLocks/>
          </p:cNvCxnSpPr>
          <p:nvPr/>
        </p:nvCxnSpPr>
        <p:spPr>
          <a:xfrm flipV="1">
            <a:off x="9852025" y="2678113"/>
            <a:ext cx="0" cy="438150"/>
          </a:xfrm>
          <a:prstGeom prst="line">
            <a:avLst/>
          </a:prstGeom>
          <a:ln w="19050">
            <a:solidFill>
              <a:srgbClr val="4DAF46"/>
            </a:solidFill>
          </a:ln>
        </p:spPr>
        <p:style>
          <a:lnRef idx="1">
            <a:schemeClr val="accent1"/>
          </a:lnRef>
          <a:fillRef idx="0">
            <a:schemeClr val="accent1"/>
          </a:fillRef>
          <a:effectRef idx="0">
            <a:schemeClr val="accent1"/>
          </a:effectRef>
          <a:fontRef idx="minor">
            <a:schemeClr val="tx1"/>
          </a:fontRef>
        </p:style>
      </p:cxnSp>
      <p:sp>
        <p:nvSpPr>
          <p:cNvPr id="78865" name="Espace réservé du texte 3">
            <a:extLst>
              <a:ext uri="{FF2B5EF4-FFF2-40B4-BE49-F238E27FC236}">
                <a16:creationId xmlns:a16="http://schemas.microsoft.com/office/drawing/2014/main" id="{EF02D52D-4CE1-4A5B-904C-54D547E2AEFC}"/>
              </a:ext>
            </a:extLst>
          </p:cNvPr>
          <p:cNvSpPr txBox="1">
            <a:spLocks/>
          </p:cNvSpPr>
          <p:nvPr/>
        </p:nvSpPr>
        <p:spPr bwMode="auto">
          <a:xfrm>
            <a:off x="4432300" y="3098800"/>
            <a:ext cx="352901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fontAlgn="t" hangingPunct="1"/>
            <a:endParaRPr lang="fr-FR" altLang="fr-FR" sz="1100" b="1">
              <a:solidFill>
                <a:srgbClr val="482B31"/>
              </a:solidFill>
              <a:latin typeface="Futura" panose="020B0602020204020303" pitchFamily="2" charset="0"/>
              <a:ea typeface="Futura" panose="020B0602020204020303" pitchFamily="2" charset="0"/>
              <a:cs typeface="Futura" panose="020B0602020204020303" pitchFamily="2" charset="0"/>
            </a:endParaRPr>
          </a:p>
          <a:p>
            <a:pPr algn="ctr" eaLnBrk="1" fontAlgn="t" hangingPunct="1"/>
            <a:r>
              <a:rPr lang="fr-FR" altLang="fr-FR" sz="1100" b="1">
                <a:solidFill>
                  <a:srgbClr val="482B31"/>
                </a:solidFill>
                <a:latin typeface="Century Gothic" panose="020B0502020202020204" pitchFamily="34" charset="0"/>
                <a:ea typeface="Futura" panose="020B0602020204020303" pitchFamily="2" charset="0"/>
                <a:cs typeface="Futura" panose="020B0602020204020303" pitchFamily="2" charset="0"/>
              </a:rPr>
              <a:t>Prix CIWF « Mention d'Honneur </a:t>
            </a:r>
          </a:p>
          <a:p>
            <a:pPr algn="ctr" eaLnBrk="1" fontAlgn="t" hangingPunct="1"/>
            <a:r>
              <a:rPr lang="fr-FR" altLang="fr-FR" sz="1100" b="1">
                <a:solidFill>
                  <a:srgbClr val="482B31"/>
                </a:solidFill>
                <a:latin typeface="Century Gothic" panose="020B0502020202020204" pitchFamily="34" charset="0"/>
                <a:ea typeface="Futura" panose="020B0602020204020303" pitchFamily="2" charset="0"/>
                <a:cs typeface="Futura" panose="020B0602020204020303" pitchFamily="2" charset="0"/>
              </a:rPr>
              <a:t>aux Lapins d’Or » pour le bien être animal</a:t>
            </a:r>
            <a:endParaRPr lang="fr-FR" altLang="fr-FR" sz="1100">
              <a:solidFill>
                <a:srgbClr val="482B31"/>
              </a:solidFill>
              <a:latin typeface="Century Gothic" panose="020B0502020202020204" pitchFamily="34" charset="0"/>
              <a:ea typeface="Futura Medium" panose="020B0602020204020303" pitchFamily="2" charset="0"/>
              <a:cs typeface="Futura Medium" panose="020B0602020204020303" pitchFamily="2" charset="0"/>
            </a:endParaRPr>
          </a:p>
          <a:p>
            <a:pPr algn="ctr" eaLnBrk="1" fontAlgn="t" hangingPunct="1"/>
            <a:endParaRPr lang="fr-FR" altLang="fr-FR" sz="1100">
              <a:solidFill>
                <a:srgbClr val="482B31"/>
              </a:solidFill>
              <a:latin typeface="Century Gothic" panose="020B0502020202020204" pitchFamily="34" charset="0"/>
              <a:ea typeface="Futura Medium" panose="020B0602020204020303" pitchFamily="2" charset="0"/>
              <a:cs typeface="Futura Medium" panose="020B0602020204020303" pitchFamily="2" charset="0"/>
            </a:endParaRPr>
          </a:p>
          <a:p>
            <a:pPr algn="ctr" eaLnBrk="1" fontAlgn="t" hangingPunct="1"/>
            <a:endParaRPr lang="fr-FR" altLang="fr-FR" sz="1100">
              <a:solidFill>
                <a:srgbClr val="482B31"/>
              </a:solidFill>
              <a:latin typeface="Century Gothic" panose="020B0502020202020204" pitchFamily="34" charset="0"/>
              <a:ea typeface="Futura Medium" panose="020B0602020204020303" pitchFamily="2" charset="0"/>
              <a:cs typeface="Futura Medium" panose="020B0602020204020303" pitchFamily="2" charset="0"/>
            </a:endParaRPr>
          </a:p>
        </p:txBody>
      </p:sp>
      <p:sp>
        <p:nvSpPr>
          <p:cNvPr id="78866" name="Rectangle 1">
            <a:extLst>
              <a:ext uri="{FF2B5EF4-FFF2-40B4-BE49-F238E27FC236}">
                <a16:creationId xmlns:a16="http://schemas.microsoft.com/office/drawing/2014/main" id="{8EB52BA4-1129-4970-9416-51EFB5102F66}"/>
              </a:ext>
            </a:extLst>
          </p:cNvPr>
          <p:cNvSpPr>
            <a:spLocks noChangeArrowheads="1"/>
          </p:cNvSpPr>
          <p:nvPr/>
        </p:nvSpPr>
        <p:spPr bwMode="auto">
          <a:xfrm>
            <a:off x="1131888" y="3275013"/>
            <a:ext cx="2441575"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80000"/>
              </a:lnSpc>
            </a:pP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Partenariat avec Système U</a:t>
            </a:r>
          </a:p>
          <a:p>
            <a:pPr algn="ctr">
              <a:lnSpc>
                <a:spcPct val="80000"/>
              </a:lnSpc>
            </a:pPr>
            <a:r>
              <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t>pour la commercialisation  des produits La Nouvelle Agriculture</a:t>
            </a:r>
            <a:r>
              <a:rPr lang="fr-FR" altLang="fr-FR" sz="1100" b="1" baseline="300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t>®</a:t>
            </a:r>
            <a:r>
              <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t>: juste rémunération des producteurs, des produits de qualité et à des prix accessibles. </a:t>
            </a:r>
          </a:p>
          <a:p>
            <a:pPr algn="ctr">
              <a:lnSpc>
                <a:spcPct val="80000"/>
              </a:lnSpc>
            </a:pPr>
            <a:endPar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endParaRPr>
          </a:p>
          <a:p>
            <a:pPr algn="ctr">
              <a:lnSpc>
                <a:spcPct val="80000"/>
              </a:lnSpc>
            </a:pPr>
            <a:endPar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endParaRPr>
          </a:p>
          <a:p>
            <a:pPr algn="ctr">
              <a:lnSpc>
                <a:spcPct val="80000"/>
              </a:lnSpc>
            </a:pPr>
            <a:endPar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endParaRPr>
          </a:p>
          <a:p>
            <a:pPr algn="ctr">
              <a:lnSpc>
                <a:spcPct val="80000"/>
              </a:lnSpc>
            </a:pPr>
            <a:r>
              <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t>110 agriculteurs lancent </a:t>
            </a:r>
            <a:r>
              <a:rPr lang="fr-FR" altLang="fr-FR" sz="1100" b="1">
                <a:solidFill>
                  <a:srgbClr val="51AE4C"/>
                </a:solidFill>
                <a:latin typeface="Century Gothic" panose="020B0502020202020204" pitchFamily="34" charset="0"/>
                <a:ea typeface="Futura Medium" panose="020B0602020204020303" pitchFamily="2" charset="0"/>
                <a:cs typeface="Futura Medium" panose="020B0602020204020303" pitchFamily="2" charset="0"/>
              </a:rPr>
              <a:t>la farine </a:t>
            </a:r>
            <a:br>
              <a:rPr lang="fr-FR" altLang="fr-FR" sz="1100" b="1">
                <a:solidFill>
                  <a:srgbClr val="51AE4C"/>
                </a:solidFill>
                <a:latin typeface="Century Gothic" panose="020B0502020202020204" pitchFamily="34" charset="0"/>
                <a:ea typeface="Futura Medium" panose="020B0602020204020303" pitchFamily="2" charset="0"/>
                <a:cs typeface="Futura Medium" panose="020B0602020204020303" pitchFamily="2" charset="0"/>
              </a:rPr>
            </a:br>
            <a:r>
              <a:rPr lang="fr-FR" altLang="fr-FR" sz="1100" b="1">
                <a:solidFill>
                  <a:srgbClr val="51AE4C"/>
                </a:solidFill>
                <a:latin typeface="Century Gothic" panose="020B0502020202020204" pitchFamily="34" charset="0"/>
                <a:ea typeface="Futura Medium" panose="020B0602020204020303" pitchFamily="2" charset="0"/>
                <a:cs typeface="Futura Medium" panose="020B0602020204020303" pitchFamily="2" charset="0"/>
              </a:rPr>
              <a:t>La Nouvelle Agriculture</a:t>
            </a:r>
            <a:r>
              <a:rPr lang="fr-FR" altLang="fr-FR" sz="1100" b="1" baseline="300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t>®</a:t>
            </a:r>
            <a:r>
              <a:rPr lang="fr-FR" altLang="fr-FR" sz="1100" b="1">
                <a:solidFill>
                  <a:srgbClr val="51AE4C"/>
                </a:solidFill>
                <a:latin typeface="Century Gothic" panose="020B0502020202020204" pitchFamily="34" charset="0"/>
                <a:ea typeface="Futura Medium" panose="020B0602020204020303" pitchFamily="2" charset="0"/>
                <a:cs typeface="Futura Medium" panose="020B0602020204020303" pitchFamily="2" charset="0"/>
              </a:rPr>
              <a:t> en boulangerie artisanale.</a:t>
            </a:r>
            <a:br>
              <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br>
            <a:br>
              <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br>
            <a:endPar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endParaRPr>
          </a:p>
        </p:txBody>
      </p:sp>
      <p:cxnSp>
        <p:nvCxnSpPr>
          <p:cNvPr id="84" name="Connecteur droit 83">
            <a:extLst>
              <a:ext uri="{FF2B5EF4-FFF2-40B4-BE49-F238E27FC236}">
                <a16:creationId xmlns:a16="http://schemas.microsoft.com/office/drawing/2014/main" id="{C0EA1C62-E03A-46CB-8A91-B42B78406691}"/>
              </a:ext>
            </a:extLst>
          </p:cNvPr>
          <p:cNvCxnSpPr/>
          <p:nvPr/>
        </p:nvCxnSpPr>
        <p:spPr>
          <a:xfrm>
            <a:off x="1792288" y="4292600"/>
            <a:ext cx="1152525" cy="0"/>
          </a:xfrm>
          <a:prstGeom prst="line">
            <a:avLst/>
          </a:prstGeom>
          <a:ln w="19050" cap="rnd">
            <a:solidFill>
              <a:srgbClr val="51AE4C"/>
            </a:solidFill>
            <a:prstDash val="sysDot"/>
            <a:round/>
          </a:ln>
        </p:spPr>
        <p:style>
          <a:lnRef idx="1">
            <a:schemeClr val="accent1"/>
          </a:lnRef>
          <a:fillRef idx="0">
            <a:schemeClr val="accent1"/>
          </a:fillRef>
          <a:effectRef idx="0">
            <a:schemeClr val="accent1"/>
          </a:effectRef>
          <a:fontRef idx="minor">
            <a:schemeClr val="tx1"/>
          </a:fontRef>
        </p:style>
      </p:cxnSp>
      <p:sp>
        <p:nvSpPr>
          <p:cNvPr id="78868" name="Rectangle 39">
            <a:extLst>
              <a:ext uri="{FF2B5EF4-FFF2-40B4-BE49-F238E27FC236}">
                <a16:creationId xmlns:a16="http://schemas.microsoft.com/office/drawing/2014/main" id="{D9DF6D09-035D-4DEB-BA28-725772DF5DC6}"/>
              </a:ext>
            </a:extLst>
          </p:cNvPr>
          <p:cNvSpPr>
            <a:spLocks noChangeArrowheads="1"/>
          </p:cNvSpPr>
          <p:nvPr/>
        </p:nvSpPr>
        <p:spPr bwMode="auto">
          <a:xfrm>
            <a:off x="1133475" y="5367338"/>
            <a:ext cx="24399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80000"/>
              </a:lnSpc>
            </a:pP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Terrena devient un acteur du </a:t>
            </a:r>
            <a:b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b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Big Data agricole </a:t>
            </a:r>
            <a:r>
              <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t>: Consélio</a:t>
            </a:r>
            <a:r>
              <a:rPr lang="fr-FR" altLang="fr-FR" sz="1100" baseline="300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t>®</a:t>
            </a:r>
            <a:r>
              <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t>…</a:t>
            </a:r>
          </a:p>
        </p:txBody>
      </p:sp>
      <p:cxnSp>
        <p:nvCxnSpPr>
          <p:cNvPr id="86" name="Connecteur droit 85">
            <a:extLst>
              <a:ext uri="{FF2B5EF4-FFF2-40B4-BE49-F238E27FC236}">
                <a16:creationId xmlns:a16="http://schemas.microsoft.com/office/drawing/2014/main" id="{5D3651CD-9D57-4021-8E9B-400DE245B740}"/>
              </a:ext>
            </a:extLst>
          </p:cNvPr>
          <p:cNvCxnSpPr/>
          <p:nvPr/>
        </p:nvCxnSpPr>
        <p:spPr>
          <a:xfrm>
            <a:off x="5476875" y="3713163"/>
            <a:ext cx="1150938" cy="0"/>
          </a:xfrm>
          <a:prstGeom prst="line">
            <a:avLst/>
          </a:prstGeom>
          <a:ln w="19050" cap="rnd">
            <a:solidFill>
              <a:srgbClr val="482B31"/>
            </a:solidFill>
            <a:prstDash val="sysDot"/>
            <a:round/>
          </a:ln>
        </p:spPr>
        <p:style>
          <a:lnRef idx="1">
            <a:schemeClr val="accent1"/>
          </a:lnRef>
          <a:fillRef idx="0">
            <a:schemeClr val="accent1"/>
          </a:fillRef>
          <a:effectRef idx="0">
            <a:schemeClr val="accent1"/>
          </a:effectRef>
          <a:fontRef idx="minor">
            <a:schemeClr val="tx1"/>
          </a:fontRef>
        </p:style>
      </p:cxnSp>
      <p:sp>
        <p:nvSpPr>
          <p:cNvPr id="78870" name="Rectangle 4">
            <a:extLst>
              <a:ext uri="{FF2B5EF4-FFF2-40B4-BE49-F238E27FC236}">
                <a16:creationId xmlns:a16="http://schemas.microsoft.com/office/drawing/2014/main" id="{C2BE08AB-C884-409E-98BF-962061B803B2}"/>
              </a:ext>
            </a:extLst>
          </p:cNvPr>
          <p:cNvSpPr>
            <a:spLocks noChangeArrowheads="1"/>
          </p:cNvSpPr>
          <p:nvPr/>
        </p:nvSpPr>
        <p:spPr bwMode="auto">
          <a:xfrm>
            <a:off x="4198938" y="5827713"/>
            <a:ext cx="37623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fontAlgn="t" hangingPunct="1"/>
            <a:r>
              <a:rPr lang="fr-FR" altLang="fr-FR" sz="1100" b="1">
                <a:solidFill>
                  <a:srgbClr val="482B31"/>
                </a:solidFill>
                <a:latin typeface="Century Gothic" panose="020B0502020202020204" pitchFamily="34" charset="0"/>
                <a:ea typeface="Futura" panose="020B0602020204020303" pitchFamily="2" charset="0"/>
                <a:cs typeface="Futura" panose="020B0602020204020303" pitchFamily="2" charset="0"/>
              </a:rPr>
              <a:t>AgriCO2 salué à la COP21</a:t>
            </a:r>
          </a:p>
          <a:p>
            <a:pPr algn="ctr" eaLnBrk="1" fontAlgn="t" hangingPunct="1"/>
            <a:r>
              <a:rPr lang="fr-FR" altLang="fr-FR" sz="1100">
                <a:solidFill>
                  <a:srgbClr val="482B31"/>
                </a:solidFill>
                <a:latin typeface="Century Gothic" panose="020B0502020202020204" pitchFamily="34" charset="0"/>
                <a:ea typeface="Futura Medium" panose="020B0602020204020303" pitchFamily="2" charset="0"/>
                <a:cs typeface="Futura Medium" panose="020B0602020204020303" pitchFamily="2" charset="0"/>
              </a:rPr>
              <a:t>comme dispositif contribuant à réduire </a:t>
            </a:r>
            <a:br>
              <a:rPr lang="fr-FR" altLang="fr-FR" sz="1100">
                <a:solidFill>
                  <a:srgbClr val="482B31"/>
                </a:solidFill>
                <a:latin typeface="Century Gothic" panose="020B0502020202020204" pitchFamily="34" charset="0"/>
                <a:ea typeface="Futura Medium" panose="020B0602020204020303" pitchFamily="2" charset="0"/>
                <a:cs typeface="Futura Medium" panose="020B0602020204020303" pitchFamily="2" charset="0"/>
              </a:rPr>
            </a:br>
            <a:r>
              <a:rPr lang="fr-FR" altLang="fr-FR" sz="1100">
                <a:solidFill>
                  <a:srgbClr val="482B31"/>
                </a:solidFill>
                <a:latin typeface="Century Gothic" panose="020B0502020202020204" pitchFamily="34" charset="0"/>
                <a:ea typeface="Futura Medium" panose="020B0602020204020303" pitchFamily="2" charset="0"/>
                <a:cs typeface="Futura Medium" panose="020B0602020204020303" pitchFamily="2" charset="0"/>
              </a:rPr>
              <a:t>es gaz à effet de serre </a:t>
            </a:r>
          </a:p>
        </p:txBody>
      </p:sp>
      <p:sp>
        <p:nvSpPr>
          <p:cNvPr id="78871" name="Rectangle 5">
            <a:extLst>
              <a:ext uri="{FF2B5EF4-FFF2-40B4-BE49-F238E27FC236}">
                <a16:creationId xmlns:a16="http://schemas.microsoft.com/office/drawing/2014/main" id="{C13CD6AB-0BE8-45E2-BFB0-AEB19FBD89D4}"/>
              </a:ext>
            </a:extLst>
          </p:cNvPr>
          <p:cNvSpPr>
            <a:spLocks noChangeArrowheads="1"/>
          </p:cNvSpPr>
          <p:nvPr/>
        </p:nvSpPr>
        <p:spPr bwMode="auto">
          <a:xfrm>
            <a:off x="4441825" y="3781425"/>
            <a:ext cx="325755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100" b="1">
                <a:solidFill>
                  <a:srgbClr val="482B31"/>
                </a:solidFill>
                <a:latin typeface="Century Gothic" panose="020B0502020202020204" pitchFamily="34" charset="0"/>
                <a:ea typeface="Futura" panose="020B0602020204020303" pitchFamily="2" charset="0"/>
                <a:cs typeface="Futura" panose="020B0602020204020303" pitchFamily="2" charset="0"/>
              </a:rPr>
              <a:t>Les Terrenales 2015 </a:t>
            </a:r>
            <a:r>
              <a:rPr lang="fr-FR" altLang="fr-FR" sz="1100">
                <a:solidFill>
                  <a:srgbClr val="482B31"/>
                </a:solidFill>
                <a:latin typeface="Century Gothic" panose="020B0502020202020204" pitchFamily="34" charset="0"/>
                <a:ea typeface="Futura Medium" panose="020B0602020204020303" pitchFamily="2" charset="0"/>
                <a:cs typeface="Futura Medium" panose="020B0602020204020303" pitchFamily="2" charset="0"/>
              </a:rPr>
              <a:t>rassemblent l'ensemble des acteurs du monde agricole autour de l'</a:t>
            </a:r>
            <a:r>
              <a:rPr lang="fr-FR" altLang="fr-FR" sz="1100" b="1">
                <a:solidFill>
                  <a:srgbClr val="482B31"/>
                </a:solidFill>
                <a:latin typeface="Century Gothic" panose="020B0502020202020204" pitchFamily="34" charset="0"/>
                <a:ea typeface="Futura" panose="020B0602020204020303" pitchFamily="2" charset="0"/>
                <a:cs typeface="Futura" panose="020B0602020204020303" pitchFamily="2" charset="0"/>
              </a:rPr>
              <a:t>innovation</a:t>
            </a:r>
            <a:r>
              <a:rPr lang="fr-FR" altLang="fr-FR" sz="1100">
                <a:solidFill>
                  <a:srgbClr val="482B31"/>
                </a:solidFill>
                <a:latin typeface="Century Gothic" panose="020B0502020202020204" pitchFamily="34" charset="0"/>
                <a:ea typeface="Futura Medium" panose="020B0602020204020303" pitchFamily="2" charset="0"/>
                <a:cs typeface="Futura Medium" panose="020B0602020204020303" pitchFamily="2" charset="0"/>
              </a:rPr>
              <a:t> : 11 000 visiteurs dont 8 000 agriculteurs et 150 partenaires</a:t>
            </a:r>
          </a:p>
          <a:p>
            <a:pPr algn="ctr" eaLnBrk="1" hangingPunct="1"/>
            <a:endParaRPr lang="fr-FR" altLang="fr-FR" sz="1100">
              <a:solidFill>
                <a:srgbClr val="482B31"/>
              </a:solidFill>
              <a:latin typeface="Century Gothic" panose="020B0502020202020204" pitchFamily="34" charset="0"/>
              <a:ea typeface="Futura Medium" panose="020B0602020204020303" pitchFamily="2" charset="0"/>
              <a:cs typeface="Futura Medium" panose="020B0602020204020303" pitchFamily="2" charset="0"/>
            </a:endParaRPr>
          </a:p>
          <a:p>
            <a:pPr algn="ctr" eaLnBrk="1" hangingPunct="1"/>
            <a:r>
              <a:rPr lang="fr-FR" altLang="fr-FR" sz="1100" b="1">
                <a:solidFill>
                  <a:srgbClr val="482B31"/>
                </a:solidFill>
                <a:latin typeface="Century Gothic" panose="020B0502020202020204" pitchFamily="34" charset="0"/>
                <a:ea typeface="Futura Medium" panose="020B0602020204020303" pitchFamily="2" charset="0"/>
                <a:cs typeface="Futura Medium" panose="020B0602020204020303" pitchFamily="2" charset="0"/>
              </a:rPr>
              <a:t>Lancement du poulet U - La Nouvelle Agriculture</a:t>
            </a:r>
            <a:r>
              <a:rPr lang="fr-FR" altLang="fr-FR" sz="1100" b="1" baseline="30000">
                <a:solidFill>
                  <a:srgbClr val="482B31"/>
                </a:solidFill>
                <a:latin typeface="Century Gothic" panose="020B0502020202020204" pitchFamily="34" charset="0"/>
                <a:ea typeface="Futura Medium" panose="020B0602020204020303" pitchFamily="2" charset="0"/>
                <a:cs typeface="Futura Medium" panose="020B0602020204020303" pitchFamily="2" charset="0"/>
              </a:rPr>
              <a:t>®</a:t>
            </a:r>
            <a:r>
              <a:rPr lang="fr-FR" altLang="fr-FR" sz="1100" b="1">
                <a:solidFill>
                  <a:srgbClr val="482B31"/>
                </a:solidFill>
                <a:latin typeface="Century Gothic" panose="020B0502020202020204" pitchFamily="34" charset="0"/>
                <a:ea typeface="Futura Medium" panose="020B0602020204020303" pitchFamily="2" charset="0"/>
                <a:cs typeface="Futura Medium" panose="020B0602020204020303" pitchFamily="2" charset="0"/>
              </a:rPr>
              <a:t>,</a:t>
            </a:r>
          </a:p>
          <a:p>
            <a:pPr algn="ctr" eaLnBrk="1" hangingPunct="1"/>
            <a:r>
              <a:rPr lang="fr-FR" altLang="fr-FR" sz="1100">
                <a:solidFill>
                  <a:srgbClr val="482B31"/>
                </a:solidFill>
                <a:latin typeface="Century Gothic" panose="020B0502020202020204" pitchFamily="34" charset="0"/>
                <a:ea typeface="Futura Medium" panose="020B0602020204020303" pitchFamily="2" charset="0"/>
                <a:cs typeface="Futura Medium" panose="020B0602020204020303" pitchFamily="2" charset="0"/>
              </a:rPr>
              <a:t>nourri sans OGM (&lt;0,9%), avec des céréales et un apport en graines de lin naturellement riches en Omega 3 (selon le cahier </a:t>
            </a:r>
            <a:br>
              <a:rPr lang="fr-FR" altLang="fr-FR" sz="1100">
                <a:solidFill>
                  <a:srgbClr val="482B31"/>
                </a:solidFill>
                <a:latin typeface="Century Gothic" panose="020B0502020202020204" pitchFamily="34" charset="0"/>
                <a:ea typeface="Futura Medium" panose="020B0602020204020303" pitchFamily="2" charset="0"/>
                <a:cs typeface="Futura Medium" panose="020B0602020204020303" pitchFamily="2" charset="0"/>
              </a:rPr>
            </a:br>
            <a:r>
              <a:rPr lang="fr-FR" altLang="fr-FR" sz="1100">
                <a:solidFill>
                  <a:srgbClr val="482B31"/>
                </a:solidFill>
                <a:latin typeface="Century Gothic" panose="020B0502020202020204" pitchFamily="34" charset="0"/>
                <a:ea typeface="Futura Medium" panose="020B0602020204020303" pitchFamily="2" charset="0"/>
                <a:cs typeface="Futura Medium" panose="020B0602020204020303" pitchFamily="2" charset="0"/>
              </a:rPr>
              <a:t>des charges BBC).</a:t>
            </a:r>
          </a:p>
        </p:txBody>
      </p:sp>
      <p:cxnSp>
        <p:nvCxnSpPr>
          <p:cNvPr id="89" name="Connecteur droit 88">
            <a:extLst>
              <a:ext uri="{FF2B5EF4-FFF2-40B4-BE49-F238E27FC236}">
                <a16:creationId xmlns:a16="http://schemas.microsoft.com/office/drawing/2014/main" id="{B60609DC-E40B-4AFB-AE11-DC099C32C48C}"/>
              </a:ext>
            </a:extLst>
          </p:cNvPr>
          <p:cNvCxnSpPr/>
          <p:nvPr/>
        </p:nvCxnSpPr>
        <p:spPr>
          <a:xfrm>
            <a:off x="5476875" y="4576763"/>
            <a:ext cx="1150938" cy="0"/>
          </a:xfrm>
          <a:prstGeom prst="line">
            <a:avLst/>
          </a:prstGeom>
          <a:ln w="19050" cap="rnd">
            <a:solidFill>
              <a:srgbClr val="482B31"/>
            </a:solidFill>
            <a:prstDash val="sysDot"/>
            <a:round/>
          </a:ln>
        </p:spPr>
        <p:style>
          <a:lnRef idx="1">
            <a:schemeClr val="accent1"/>
          </a:lnRef>
          <a:fillRef idx="0">
            <a:schemeClr val="accent1"/>
          </a:fillRef>
          <a:effectRef idx="0">
            <a:schemeClr val="accent1"/>
          </a:effectRef>
          <a:fontRef idx="minor">
            <a:schemeClr val="tx1"/>
          </a:fontRef>
        </p:style>
      </p:cxnSp>
      <p:sp>
        <p:nvSpPr>
          <p:cNvPr id="78873" name="Espace réservé du texte 3">
            <a:extLst>
              <a:ext uri="{FF2B5EF4-FFF2-40B4-BE49-F238E27FC236}">
                <a16:creationId xmlns:a16="http://schemas.microsoft.com/office/drawing/2014/main" id="{373508F5-546C-437F-935E-38B658B27C49}"/>
              </a:ext>
            </a:extLst>
          </p:cNvPr>
          <p:cNvSpPr txBox="1">
            <a:spLocks/>
          </p:cNvSpPr>
          <p:nvPr/>
        </p:nvSpPr>
        <p:spPr bwMode="auto">
          <a:xfrm>
            <a:off x="8275638" y="3235325"/>
            <a:ext cx="315118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80000"/>
              </a:lnSpc>
            </a:pP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SIA 2016 </a:t>
            </a:r>
            <a:r>
              <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t>: Les agriculteurs de Terrena rencontrent leur futurs consommateurs</a:t>
            </a:r>
          </a:p>
        </p:txBody>
      </p:sp>
      <p:cxnSp>
        <p:nvCxnSpPr>
          <p:cNvPr id="91" name="Connecteur droit 90">
            <a:extLst>
              <a:ext uri="{FF2B5EF4-FFF2-40B4-BE49-F238E27FC236}">
                <a16:creationId xmlns:a16="http://schemas.microsoft.com/office/drawing/2014/main" id="{561BA090-B9C3-448B-BAEE-71D7BBD1CC29}"/>
              </a:ext>
            </a:extLst>
          </p:cNvPr>
          <p:cNvCxnSpPr/>
          <p:nvPr/>
        </p:nvCxnSpPr>
        <p:spPr>
          <a:xfrm>
            <a:off x="9263063" y="3641725"/>
            <a:ext cx="1152525" cy="0"/>
          </a:xfrm>
          <a:prstGeom prst="line">
            <a:avLst/>
          </a:prstGeom>
          <a:ln w="19050" cap="rnd">
            <a:solidFill>
              <a:srgbClr val="51AE4C"/>
            </a:solidFill>
            <a:prstDash val="sysDot"/>
            <a:round/>
          </a:ln>
        </p:spPr>
        <p:style>
          <a:lnRef idx="1">
            <a:schemeClr val="accent1"/>
          </a:lnRef>
          <a:fillRef idx="0">
            <a:schemeClr val="accent1"/>
          </a:fillRef>
          <a:effectRef idx="0">
            <a:schemeClr val="accent1"/>
          </a:effectRef>
          <a:fontRef idx="minor">
            <a:schemeClr val="tx1"/>
          </a:fontRef>
        </p:style>
      </p:cxnSp>
      <p:sp>
        <p:nvSpPr>
          <p:cNvPr id="78875" name="Espace réservé du texte 3">
            <a:extLst>
              <a:ext uri="{FF2B5EF4-FFF2-40B4-BE49-F238E27FC236}">
                <a16:creationId xmlns:a16="http://schemas.microsoft.com/office/drawing/2014/main" id="{1BF92841-3B61-40FC-9380-4BB03697A122}"/>
              </a:ext>
            </a:extLst>
          </p:cNvPr>
          <p:cNvSpPr txBox="1">
            <a:spLocks/>
          </p:cNvSpPr>
          <p:nvPr/>
        </p:nvSpPr>
        <p:spPr bwMode="auto">
          <a:xfrm>
            <a:off x="8351838" y="3722688"/>
            <a:ext cx="374491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80000"/>
              </a:lnSpc>
            </a:pP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Tiben@</a:t>
            </a:r>
            <a:r>
              <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t>, l'application smartphone mesurant le </a:t>
            </a:r>
            <a:br>
              <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br>
            <a:r>
              <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t>bien-être animal en condition d'élevage</a:t>
            </a:r>
          </a:p>
        </p:txBody>
      </p:sp>
      <p:cxnSp>
        <p:nvCxnSpPr>
          <p:cNvPr id="93" name="Connecteur droit 92">
            <a:extLst>
              <a:ext uri="{FF2B5EF4-FFF2-40B4-BE49-F238E27FC236}">
                <a16:creationId xmlns:a16="http://schemas.microsoft.com/office/drawing/2014/main" id="{4FE95149-BEB7-49CA-BC90-486D9F22B137}"/>
              </a:ext>
            </a:extLst>
          </p:cNvPr>
          <p:cNvCxnSpPr/>
          <p:nvPr/>
        </p:nvCxnSpPr>
        <p:spPr>
          <a:xfrm>
            <a:off x="9263063" y="4149725"/>
            <a:ext cx="1152525" cy="0"/>
          </a:xfrm>
          <a:prstGeom prst="line">
            <a:avLst/>
          </a:prstGeom>
          <a:ln w="19050" cap="rnd">
            <a:solidFill>
              <a:srgbClr val="51AE4C"/>
            </a:solidFill>
            <a:prstDash val="sysDot"/>
            <a:round/>
          </a:ln>
        </p:spPr>
        <p:style>
          <a:lnRef idx="1">
            <a:schemeClr val="accent1"/>
          </a:lnRef>
          <a:fillRef idx="0">
            <a:schemeClr val="accent1"/>
          </a:fillRef>
          <a:effectRef idx="0">
            <a:schemeClr val="accent1"/>
          </a:effectRef>
          <a:fontRef idx="minor">
            <a:schemeClr val="tx1"/>
          </a:fontRef>
        </p:style>
      </p:cxnSp>
      <p:sp>
        <p:nvSpPr>
          <p:cNvPr id="78877" name="Espace réservé du texte 3">
            <a:extLst>
              <a:ext uri="{FF2B5EF4-FFF2-40B4-BE49-F238E27FC236}">
                <a16:creationId xmlns:a16="http://schemas.microsoft.com/office/drawing/2014/main" id="{38EAC4B1-E8A5-42B6-8EB7-DC3EFAC6D313}"/>
              </a:ext>
            </a:extLst>
          </p:cNvPr>
          <p:cNvSpPr txBox="1">
            <a:spLocks/>
          </p:cNvSpPr>
          <p:nvPr/>
        </p:nvSpPr>
        <p:spPr bwMode="auto">
          <a:xfrm>
            <a:off x="8037513" y="4271963"/>
            <a:ext cx="36036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80000"/>
              </a:lnSpc>
            </a:pP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Prix CIWF "Poulet d’Or </a:t>
            </a:r>
          </a:p>
          <a:p>
            <a:pPr algn="ctr">
              <a:lnSpc>
                <a:spcPct val="80000"/>
              </a:lnSpc>
            </a:pPr>
            <a:r>
              <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t>La Nouvelle Agriculture</a:t>
            </a:r>
            <a:r>
              <a:rPr lang="fr-FR" altLang="fr-FR" sz="1100" baseline="300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t>®</a:t>
            </a:r>
            <a:endPar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endParaRPr>
          </a:p>
        </p:txBody>
      </p:sp>
      <p:cxnSp>
        <p:nvCxnSpPr>
          <p:cNvPr id="95" name="Connecteur droit 94">
            <a:extLst>
              <a:ext uri="{FF2B5EF4-FFF2-40B4-BE49-F238E27FC236}">
                <a16:creationId xmlns:a16="http://schemas.microsoft.com/office/drawing/2014/main" id="{7475E1B6-5C5B-494C-9BC1-9C422FDBDB1B}"/>
              </a:ext>
            </a:extLst>
          </p:cNvPr>
          <p:cNvCxnSpPr/>
          <p:nvPr/>
        </p:nvCxnSpPr>
        <p:spPr>
          <a:xfrm>
            <a:off x="9263063" y="4672013"/>
            <a:ext cx="1152525" cy="0"/>
          </a:xfrm>
          <a:prstGeom prst="line">
            <a:avLst/>
          </a:prstGeom>
          <a:ln w="19050" cap="rnd">
            <a:solidFill>
              <a:srgbClr val="51AE4C"/>
            </a:solidFill>
            <a:prstDash val="sysDot"/>
            <a:round/>
          </a:ln>
        </p:spPr>
        <p:style>
          <a:lnRef idx="1">
            <a:schemeClr val="accent1"/>
          </a:lnRef>
          <a:fillRef idx="0">
            <a:schemeClr val="accent1"/>
          </a:fillRef>
          <a:effectRef idx="0">
            <a:schemeClr val="accent1"/>
          </a:effectRef>
          <a:fontRef idx="minor">
            <a:schemeClr val="tx1"/>
          </a:fontRef>
        </p:style>
      </p:cxnSp>
      <p:sp>
        <p:nvSpPr>
          <p:cNvPr id="78879" name="Espace réservé du texte 3">
            <a:extLst>
              <a:ext uri="{FF2B5EF4-FFF2-40B4-BE49-F238E27FC236}">
                <a16:creationId xmlns:a16="http://schemas.microsoft.com/office/drawing/2014/main" id="{6904B19D-525B-416C-B824-8D4530D0FA57}"/>
              </a:ext>
            </a:extLst>
          </p:cNvPr>
          <p:cNvSpPr txBox="1">
            <a:spLocks/>
          </p:cNvSpPr>
          <p:nvPr/>
        </p:nvSpPr>
        <p:spPr bwMode="auto">
          <a:xfrm>
            <a:off x="8482013" y="4757738"/>
            <a:ext cx="27146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80000"/>
              </a:lnSpc>
            </a:pP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Lancement d'Ecloferm </a:t>
            </a:r>
            <a:r>
              <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t>: concept unique d'éclosion à la ferme</a:t>
            </a:r>
          </a:p>
        </p:txBody>
      </p:sp>
      <p:cxnSp>
        <p:nvCxnSpPr>
          <p:cNvPr id="97" name="Connecteur droit 96">
            <a:extLst>
              <a:ext uri="{FF2B5EF4-FFF2-40B4-BE49-F238E27FC236}">
                <a16:creationId xmlns:a16="http://schemas.microsoft.com/office/drawing/2014/main" id="{BEF0A649-F64A-4225-BC1B-EF2683FC1626}"/>
              </a:ext>
            </a:extLst>
          </p:cNvPr>
          <p:cNvCxnSpPr/>
          <p:nvPr/>
        </p:nvCxnSpPr>
        <p:spPr>
          <a:xfrm>
            <a:off x="9293225" y="5157788"/>
            <a:ext cx="1150938" cy="0"/>
          </a:xfrm>
          <a:prstGeom prst="line">
            <a:avLst/>
          </a:prstGeom>
          <a:ln w="19050" cap="rnd">
            <a:solidFill>
              <a:srgbClr val="51AE4C"/>
            </a:solidFill>
            <a:prstDash val="sysDot"/>
            <a:round/>
          </a:ln>
        </p:spPr>
        <p:style>
          <a:lnRef idx="1">
            <a:schemeClr val="accent1"/>
          </a:lnRef>
          <a:fillRef idx="0">
            <a:schemeClr val="accent1"/>
          </a:fillRef>
          <a:effectRef idx="0">
            <a:schemeClr val="accent1"/>
          </a:effectRef>
          <a:fontRef idx="minor">
            <a:schemeClr val="tx1"/>
          </a:fontRef>
        </p:style>
      </p:cxnSp>
      <p:sp>
        <p:nvSpPr>
          <p:cNvPr id="78881" name="Espace réservé du texte 3">
            <a:extLst>
              <a:ext uri="{FF2B5EF4-FFF2-40B4-BE49-F238E27FC236}">
                <a16:creationId xmlns:a16="http://schemas.microsoft.com/office/drawing/2014/main" id="{3E800751-C406-4126-BE51-0FC6B5A63028}"/>
              </a:ext>
            </a:extLst>
          </p:cNvPr>
          <p:cNvSpPr txBox="1">
            <a:spLocks/>
          </p:cNvSpPr>
          <p:nvPr/>
        </p:nvSpPr>
        <p:spPr bwMode="auto">
          <a:xfrm>
            <a:off x="8216900" y="5222875"/>
            <a:ext cx="330993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80000"/>
              </a:lnSpc>
            </a:pP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33 solutions La Nouvelle Agriculture</a:t>
            </a:r>
            <a:r>
              <a:rPr lang="fr-FR" altLang="fr-FR" sz="1100" b="1" baseline="300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t>®</a:t>
            </a: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 </a:t>
            </a:r>
            <a:r>
              <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t>testées et validées par les agriculteurs sont désormais accessibles à tous</a:t>
            </a:r>
          </a:p>
        </p:txBody>
      </p:sp>
      <p:sp>
        <p:nvSpPr>
          <p:cNvPr id="78882" name="Espace réservé du texte 3">
            <a:extLst>
              <a:ext uri="{FF2B5EF4-FFF2-40B4-BE49-F238E27FC236}">
                <a16:creationId xmlns:a16="http://schemas.microsoft.com/office/drawing/2014/main" id="{F09D204B-0251-4C63-A0A8-557BC9151757}"/>
              </a:ext>
            </a:extLst>
          </p:cNvPr>
          <p:cNvSpPr txBox="1">
            <a:spLocks/>
          </p:cNvSpPr>
          <p:nvPr/>
        </p:nvSpPr>
        <p:spPr bwMode="auto">
          <a:xfrm>
            <a:off x="8821738" y="5888038"/>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80000"/>
              </a:lnSpc>
            </a:pP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TraceN@</a:t>
            </a:r>
            <a:r>
              <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t>, l'application de traçabilité des produits </a:t>
            </a:r>
            <a:br>
              <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br>
            <a:r>
              <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t>La Nouvelle Agriculture</a:t>
            </a:r>
            <a:r>
              <a:rPr lang="fr-FR" altLang="fr-FR" sz="1100" b="1" baseline="300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t>®</a:t>
            </a:r>
            <a:endPar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endParaRPr>
          </a:p>
        </p:txBody>
      </p:sp>
      <p:cxnSp>
        <p:nvCxnSpPr>
          <p:cNvPr id="100" name="Connecteur droit 99">
            <a:extLst>
              <a:ext uri="{FF2B5EF4-FFF2-40B4-BE49-F238E27FC236}">
                <a16:creationId xmlns:a16="http://schemas.microsoft.com/office/drawing/2014/main" id="{4C090485-0881-4E77-A48F-E841C10FD67B}"/>
              </a:ext>
            </a:extLst>
          </p:cNvPr>
          <p:cNvCxnSpPr/>
          <p:nvPr/>
        </p:nvCxnSpPr>
        <p:spPr>
          <a:xfrm>
            <a:off x="9293225" y="5805488"/>
            <a:ext cx="1152525" cy="0"/>
          </a:xfrm>
          <a:prstGeom prst="line">
            <a:avLst/>
          </a:prstGeom>
          <a:ln w="19050" cap="rnd">
            <a:solidFill>
              <a:srgbClr val="51AE4C"/>
            </a:solidFill>
            <a:prstDash val="sysDot"/>
            <a:round/>
          </a:ln>
        </p:spPr>
        <p:style>
          <a:lnRef idx="1">
            <a:schemeClr val="accent1"/>
          </a:lnRef>
          <a:fillRef idx="0">
            <a:schemeClr val="accent1"/>
          </a:fillRef>
          <a:effectRef idx="0">
            <a:schemeClr val="accent1"/>
          </a:effectRef>
          <a:fontRef idx="minor">
            <a:schemeClr val="tx1"/>
          </a:fontRef>
        </p:style>
      </p:cxnSp>
      <p:cxnSp>
        <p:nvCxnSpPr>
          <p:cNvPr id="101" name="Connecteur droit 100">
            <a:extLst>
              <a:ext uri="{FF2B5EF4-FFF2-40B4-BE49-F238E27FC236}">
                <a16:creationId xmlns:a16="http://schemas.microsoft.com/office/drawing/2014/main" id="{958D336E-51BA-4B3B-9D33-23E60E285713}"/>
              </a:ext>
            </a:extLst>
          </p:cNvPr>
          <p:cNvCxnSpPr/>
          <p:nvPr/>
        </p:nvCxnSpPr>
        <p:spPr>
          <a:xfrm>
            <a:off x="5476875" y="5805488"/>
            <a:ext cx="1150938" cy="0"/>
          </a:xfrm>
          <a:prstGeom prst="line">
            <a:avLst/>
          </a:prstGeom>
          <a:ln w="19050" cap="rnd">
            <a:solidFill>
              <a:srgbClr val="482B31"/>
            </a:solidFill>
            <a:prstDash val="sysDot"/>
            <a:round/>
          </a:ln>
        </p:spPr>
        <p:style>
          <a:lnRef idx="1">
            <a:schemeClr val="accent1"/>
          </a:lnRef>
          <a:fillRef idx="0">
            <a:schemeClr val="accent1"/>
          </a:fillRef>
          <a:effectRef idx="0">
            <a:schemeClr val="accent1"/>
          </a:effectRef>
          <a:fontRef idx="minor">
            <a:schemeClr val="tx1"/>
          </a:fontRef>
        </p:style>
      </p:cxnSp>
      <p:cxnSp>
        <p:nvCxnSpPr>
          <p:cNvPr id="104" name="Connecteur droit 103">
            <a:extLst>
              <a:ext uri="{FF2B5EF4-FFF2-40B4-BE49-F238E27FC236}">
                <a16:creationId xmlns:a16="http://schemas.microsoft.com/office/drawing/2014/main" id="{B57B608F-9B4A-47B9-8E38-1950ACB59D2E}"/>
              </a:ext>
            </a:extLst>
          </p:cNvPr>
          <p:cNvCxnSpPr/>
          <p:nvPr/>
        </p:nvCxnSpPr>
        <p:spPr>
          <a:xfrm>
            <a:off x="1792288" y="5253038"/>
            <a:ext cx="1152525" cy="0"/>
          </a:xfrm>
          <a:prstGeom prst="line">
            <a:avLst/>
          </a:prstGeom>
          <a:ln w="19050" cap="rnd">
            <a:solidFill>
              <a:srgbClr val="51AE4C"/>
            </a:solidFill>
            <a:prstDash val="sysDot"/>
            <a:round/>
          </a:ln>
        </p:spPr>
        <p:style>
          <a:lnRef idx="1">
            <a:schemeClr val="accent1"/>
          </a:lnRef>
          <a:fillRef idx="0">
            <a:schemeClr val="accent1"/>
          </a:fillRef>
          <a:effectRef idx="0">
            <a:schemeClr val="accent1"/>
          </a:effectRef>
          <a:fontRef idx="minor">
            <a:schemeClr val="tx1"/>
          </a:fontRef>
        </p:style>
      </p:cxnSp>
      <p:cxnSp>
        <p:nvCxnSpPr>
          <p:cNvPr id="105" name="Connecteur droit 104">
            <a:extLst>
              <a:ext uri="{FF2B5EF4-FFF2-40B4-BE49-F238E27FC236}">
                <a16:creationId xmlns:a16="http://schemas.microsoft.com/office/drawing/2014/main" id="{86B4C4CA-A037-4141-8419-57E3901EBC0F}"/>
              </a:ext>
            </a:extLst>
          </p:cNvPr>
          <p:cNvCxnSpPr>
            <a:cxnSpLocks/>
          </p:cNvCxnSpPr>
          <p:nvPr/>
        </p:nvCxnSpPr>
        <p:spPr>
          <a:xfrm>
            <a:off x="390525" y="981075"/>
            <a:ext cx="465138" cy="0"/>
          </a:xfrm>
          <a:prstGeom prst="line">
            <a:avLst/>
          </a:prstGeom>
          <a:ln w="38100">
            <a:solidFill>
              <a:srgbClr val="4DAF46"/>
            </a:solidFill>
          </a:ln>
        </p:spPr>
        <p:style>
          <a:lnRef idx="1">
            <a:schemeClr val="accent1"/>
          </a:lnRef>
          <a:fillRef idx="0">
            <a:schemeClr val="accent1"/>
          </a:fillRef>
          <a:effectRef idx="0">
            <a:schemeClr val="accent1"/>
          </a:effectRef>
          <a:fontRef idx="minor">
            <a:schemeClr val="tx1"/>
          </a:fontRef>
        </p:style>
      </p:cxnSp>
      <p:pic>
        <p:nvPicPr>
          <p:cNvPr id="78888" name="Picture 43" descr="Expo Milano 2015 - Ministère de l'Enseignement supérieur, de la Recherche  et de l'Innovation">
            <a:extLst>
              <a:ext uri="{FF2B5EF4-FFF2-40B4-BE49-F238E27FC236}">
                <a16:creationId xmlns:a16="http://schemas.microsoft.com/office/drawing/2014/main" id="{96623D9B-F6E9-4E79-AE43-911C80205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6900" y="1254125"/>
            <a:ext cx="1433513"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89" name="Picture 45" descr="CIEC construit une PAVE pour la COP21 – CIEC">
            <a:extLst>
              <a:ext uri="{FF2B5EF4-FFF2-40B4-BE49-F238E27FC236}">
                <a16:creationId xmlns:a16="http://schemas.microsoft.com/office/drawing/2014/main" id="{992ADBFC-DBF7-4842-B1B7-9F52E072D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225" y="968375"/>
            <a:ext cx="2360613"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itre 2">
            <a:extLst>
              <a:ext uri="{FF2B5EF4-FFF2-40B4-BE49-F238E27FC236}">
                <a16:creationId xmlns:a16="http://schemas.microsoft.com/office/drawing/2014/main" id="{E2A2A06C-8E87-4CF3-B03A-0E13211591BA}"/>
              </a:ext>
            </a:extLst>
          </p:cNvPr>
          <p:cNvSpPr txBox="1">
            <a:spLocks noChangeArrowheads="1"/>
          </p:cNvSpPr>
          <p:nvPr/>
        </p:nvSpPr>
        <p:spPr bwMode="auto">
          <a:xfrm>
            <a:off x="322263" y="404813"/>
            <a:ext cx="91440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2700" b="1" dirty="0">
                <a:solidFill>
                  <a:srgbClr val="492B31"/>
                </a:solidFill>
                <a:latin typeface="Century Gothic" panose="020B0502020202020204" pitchFamily="34" charset="0"/>
                <a:ea typeface="Futura Medium" panose="020B0602020204020303" pitchFamily="2" charset="0"/>
                <a:cs typeface="Futura Medium" panose="020B0602020204020303" pitchFamily="2" charset="0"/>
              </a:rPr>
              <a:t>L’AEI</a:t>
            </a:r>
            <a:endParaRPr lang="fr-FR" altLang="fr-FR" sz="2800" b="1" baseline="30000" dirty="0">
              <a:solidFill>
                <a:srgbClr val="492B31"/>
              </a:solidFill>
              <a:latin typeface="Century Gothic" panose="020B0502020202020204" pitchFamily="34" charset="0"/>
              <a:ea typeface="Futura" panose="020B0602020204020303" pitchFamily="2" charset="0"/>
              <a:cs typeface="Futura" panose="020B0602020204020303" pitchFamily="2" charset="0"/>
            </a:endParaRPr>
          </a:p>
          <a:p>
            <a:pPr eaLnBrk="1" hangingPunct="1"/>
            <a:endParaRPr lang="fr-FR" altLang="fr-FR" sz="2700" b="1" dirty="0">
              <a:solidFill>
                <a:srgbClr val="492B31"/>
              </a:solidFill>
              <a:latin typeface="Century Gothic" panose="020B0502020202020204" pitchFamily="34" charset="0"/>
              <a:ea typeface="Futura Medium" panose="020B0602020204020303" pitchFamily="2" charset="0"/>
              <a:cs typeface="Futura Medium" panose="020B0602020204020303" pitchFamily="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ce réservé du numéro de diapositive 1">
            <a:extLst>
              <a:ext uri="{FF2B5EF4-FFF2-40B4-BE49-F238E27FC236}">
                <a16:creationId xmlns:a16="http://schemas.microsoft.com/office/drawing/2014/main" id="{A21C6628-86D9-4B26-A25D-2A7030D7A016}"/>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BF4E76-6AC8-4BDA-ABC3-EDB667F82C82}" type="slidenum">
              <a:rPr lang="fr-FR" altLang="fr-FR" smtClean="0">
                <a:solidFill>
                  <a:srgbClr val="492B31"/>
                </a:solidFill>
                <a:latin typeface="Cera-Regular ☞" pitchFamily="34" charset="0"/>
              </a:rPr>
              <a:pPr fontAlgn="base">
                <a:spcBef>
                  <a:spcPct val="0"/>
                </a:spcBef>
                <a:spcAft>
                  <a:spcPct val="0"/>
                </a:spcAft>
              </a:pPr>
              <a:t>7</a:t>
            </a:fld>
            <a:endParaRPr lang="fr-FR" altLang="fr-FR">
              <a:solidFill>
                <a:srgbClr val="492B31"/>
              </a:solidFill>
              <a:latin typeface="Cera-Regular ☞" pitchFamily="34" charset="0"/>
            </a:endParaRPr>
          </a:p>
        </p:txBody>
      </p:sp>
      <p:sp>
        <p:nvSpPr>
          <p:cNvPr id="79875" name="Titre 13">
            <a:extLst>
              <a:ext uri="{FF2B5EF4-FFF2-40B4-BE49-F238E27FC236}">
                <a16:creationId xmlns:a16="http://schemas.microsoft.com/office/drawing/2014/main" id="{792A1CFF-382D-48E2-970F-4F8F416D3E7F}"/>
              </a:ext>
            </a:extLst>
          </p:cNvPr>
          <p:cNvSpPr txBox="1">
            <a:spLocks noChangeArrowheads="1"/>
          </p:cNvSpPr>
          <p:nvPr/>
        </p:nvSpPr>
        <p:spPr bwMode="auto">
          <a:xfrm>
            <a:off x="1416050" y="5986463"/>
            <a:ext cx="26638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fr-FR" altLang="fr-FR" sz="900">
                <a:solidFill>
                  <a:srgbClr val="492B31"/>
                </a:solidFill>
                <a:latin typeface="Century Gothic" panose="020B0502020202020204" pitchFamily="34" charset="0"/>
                <a:ea typeface="Futura Medium" panose="020B0602020204020303" pitchFamily="2" charset="0"/>
                <a:cs typeface="Arial" panose="020B0604020202020204" pitchFamily="34" charset="0"/>
              </a:rPr>
              <a:t>PRÉSENTATION DU GROUPE TERRENA 2020</a:t>
            </a:r>
          </a:p>
        </p:txBody>
      </p:sp>
      <p:cxnSp>
        <p:nvCxnSpPr>
          <p:cNvPr id="105" name="Connecteur droit 104">
            <a:extLst>
              <a:ext uri="{FF2B5EF4-FFF2-40B4-BE49-F238E27FC236}">
                <a16:creationId xmlns:a16="http://schemas.microsoft.com/office/drawing/2014/main" id="{7B7E7AB6-7258-4B6A-8272-7015DF4D9558}"/>
              </a:ext>
            </a:extLst>
          </p:cNvPr>
          <p:cNvCxnSpPr>
            <a:cxnSpLocks/>
          </p:cNvCxnSpPr>
          <p:nvPr/>
        </p:nvCxnSpPr>
        <p:spPr>
          <a:xfrm>
            <a:off x="390525" y="981075"/>
            <a:ext cx="465138" cy="0"/>
          </a:xfrm>
          <a:prstGeom prst="line">
            <a:avLst/>
          </a:prstGeom>
          <a:ln w="38100">
            <a:solidFill>
              <a:srgbClr val="4DAF46"/>
            </a:solidFill>
          </a:ln>
        </p:spPr>
        <p:style>
          <a:lnRef idx="1">
            <a:schemeClr val="accent1"/>
          </a:lnRef>
          <a:fillRef idx="0">
            <a:schemeClr val="accent1"/>
          </a:fillRef>
          <a:effectRef idx="0">
            <a:schemeClr val="accent1"/>
          </a:effectRef>
          <a:fontRef idx="minor">
            <a:schemeClr val="tx1"/>
          </a:fontRef>
        </p:style>
      </p:cxnSp>
      <p:sp>
        <p:nvSpPr>
          <p:cNvPr id="79877" name="Titre 2">
            <a:extLst>
              <a:ext uri="{FF2B5EF4-FFF2-40B4-BE49-F238E27FC236}">
                <a16:creationId xmlns:a16="http://schemas.microsoft.com/office/drawing/2014/main" id="{CAFBA30A-6C97-4272-9CD8-98547B5EBAAA}"/>
              </a:ext>
            </a:extLst>
          </p:cNvPr>
          <p:cNvSpPr txBox="1">
            <a:spLocks noChangeArrowheads="1"/>
          </p:cNvSpPr>
          <p:nvPr/>
        </p:nvSpPr>
        <p:spPr bwMode="auto">
          <a:xfrm>
            <a:off x="322263" y="404813"/>
            <a:ext cx="91440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2700" b="1" dirty="0">
                <a:solidFill>
                  <a:srgbClr val="492B31"/>
                </a:solidFill>
                <a:latin typeface="Century Gothic" panose="020B0502020202020204" pitchFamily="34" charset="0"/>
                <a:ea typeface="Futura Medium" panose="020B0602020204020303" pitchFamily="2" charset="0"/>
                <a:cs typeface="Futura Medium" panose="020B0602020204020303" pitchFamily="2" charset="0"/>
              </a:rPr>
              <a:t>La Nouvelle Agriculture</a:t>
            </a:r>
            <a:r>
              <a:rPr lang="fr-FR" altLang="fr-FR" sz="2800" b="1" dirty="0">
                <a:solidFill>
                  <a:srgbClr val="492B31"/>
                </a:solidFill>
                <a:latin typeface="Arial Nova Cond Light" panose="020B0306020202020204" pitchFamily="34" charset="0"/>
                <a:ea typeface="Futura Medium" panose="020B0602020204020303" pitchFamily="2" charset="0"/>
                <a:cs typeface="Futura Medium" panose="020B0602020204020303" pitchFamily="2" charset="0"/>
              </a:rPr>
              <a:t>®</a:t>
            </a:r>
            <a:endParaRPr lang="fr-FR" altLang="fr-FR" sz="2800" b="1" baseline="30000" dirty="0">
              <a:solidFill>
                <a:srgbClr val="492B31"/>
              </a:solidFill>
              <a:latin typeface="Century Gothic" panose="020B0502020202020204" pitchFamily="34" charset="0"/>
              <a:ea typeface="Futura" panose="020B0602020204020303" pitchFamily="2" charset="0"/>
              <a:cs typeface="Futura" panose="020B0602020204020303" pitchFamily="2" charset="0"/>
            </a:endParaRPr>
          </a:p>
        </p:txBody>
      </p:sp>
      <p:cxnSp>
        <p:nvCxnSpPr>
          <p:cNvPr id="42" name="Connecteur droit 41">
            <a:extLst>
              <a:ext uri="{FF2B5EF4-FFF2-40B4-BE49-F238E27FC236}">
                <a16:creationId xmlns:a16="http://schemas.microsoft.com/office/drawing/2014/main" id="{E553AA8D-000E-4F12-B690-036C0FDF2E53}"/>
              </a:ext>
            </a:extLst>
          </p:cNvPr>
          <p:cNvCxnSpPr>
            <a:cxnSpLocks/>
          </p:cNvCxnSpPr>
          <p:nvPr/>
        </p:nvCxnSpPr>
        <p:spPr>
          <a:xfrm>
            <a:off x="0" y="2709863"/>
            <a:ext cx="12192000" cy="0"/>
          </a:xfrm>
          <a:prstGeom prst="line">
            <a:avLst/>
          </a:prstGeom>
          <a:ln w="15875">
            <a:solidFill>
              <a:srgbClr val="492B31"/>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47135516-BEC7-4A52-828F-519AF4D05DA1}"/>
              </a:ext>
            </a:extLst>
          </p:cNvPr>
          <p:cNvCxnSpPr>
            <a:cxnSpLocks/>
          </p:cNvCxnSpPr>
          <p:nvPr/>
        </p:nvCxnSpPr>
        <p:spPr>
          <a:xfrm>
            <a:off x="1276350" y="3151188"/>
            <a:ext cx="211138" cy="0"/>
          </a:xfrm>
          <a:prstGeom prst="line">
            <a:avLst/>
          </a:prstGeom>
          <a:ln w="19050">
            <a:solidFill>
              <a:srgbClr val="482B31"/>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747A38B6-3167-467D-AE8F-6469DB573017}"/>
              </a:ext>
            </a:extLst>
          </p:cNvPr>
          <p:cNvCxnSpPr>
            <a:cxnSpLocks/>
          </p:cNvCxnSpPr>
          <p:nvPr/>
        </p:nvCxnSpPr>
        <p:spPr>
          <a:xfrm flipV="1">
            <a:off x="1392620" y="2713038"/>
            <a:ext cx="0" cy="438150"/>
          </a:xfrm>
          <a:prstGeom prst="line">
            <a:avLst/>
          </a:prstGeom>
          <a:ln w="19050">
            <a:solidFill>
              <a:srgbClr val="482B31"/>
            </a:solidFill>
          </a:ln>
        </p:spPr>
        <p:style>
          <a:lnRef idx="1">
            <a:schemeClr val="accent1"/>
          </a:lnRef>
          <a:fillRef idx="0">
            <a:schemeClr val="accent1"/>
          </a:fillRef>
          <a:effectRef idx="0">
            <a:schemeClr val="accent1"/>
          </a:effectRef>
          <a:fontRef idx="minor">
            <a:schemeClr val="tx1"/>
          </a:fontRef>
        </p:style>
      </p:cxnSp>
      <p:sp>
        <p:nvSpPr>
          <p:cNvPr id="45" name="Ellipse 44">
            <a:extLst>
              <a:ext uri="{FF2B5EF4-FFF2-40B4-BE49-F238E27FC236}">
                <a16:creationId xmlns:a16="http://schemas.microsoft.com/office/drawing/2014/main" id="{78C9F86E-A8DE-44F4-9578-CD8D73560115}"/>
              </a:ext>
            </a:extLst>
          </p:cNvPr>
          <p:cNvSpPr/>
          <p:nvPr/>
        </p:nvSpPr>
        <p:spPr>
          <a:xfrm>
            <a:off x="1304181" y="2622550"/>
            <a:ext cx="173038" cy="174625"/>
          </a:xfrm>
          <a:prstGeom prst="ellipse">
            <a:avLst/>
          </a:prstGeom>
          <a:solidFill>
            <a:srgbClr val="482B31"/>
          </a:solidFill>
          <a:ln w="3175">
            <a:solidFill>
              <a:srgbClr val="482B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482B31"/>
              </a:solidFill>
            </a:endParaRPr>
          </a:p>
        </p:txBody>
      </p:sp>
      <p:sp>
        <p:nvSpPr>
          <p:cNvPr id="79882" name="Espace réservé du texte 3">
            <a:extLst>
              <a:ext uri="{FF2B5EF4-FFF2-40B4-BE49-F238E27FC236}">
                <a16:creationId xmlns:a16="http://schemas.microsoft.com/office/drawing/2014/main" id="{BB8532B3-48ED-4C74-9A9B-937F90FFE830}"/>
              </a:ext>
            </a:extLst>
          </p:cNvPr>
          <p:cNvSpPr txBox="1">
            <a:spLocks/>
          </p:cNvSpPr>
          <p:nvPr/>
        </p:nvSpPr>
        <p:spPr bwMode="auto">
          <a:xfrm>
            <a:off x="1023194" y="2252663"/>
            <a:ext cx="87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Font typeface="Arial" panose="020B0604020202020204" pitchFamily="34" charset="0"/>
              <a:buNone/>
            </a:pPr>
            <a:r>
              <a:rPr lang="fr-FR" altLang="fr-FR" b="1" dirty="0">
                <a:solidFill>
                  <a:srgbClr val="482B31"/>
                </a:solidFill>
                <a:latin typeface="Century Gothic" panose="020B0502020202020204" pitchFamily="34" charset="0"/>
              </a:rPr>
              <a:t>2017</a:t>
            </a:r>
          </a:p>
        </p:txBody>
      </p:sp>
      <p:sp>
        <p:nvSpPr>
          <p:cNvPr id="47" name="Ellipse 46">
            <a:extLst>
              <a:ext uri="{FF2B5EF4-FFF2-40B4-BE49-F238E27FC236}">
                <a16:creationId xmlns:a16="http://schemas.microsoft.com/office/drawing/2014/main" id="{E500D285-C396-48B3-8B44-05076AFEDAFE}"/>
              </a:ext>
            </a:extLst>
          </p:cNvPr>
          <p:cNvSpPr/>
          <p:nvPr/>
        </p:nvSpPr>
        <p:spPr>
          <a:xfrm rot="10800000">
            <a:off x="9661525" y="2616200"/>
            <a:ext cx="174625" cy="173038"/>
          </a:xfrm>
          <a:prstGeom prst="ellipse">
            <a:avLst/>
          </a:prstGeom>
          <a:solidFill>
            <a:srgbClr val="341D25"/>
          </a:solidFill>
          <a:ln w="3175">
            <a:solidFill>
              <a:srgbClr val="341D2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9884" name="Espace réservé du texte 3">
            <a:extLst>
              <a:ext uri="{FF2B5EF4-FFF2-40B4-BE49-F238E27FC236}">
                <a16:creationId xmlns:a16="http://schemas.microsoft.com/office/drawing/2014/main" id="{18DADBC5-FCD2-47FA-A41E-94AE84E96464}"/>
              </a:ext>
            </a:extLst>
          </p:cNvPr>
          <p:cNvSpPr txBox="1">
            <a:spLocks/>
          </p:cNvSpPr>
          <p:nvPr/>
        </p:nvSpPr>
        <p:spPr bwMode="auto">
          <a:xfrm>
            <a:off x="9367838" y="2252663"/>
            <a:ext cx="205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Font typeface="Arial" panose="020B0604020202020204" pitchFamily="34" charset="0"/>
              <a:buNone/>
            </a:pPr>
            <a:r>
              <a:rPr lang="fr-FR" altLang="fr-FR" b="1">
                <a:solidFill>
                  <a:srgbClr val="341D25"/>
                </a:solidFill>
                <a:latin typeface="Century Gothic" panose="020B0502020202020204" pitchFamily="34" charset="0"/>
              </a:rPr>
              <a:t>2018</a:t>
            </a:r>
          </a:p>
        </p:txBody>
      </p:sp>
      <p:cxnSp>
        <p:nvCxnSpPr>
          <p:cNvPr id="49" name="Connecteur droit 48">
            <a:extLst>
              <a:ext uri="{FF2B5EF4-FFF2-40B4-BE49-F238E27FC236}">
                <a16:creationId xmlns:a16="http://schemas.microsoft.com/office/drawing/2014/main" id="{7D93847C-3AE6-4536-B222-E822D38CAF5C}"/>
              </a:ext>
            </a:extLst>
          </p:cNvPr>
          <p:cNvCxnSpPr>
            <a:cxnSpLocks/>
          </p:cNvCxnSpPr>
          <p:nvPr/>
        </p:nvCxnSpPr>
        <p:spPr>
          <a:xfrm>
            <a:off x="9678988" y="3151188"/>
            <a:ext cx="211137" cy="0"/>
          </a:xfrm>
          <a:prstGeom prst="line">
            <a:avLst/>
          </a:prstGeom>
          <a:ln w="19050">
            <a:solidFill>
              <a:srgbClr val="341D25"/>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3EC0C221-7372-4F06-A0BD-EE8F53437CDE}"/>
              </a:ext>
            </a:extLst>
          </p:cNvPr>
          <p:cNvCxnSpPr>
            <a:cxnSpLocks/>
          </p:cNvCxnSpPr>
          <p:nvPr/>
        </p:nvCxnSpPr>
        <p:spPr>
          <a:xfrm flipV="1">
            <a:off x="9752013" y="2713038"/>
            <a:ext cx="0" cy="438150"/>
          </a:xfrm>
          <a:prstGeom prst="line">
            <a:avLst/>
          </a:prstGeom>
          <a:ln w="19050">
            <a:solidFill>
              <a:srgbClr val="341D25"/>
            </a:solidFill>
          </a:ln>
        </p:spPr>
        <p:style>
          <a:lnRef idx="1">
            <a:schemeClr val="accent1"/>
          </a:lnRef>
          <a:fillRef idx="0">
            <a:schemeClr val="accent1"/>
          </a:fillRef>
          <a:effectRef idx="0">
            <a:schemeClr val="accent1"/>
          </a:effectRef>
          <a:fontRef idx="minor">
            <a:schemeClr val="tx1"/>
          </a:fontRef>
        </p:style>
      </p:cxnSp>
      <p:sp>
        <p:nvSpPr>
          <p:cNvPr id="79887" name="Rectangle 1">
            <a:extLst>
              <a:ext uri="{FF2B5EF4-FFF2-40B4-BE49-F238E27FC236}">
                <a16:creationId xmlns:a16="http://schemas.microsoft.com/office/drawing/2014/main" id="{9E6E0FBB-6A47-4B95-A026-BE5549C4CCC1}"/>
              </a:ext>
            </a:extLst>
          </p:cNvPr>
          <p:cNvSpPr>
            <a:spLocks noChangeArrowheads="1"/>
          </p:cNvSpPr>
          <p:nvPr/>
        </p:nvSpPr>
        <p:spPr bwMode="auto">
          <a:xfrm>
            <a:off x="254844" y="3267075"/>
            <a:ext cx="2441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80000"/>
              </a:lnSpc>
            </a:pPr>
            <a:r>
              <a:rPr lang="fr-FR" altLang="fr-FR" sz="1100" b="1">
                <a:solidFill>
                  <a:srgbClr val="482B31"/>
                </a:solidFill>
                <a:latin typeface="Century Gothic" panose="020B0502020202020204" pitchFamily="34" charset="0"/>
                <a:ea typeface="Futura" panose="020B0602020204020303" pitchFamily="2" charset="0"/>
                <a:cs typeface="Futura" panose="020B0602020204020303" pitchFamily="2" charset="0"/>
              </a:rPr>
              <a:t>1</a:t>
            </a:r>
            <a:r>
              <a:rPr lang="fr-FR" altLang="fr-FR" sz="1100" b="1" baseline="30000">
                <a:solidFill>
                  <a:srgbClr val="482B31"/>
                </a:solidFill>
                <a:latin typeface="Century Gothic" panose="020B0502020202020204" pitchFamily="34" charset="0"/>
                <a:ea typeface="Futura" panose="020B0602020204020303" pitchFamily="2" charset="0"/>
                <a:cs typeface="Futura" panose="020B0602020204020303" pitchFamily="2" charset="0"/>
              </a:rPr>
              <a:t>er </a:t>
            </a:r>
            <a:r>
              <a:rPr lang="fr-FR" altLang="fr-FR" sz="1100" b="1">
                <a:solidFill>
                  <a:srgbClr val="482B31"/>
                </a:solidFill>
                <a:latin typeface="Century Gothic" panose="020B0502020202020204" pitchFamily="34" charset="0"/>
                <a:ea typeface="Futura" panose="020B0602020204020303" pitchFamily="2" charset="0"/>
                <a:cs typeface="Futura" panose="020B0602020204020303" pitchFamily="2" charset="0"/>
              </a:rPr>
              <a:t>Avril</a:t>
            </a:r>
          </a:p>
          <a:p>
            <a:pPr algn="ctr">
              <a:lnSpc>
                <a:spcPct val="80000"/>
              </a:lnSpc>
            </a:pPr>
            <a:r>
              <a:rPr lang="fr-FR" altLang="fr-FR" sz="1100" b="1">
                <a:solidFill>
                  <a:srgbClr val="482B31"/>
                </a:solidFill>
                <a:latin typeface="Century Gothic" panose="020B0502020202020204" pitchFamily="34" charset="0"/>
                <a:ea typeface="Futura" panose="020B0602020204020303" pitchFamily="2" charset="0"/>
                <a:cs typeface="Futura" panose="020B0602020204020303" pitchFamily="2" charset="0"/>
              </a:rPr>
              <a:t>Lancement de la marque</a:t>
            </a:r>
          </a:p>
          <a:p>
            <a:pPr algn="ctr">
              <a:lnSpc>
                <a:spcPct val="80000"/>
              </a:lnSpc>
            </a:pPr>
            <a:r>
              <a:rPr lang="fr-FR" altLang="fr-FR" sz="1100" b="1">
                <a:solidFill>
                  <a:srgbClr val="482B31"/>
                </a:solidFill>
                <a:latin typeface="Century Gothic" panose="020B0502020202020204" pitchFamily="34" charset="0"/>
                <a:ea typeface="Futura" panose="020B0602020204020303" pitchFamily="2" charset="0"/>
                <a:cs typeface="Futura" panose="020B0602020204020303" pitchFamily="2" charset="0"/>
              </a:rPr>
              <a:t>La Nouvelle Agriculture</a:t>
            </a:r>
            <a:r>
              <a:rPr lang="fr-FR" altLang="fr-FR" sz="1100" b="1" baseline="30000">
                <a:solidFill>
                  <a:srgbClr val="482B31"/>
                </a:solidFill>
                <a:latin typeface="Century Gothic" panose="020B0502020202020204" pitchFamily="34" charset="0"/>
                <a:ea typeface="Futura" panose="020B0602020204020303" pitchFamily="2" charset="0"/>
                <a:cs typeface="Futura" panose="020B0602020204020303" pitchFamily="2" charset="0"/>
              </a:rPr>
              <a:t>®</a:t>
            </a:r>
            <a:r>
              <a:rPr lang="fr-FR" altLang="fr-FR" sz="1100" b="1">
                <a:solidFill>
                  <a:srgbClr val="482B31"/>
                </a:solidFill>
                <a:latin typeface="Century Gothic" panose="020B0502020202020204" pitchFamily="34" charset="0"/>
                <a:ea typeface="Futura" panose="020B0602020204020303" pitchFamily="2" charset="0"/>
                <a:cs typeface="Futura" panose="020B0602020204020303" pitchFamily="2" charset="0"/>
              </a:rPr>
              <a:t> : </a:t>
            </a:r>
          </a:p>
          <a:p>
            <a:pPr algn="ctr">
              <a:lnSpc>
                <a:spcPct val="80000"/>
              </a:lnSpc>
            </a:pPr>
            <a:r>
              <a:rPr lang="fr-FR" altLang="fr-FR" sz="1100">
                <a:solidFill>
                  <a:srgbClr val="482B31"/>
                </a:solidFill>
                <a:latin typeface="Century Gothic" panose="020B0502020202020204" pitchFamily="34" charset="0"/>
                <a:ea typeface="Futura Medium" panose="020B0602020204020303" pitchFamily="2" charset="0"/>
                <a:cs typeface="Futura Medium" panose="020B0602020204020303" pitchFamily="2" charset="0"/>
              </a:rPr>
              <a:t>50 produits sont disponibles dans les grandes surfaces françaises. La Nouvelle Agriculture</a:t>
            </a:r>
            <a:r>
              <a:rPr lang="fr-FR" altLang="fr-FR" sz="1100" baseline="30000">
                <a:solidFill>
                  <a:srgbClr val="482B31"/>
                </a:solidFill>
                <a:latin typeface="Century Gothic" panose="020B0502020202020204" pitchFamily="34" charset="0"/>
                <a:ea typeface="Futura Medium" panose="020B0602020204020303" pitchFamily="2" charset="0"/>
                <a:cs typeface="Futura Medium" panose="020B0602020204020303" pitchFamily="2" charset="0"/>
              </a:rPr>
              <a:t>®</a:t>
            </a:r>
            <a:r>
              <a:rPr lang="fr-FR" altLang="fr-FR" sz="1100">
                <a:solidFill>
                  <a:srgbClr val="482B31"/>
                </a:solidFill>
                <a:latin typeface="Century Gothic" panose="020B0502020202020204" pitchFamily="34" charset="0"/>
                <a:ea typeface="Futura Medium" panose="020B0602020204020303" pitchFamily="2" charset="0"/>
                <a:cs typeface="Futura Medium" panose="020B0602020204020303" pitchFamily="2" charset="0"/>
              </a:rPr>
              <a:t> est la 1</a:t>
            </a:r>
            <a:r>
              <a:rPr lang="fr-FR" altLang="fr-FR" sz="1100" baseline="30000">
                <a:solidFill>
                  <a:srgbClr val="482B31"/>
                </a:solidFill>
                <a:latin typeface="Century Gothic" panose="020B0502020202020204" pitchFamily="34" charset="0"/>
                <a:ea typeface="Futura Medium" panose="020B0602020204020303" pitchFamily="2" charset="0"/>
                <a:cs typeface="Futura Medium" panose="020B0602020204020303" pitchFamily="2" charset="0"/>
              </a:rPr>
              <a:t>ère</a:t>
            </a:r>
            <a:r>
              <a:rPr lang="fr-FR" altLang="fr-FR" sz="1100">
                <a:solidFill>
                  <a:srgbClr val="482B31"/>
                </a:solidFill>
                <a:latin typeface="Century Gothic" panose="020B0502020202020204" pitchFamily="34" charset="0"/>
                <a:ea typeface="Futura Medium" panose="020B0602020204020303" pitchFamily="2" charset="0"/>
                <a:cs typeface="Futura Medium" panose="020B0602020204020303" pitchFamily="2" charset="0"/>
              </a:rPr>
              <a:t> marque nationale transversale aux </a:t>
            </a:r>
            <a:br>
              <a:rPr lang="fr-FR" altLang="fr-FR" sz="1100">
                <a:solidFill>
                  <a:srgbClr val="482B31"/>
                </a:solidFill>
                <a:latin typeface="Century Gothic" panose="020B0502020202020204" pitchFamily="34" charset="0"/>
                <a:ea typeface="Futura Medium" panose="020B0602020204020303" pitchFamily="2" charset="0"/>
                <a:cs typeface="Futura Medium" panose="020B0602020204020303" pitchFamily="2" charset="0"/>
              </a:rPr>
            </a:br>
            <a:r>
              <a:rPr lang="fr-FR" altLang="fr-FR" sz="1100">
                <a:solidFill>
                  <a:srgbClr val="482B31"/>
                </a:solidFill>
                <a:latin typeface="Century Gothic" panose="020B0502020202020204" pitchFamily="34" charset="0"/>
                <a:ea typeface="Futura Medium" panose="020B0602020204020303" pitchFamily="2" charset="0"/>
                <a:cs typeface="Futura Medium" panose="020B0602020204020303" pitchFamily="2" charset="0"/>
              </a:rPr>
              <a:t>2 rayons volaille et boucherie.</a:t>
            </a:r>
          </a:p>
        </p:txBody>
      </p:sp>
      <p:cxnSp>
        <p:nvCxnSpPr>
          <p:cNvPr id="52" name="Connecteur droit 51">
            <a:extLst>
              <a:ext uri="{FF2B5EF4-FFF2-40B4-BE49-F238E27FC236}">
                <a16:creationId xmlns:a16="http://schemas.microsoft.com/office/drawing/2014/main" id="{39AF45DF-C14C-4463-A5ED-C96E48CB0FAD}"/>
              </a:ext>
            </a:extLst>
          </p:cNvPr>
          <p:cNvCxnSpPr/>
          <p:nvPr/>
        </p:nvCxnSpPr>
        <p:spPr>
          <a:xfrm>
            <a:off x="1741488" y="4581525"/>
            <a:ext cx="1152525" cy="0"/>
          </a:xfrm>
          <a:prstGeom prst="line">
            <a:avLst/>
          </a:prstGeom>
          <a:ln w="19050" cap="rnd">
            <a:solidFill>
              <a:srgbClr val="482B31"/>
            </a:solidFill>
            <a:prstDash val="sysDot"/>
            <a:round/>
          </a:ln>
        </p:spPr>
        <p:style>
          <a:lnRef idx="1">
            <a:schemeClr val="accent1"/>
          </a:lnRef>
          <a:fillRef idx="0">
            <a:schemeClr val="accent1"/>
          </a:fillRef>
          <a:effectRef idx="0">
            <a:schemeClr val="accent1"/>
          </a:effectRef>
          <a:fontRef idx="minor">
            <a:schemeClr val="tx1"/>
          </a:fontRef>
        </p:style>
      </p:cxnSp>
      <p:sp>
        <p:nvSpPr>
          <p:cNvPr id="79889" name="Rectangle 39">
            <a:extLst>
              <a:ext uri="{FF2B5EF4-FFF2-40B4-BE49-F238E27FC236}">
                <a16:creationId xmlns:a16="http://schemas.microsoft.com/office/drawing/2014/main" id="{20B5EC2A-A6BA-40F4-A743-5749B01CD7DF}"/>
              </a:ext>
            </a:extLst>
          </p:cNvPr>
          <p:cNvSpPr>
            <a:spLocks noChangeArrowheads="1"/>
          </p:cNvSpPr>
          <p:nvPr/>
        </p:nvSpPr>
        <p:spPr bwMode="auto">
          <a:xfrm>
            <a:off x="265956" y="4656138"/>
            <a:ext cx="25558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80000"/>
              </a:lnSpc>
            </a:pPr>
            <a:r>
              <a:rPr lang="fr-FR" altLang="fr-FR" sz="1100" b="1">
                <a:solidFill>
                  <a:srgbClr val="482B31"/>
                </a:solidFill>
                <a:latin typeface="Century Gothic" panose="020B0502020202020204" pitchFamily="34" charset="0"/>
                <a:ea typeface="Futura" panose="020B0602020204020303" pitchFamily="2" charset="0"/>
                <a:cs typeface="Futura" panose="020B0602020204020303" pitchFamily="2" charset="0"/>
              </a:rPr>
              <a:t>Fourniture de poulet </a:t>
            </a:r>
            <a:r>
              <a:rPr lang="fr-FR" altLang="fr-FR" sz="1100">
                <a:solidFill>
                  <a:srgbClr val="482B31"/>
                </a:solidFill>
                <a:latin typeface="Century Gothic" panose="020B0502020202020204" pitchFamily="34" charset="0"/>
                <a:ea typeface="Futura Medium" panose="020B0602020204020303" pitchFamily="2" charset="0"/>
                <a:cs typeface="Futura Medium" panose="020B0602020204020303" pitchFamily="2" charset="0"/>
              </a:rPr>
              <a:t>La Nouvelle Agriculture</a:t>
            </a:r>
            <a:r>
              <a:rPr lang="fr-FR" altLang="fr-FR" sz="1100" baseline="30000">
                <a:solidFill>
                  <a:srgbClr val="482B31"/>
                </a:solidFill>
                <a:latin typeface="Century Gothic" panose="020B0502020202020204" pitchFamily="34" charset="0"/>
                <a:ea typeface="Futura Medium" panose="020B0602020204020303" pitchFamily="2" charset="0"/>
                <a:cs typeface="Futura Medium" panose="020B0602020204020303" pitchFamily="2" charset="0"/>
              </a:rPr>
              <a:t>®</a:t>
            </a:r>
            <a:r>
              <a:rPr lang="fr-FR" altLang="fr-FR" sz="1100">
                <a:solidFill>
                  <a:srgbClr val="482B31"/>
                </a:solidFill>
                <a:latin typeface="Century Gothic" panose="020B0502020202020204" pitchFamily="34" charset="0"/>
                <a:ea typeface="Futura Medium" panose="020B0602020204020303" pitchFamily="2" charset="0"/>
                <a:cs typeface="Futura Medium" panose="020B0602020204020303" pitchFamily="2" charset="0"/>
              </a:rPr>
              <a:t> pour la gamme </a:t>
            </a:r>
            <a:r>
              <a:rPr lang="fr-FR" altLang="fr-FR" sz="1100" b="1">
                <a:solidFill>
                  <a:srgbClr val="482B31"/>
                </a:solidFill>
                <a:latin typeface="Century Gothic" panose="020B0502020202020204" pitchFamily="34" charset="0"/>
                <a:ea typeface="Futura" panose="020B0602020204020303" pitchFamily="2" charset="0"/>
                <a:cs typeface="Futura" panose="020B0602020204020303" pitchFamily="2" charset="0"/>
              </a:rPr>
              <a:t>J’Aime de Fleury Michon</a:t>
            </a:r>
          </a:p>
        </p:txBody>
      </p:sp>
      <p:sp>
        <p:nvSpPr>
          <p:cNvPr id="79890" name="Espace réservé du texte 3">
            <a:extLst>
              <a:ext uri="{FF2B5EF4-FFF2-40B4-BE49-F238E27FC236}">
                <a16:creationId xmlns:a16="http://schemas.microsoft.com/office/drawing/2014/main" id="{6F1C340F-4277-4262-A237-1B25BEE6C339}"/>
              </a:ext>
            </a:extLst>
          </p:cNvPr>
          <p:cNvSpPr txBox="1">
            <a:spLocks/>
          </p:cNvSpPr>
          <p:nvPr/>
        </p:nvSpPr>
        <p:spPr bwMode="auto">
          <a:xfrm>
            <a:off x="8969375" y="3355975"/>
            <a:ext cx="1965325"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80000"/>
              </a:lnSpc>
            </a:pPr>
            <a:r>
              <a:rPr lang="fr-FR" altLang="fr-FR" sz="1100" b="1">
                <a:solidFill>
                  <a:srgbClr val="341D25"/>
                </a:solidFill>
                <a:latin typeface="Century Gothic" panose="020B0502020202020204" pitchFamily="34" charset="0"/>
                <a:ea typeface="Futura" panose="020B0602020204020303" pitchFamily="2" charset="0"/>
                <a:cs typeface="Futura" panose="020B0602020204020303" pitchFamily="2" charset="0"/>
              </a:rPr>
              <a:t>8 produits La Nouvelle</a:t>
            </a:r>
          </a:p>
          <a:p>
            <a:pPr>
              <a:lnSpc>
                <a:spcPct val="80000"/>
              </a:lnSpc>
            </a:pPr>
            <a:r>
              <a:rPr lang="fr-FR" altLang="fr-FR" sz="1100" b="1">
                <a:solidFill>
                  <a:srgbClr val="341D25"/>
                </a:solidFill>
                <a:latin typeface="Century Gothic" panose="020B0502020202020204" pitchFamily="34" charset="0"/>
                <a:ea typeface="Futura" panose="020B0602020204020303" pitchFamily="2" charset="0"/>
                <a:cs typeface="Futura" panose="020B0602020204020303" pitchFamily="2" charset="0"/>
              </a:rPr>
              <a:t>Agriculture</a:t>
            </a:r>
            <a:r>
              <a:rPr lang="fr-FR" altLang="fr-FR" sz="1100" b="1" baseline="30000">
                <a:solidFill>
                  <a:srgbClr val="341D25"/>
                </a:solidFill>
                <a:latin typeface="Century Gothic" panose="020B0502020202020204" pitchFamily="34" charset="0"/>
                <a:ea typeface="Futura" panose="020B0602020204020303" pitchFamily="2" charset="0"/>
                <a:cs typeface="Futura" panose="020B0602020204020303" pitchFamily="2" charset="0"/>
              </a:rPr>
              <a:t>®</a:t>
            </a:r>
            <a:r>
              <a:rPr lang="fr-FR" altLang="fr-FR" sz="1100" b="1">
                <a:solidFill>
                  <a:srgbClr val="341D25"/>
                </a:solidFill>
                <a:latin typeface="Century Gothic" panose="020B0502020202020204" pitchFamily="34" charset="0"/>
                <a:ea typeface="Futura" panose="020B0602020204020303" pitchFamily="2" charset="0"/>
                <a:cs typeface="Futura" panose="020B0602020204020303" pitchFamily="2" charset="0"/>
              </a:rPr>
              <a:t> </a:t>
            </a:r>
            <a:r>
              <a:rPr lang="fr-FR" altLang="fr-FR" sz="1100">
                <a:solidFill>
                  <a:srgbClr val="341D25"/>
                </a:solidFill>
                <a:latin typeface="Century Gothic" panose="020B0502020202020204" pitchFamily="34" charset="0"/>
                <a:ea typeface="Futura Medium" panose="020B0602020204020303" pitchFamily="2" charset="0"/>
                <a:cs typeface="Futura Medium" panose="020B0602020204020303" pitchFamily="2" charset="0"/>
              </a:rPr>
              <a:t>sont élus Saveur de l'année 2018</a:t>
            </a:r>
            <a:r>
              <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t>.</a:t>
            </a:r>
          </a:p>
        </p:txBody>
      </p:sp>
      <p:sp>
        <p:nvSpPr>
          <p:cNvPr id="79891" name="Espace réservé du texte 3">
            <a:extLst>
              <a:ext uri="{FF2B5EF4-FFF2-40B4-BE49-F238E27FC236}">
                <a16:creationId xmlns:a16="http://schemas.microsoft.com/office/drawing/2014/main" id="{AE26CB7A-DFD6-4908-B892-296F8020041F}"/>
              </a:ext>
            </a:extLst>
          </p:cNvPr>
          <p:cNvSpPr txBox="1">
            <a:spLocks/>
          </p:cNvSpPr>
          <p:nvPr/>
        </p:nvSpPr>
        <p:spPr bwMode="auto">
          <a:xfrm>
            <a:off x="8416925" y="3930650"/>
            <a:ext cx="2720975"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80000"/>
              </a:lnSpc>
            </a:pPr>
            <a:endParaRPr lang="fr-FR" altLang="fr-FR" sz="1100" b="1">
              <a:solidFill>
                <a:srgbClr val="341D25"/>
              </a:solidFill>
              <a:latin typeface="Futura" panose="020B0602020204020303" pitchFamily="2" charset="0"/>
              <a:ea typeface="Futura" panose="020B0602020204020303" pitchFamily="2" charset="0"/>
              <a:cs typeface="Futura" panose="020B0602020204020303" pitchFamily="2" charset="0"/>
            </a:endParaRPr>
          </a:p>
          <a:p>
            <a:pPr algn="ctr">
              <a:lnSpc>
                <a:spcPct val="80000"/>
              </a:lnSpc>
            </a:pPr>
            <a:r>
              <a:rPr lang="fr-FR" altLang="fr-FR" sz="1100" b="1">
                <a:solidFill>
                  <a:srgbClr val="341D25"/>
                </a:solidFill>
                <a:latin typeface="Century Gothic" panose="020B0502020202020204" pitchFamily="34" charset="0"/>
                <a:ea typeface="Futura" panose="020B0602020204020303" pitchFamily="2" charset="0"/>
                <a:cs typeface="Futura" panose="020B0602020204020303" pitchFamily="2" charset="0"/>
              </a:rPr>
              <a:t>Terrena s'engage aux côtés de LA NOTE GLOBALE </a:t>
            </a:r>
            <a:r>
              <a:rPr lang="fr-FR" altLang="fr-FR" sz="1100">
                <a:solidFill>
                  <a:srgbClr val="341D25"/>
                </a:solidFill>
                <a:latin typeface="Century Gothic" panose="020B0502020202020204" pitchFamily="34" charset="0"/>
                <a:ea typeface="Futura Medium" panose="020B0602020204020303" pitchFamily="2" charset="0"/>
                <a:cs typeface="Futura Medium" panose="020B0602020204020303" pitchFamily="2" charset="0"/>
              </a:rPr>
              <a:t>pour contribuer</a:t>
            </a:r>
          </a:p>
          <a:p>
            <a:pPr algn="ctr">
              <a:lnSpc>
                <a:spcPct val="80000"/>
              </a:lnSpc>
            </a:pPr>
            <a:r>
              <a:rPr lang="fr-FR" altLang="fr-FR" sz="1100">
                <a:solidFill>
                  <a:srgbClr val="341D25"/>
                </a:solidFill>
                <a:latin typeface="Century Gothic" panose="020B0502020202020204" pitchFamily="34" charset="0"/>
                <a:ea typeface="Futura Medium" panose="020B0602020204020303" pitchFamily="2" charset="0"/>
                <a:cs typeface="Futura Medium" panose="020B0602020204020303" pitchFamily="2" charset="0"/>
              </a:rPr>
              <a:t>à l’évaluation de la performance</a:t>
            </a:r>
          </a:p>
          <a:p>
            <a:pPr algn="ctr">
              <a:lnSpc>
                <a:spcPct val="80000"/>
              </a:lnSpc>
            </a:pPr>
            <a:r>
              <a:rPr lang="fr-FR" altLang="fr-FR" sz="1100">
                <a:solidFill>
                  <a:srgbClr val="341D25"/>
                </a:solidFill>
                <a:latin typeface="Century Gothic" panose="020B0502020202020204" pitchFamily="34" charset="0"/>
                <a:ea typeface="Futura Medium" panose="020B0602020204020303" pitchFamily="2" charset="0"/>
                <a:cs typeface="Futura Medium" panose="020B0602020204020303" pitchFamily="2" charset="0"/>
              </a:rPr>
              <a:t>sociétale des produits issus de la</a:t>
            </a:r>
          </a:p>
          <a:p>
            <a:pPr algn="ctr">
              <a:lnSpc>
                <a:spcPct val="80000"/>
              </a:lnSpc>
            </a:pPr>
            <a:r>
              <a:rPr lang="fr-FR" altLang="fr-FR" sz="1100">
                <a:solidFill>
                  <a:srgbClr val="341D25"/>
                </a:solidFill>
                <a:latin typeface="Century Gothic" panose="020B0502020202020204" pitchFamily="34" charset="0"/>
                <a:ea typeface="Futura Medium" panose="020B0602020204020303" pitchFamily="2" charset="0"/>
                <a:cs typeface="Futura Medium" panose="020B0602020204020303" pitchFamily="2" charset="0"/>
              </a:rPr>
              <a:t>production agricole.</a:t>
            </a:r>
          </a:p>
          <a:p>
            <a:pPr algn="ctr">
              <a:lnSpc>
                <a:spcPct val="80000"/>
              </a:lnSpc>
            </a:pPr>
            <a:endParaRPr lang="fr-FR" altLang="fr-FR" sz="1100">
              <a:solidFill>
                <a:srgbClr val="341D25"/>
              </a:solidFill>
              <a:latin typeface="Futura" panose="020B0602020204020303" pitchFamily="2" charset="0"/>
              <a:ea typeface="Futura Medium" panose="020B0602020204020303" pitchFamily="2" charset="0"/>
              <a:cs typeface="Futura Medium" panose="020B0602020204020303" pitchFamily="2" charset="0"/>
            </a:endParaRPr>
          </a:p>
          <a:p>
            <a:pPr algn="ctr">
              <a:lnSpc>
                <a:spcPct val="80000"/>
              </a:lnSpc>
            </a:pPr>
            <a:r>
              <a:rPr lang="fr-FR" altLang="fr-FR" sz="1100">
                <a:solidFill>
                  <a:srgbClr val="341D25"/>
                </a:solidFill>
                <a:latin typeface="Century Gothic" panose="020B0502020202020204" pitchFamily="34" charset="0"/>
                <a:ea typeface="Futura Medium" panose="020B0602020204020303" pitchFamily="2" charset="0"/>
                <a:cs typeface="Futura Medium" panose="020B0602020204020303" pitchFamily="2" charset="0"/>
              </a:rPr>
              <a:t>La Nouvelle Agriculture</a:t>
            </a:r>
            <a:r>
              <a:rPr lang="fr-FR" altLang="fr-FR" sz="1100" b="1" baseline="30000">
                <a:solidFill>
                  <a:srgbClr val="492B31"/>
                </a:solidFill>
                <a:latin typeface="Century Gothic" panose="020B0502020202020204" pitchFamily="34" charset="0"/>
                <a:ea typeface="Futura" panose="020B0602020204020303" pitchFamily="2" charset="0"/>
                <a:cs typeface="Futura" panose="020B0602020204020303" pitchFamily="2" charset="0"/>
              </a:rPr>
              <a:t>®</a:t>
            </a:r>
            <a:r>
              <a:rPr lang="fr-FR" altLang="fr-FR" sz="1100">
                <a:solidFill>
                  <a:srgbClr val="341D25"/>
                </a:solidFill>
                <a:latin typeface="Century Gothic" panose="020B0502020202020204" pitchFamily="34" charset="0"/>
                <a:ea typeface="Futura Medium" panose="020B0602020204020303" pitchFamily="2" charset="0"/>
                <a:cs typeface="Futura Medium" panose="020B0602020204020303" pitchFamily="2" charset="0"/>
              </a:rPr>
              <a:t> </a:t>
            </a:r>
            <a:br>
              <a:rPr lang="fr-FR" altLang="fr-FR" sz="1100">
                <a:solidFill>
                  <a:srgbClr val="341D25"/>
                </a:solidFill>
                <a:latin typeface="Century Gothic" panose="020B0502020202020204" pitchFamily="34" charset="0"/>
                <a:ea typeface="Futura Medium" panose="020B0602020204020303" pitchFamily="2" charset="0"/>
                <a:cs typeface="Futura Medium" panose="020B0602020204020303" pitchFamily="2" charset="0"/>
              </a:rPr>
            </a:br>
            <a:r>
              <a:rPr lang="fr-FR" altLang="fr-FR" sz="1100">
                <a:solidFill>
                  <a:srgbClr val="341D25"/>
                </a:solidFill>
                <a:latin typeface="Century Gothic" panose="020B0502020202020204" pitchFamily="34" charset="0"/>
                <a:ea typeface="Futura Medium" panose="020B0602020204020303" pitchFamily="2" charset="0"/>
                <a:cs typeface="Futura Medium" panose="020B0602020204020303" pitchFamily="2" charset="0"/>
              </a:rPr>
              <a:t>lauréate du </a:t>
            </a:r>
            <a:r>
              <a:rPr lang="fr-FR" altLang="fr-FR" sz="1100" b="1">
                <a:solidFill>
                  <a:srgbClr val="341D25"/>
                </a:solidFill>
                <a:latin typeface="Century Gothic" panose="020B0502020202020204" pitchFamily="34" charset="0"/>
                <a:ea typeface="Futura Medium" panose="020B0602020204020303" pitchFamily="2" charset="0"/>
                <a:cs typeface="Futura Medium" panose="020B0602020204020303" pitchFamily="2" charset="0"/>
              </a:rPr>
              <a:t>Grand Prix</a:t>
            </a:r>
          </a:p>
          <a:p>
            <a:pPr algn="ctr">
              <a:lnSpc>
                <a:spcPct val="80000"/>
              </a:lnSpc>
            </a:pPr>
            <a:r>
              <a:rPr lang="fr-FR" altLang="fr-FR" sz="1100" b="1">
                <a:solidFill>
                  <a:srgbClr val="341D25"/>
                </a:solidFill>
                <a:latin typeface="Century Gothic" panose="020B0502020202020204" pitchFamily="34" charset="0"/>
                <a:ea typeface="Futura Medium" panose="020B0602020204020303" pitchFamily="2" charset="0"/>
                <a:cs typeface="Futura Medium" panose="020B0602020204020303" pitchFamily="2" charset="0"/>
              </a:rPr>
              <a:t>de la Responsabilité Sociétale des Marques</a:t>
            </a:r>
            <a:r>
              <a:rPr lang="fr-FR" altLang="fr-FR" sz="1100">
                <a:solidFill>
                  <a:srgbClr val="341D25"/>
                </a:solidFill>
                <a:latin typeface="Century Gothic" panose="020B0502020202020204" pitchFamily="34" charset="0"/>
                <a:ea typeface="Futura Medium" panose="020B0602020204020303" pitchFamily="2" charset="0"/>
                <a:cs typeface="Futura Medium" panose="020B0602020204020303" pitchFamily="2" charset="0"/>
              </a:rPr>
              <a:t> (RSM) </a:t>
            </a:r>
          </a:p>
          <a:p>
            <a:pPr algn="ctr">
              <a:lnSpc>
                <a:spcPct val="80000"/>
              </a:lnSpc>
            </a:pPr>
            <a:endParaRPr lang="fr-FR" altLang="fr-FR" sz="1100">
              <a:solidFill>
                <a:srgbClr val="341D25"/>
              </a:solidFill>
              <a:latin typeface="Futura" panose="020B0602020204020303" pitchFamily="2" charset="0"/>
              <a:ea typeface="Futura Medium" panose="020B0602020204020303" pitchFamily="2" charset="0"/>
              <a:cs typeface="Futura Medium" panose="020B0602020204020303" pitchFamily="2" charset="0"/>
            </a:endParaRPr>
          </a:p>
          <a:p>
            <a:pPr algn="ctr">
              <a:lnSpc>
                <a:spcPct val="80000"/>
              </a:lnSpc>
            </a:pPr>
            <a:endParaRPr lang="fr-FR" altLang="fr-FR" sz="1100">
              <a:solidFill>
                <a:srgbClr val="341D25"/>
              </a:solidFill>
              <a:latin typeface="Futura" panose="020B0602020204020303" pitchFamily="2" charset="0"/>
              <a:ea typeface="Futura Medium" panose="020B0602020204020303" pitchFamily="2" charset="0"/>
              <a:cs typeface="Futura Medium" panose="020B0602020204020303" pitchFamily="2" charset="0"/>
            </a:endParaRPr>
          </a:p>
          <a:p>
            <a:pPr algn="ctr">
              <a:lnSpc>
                <a:spcPct val="80000"/>
              </a:lnSpc>
            </a:pPr>
            <a:r>
              <a:rPr lang="fr-FR" altLang="fr-FR" sz="1100">
                <a:solidFill>
                  <a:srgbClr val="341D25"/>
                </a:solidFill>
                <a:latin typeface="Century Gothic" panose="020B0502020202020204" pitchFamily="34" charset="0"/>
                <a:ea typeface="Futura Medium" panose="020B0602020204020303" pitchFamily="2" charset="0"/>
                <a:cs typeface="Futura Medium" panose="020B0602020204020303" pitchFamily="2" charset="0"/>
              </a:rPr>
              <a:t>Lancement de la </a:t>
            </a:r>
            <a:r>
              <a:rPr lang="fr-FR" altLang="fr-FR" sz="1100" b="1">
                <a:solidFill>
                  <a:srgbClr val="341D25"/>
                </a:solidFill>
                <a:latin typeface="Century Gothic" panose="020B0502020202020204" pitchFamily="34" charset="0"/>
                <a:ea typeface="Futura Medium" panose="020B0602020204020303" pitchFamily="2" charset="0"/>
                <a:cs typeface="Futura Medium" panose="020B0602020204020303" pitchFamily="2" charset="0"/>
              </a:rPr>
              <a:t>dinde </a:t>
            </a:r>
            <a:br>
              <a:rPr lang="fr-FR" altLang="fr-FR" sz="1100" b="1">
                <a:solidFill>
                  <a:srgbClr val="341D25"/>
                </a:solidFill>
                <a:latin typeface="Century Gothic" panose="020B0502020202020204" pitchFamily="34" charset="0"/>
                <a:ea typeface="Futura Medium" panose="020B0602020204020303" pitchFamily="2" charset="0"/>
                <a:cs typeface="Futura Medium" panose="020B0602020204020303" pitchFamily="2" charset="0"/>
              </a:rPr>
            </a:br>
            <a:r>
              <a:rPr lang="fr-FR" altLang="fr-FR" sz="1100" b="1">
                <a:solidFill>
                  <a:srgbClr val="341D25"/>
                </a:solidFill>
                <a:latin typeface="Century Gothic" panose="020B0502020202020204" pitchFamily="34" charset="0"/>
                <a:ea typeface="Futura Medium" panose="020B0602020204020303" pitchFamily="2" charset="0"/>
                <a:cs typeface="Futura Medium" panose="020B0602020204020303" pitchFamily="2" charset="0"/>
              </a:rPr>
              <a:t>La Nouvelle Agriculture</a:t>
            </a:r>
            <a:r>
              <a:rPr lang="fr-FR" altLang="fr-FR" sz="1100" b="1" baseline="30000">
                <a:solidFill>
                  <a:srgbClr val="341D25"/>
                </a:solidFill>
                <a:latin typeface="Century Gothic" panose="020B0502020202020204" pitchFamily="34" charset="0"/>
                <a:ea typeface="Futura Medium" panose="020B0602020204020303" pitchFamily="2" charset="0"/>
                <a:cs typeface="Futura Medium" panose="020B0602020204020303" pitchFamily="2" charset="0"/>
              </a:rPr>
              <a:t>®</a:t>
            </a:r>
          </a:p>
          <a:p>
            <a:pPr algn="ctr">
              <a:lnSpc>
                <a:spcPct val="80000"/>
              </a:lnSpc>
            </a:pPr>
            <a:endParaRPr lang="fr-FR" altLang="fr-FR" sz="1100">
              <a:solidFill>
                <a:srgbClr val="51AE4C"/>
              </a:solidFill>
              <a:latin typeface="Futura" panose="020B0602020204020303" pitchFamily="2" charset="0"/>
              <a:ea typeface="Futura Medium" panose="020B0602020204020303" pitchFamily="2" charset="0"/>
              <a:cs typeface="Futura Medium" panose="020B0602020204020303" pitchFamily="2" charset="0"/>
            </a:endParaRPr>
          </a:p>
          <a:p>
            <a:pPr algn="ctr">
              <a:lnSpc>
                <a:spcPct val="80000"/>
              </a:lnSpc>
            </a:pPr>
            <a:endParaRPr lang="fr-FR" altLang="fr-FR" sz="1100">
              <a:solidFill>
                <a:srgbClr val="51AE4C"/>
              </a:solidFill>
              <a:latin typeface="Futura" panose="020B0602020204020303" pitchFamily="2" charset="0"/>
              <a:ea typeface="Futura Medium" panose="020B0602020204020303" pitchFamily="2" charset="0"/>
              <a:cs typeface="Futura Medium" panose="020B0602020204020303" pitchFamily="2" charset="0"/>
            </a:endParaRPr>
          </a:p>
        </p:txBody>
      </p:sp>
      <p:cxnSp>
        <p:nvCxnSpPr>
          <p:cNvPr id="56" name="Connecteur droit 55">
            <a:extLst>
              <a:ext uri="{FF2B5EF4-FFF2-40B4-BE49-F238E27FC236}">
                <a16:creationId xmlns:a16="http://schemas.microsoft.com/office/drawing/2014/main" id="{2B8732B7-3692-4FBC-A127-ED227EC3BF5E}"/>
              </a:ext>
            </a:extLst>
          </p:cNvPr>
          <p:cNvCxnSpPr/>
          <p:nvPr/>
        </p:nvCxnSpPr>
        <p:spPr>
          <a:xfrm>
            <a:off x="9251950" y="3933825"/>
            <a:ext cx="1150938" cy="0"/>
          </a:xfrm>
          <a:prstGeom prst="line">
            <a:avLst/>
          </a:prstGeom>
          <a:ln w="19050" cap="rnd">
            <a:solidFill>
              <a:srgbClr val="341D25"/>
            </a:solidFill>
            <a:prstDash val="sysDot"/>
            <a:round/>
          </a:ln>
        </p:spPr>
        <p:style>
          <a:lnRef idx="1">
            <a:schemeClr val="accent1"/>
          </a:lnRef>
          <a:fillRef idx="0">
            <a:schemeClr val="accent1"/>
          </a:fillRef>
          <a:effectRef idx="0">
            <a:schemeClr val="accent1"/>
          </a:effectRef>
          <a:fontRef idx="minor">
            <a:schemeClr val="tx1"/>
          </a:fontRef>
        </p:style>
      </p:cxnSp>
      <p:sp>
        <p:nvSpPr>
          <p:cNvPr id="79893" name="Rectangle 70">
            <a:extLst>
              <a:ext uri="{FF2B5EF4-FFF2-40B4-BE49-F238E27FC236}">
                <a16:creationId xmlns:a16="http://schemas.microsoft.com/office/drawing/2014/main" id="{36B7A99B-A6E7-4F27-BD54-1D4282DF5AE5}"/>
              </a:ext>
            </a:extLst>
          </p:cNvPr>
          <p:cNvSpPr>
            <a:spLocks noChangeArrowheads="1"/>
          </p:cNvSpPr>
          <p:nvPr/>
        </p:nvSpPr>
        <p:spPr bwMode="auto">
          <a:xfrm>
            <a:off x="191344" y="5300663"/>
            <a:ext cx="2439987"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80000"/>
              </a:lnSpc>
            </a:pPr>
            <a:r>
              <a:rPr lang="fr-FR" altLang="fr-FR" sz="1100" b="1">
                <a:solidFill>
                  <a:srgbClr val="482B31"/>
                </a:solidFill>
                <a:latin typeface="Century Gothic" panose="020B0502020202020204" pitchFamily="34" charset="0"/>
                <a:ea typeface="Futura" panose="020B0602020204020303" pitchFamily="2" charset="0"/>
                <a:cs typeface="Futura" panose="020B0602020204020303" pitchFamily="2" charset="0"/>
              </a:rPr>
              <a:t>Mi-novembre à mi-décembre</a:t>
            </a:r>
          </a:p>
          <a:p>
            <a:pPr algn="ctr">
              <a:lnSpc>
                <a:spcPct val="80000"/>
              </a:lnSpc>
            </a:pPr>
            <a:r>
              <a:rPr lang="fr-FR" altLang="fr-FR" sz="1100" b="1">
                <a:solidFill>
                  <a:srgbClr val="482B31"/>
                </a:solidFill>
                <a:latin typeface="Century Gothic" panose="020B0502020202020204" pitchFamily="34" charset="0"/>
                <a:ea typeface="Futura" panose="020B0602020204020303" pitchFamily="2" charset="0"/>
                <a:cs typeface="Futura" panose="020B0602020204020303" pitchFamily="2" charset="0"/>
              </a:rPr>
              <a:t>1</a:t>
            </a:r>
            <a:r>
              <a:rPr lang="fr-FR" altLang="fr-FR" sz="1100" b="1" baseline="30000">
                <a:solidFill>
                  <a:srgbClr val="482B31"/>
                </a:solidFill>
                <a:latin typeface="Century Gothic" panose="020B0502020202020204" pitchFamily="34" charset="0"/>
                <a:ea typeface="Futura" panose="020B0602020204020303" pitchFamily="2" charset="0"/>
                <a:cs typeface="Futura" panose="020B0602020204020303" pitchFamily="2" charset="0"/>
              </a:rPr>
              <a:t>ère</a:t>
            </a:r>
            <a:r>
              <a:rPr lang="fr-FR" altLang="fr-FR" sz="1100" b="1">
                <a:solidFill>
                  <a:srgbClr val="482B31"/>
                </a:solidFill>
                <a:latin typeface="Century Gothic" panose="020B0502020202020204" pitchFamily="34" charset="0"/>
                <a:ea typeface="Futura" panose="020B0602020204020303" pitchFamily="2" charset="0"/>
                <a:cs typeface="Futura" panose="020B0602020204020303" pitchFamily="2" charset="0"/>
              </a:rPr>
              <a:t> campagne de publicité</a:t>
            </a:r>
          </a:p>
          <a:p>
            <a:pPr algn="ctr">
              <a:lnSpc>
                <a:spcPct val="80000"/>
              </a:lnSpc>
            </a:pPr>
            <a:r>
              <a:rPr lang="fr-FR" altLang="fr-FR" sz="1100">
                <a:solidFill>
                  <a:srgbClr val="482B31"/>
                </a:solidFill>
                <a:latin typeface="Century Gothic" panose="020B0502020202020204" pitchFamily="34" charset="0"/>
                <a:ea typeface="Futura Medium" panose="020B0602020204020303" pitchFamily="2" charset="0"/>
                <a:cs typeface="Futura Medium" panose="020B0602020204020303" pitchFamily="2" charset="0"/>
              </a:rPr>
              <a:t>déployée pour rendre visible la marque La Nouvelle Agriculture</a:t>
            </a:r>
            <a:r>
              <a:rPr lang="fr-FR" altLang="fr-FR" sz="1100" baseline="30000">
                <a:solidFill>
                  <a:srgbClr val="482B31"/>
                </a:solidFill>
                <a:latin typeface="Century Gothic" panose="020B0502020202020204" pitchFamily="34" charset="0"/>
                <a:ea typeface="Futura Medium" panose="020B0602020204020303" pitchFamily="2" charset="0"/>
                <a:cs typeface="Futura Medium" panose="020B0602020204020303" pitchFamily="2" charset="0"/>
              </a:rPr>
              <a:t>®</a:t>
            </a:r>
            <a:r>
              <a:rPr lang="fr-FR" altLang="fr-FR" sz="1100">
                <a:solidFill>
                  <a:srgbClr val="482B31"/>
                </a:solidFill>
                <a:latin typeface="Century Gothic" panose="020B0502020202020204" pitchFamily="34" charset="0"/>
                <a:ea typeface="Futura Medium" panose="020B0602020204020303" pitchFamily="2" charset="0"/>
                <a:cs typeface="Futura Medium" panose="020B0602020204020303" pitchFamily="2" charset="0"/>
              </a:rPr>
              <a:t> auprès du grand public.</a:t>
            </a:r>
          </a:p>
        </p:txBody>
      </p:sp>
      <p:sp>
        <p:nvSpPr>
          <p:cNvPr id="79895" name="Espace réservé du texte 3">
            <a:extLst>
              <a:ext uri="{FF2B5EF4-FFF2-40B4-BE49-F238E27FC236}">
                <a16:creationId xmlns:a16="http://schemas.microsoft.com/office/drawing/2014/main" id="{69BD2D6B-7EA8-40BF-A6C6-B0B8CF44DABE}"/>
              </a:ext>
            </a:extLst>
          </p:cNvPr>
          <p:cNvSpPr txBox="1">
            <a:spLocks/>
          </p:cNvSpPr>
          <p:nvPr/>
        </p:nvSpPr>
        <p:spPr bwMode="auto">
          <a:xfrm>
            <a:off x="4705350" y="3336925"/>
            <a:ext cx="2720975"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80000"/>
              </a:lnSpc>
            </a:pP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Lancement d'AgriMatrice pour TOUS : </a:t>
            </a:r>
            <a:r>
              <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t>Terrena et GS1 France s'associent pour constituer une plateforme d'échanges de données </a:t>
            </a: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 la référence de demain en matière de traçabilité </a:t>
            </a:r>
            <a:r>
              <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rPr>
              <a:t>agroalimentaire pour tout connaître de la vie du produit dès l'origine</a:t>
            </a:r>
          </a:p>
        </p:txBody>
      </p:sp>
      <p:cxnSp>
        <p:nvCxnSpPr>
          <p:cNvPr id="61" name="Connecteur droit 60">
            <a:extLst>
              <a:ext uri="{FF2B5EF4-FFF2-40B4-BE49-F238E27FC236}">
                <a16:creationId xmlns:a16="http://schemas.microsoft.com/office/drawing/2014/main" id="{67808B67-68A7-4EA7-BF86-276F0A3C37DD}"/>
              </a:ext>
            </a:extLst>
          </p:cNvPr>
          <p:cNvCxnSpPr/>
          <p:nvPr/>
        </p:nvCxnSpPr>
        <p:spPr>
          <a:xfrm>
            <a:off x="5519738" y="4719638"/>
            <a:ext cx="1152525" cy="0"/>
          </a:xfrm>
          <a:prstGeom prst="line">
            <a:avLst/>
          </a:prstGeom>
          <a:ln w="19050" cap="rnd">
            <a:solidFill>
              <a:srgbClr val="51AE4C"/>
            </a:solidFill>
            <a:prstDash val="sysDot"/>
            <a:round/>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8E17FFC0-BFB5-4C77-9FC9-7503415A0406}"/>
              </a:ext>
            </a:extLst>
          </p:cNvPr>
          <p:cNvCxnSpPr/>
          <p:nvPr/>
        </p:nvCxnSpPr>
        <p:spPr>
          <a:xfrm>
            <a:off x="877144" y="5229225"/>
            <a:ext cx="1152525" cy="0"/>
          </a:xfrm>
          <a:prstGeom prst="line">
            <a:avLst/>
          </a:prstGeom>
          <a:ln w="19050" cap="rnd">
            <a:solidFill>
              <a:srgbClr val="482B31"/>
            </a:solidFill>
            <a:prstDash val="sysDot"/>
            <a:round/>
          </a:ln>
        </p:spPr>
        <p:style>
          <a:lnRef idx="1">
            <a:schemeClr val="accent1"/>
          </a:lnRef>
          <a:fillRef idx="0">
            <a:schemeClr val="accent1"/>
          </a:fillRef>
          <a:effectRef idx="0">
            <a:schemeClr val="accent1"/>
          </a:effectRef>
          <a:fontRef idx="minor">
            <a:schemeClr val="tx1"/>
          </a:fontRef>
        </p:style>
      </p:cxnSp>
      <p:sp>
        <p:nvSpPr>
          <p:cNvPr id="64" name="Ellipse 63">
            <a:extLst>
              <a:ext uri="{FF2B5EF4-FFF2-40B4-BE49-F238E27FC236}">
                <a16:creationId xmlns:a16="http://schemas.microsoft.com/office/drawing/2014/main" id="{D7C8F824-E714-4AE1-8F47-4193BCE40E94}"/>
              </a:ext>
            </a:extLst>
          </p:cNvPr>
          <p:cNvSpPr/>
          <p:nvPr/>
        </p:nvSpPr>
        <p:spPr>
          <a:xfrm rot="10800000">
            <a:off x="5946775" y="2625725"/>
            <a:ext cx="174625" cy="173038"/>
          </a:xfrm>
          <a:prstGeom prst="ellipse">
            <a:avLst/>
          </a:prstGeom>
          <a:solidFill>
            <a:srgbClr val="51AE4C"/>
          </a:solidFill>
          <a:ln w="3175">
            <a:solidFill>
              <a:srgbClr val="51AE4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51AE4C"/>
              </a:solidFill>
            </a:endParaRPr>
          </a:p>
        </p:txBody>
      </p:sp>
      <p:cxnSp>
        <p:nvCxnSpPr>
          <p:cNvPr id="65" name="Connecteur droit 64">
            <a:extLst>
              <a:ext uri="{FF2B5EF4-FFF2-40B4-BE49-F238E27FC236}">
                <a16:creationId xmlns:a16="http://schemas.microsoft.com/office/drawing/2014/main" id="{F164030F-6005-433D-A0AB-09E7216F84A2}"/>
              </a:ext>
            </a:extLst>
          </p:cNvPr>
          <p:cNvCxnSpPr>
            <a:cxnSpLocks/>
          </p:cNvCxnSpPr>
          <p:nvPr/>
        </p:nvCxnSpPr>
        <p:spPr>
          <a:xfrm>
            <a:off x="5938838" y="3122613"/>
            <a:ext cx="211137" cy="0"/>
          </a:xfrm>
          <a:prstGeom prst="line">
            <a:avLst/>
          </a:prstGeom>
          <a:ln w="19050">
            <a:solidFill>
              <a:srgbClr val="51AE4C"/>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5054BF8F-5F1A-4AE5-8AE6-41F014569670}"/>
              </a:ext>
            </a:extLst>
          </p:cNvPr>
          <p:cNvCxnSpPr>
            <a:cxnSpLocks/>
          </p:cNvCxnSpPr>
          <p:nvPr/>
        </p:nvCxnSpPr>
        <p:spPr>
          <a:xfrm flipV="1">
            <a:off x="6040438" y="2684463"/>
            <a:ext cx="0" cy="438150"/>
          </a:xfrm>
          <a:prstGeom prst="line">
            <a:avLst/>
          </a:prstGeom>
          <a:ln w="19050">
            <a:solidFill>
              <a:srgbClr val="51AE4C"/>
            </a:solidFill>
          </a:ln>
        </p:spPr>
        <p:style>
          <a:lnRef idx="1">
            <a:schemeClr val="accent1"/>
          </a:lnRef>
          <a:fillRef idx="0">
            <a:schemeClr val="accent1"/>
          </a:fillRef>
          <a:effectRef idx="0">
            <a:schemeClr val="accent1"/>
          </a:effectRef>
          <a:fontRef idx="minor">
            <a:schemeClr val="tx1"/>
          </a:fontRef>
        </p:style>
      </p:cxnSp>
      <p:sp>
        <p:nvSpPr>
          <p:cNvPr id="79901" name="Espace réservé du texte 3">
            <a:extLst>
              <a:ext uri="{FF2B5EF4-FFF2-40B4-BE49-F238E27FC236}">
                <a16:creationId xmlns:a16="http://schemas.microsoft.com/office/drawing/2014/main" id="{54BDBBD6-F75F-49E4-883E-C8912C08B549}"/>
              </a:ext>
            </a:extLst>
          </p:cNvPr>
          <p:cNvSpPr txBox="1">
            <a:spLocks/>
          </p:cNvSpPr>
          <p:nvPr/>
        </p:nvSpPr>
        <p:spPr bwMode="auto">
          <a:xfrm>
            <a:off x="5629275" y="2239963"/>
            <a:ext cx="87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Font typeface="Arial" panose="020B0604020202020204" pitchFamily="34" charset="0"/>
              <a:buNone/>
            </a:pPr>
            <a:r>
              <a:rPr lang="fr-FR" altLang="fr-FR" b="1">
                <a:solidFill>
                  <a:srgbClr val="51AE4C"/>
                </a:solidFill>
                <a:latin typeface="Century Gothic" panose="020B0502020202020204" pitchFamily="34" charset="0"/>
              </a:rPr>
              <a:t>2017</a:t>
            </a:r>
          </a:p>
        </p:txBody>
      </p:sp>
      <p:sp>
        <p:nvSpPr>
          <p:cNvPr id="79902" name="Espace réservé du texte 3">
            <a:extLst>
              <a:ext uri="{FF2B5EF4-FFF2-40B4-BE49-F238E27FC236}">
                <a16:creationId xmlns:a16="http://schemas.microsoft.com/office/drawing/2014/main" id="{EE3A331E-2C0D-498C-AE6E-1B51E5E3B7D9}"/>
              </a:ext>
            </a:extLst>
          </p:cNvPr>
          <p:cNvSpPr txBox="1">
            <a:spLocks/>
          </p:cNvSpPr>
          <p:nvPr/>
        </p:nvSpPr>
        <p:spPr bwMode="auto">
          <a:xfrm>
            <a:off x="5068888" y="4964113"/>
            <a:ext cx="2197100"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80000"/>
              </a:lnSpc>
            </a:pP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200 producteurs lancent le boeuf La Nouvelle</a:t>
            </a:r>
          </a:p>
          <a:p>
            <a:pPr algn="ctr">
              <a:lnSpc>
                <a:spcPct val="80000"/>
              </a:lnSpc>
            </a:pP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Agriculture</a:t>
            </a:r>
            <a:r>
              <a:rPr lang="fr-FR" altLang="fr-FR" sz="1100" b="1" baseline="30000">
                <a:solidFill>
                  <a:srgbClr val="51AE4C"/>
                </a:solidFill>
                <a:latin typeface="Century Gothic" panose="020B0502020202020204" pitchFamily="34" charset="0"/>
                <a:ea typeface="Futura" panose="020B0602020204020303" pitchFamily="2" charset="0"/>
                <a:cs typeface="Futura" panose="020B0602020204020303" pitchFamily="2" charset="0"/>
              </a:rPr>
              <a:t>®</a:t>
            </a: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 </a:t>
            </a:r>
            <a:r>
              <a:rPr lang="fr-FR" altLang="fr-FR" sz="1100">
                <a:solidFill>
                  <a:srgbClr val="51AE4C"/>
                </a:solidFill>
                <a:latin typeface="Century Gothic" panose="020B0502020202020204" pitchFamily="34" charset="0"/>
                <a:ea typeface="Futura" panose="020B0602020204020303" pitchFamily="2" charset="0"/>
                <a:cs typeface="Futura" panose="020B0602020204020303" pitchFamily="2" charset="0"/>
              </a:rPr>
              <a:t>nourri aux fourrages de la ferme,</a:t>
            </a:r>
          </a:p>
          <a:p>
            <a:pPr algn="ctr">
              <a:lnSpc>
                <a:spcPct val="80000"/>
              </a:lnSpc>
            </a:pPr>
            <a:r>
              <a:rPr lang="fr-FR" altLang="fr-FR" sz="1100">
                <a:solidFill>
                  <a:srgbClr val="51AE4C"/>
                </a:solidFill>
                <a:latin typeface="Century Gothic" panose="020B0502020202020204" pitchFamily="34" charset="0"/>
                <a:ea typeface="Futura" panose="020B0602020204020303" pitchFamily="2" charset="0"/>
                <a:cs typeface="Futura" panose="020B0602020204020303" pitchFamily="2" charset="0"/>
              </a:rPr>
              <a:t>et selon le cahier des charges Bleu-Blanc-Coeur.</a:t>
            </a:r>
          </a:p>
        </p:txBody>
      </p:sp>
      <p:cxnSp>
        <p:nvCxnSpPr>
          <p:cNvPr id="34" name="Connecteur droit 33">
            <a:extLst>
              <a:ext uri="{FF2B5EF4-FFF2-40B4-BE49-F238E27FC236}">
                <a16:creationId xmlns:a16="http://schemas.microsoft.com/office/drawing/2014/main" id="{A5F10D72-9B47-41C4-B500-4252D21FD8AC}"/>
              </a:ext>
            </a:extLst>
          </p:cNvPr>
          <p:cNvCxnSpPr/>
          <p:nvPr/>
        </p:nvCxnSpPr>
        <p:spPr>
          <a:xfrm>
            <a:off x="9259888" y="4868863"/>
            <a:ext cx="1152525" cy="0"/>
          </a:xfrm>
          <a:prstGeom prst="line">
            <a:avLst/>
          </a:prstGeom>
          <a:ln w="19050" cap="rnd">
            <a:solidFill>
              <a:srgbClr val="341D25"/>
            </a:solidFill>
            <a:prstDash val="sysDot"/>
            <a:round/>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82477132-2A30-46F4-815D-355786CED589}"/>
              </a:ext>
            </a:extLst>
          </p:cNvPr>
          <p:cNvCxnSpPr/>
          <p:nvPr/>
        </p:nvCxnSpPr>
        <p:spPr>
          <a:xfrm>
            <a:off x="9250363" y="5589588"/>
            <a:ext cx="1152525" cy="0"/>
          </a:xfrm>
          <a:prstGeom prst="line">
            <a:avLst/>
          </a:prstGeom>
          <a:ln w="19050" cap="rnd">
            <a:solidFill>
              <a:srgbClr val="341D25"/>
            </a:solidFill>
            <a:prstDash val="sysDot"/>
            <a:round/>
          </a:ln>
        </p:spPr>
        <p:style>
          <a:lnRef idx="1">
            <a:schemeClr val="accent1"/>
          </a:lnRef>
          <a:fillRef idx="0">
            <a:schemeClr val="accent1"/>
          </a:fillRef>
          <a:effectRef idx="0">
            <a:schemeClr val="accent1"/>
          </a:effectRef>
          <a:fontRef idx="minor">
            <a:schemeClr val="tx1"/>
          </a:fontRef>
        </p:style>
      </p:cxnSp>
      <p:pic>
        <p:nvPicPr>
          <p:cNvPr id="79905" name="Image 2">
            <a:extLst>
              <a:ext uri="{FF2B5EF4-FFF2-40B4-BE49-F238E27FC236}">
                <a16:creationId xmlns:a16="http://schemas.microsoft.com/office/drawing/2014/main" id="{4D1B9AC3-E497-44B7-99D4-07C5F17AA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29" y="1166020"/>
            <a:ext cx="2070100"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e 54">
            <a:extLst>
              <a:ext uri="{FF2B5EF4-FFF2-40B4-BE49-F238E27FC236}">
                <a16:creationId xmlns:a16="http://schemas.microsoft.com/office/drawing/2014/main" id="{7741E9F3-BEC6-44F4-8517-9134900A1F11}"/>
              </a:ext>
            </a:extLst>
          </p:cNvPr>
          <p:cNvGrpSpPr>
            <a:grpSpLocks/>
          </p:cNvGrpSpPr>
          <p:nvPr/>
        </p:nvGrpSpPr>
        <p:grpSpPr bwMode="auto">
          <a:xfrm>
            <a:off x="7718326" y="907468"/>
            <a:ext cx="3700681" cy="1566650"/>
            <a:chOff x="5242293" y="4296584"/>
            <a:chExt cx="3700782" cy="1628190"/>
          </a:xfrm>
        </p:grpSpPr>
        <p:pic>
          <p:nvPicPr>
            <p:cNvPr id="40" name="Image 56">
              <a:extLst>
                <a:ext uri="{FF2B5EF4-FFF2-40B4-BE49-F238E27FC236}">
                  <a16:creationId xmlns:a16="http://schemas.microsoft.com/office/drawing/2014/main" id="{A8E2649E-5D09-49DB-9696-F41A1E7CD2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1907" y="4507240"/>
              <a:ext cx="948964" cy="126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 57">
              <a:extLst>
                <a:ext uri="{FF2B5EF4-FFF2-40B4-BE49-F238E27FC236}">
                  <a16:creationId xmlns:a16="http://schemas.microsoft.com/office/drawing/2014/main" id="{54C40FC3-1F1C-4F3B-B300-D5C9D33410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2017" y="4296584"/>
              <a:ext cx="1151058" cy="1628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age 63">
              <a:extLst>
                <a:ext uri="{FF2B5EF4-FFF2-40B4-BE49-F238E27FC236}">
                  <a16:creationId xmlns:a16="http://schemas.microsoft.com/office/drawing/2014/main" id="{6E6EB47E-3398-4F41-AE9D-FAE37E5CD0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7312" y="4549590"/>
              <a:ext cx="462579" cy="62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Image 64">
              <a:extLst>
                <a:ext uri="{FF2B5EF4-FFF2-40B4-BE49-F238E27FC236}">
                  <a16:creationId xmlns:a16="http://schemas.microsoft.com/office/drawing/2014/main" id="{BA814004-45EF-43E9-B1F7-8C347FFD39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7312" y="5150148"/>
              <a:ext cx="468763" cy="58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Image 68">
              <a:extLst>
                <a:ext uri="{FF2B5EF4-FFF2-40B4-BE49-F238E27FC236}">
                  <a16:creationId xmlns:a16="http://schemas.microsoft.com/office/drawing/2014/main" id="{DC8448C1-04A2-4F4D-8FCB-F49377CB72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42293" y="4573783"/>
              <a:ext cx="949057" cy="55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Image 69">
              <a:extLst>
                <a:ext uri="{FF2B5EF4-FFF2-40B4-BE49-F238E27FC236}">
                  <a16:creationId xmlns:a16="http://schemas.microsoft.com/office/drawing/2014/main" id="{5B096FE3-DB8B-41D8-A53D-BD3AE5E936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49862" y="5187085"/>
              <a:ext cx="734638" cy="54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2" name="Image 14">
            <a:extLst>
              <a:ext uri="{FF2B5EF4-FFF2-40B4-BE49-F238E27FC236}">
                <a16:creationId xmlns:a16="http://schemas.microsoft.com/office/drawing/2014/main" id="{702CF01C-B943-466C-A966-AC9CD9101A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4347" y="1031081"/>
            <a:ext cx="931863"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Image 16">
            <a:extLst>
              <a:ext uri="{FF2B5EF4-FFF2-40B4-BE49-F238E27FC236}">
                <a16:creationId xmlns:a16="http://schemas.microsoft.com/office/drawing/2014/main" id="{D39BBA82-4655-4981-A573-77EEBADF8BC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61387" y="1092994"/>
            <a:ext cx="3984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Image 17">
            <a:extLst>
              <a:ext uri="{FF2B5EF4-FFF2-40B4-BE49-F238E27FC236}">
                <a16:creationId xmlns:a16="http://schemas.microsoft.com/office/drawing/2014/main" id="{A1CCBC18-1CD1-494F-A221-136D9D29530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37147" y="1690688"/>
            <a:ext cx="471487"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Image 18">
            <a:extLst>
              <a:ext uri="{FF2B5EF4-FFF2-40B4-BE49-F238E27FC236}">
                <a16:creationId xmlns:a16="http://schemas.microsoft.com/office/drawing/2014/main" id="{38208CE9-ECE0-424E-B94C-187CB9DB167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6609" y="1132679"/>
            <a:ext cx="105886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Image 21">
            <a:extLst>
              <a:ext uri="{FF2B5EF4-FFF2-40B4-BE49-F238E27FC236}">
                <a16:creationId xmlns:a16="http://schemas.microsoft.com/office/drawing/2014/main" id="{E2A71483-0590-4827-BE97-3BD01ACCD74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8969" r="9651"/>
          <a:stretch>
            <a:fillRect/>
          </a:stretch>
        </p:blipFill>
        <p:spPr bwMode="auto">
          <a:xfrm>
            <a:off x="5817548" y="906064"/>
            <a:ext cx="8953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age 24">
            <a:extLst>
              <a:ext uri="{FF2B5EF4-FFF2-40B4-BE49-F238E27FC236}">
                <a16:creationId xmlns:a16="http://schemas.microsoft.com/office/drawing/2014/main" id="{27AF843A-8D21-4036-9CD7-EAA8DE1BF1F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11305" b="-2"/>
          <a:stretch>
            <a:fillRect/>
          </a:stretch>
        </p:blipFill>
        <p:spPr bwMode="auto">
          <a:xfrm>
            <a:off x="6841776" y="1091407"/>
            <a:ext cx="6207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Image 49">
            <a:extLst>
              <a:ext uri="{FF2B5EF4-FFF2-40B4-BE49-F238E27FC236}">
                <a16:creationId xmlns:a16="http://schemas.microsoft.com/office/drawing/2014/main" id="{4A44BB68-5E69-428C-A38D-B9DB1EE130F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18549" y="1508919"/>
            <a:ext cx="742950"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Image 3">
            <a:extLst>
              <a:ext uri="{FF2B5EF4-FFF2-40B4-BE49-F238E27FC236}">
                <a16:creationId xmlns:a16="http://schemas.microsoft.com/office/drawing/2014/main" id="{14F7A084-1F7E-4418-8E39-2955242BA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9700" y="981075"/>
            <a:ext cx="3135313"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Espace réservé du numéro de diapositive 1">
            <a:extLst>
              <a:ext uri="{FF2B5EF4-FFF2-40B4-BE49-F238E27FC236}">
                <a16:creationId xmlns:a16="http://schemas.microsoft.com/office/drawing/2014/main" id="{68C52F40-03AE-4962-A53A-188B9BDC17A5}"/>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5D7DBF8-8892-4F90-B9E0-6A1567A0F6EE}" type="slidenum">
              <a:rPr lang="fr-FR" altLang="fr-FR" smtClean="0">
                <a:solidFill>
                  <a:srgbClr val="492B31"/>
                </a:solidFill>
                <a:latin typeface="Cera-Regular ☞" pitchFamily="34" charset="0"/>
              </a:rPr>
              <a:pPr fontAlgn="base">
                <a:spcBef>
                  <a:spcPct val="0"/>
                </a:spcBef>
                <a:spcAft>
                  <a:spcPct val="0"/>
                </a:spcAft>
              </a:pPr>
              <a:t>8</a:t>
            </a:fld>
            <a:endParaRPr lang="fr-FR" altLang="fr-FR">
              <a:solidFill>
                <a:srgbClr val="492B31"/>
              </a:solidFill>
              <a:latin typeface="Cera-Regular ☞" pitchFamily="34" charset="0"/>
            </a:endParaRPr>
          </a:p>
        </p:txBody>
      </p:sp>
      <p:sp>
        <p:nvSpPr>
          <p:cNvPr id="81924" name="Titre 13">
            <a:extLst>
              <a:ext uri="{FF2B5EF4-FFF2-40B4-BE49-F238E27FC236}">
                <a16:creationId xmlns:a16="http://schemas.microsoft.com/office/drawing/2014/main" id="{CED8803E-1E70-4651-904B-171909BD0A87}"/>
              </a:ext>
            </a:extLst>
          </p:cNvPr>
          <p:cNvSpPr txBox="1">
            <a:spLocks noChangeArrowheads="1"/>
          </p:cNvSpPr>
          <p:nvPr/>
        </p:nvSpPr>
        <p:spPr bwMode="auto">
          <a:xfrm>
            <a:off x="1416050" y="5986463"/>
            <a:ext cx="26638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fr-FR" altLang="fr-FR" sz="900">
                <a:solidFill>
                  <a:srgbClr val="492B31"/>
                </a:solidFill>
                <a:latin typeface="Century Gothic" panose="020B0502020202020204" pitchFamily="34" charset="0"/>
                <a:ea typeface="Futura Medium" panose="020B0602020204020303" pitchFamily="2" charset="0"/>
                <a:cs typeface="Arial" panose="020B0604020202020204" pitchFamily="34" charset="0"/>
              </a:rPr>
              <a:t>PRÉSENTATION DU GROUPE TERRENA 2020</a:t>
            </a:r>
          </a:p>
        </p:txBody>
      </p:sp>
      <p:cxnSp>
        <p:nvCxnSpPr>
          <p:cNvPr id="105" name="Connecteur droit 104">
            <a:extLst>
              <a:ext uri="{FF2B5EF4-FFF2-40B4-BE49-F238E27FC236}">
                <a16:creationId xmlns:a16="http://schemas.microsoft.com/office/drawing/2014/main" id="{7B7E7AB6-7258-4B6A-8272-7015DF4D9558}"/>
              </a:ext>
            </a:extLst>
          </p:cNvPr>
          <p:cNvCxnSpPr>
            <a:cxnSpLocks/>
          </p:cNvCxnSpPr>
          <p:nvPr/>
        </p:nvCxnSpPr>
        <p:spPr>
          <a:xfrm>
            <a:off x="390525" y="981075"/>
            <a:ext cx="465138" cy="0"/>
          </a:xfrm>
          <a:prstGeom prst="line">
            <a:avLst/>
          </a:prstGeom>
          <a:ln w="38100">
            <a:solidFill>
              <a:srgbClr val="4DAF46"/>
            </a:solidFill>
          </a:ln>
        </p:spPr>
        <p:style>
          <a:lnRef idx="1">
            <a:schemeClr val="accent1"/>
          </a:lnRef>
          <a:fillRef idx="0">
            <a:schemeClr val="accent1"/>
          </a:fillRef>
          <a:effectRef idx="0">
            <a:schemeClr val="accent1"/>
          </a:effectRef>
          <a:fontRef idx="minor">
            <a:schemeClr val="tx1"/>
          </a:fontRef>
        </p:style>
      </p:cxnSp>
      <p:sp>
        <p:nvSpPr>
          <p:cNvPr id="81926" name="Titre 2">
            <a:extLst>
              <a:ext uri="{FF2B5EF4-FFF2-40B4-BE49-F238E27FC236}">
                <a16:creationId xmlns:a16="http://schemas.microsoft.com/office/drawing/2014/main" id="{423946CF-D0F1-4E92-8CC6-D16EFF772C5F}"/>
              </a:ext>
            </a:extLst>
          </p:cNvPr>
          <p:cNvSpPr txBox="1">
            <a:spLocks noChangeArrowheads="1"/>
          </p:cNvSpPr>
          <p:nvPr/>
        </p:nvSpPr>
        <p:spPr bwMode="auto">
          <a:xfrm>
            <a:off x="322263" y="355600"/>
            <a:ext cx="91440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2700" b="1" dirty="0">
                <a:solidFill>
                  <a:srgbClr val="492B31"/>
                </a:solidFill>
                <a:latin typeface="Century Gothic" panose="020B0502020202020204" pitchFamily="34" charset="0"/>
                <a:ea typeface="Futura Medium" panose="020B0602020204020303" pitchFamily="2" charset="0"/>
                <a:cs typeface="Futura Medium" panose="020B0602020204020303" pitchFamily="2" charset="0"/>
              </a:rPr>
              <a:t>La Nouvelle Agriculture</a:t>
            </a:r>
            <a:r>
              <a:rPr lang="fr-FR" altLang="fr-FR" sz="2700" b="1" dirty="0">
                <a:solidFill>
                  <a:srgbClr val="492B31"/>
                </a:solidFill>
                <a:latin typeface="Arial Nova Cond Light" panose="020B0306020202020204" pitchFamily="34" charset="0"/>
                <a:ea typeface="Futura Medium" panose="020B0602020204020303" pitchFamily="2" charset="0"/>
                <a:cs typeface="Futura Medium" panose="020B0602020204020303" pitchFamily="2" charset="0"/>
              </a:rPr>
              <a:t>®</a:t>
            </a:r>
            <a:endParaRPr lang="fr-FR" altLang="fr-FR" sz="2800" b="1" baseline="30000" dirty="0">
              <a:solidFill>
                <a:srgbClr val="492B31"/>
              </a:solidFill>
              <a:latin typeface="Century Gothic" panose="020B0502020202020204" pitchFamily="34" charset="0"/>
              <a:ea typeface="Futura" panose="020B0602020204020303" pitchFamily="2" charset="0"/>
              <a:cs typeface="Futura" panose="020B0602020204020303" pitchFamily="2" charset="0"/>
            </a:endParaRPr>
          </a:p>
        </p:txBody>
      </p:sp>
      <p:cxnSp>
        <p:nvCxnSpPr>
          <p:cNvPr id="42" name="Connecteur droit 41">
            <a:extLst>
              <a:ext uri="{FF2B5EF4-FFF2-40B4-BE49-F238E27FC236}">
                <a16:creationId xmlns:a16="http://schemas.microsoft.com/office/drawing/2014/main" id="{E553AA8D-000E-4F12-B690-036C0FDF2E53}"/>
              </a:ext>
            </a:extLst>
          </p:cNvPr>
          <p:cNvCxnSpPr>
            <a:cxnSpLocks/>
          </p:cNvCxnSpPr>
          <p:nvPr/>
        </p:nvCxnSpPr>
        <p:spPr>
          <a:xfrm>
            <a:off x="0" y="2709863"/>
            <a:ext cx="12192000" cy="0"/>
          </a:xfrm>
          <a:prstGeom prst="line">
            <a:avLst/>
          </a:prstGeom>
          <a:ln w="15875">
            <a:solidFill>
              <a:srgbClr val="492B31"/>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47135516-BEC7-4A52-828F-519AF4D05DA1}"/>
              </a:ext>
            </a:extLst>
          </p:cNvPr>
          <p:cNvCxnSpPr>
            <a:cxnSpLocks/>
          </p:cNvCxnSpPr>
          <p:nvPr/>
        </p:nvCxnSpPr>
        <p:spPr>
          <a:xfrm>
            <a:off x="7893050" y="3106738"/>
            <a:ext cx="211138" cy="0"/>
          </a:xfrm>
          <a:prstGeom prst="line">
            <a:avLst/>
          </a:prstGeom>
          <a:ln w="19050">
            <a:solidFill>
              <a:srgbClr val="482B31"/>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747A38B6-3167-467D-AE8F-6469DB573017}"/>
              </a:ext>
            </a:extLst>
          </p:cNvPr>
          <p:cNvCxnSpPr>
            <a:cxnSpLocks/>
          </p:cNvCxnSpPr>
          <p:nvPr/>
        </p:nvCxnSpPr>
        <p:spPr>
          <a:xfrm flipV="1">
            <a:off x="7989888" y="2668588"/>
            <a:ext cx="0" cy="438150"/>
          </a:xfrm>
          <a:prstGeom prst="line">
            <a:avLst/>
          </a:prstGeom>
          <a:ln w="19050">
            <a:solidFill>
              <a:srgbClr val="482B31"/>
            </a:solidFill>
          </a:ln>
        </p:spPr>
        <p:style>
          <a:lnRef idx="1">
            <a:schemeClr val="accent1"/>
          </a:lnRef>
          <a:fillRef idx="0">
            <a:schemeClr val="accent1"/>
          </a:fillRef>
          <a:effectRef idx="0">
            <a:schemeClr val="accent1"/>
          </a:effectRef>
          <a:fontRef idx="minor">
            <a:schemeClr val="tx1"/>
          </a:fontRef>
        </p:style>
      </p:cxnSp>
      <p:sp>
        <p:nvSpPr>
          <p:cNvPr id="45" name="Ellipse 44">
            <a:extLst>
              <a:ext uri="{FF2B5EF4-FFF2-40B4-BE49-F238E27FC236}">
                <a16:creationId xmlns:a16="http://schemas.microsoft.com/office/drawing/2014/main" id="{78C9F86E-A8DE-44F4-9578-CD8D73560115}"/>
              </a:ext>
            </a:extLst>
          </p:cNvPr>
          <p:cNvSpPr/>
          <p:nvPr/>
        </p:nvSpPr>
        <p:spPr>
          <a:xfrm>
            <a:off x="7902575" y="2578100"/>
            <a:ext cx="173038" cy="174625"/>
          </a:xfrm>
          <a:prstGeom prst="ellipse">
            <a:avLst/>
          </a:prstGeom>
          <a:solidFill>
            <a:srgbClr val="482B31"/>
          </a:solidFill>
          <a:ln w="3175">
            <a:solidFill>
              <a:srgbClr val="482B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482B31"/>
              </a:solidFill>
            </a:endParaRPr>
          </a:p>
        </p:txBody>
      </p:sp>
      <p:sp>
        <p:nvSpPr>
          <p:cNvPr id="81931" name="Espace réservé du texte 3">
            <a:extLst>
              <a:ext uri="{FF2B5EF4-FFF2-40B4-BE49-F238E27FC236}">
                <a16:creationId xmlns:a16="http://schemas.microsoft.com/office/drawing/2014/main" id="{A3535B1E-3AF4-4B52-AD09-D66090D70A0E}"/>
              </a:ext>
            </a:extLst>
          </p:cNvPr>
          <p:cNvSpPr txBox="1">
            <a:spLocks/>
          </p:cNvSpPr>
          <p:nvPr/>
        </p:nvSpPr>
        <p:spPr bwMode="auto">
          <a:xfrm>
            <a:off x="7621588" y="2208213"/>
            <a:ext cx="87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Font typeface="Arial" panose="020B0604020202020204" pitchFamily="34" charset="0"/>
              <a:buNone/>
            </a:pPr>
            <a:r>
              <a:rPr lang="fr-FR" altLang="fr-FR" b="1">
                <a:solidFill>
                  <a:srgbClr val="482B31"/>
                </a:solidFill>
                <a:latin typeface="Century Gothic" panose="020B0502020202020204" pitchFamily="34" charset="0"/>
              </a:rPr>
              <a:t>2020</a:t>
            </a:r>
          </a:p>
        </p:txBody>
      </p:sp>
      <p:sp>
        <p:nvSpPr>
          <p:cNvPr id="81932" name="Rectangle 1">
            <a:extLst>
              <a:ext uri="{FF2B5EF4-FFF2-40B4-BE49-F238E27FC236}">
                <a16:creationId xmlns:a16="http://schemas.microsoft.com/office/drawing/2014/main" id="{A2A5B739-2FB4-46AD-9A03-3E15D492EC07}"/>
              </a:ext>
            </a:extLst>
          </p:cNvPr>
          <p:cNvSpPr>
            <a:spLocks noChangeArrowheads="1"/>
          </p:cNvSpPr>
          <p:nvPr/>
        </p:nvSpPr>
        <p:spPr bwMode="auto">
          <a:xfrm>
            <a:off x="6240463" y="3332163"/>
            <a:ext cx="3922712"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80000"/>
              </a:lnSpc>
            </a:pPr>
            <a:r>
              <a:rPr lang="fr-FR" altLang="fr-FR" sz="1100" b="1">
                <a:solidFill>
                  <a:srgbClr val="482B31"/>
                </a:solidFill>
                <a:latin typeface="Century Gothic" panose="020B0502020202020204" pitchFamily="34" charset="0"/>
                <a:ea typeface="Futura" panose="020B0602020204020303" pitchFamily="2" charset="0"/>
                <a:cs typeface="Futura" panose="020B0602020204020303" pitchFamily="2" charset="0"/>
              </a:rPr>
              <a:t>La Nouvelle Agriculture</a:t>
            </a:r>
            <a:r>
              <a:rPr lang="fr-FR" altLang="fr-FR" sz="1100" b="1" baseline="30000">
                <a:solidFill>
                  <a:srgbClr val="482B31"/>
                </a:solidFill>
                <a:latin typeface="Century Gothic" panose="020B0502020202020204" pitchFamily="34" charset="0"/>
                <a:ea typeface="Futura" panose="020B0602020204020303" pitchFamily="2" charset="0"/>
                <a:cs typeface="Futura" panose="020B0602020204020303" pitchFamily="2" charset="0"/>
              </a:rPr>
              <a:t>® </a:t>
            </a:r>
            <a:r>
              <a:rPr lang="fr-FR" altLang="fr-FR" sz="1100" b="1">
                <a:solidFill>
                  <a:srgbClr val="482B31"/>
                </a:solidFill>
                <a:latin typeface="Century Gothic" panose="020B0502020202020204" pitchFamily="34" charset="0"/>
                <a:ea typeface="Futura" panose="020B0602020204020303" pitchFamily="2" charset="0"/>
                <a:cs typeface="Futura" panose="020B0602020204020303" pitchFamily="2" charset="0"/>
              </a:rPr>
              <a:t> </a:t>
            </a:r>
          </a:p>
          <a:p>
            <a:pPr algn="ctr">
              <a:lnSpc>
                <a:spcPct val="80000"/>
              </a:lnSpc>
            </a:pPr>
            <a:r>
              <a:rPr lang="fr-FR" altLang="fr-FR" sz="1100" b="1">
                <a:solidFill>
                  <a:srgbClr val="482B31"/>
                </a:solidFill>
                <a:latin typeface="Century Gothic" panose="020B0502020202020204" pitchFamily="34" charset="0"/>
                <a:ea typeface="Futura Medium" panose="020B0602020204020303" pitchFamily="2" charset="0"/>
                <a:cs typeface="Futura Medium" panose="020B0602020204020303" pitchFamily="2" charset="0"/>
              </a:rPr>
              <a:t>Élargit son offre avec les œufs Plein air et BIO.</a:t>
            </a:r>
          </a:p>
          <a:p>
            <a:pPr algn="ctr">
              <a:lnSpc>
                <a:spcPct val="80000"/>
              </a:lnSpc>
            </a:pPr>
            <a:endParaRPr lang="fr-FR" altLang="fr-FR" sz="1100">
              <a:solidFill>
                <a:srgbClr val="482B31"/>
              </a:solidFill>
              <a:latin typeface="Century Gothic" panose="020B0502020202020204" pitchFamily="34" charset="0"/>
              <a:ea typeface="Futura Medium" panose="020B0602020204020303" pitchFamily="2" charset="0"/>
              <a:cs typeface="Futura Medium" panose="020B0602020204020303" pitchFamily="2" charset="0"/>
            </a:endParaRPr>
          </a:p>
          <a:p>
            <a:pPr algn="ctr"/>
            <a:r>
              <a:rPr lang="fr-FR" altLang="fr-FR" sz="1300">
                <a:solidFill>
                  <a:srgbClr val="482B31"/>
                </a:solidFill>
                <a:latin typeface="Century Gothic" panose="020B0502020202020204" pitchFamily="34" charset="0"/>
                <a:ea typeface="Futura Medium" panose="020B0602020204020303" pitchFamily="2" charset="0"/>
                <a:cs typeface="Futura Medium" panose="020B0602020204020303" pitchFamily="2" charset="0"/>
              </a:rPr>
              <a:t>Nos œufs Plein Air La Nouvelle Agriculture® sont issus de poules élevées dans nos prairies arborées, et nourries sans OGM (&lt;0,9%) avec des céréales locales. Conformément au cahier des charges Bleu Blanc Cœur, nous diversifions leur alimentation avec des graines de lin, apportant ainsi des Omega 3 pour améliorer les qualités nutritionnelles des œufs et favoriser la biodiversité des cultures. </a:t>
            </a:r>
          </a:p>
          <a:p>
            <a:pPr algn="ctr">
              <a:lnSpc>
                <a:spcPct val="80000"/>
              </a:lnSpc>
            </a:pPr>
            <a:endParaRPr lang="fr-FR" altLang="fr-FR" sz="1300">
              <a:solidFill>
                <a:srgbClr val="482B31"/>
              </a:solidFill>
              <a:latin typeface="Century Gothic" panose="020B0502020202020204" pitchFamily="34" charset="0"/>
              <a:ea typeface="Futura Medium" panose="020B0602020204020303" pitchFamily="2" charset="0"/>
              <a:cs typeface="Futura Medium" panose="020B0602020204020303" pitchFamily="2" charset="0"/>
            </a:endParaRPr>
          </a:p>
          <a:p>
            <a:pPr algn="ctr">
              <a:lnSpc>
                <a:spcPct val="80000"/>
              </a:lnSpc>
            </a:pPr>
            <a:endParaRPr lang="fr-FR" altLang="fr-FR" sz="1100">
              <a:solidFill>
                <a:srgbClr val="482B31"/>
              </a:solidFill>
              <a:latin typeface="Century Gothic" panose="020B0502020202020204" pitchFamily="34" charset="0"/>
              <a:ea typeface="Futura Medium" panose="020B0602020204020303" pitchFamily="2" charset="0"/>
              <a:cs typeface="Futura Medium" panose="020B0602020204020303" pitchFamily="2" charset="0"/>
            </a:endParaRPr>
          </a:p>
        </p:txBody>
      </p:sp>
      <p:sp>
        <p:nvSpPr>
          <p:cNvPr id="36" name="Ellipse 35">
            <a:extLst>
              <a:ext uri="{FF2B5EF4-FFF2-40B4-BE49-F238E27FC236}">
                <a16:creationId xmlns:a16="http://schemas.microsoft.com/office/drawing/2014/main" id="{F676B103-55C0-4ADD-ABAB-EDE89BF54BDF}"/>
              </a:ext>
            </a:extLst>
          </p:cNvPr>
          <p:cNvSpPr/>
          <p:nvPr/>
        </p:nvSpPr>
        <p:spPr>
          <a:xfrm rot="10800000">
            <a:off x="2892425" y="2622550"/>
            <a:ext cx="174625" cy="173038"/>
          </a:xfrm>
          <a:prstGeom prst="ellipse">
            <a:avLst/>
          </a:prstGeom>
          <a:solidFill>
            <a:srgbClr val="51AE4C"/>
          </a:solidFill>
          <a:ln w="3175">
            <a:solidFill>
              <a:srgbClr val="51AE4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1934" name="Espace réservé du texte 3">
            <a:extLst>
              <a:ext uri="{FF2B5EF4-FFF2-40B4-BE49-F238E27FC236}">
                <a16:creationId xmlns:a16="http://schemas.microsoft.com/office/drawing/2014/main" id="{FBA20660-B2E3-4616-B207-6F2A47FFDD91}"/>
              </a:ext>
            </a:extLst>
          </p:cNvPr>
          <p:cNvSpPr txBox="1">
            <a:spLocks/>
          </p:cNvSpPr>
          <p:nvPr/>
        </p:nvSpPr>
        <p:spPr bwMode="auto">
          <a:xfrm>
            <a:off x="2589213" y="2286000"/>
            <a:ext cx="205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Font typeface="Arial" panose="020B0604020202020204" pitchFamily="34" charset="0"/>
              <a:buNone/>
            </a:pPr>
            <a:r>
              <a:rPr lang="fr-FR" altLang="fr-FR" b="1">
                <a:solidFill>
                  <a:srgbClr val="51AE4C"/>
                </a:solidFill>
                <a:latin typeface="Century Gothic" panose="020B0502020202020204" pitchFamily="34" charset="0"/>
              </a:rPr>
              <a:t>2019</a:t>
            </a:r>
          </a:p>
        </p:txBody>
      </p:sp>
      <p:cxnSp>
        <p:nvCxnSpPr>
          <p:cNvPr id="38" name="Connecteur droit 37">
            <a:extLst>
              <a:ext uri="{FF2B5EF4-FFF2-40B4-BE49-F238E27FC236}">
                <a16:creationId xmlns:a16="http://schemas.microsoft.com/office/drawing/2014/main" id="{FFC789BF-2A5D-4750-A3E6-800D6305DB79}"/>
              </a:ext>
            </a:extLst>
          </p:cNvPr>
          <p:cNvCxnSpPr>
            <a:cxnSpLocks/>
          </p:cNvCxnSpPr>
          <p:nvPr/>
        </p:nvCxnSpPr>
        <p:spPr>
          <a:xfrm>
            <a:off x="2909888" y="3157538"/>
            <a:ext cx="211137" cy="0"/>
          </a:xfrm>
          <a:prstGeom prst="line">
            <a:avLst/>
          </a:prstGeom>
          <a:ln w="19050">
            <a:solidFill>
              <a:srgbClr val="51AE4C"/>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12E707ED-BA7B-4751-ADF6-3604101EB05F}"/>
              </a:ext>
            </a:extLst>
          </p:cNvPr>
          <p:cNvCxnSpPr>
            <a:cxnSpLocks/>
          </p:cNvCxnSpPr>
          <p:nvPr/>
        </p:nvCxnSpPr>
        <p:spPr>
          <a:xfrm flipV="1">
            <a:off x="3000375" y="2708275"/>
            <a:ext cx="0" cy="438150"/>
          </a:xfrm>
          <a:prstGeom prst="line">
            <a:avLst/>
          </a:prstGeom>
          <a:ln w="19050">
            <a:solidFill>
              <a:srgbClr val="51AE4C"/>
            </a:solidFill>
          </a:ln>
        </p:spPr>
        <p:style>
          <a:lnRef idx="1">
            <a:schemeClr val="accent1"/>
          </a:lnRef>
          <a:fillRef idx="0">
            <a:schemeClr val="accent1"/>
          </a:fillRef>
          <a:effectRef idx="0">
            <a:schemeClr val="accent1"/>
          </a:effectRef>
          <a:fontRef idx="minor">
            <a:schemeClr val="tx1"/>
          </a:fontRef>
        </p:style>
      </p:cxnSp>
      <p:sp>
        <p:nvSpPr>
          <p:cNvPr id="81937" name="Espace réservé du texte 3">
            <a:extLst>
              <a:ext uri="{FF2B5EF4-FFF2-40B4-BE49-F238E27FC236}">
                <a16:creationId xmlns:a16="http://schemas.microsoft.com/office/drawing/2014/main" id="{FF5A4746-60ED-4199-8521-A9AEBEEACCFD}"/>
              </a:ext>
            </a:extLst>
          </p:cNvPr>
          <p:cNvSpPr txBox="1">
            <a:spLocks/>
          </p:cNvSpPr>
          <p:nvPr/>
        </p:nvSpPr>
        <p:spPr bwMode="auto">
          <a:xfrm>
            <a:off x="1965325" y="3362325"/>
            <a:ext cx="1965325"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80000"/>
              </a:lnSpc>
            </a:pPr>
            <a:r>
              <a:rPr lang="fr-FR" altLang="fr-FR" sz="1100">
                <a:solidFill>
                  <a:srgbClr val="51AE4C"/>
                </a:solidFill>
                <a:latin typeface="Futura Medium" panose="020B0602020204020303" pitchFamily="2" charset="0"/>
                <a:ea typeface="Futura Medium" panose="020B0602020204020303" pitchFamily="2" charset="0"/>
                <a:cs typeface="Futura Medium" panose="020B0602020204020303" pitchFamily="2" charset="0"/>
              </a:rPr>
              <a:t>.</a:t>
            </a:r>
          </a:p>
        </p:txBody>
      </p:sp>
      <p:sp>
        <p:nvSpPr>
          <p:cNvPr id="81938" name="Espace réservé du texte 3">
            <a:extLst>
              <a:ext uri="{FF2B5EF4-FFF2-40B4-BE49-F238E27FC236}">
                <a16:creationId xmlns:a16="http://schemas.microsoft.com/office/drawing/2014/main" id="{E5A526BA-0201-4A91-8094-577132566348}"/>
              </a:ext>
            </a:extLst>
          </p:cNvPr>
          <p:cNvSpPr txBox="1">
            <a:spLocks/>
          </p:cNvSpPr>
          <p:nvPr/>
        </p:nvSpPr>
        <p:spPr bwMode="auto">
          <a:xfrm>
            <a:off x="1995488" y="3357563"/>
            <a:ext cx="2060575"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80000"/>
              </a:lnSpc>
            </a:pP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Lancement de l'appli</a:t>
            </a:r>
          </a:p>
          <a:p>
            <a:pPr algn="ctr">
              <a:lnSpc>
                <a:spcPct val="80000"/>
              </a:lnSpc>
            </a:pP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Monagriculteur.coop</a:t>
            </a:r>
          </a:p>
          <a:p>
            <a:pPr algn="ctr">
              <a:lnSpc>
                <a:spcPct val="80000"/>
              </a:lnSpc>
            </a:pP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sur la filière Poulet</a:t>
            </a:r>
            <a:endPar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endParaRPr>
          </a:p>
        </p:txBody>
      </p:sp>
      <p:cxnSp>
        <p:nvCxnSpPr>
          <p:cNvPr id="48" name="Connecteur droit 47">
            <a:extLst>
              <a:ext uri="{FF2B5EF4-FFF2-40B4-BE49-F238E27FC236}">
                <a16:creationId xmlns:a16="http://schemas.microsoft.com/office/drawing/2014/main" id="{27B38561-FA0A-4E0B-B1C2-687E75F1C027}"/>
              </a:ext>
            </a:extLst>
          </p:cNvPr>
          <p:cNvCxnSpPr/>
          <p:nvPr/>
        </p:nvCxnSpPr>
        <p:spPr>
          <a:xfrm>
            <a:off x="2471738" y="4005263"/>
            <a:ext cx="1152525" cy="0"/>
          </a:xfrm>
          <a:prstGeom prst="line">
            <a:avLst/>
          </a:prstGeom>
          <a:ln w="19050" cap="rnd">
            <a:solidFill>
              <a:srgbClr val="51AE4C"/>
            </a:solidFill>
            <a:prstDash val="sysDot"/>
            <a:round/>
          </a:ln>
        </p:spPr>
        <p:style>
          <a:lnRef idx="1">
            <a:schemeClr val="accent1"/>
          </a:lnRef>
          <a:fillRef idx="0">
            <a:schemeClr val="accent1"/>
          </a:fillRef>
          <a:effectRef idx="0">
            <a:schemeClr val="accent1"/>
          </a:effectRef>
          <a:fontRef idx="minor">
            <a:schemeClr val="tx1"/>
          </a:fontRef>
        </p:style>
      </p:cxnSp>
      <p:sp>
        <p:nvSpPr>
          <p:cNvPr id="81940" name="Espace réservé du texte 3">
            <a:extLst>
              <a:ext uri="{FF2B5EF4-FFF2-40B4-BE49-F238E27FC236}">
                <a16:creationId xmlns:a16="http://schemas.microsoft.com/office/drawing/2014/main" id="{7E9929F0-10A5-4F5E-A4B2-3E7CC6C18203}"/>
              </a:ext>
            </a:extLst>
          </p:cNvPr>
          <p:cNvSpPr txBox="1">
            <a:spLocks/>
          </p:cNvSpPr>
          <p:nvPr/>
        </p:nvSpPr>
        <p:spPr bwMode="auto">
          <a:xfrm>
            <a:off x="1963738" y="4171950"/>
            <a:ext cx="2060575"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80000"/>
              </a:lnSpc>
            </a:pP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Lancement des épinards La</a:t>
            </a:r>
          </a:p>
          <a:p>
            <a:pPr algn="ctr">
              <a:lnSpc>
                <a:spcPct val="80000"/>
              </a:lnSpc>
            </a:pP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Nouvelle Agriculture</a:t>
            </a:r>
            <a:r>
              <a:rPr lang="fr-FR" altLang="fr-FR" sz="1100" b="1" baseline="30000">
                <a:solidFill>
                  <a:srgbClr val="51AE4C"/>
                </a:solidFill>
                <a:latin typeface="Century Gothic" panose="020B0502020202020204" pitchFamily="34" charset="0"/>
                <a:ea typeface="Futura" panose="020B0602020204020303" pitchFamily="2" charset="0"/>
                <a:cs typeface="Futura" panose="020B0602020204020303" pitchFamily="2" charset="0"/>
              </a:rPr>
              <a:t>®</a:t>
            </a:r>
            <a:endParaRPr lang="fr-FR" altLang="fr-FR" sz="1100" baseline="30000">
              <a:solidFill>
                <a:srgbClr val="51AE4C"/>
              </a:solidFill>
              <a:latin typeface="Century Gothic" panose="020B0502020202020204" pitchFamily="34" charset="0"/>
              <a:ea typeface="Futura Medium" panose="020B0602020204020303" pitchFamily="2" charset="0"/>
              <a:cs typeface="Futura Medium" panose="020B0602020204020303" pitchFamily="2" charset="0"/>
            </a:endParaRPr>
          </a:p>
        </p:txBody>
      </p:sp>
      <p:cxnSp>
        <p:nvCxnSpPr>
          <p:cNvPr id="53" name="Connecteur droit 52">
            <a:extLst>
              <a:ext uri="{FF2B5EF4-FFF2-40B4-BE49-F238E27FC236}">
                <a16:creationId xmlns:a16="http://schemas.microsoft.com/office/drawing/2014/main" id="{6CC0C79C-80B2-4613-9B9B-DAC0B3DB7684}"/>
              </a:ext>
            </a:extLst>
          </p:cNvPr>
          <p:cNvCxnSpPr/>
          <p:nvPr/>
        </p:nvCxnSpPr>
        <p:spPr>
          <a:xfrm>
            <a:off x="2471738" y="4724400"/>
            <a:ext cx="1152525" cy="0"/>
          </a:xfrm>
          <a:prstGeom prst="line">
            <a:avLst/>
          </a:prstGeom>
          <a:ln w="19050" cap="rnd">
            <a:solidFill>
              <a:srgbClr val="51AE4C"/>
            </a:solidFill>
            <a:prstDash val="sysDot"/>
            <a:round/>
          </a:ln>
        </p:spPr>
        <p:style>
          <a:lnRef idx="1">
            <a:schemeClr val="accent1"/>
          </a:lnRef>
          <a:fillRef idx="0">
            <a:schemeClr val="accent1"/>
          </a:fillRef>
          <a:effectRef idx="0">
            <a:schemeClr val="accent1"/>
          </a:effectRef>
          <a:fontRef idx="minor">
            <a:schemeClr val="tx1"/>
          </a:fontRef>
        </p:style>
      </p:cxnSp>
      <p:sp>
        <p:nvSpPr>
          <p:cNvPr id="81942" name="Rectangle 3">
            <a:extLst>
              <a:ext uri="{FF2B5EF4-FFF2-40B4-BE49-F238E27FC236}">
                <a16:creationId xmlns:a16="http://schemas.microsoft.com/office/drawing/2014/main" id="{E4525301-58A5-4B5B-9C76-8806CFED752E}"/>
              </a:ext>
            </a:extLst>
          </p:cNvPr>
          <p:cNvSpPr>
            <a:spLocks noChangeArrowheads="1"/>
          </p:cNvSpPr>
          <p:nvPr/>
        </p:nvSpPr>
        <p:spPr bwMode="auto">
          <a:xfrm>
            <a:off x="449263" y="4891088"/>
            <a:ext cx="55022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80000"/>
              </a:lnSpc>
            </a:pP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La Nouvelle Agriculture</a:t>
            </a:r>
            <a:r>
              <a:rPr lang="fr-FR" altLang="fr-FR" sz="1100" b="1" baseline="30000">
                <a:solidFill>
                  <a:srgbClr val="51AE4C"/>
                </a:solidFill>
                <a:latin typeface="Century Gothic" panose="020B0502020202020204" pitchFamily="34" charset="0"/>
                <a:ea typeface="Futura" panose="020B0602020204020303" pitchFamily="2" charset="0"/>
                <a:cs typeface="Futura" panose="020B0602020204020303" pitchFamily="2" charset="0"/>
              </a:rPr>
              <a:t>®  </a:t>
            </a: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est de nouveau distinguée</a:t>
            </a:r>
          </a:p>
          <a:p>
            <a:pPr algn="ctr">
              <a:lnSpc>
                <a:spcPct val="80000"/>
              </a:lnSpc>
            </a:pP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Saveur de l’année 2019 pour 4 de ses </a:t>
            </a:r>
            <a:b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b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références en dinde.</a:t>
            </a:r>
            <a:endParaRPr lang="fr-FR" altLang="fr-FR" sz="1100">
              <a:solidFill>
                <a:srgbClr val="51AE4C"/>
              </a:solidFill>
              <a:latin typeface="Century Gothic" panose="020B0502020202020204" pitchFamily="34" charset="0"/>
              <a:ea typeface="Futura Medium" panose="020B0602020204020303" pitchFamily="2" charset="0"/>
              <a:cs typeface="Futura Medium" panose="020B0602020204020303" pitchFamily="2" charset="0"/>
            </a:endParaRPr>
          </a:p>
        </p:txBody>
      </p:sp>
      <p:cxnSp>
        <p:nvCxnSpPr>
          <p:cNvPr id="51" name="Connecteur droit 50">
            <a:extLst>
              <a:ext uri="{FF2B5EF4-FFF2-40B4-BE49-F238E27FC236}">
                <a16:creationId xmlns:a16="http://schemas.microsoft.com/office/drawing/2014/main" id="{5F5E8957-2EAA-468F-B695-E4EF04C3DE42}"/>
              </a:ext>
            </a:extLst>
          </p:cNvPr>
          <p:cNvCxnSpPr/>
          <p:nvPr/>
        </p:nvCxnSpPr>
        <p:spPr>
          <a:xfrm>
            <a:off x="2449513" y="5535613"/>
            <a:ext cx="1152525" cy="0"/>
          </a:xfrm>
          <a:prstGeom prst="line">
            <a:avLst/>
          </a:prstGeom>
          <a:ln w="19050" cap="rnd">
            <a:solidFill>
              <a:srgbClr val="51AE4C"/>
            </a:solidFill>
            <a:prstDash val="sysDot"/>
            <a:round/>
          </a:ln>
        </p:spPr>
        <p:style>
          <a:lnRef idx="1">
            <a:schemeClr val="accent1"/>
          </a:lnRef>
          <a:fillRef idx="0">
            <a:schemeClr val="accent1"/>
          </a:fillRef>
          <a:effectRef idx="0">
            <a:schemeClr val="accent1"/>
          </a:effectRef>
          <a:fontRef idx="minor">
            <a:schemeClr val="tx1"/>
          </a:fontRef>
        </p:style>
      </p:cxnSp>
      <p:sp>
        <p:nvSpPr>
          <p:cNvPr id="81945" name="Rectangle 2">
            <a:extLst>
              <a:ext uri="{FF2B5EF4-FFF2-40B4-BE49-F238E27FC236}">
                <a16:creationId xmlns:a16="http://schemas.microsoft.com/office/drawing/2014/main" id="{1442E951-9EFB-45A9-A331-7ED9F84DF119}"/>
              </a:ext>
            </a:extLst>
          </p:cNvPr>
          <p:cNvSpPr>
            <a:spLocks noChangeArrowheads="1"/>
          </p:cNvSpPr>
          <p:nvPr/>
        </p:nvSpPr>
        <p:spPr bwMode="auto">
          <a:xfrm>
            <a:off x="215900" y="5692775"/>
            <a:ext cx="60960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80000"/>
              </a:lnSpc>
            </a:pP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Lancement du poulet Label Rouge et BIO</a:t>
            </a:r>
            <a:b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br>
            <a:r>
              <a:rPr lang="fr-FR" altLang="fr-FR" sz="1100" b="1">
                <a:solidFill>
                  <a:srgbClr val="51AE4C"/>
                </a:solidFill>
                <a:latin typeface="Century Gothic" panose="020B0502020202020204" pitchFamily="34" charset="0"/>
                <a:ea typeface="Futura" panose="020B0602020204020303" pitchFamily="2" charset="0"/>
                <a:cs typeface="Futura" panose="020B0602020204020303" pitchFamily="2" charset="0"/>
              </a:rPr>
              <a:t> La Nouvelle Agriculture</a:t>
            </a:r>
            <a:r>
              <a:rPr lang="fr-FR" altLang="fr-FR" sz="1100" b="1" baseline="30000">
                <a:solidFill>
                  <a:srgbClr val="51AE4C"/>
                </a:solidFill>
                <a:latin typeface="Century Gothic" panose="020B0502020202020204" pitchFamily="34" charset="0"/>
                <a:ea typeface="Futura" panose="020B0602020204020303" pitchFamily="2" charset="0"/>
                <a:cs typeface="Futura" panose="020B0602020204020303" pitchFamily="2" charset="0"/>
              </a:rPr>
              <a:t>®</a:t>
            </a:r>
            <a:endParaRPr lang="fr-FR" altLang="fr-FR" sz="1100" baseline="30000">
              <a:solidFill>
                <a:srgbClr val="51AE4C"/>
              </a:solidFill>
              <a:latin typeface="Century Gothic" panose="020B0502020202020204" pitchFamily="34" charset="0"/>
              <a:ea typeface="Futura Medium" panose="020B0602020204020303" pitchFamily="2" charset="0"/>
              <a:cs typeface="Futura Medium" panose="020B0602020204020303" pitchFamily="2" charset="0"/>
            </a:endParaRPr>
          </a:p>
        </p:txBody>
      </p:sp>
      <p:pic>
        <p:nvPicPr>
          <p:cNvPr id="26" name="Image 83">
            <a:extLst>
              <a:ext uri="{FF2B5EF4-FFF2-40B4-BE49-F238E27FC236}">
                <a16:creationId xmlns:a16="http://schemas.microsoft.com/office/drawing/2014/main" id="{6EB19A65-A631-45B7-9466-2B0D955E1E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9893" y="1142999"/>
            <a:ext cx="68103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 84">
            <a:extLst>
              <a:ext uri="{FF2B5EF4-FFF2-40B4-BE49-F238E27FC236}">
                <a16:creationId xmlns:a16="http://schemas.microsoft.com/office/drawing/2014/main" id="{952D339E-8B76-46BE-BC70-7C8FB348AA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0518" y="1066799"/>
            <a:ext cx="74136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85">
            <a:extLst>
              <a:ext uri="{FF2B5EF4-FFF2-40B4-BE49-F238E27FC236}">
                <a16:creationId xmlns:a16="http://schemas.microsoft.com/office/drawing/2014/main" id="{822C2713-08E0-4932-AC1A-35A4CCCA22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9343" y="1160462"/>
            <a:ext cx="628650"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 90">
            <a:extLst>
              <a:ext uri="{FF2B5EF4-FFF2-40B4-BE49-F238E27FC236}">
                <a16:creationId xmlns:a16="http://schemas.microsoft.com/office/drawing/2014/main" id="{DC5E4F7E-E84E-4AFC-B3BA-3A77B01855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2687" y="1069974"/>
            <a:ext cx="72072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 91">
            <a:extLst>
              <a:ext uri="{FF2B5EF4-FFF2-40B4-BE49-F238E27FC236}">
                <a16:creationId xmlns:a16="http://schemas.microsoft.com/office/drawing/2014/main" id="{A9B4A469-CC19-49ED-B855-06CF600E14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8650" y="1093787"/>
            <a:ext cx="661987"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 2">
            <a:extLst>
              <a:ext uri="{FF2B5EF4-FFF2-40B4-BE49-F238E27FC236}">
                <a16:creationId xmlns:a16="http://schemas.microsoft.com/office/drawing/2014/main" id="{7C88C92A-BA01-4FED-81D7-450FC4B9B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4824" t="9479" r="16917" b="11974"/>
          <a:stretch>
            <a:fillRect/>
          </a:stretch>
        </p:blipFill>
        <p:spPr bwMode="auto">
          <a:xfrm>
            <a:off x="449263" y="1254917"/>
            <a:ext cx="53816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Espace réservé du numéro de diapositive 1">
            <a:extLst>
              <a:ext uri="{FF2B5EF4-FFF2-40B4-BE49-F238E27FC236}">
                <a16:creationId xmlns:a16="http://schemas.microsoft.com/office/drawing/2014/main" id="{7035D6D8-F2B6-49E1-90E2-4DF5FDF7BAF5}"/>
              </a:ext>
            </a:extLst>
          </p:cNvPr>
          <p:cNvSpPr>
            <a:spLocks noGrp="1" noChangeArrowheads="1"/>
          </p:cNvSpPr>
          <p:nvPr>
            <p:ph type="sldNum" sz="quarter" idx="14"/>
          </p:nvPr>
        </p:nvSpPr>
        <p:spPr bwMode="auto">
          <a:xfrm>
            <a:off x="0" y="0"/>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l" eaLnBrk="0" fontAlgn="base" hangingPunct="0">
              <a:spcBef>
                <a:spcPct val="0"/>
              </a:spcBef>
              <a:spcAft>
                <a:spcPct val="0"/>
              </a:spcAft>
            </a:pPr>
            <a:r>
              <a:rPr lang="fr-FR" altLang="fr-FR" sz="1800">
                <a:latin typeface="Futura Book"/>
              </a:rPr>
              <a:t> </a:t>
            </a:r>
          </a:p>
        </p:txBody>
      </p:sp>
      <p:cxnSp>
        <p:nvCxnSpPr>
          <p:cNvPr id="31" name="Connecteur droit 30">
            <a:extLst>
              <a:ext uri="{FF2B5EF4-FFF2-40B4-BE49-F238E27FC236}">
                <a16:creationId xmlns:a16="http://schemas.microsoft.com/office/drawing/2014/main" id="{F3422058-F721-4D45-B091-E9298400DA9A}"/>
              </a:ext>
            </a:extLst>
          </p:cNvPr>
          <p:cNvCxnSpPr>
            <a:cxnSpLocks/>
          </p:cNvCxnSpPr>
          <p:nvPr/>
        </p:nvCxnSpPr>
        <p:spPr>
          <a:xfrm>
            <a:off x="390525" y="1016000"/>
            <a:ext cx="465138" cy="0"/>
          </a:xfrm>
          <a:prstGeom prst="line">
            <a:avLst/>
          </a:prstGeom>
          <a:ln w="38100">
            <a:solidFill>
              <a:srgbClr val="4DAF46"/>
            </a:solidFill>
          </a:ln>
        </p:spPr>
        <p:style>
          <a:lnRef idx="1">
            <a:schemeClr val="accent1"/>
          </a:lnRef>
          <a:fillRef idx="0">
            <a:schemeClr val="accent1"/>
          </a:fillRef>
          <a:effectRef idx="0">
            <a:schemeClr val="accent1"/>
          </a:effectRef>
          <a:fontRef idx="minor">
            <a:schemeClr val="tx1"/>
          </a:fontRef>
        </p:style>
      </p:cxnSp>
      <p:sp>
        <p:nvSpPr>
          <p:cNvPr id="37904" name="Titre 13">
            <a:extLst>
              <a:ext uri="{FF2B5EF4-FFF2-40B4-BE49-F238E27FC236}">
                <a16:creationId xmlns:a16="http://schemas.microsoft.com/office/drawing/2014/main" id="{4BE784C7-CFBE-4E32-B695-37A0B6A288EF}"/>
              </a:ext>
            </a:extLst>
          </p:cNvPr>
          <p:cNvSpPr txBox="1">
            <a:spLocks/>
          </p:cNvSpPr>
          <p:nvPr/>
        </p:nvSpPr>
        <p:spPr bwMode="auto">
          <a:xfrm>
            <a:off x="276508" y="62479"/>
            <a:ext cx="100203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90000"/>
              </a:lnSpc>
            </a:pPr>
            <a:r>
              <a:rPr lang="fr-FR" altLang="fr-FR" sz="2700" b="1" dirty="0">
                <a:solidFill>
                  <a:srgbClr val="492B31"/>
                </a:solidFill>
                <a:latin typeface="Futura Book"/>
                <a:ea typeface="Futura Condensed ExtraBold"/>
                <a:cs typeface="Futura Condensed ExtraBold"/>
              </a:rPr>
              <a:t>La Consultation</a:t>
            </a:r>
          </a:p>
        </p:txBody>
      </p:sp>
      <p:pic>
        <p:nvPicPr>
          <p:cNvPr id="17" name="Image 16" descr="Bloc marque La Consultation-01.png">
            <a:extLst>
              <a:ext uri="{FF2B5EF4-FFF2-40B4-BE49-F238E27FC236}">
                <a16:creationId xmlns:a16="http://schemas.microsoft.com/office/drawing/2014/main" id="{4CE01B22-C1E8-401E-9FD9-CA5DEE7F5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529" y="1072148"/>
            <a:ext cx="3816424" cy="2356852"/>
          </a:xfrm>
          <a:prstGeom prst="rect">
            <a:avLst/>
          </a:prstGeom>
        </p:spPr>
      </p:pic>
      <p:sp>
        <p:nvSpPr>
          <p:cNvPr id="2" name="Rectangle 1">
            <a:extLst>
              <a:ext uri="{FF2B5EF4-FFF2-40B4-BE49-F238E27FC236}">
                <a16:creationId xmlns:a16="http://schemas.microsoft.com/office/drawing/2014/main" id="{9BCE734B-F61F-453F-B064-D1E435EE87CE}"/>
              </a:ext>
            </a:extLst>
          </p:cNvPr>
          <p:cNvSpPr/>
          <p:nvPr/>
        </p:nvSpPr>
        <p:spPr>
          <a:xfrm>
            <a:off x="-68534" y="3933056"/>
            <a:ext cx="6308550" cy="1985159"/>
          </a:xfrm>
          <a:prstGeom prst="rect">
            <a:avLst/>
          </a:prstGeom>
        </p:spPr>
        <p:txBody>
          <a:bodyPr wrap="square">
            <a:spAutoFit/>
          </a:bodyPr>
          <a:lstStyle/>
          <a:p>
            <a:pPr lvl="1" algn="just">
              <a:spcBef>
                <a:spcPts val="0"/>
              </a:spcBef>
              <a:spcAft>
                <a:spcPts val="600"/>
              </a:spcAft>
            </a:pPr>
            <a:r>
              <a:rPr lang="fr-FR" b="1" dirty="0">
                <a:solidFill>
                  <a:srgbClr val="341D25"/>
                </a:solidFill>
                <a:latin typeface="Futura Book"/>
              </a:rPr>
              <a:t>6 350 participants et plus de 1 000 propositions recueillies à travers : </a:t>
            </a:r>
          </a:p>
          <a:p>
            <a:pPr marL="742950" lvl="1" indent="-285750" algn="just">
              <a:spcBef>
                <a:spcPts val="0"/>
              </a:spcBef>
              <a:spcAft>
                <a:spcPts val="600"/>
              </a:spcAft>
              <a:buFont typeface="Wingdings" panose="05000000000000000000" pitchFamily="2" charset="2"/>
              <a:buChar char="ü"/>
            </a:pPr>
            <a:r>
              <a:rPr lang="fr-FR" dirty="0">
                <a:latin typeface="Century Gothic" panose="020B0502020202020204" pitchFamily="34" charset="0"/>
              </a:rPr>
              <a:t>Une plate-forme numérique (77 800 contributions)</a:t>
            </a:r>
          </a:p>
          <a:p>
            <a:pPr marL="742950" lvl="1" indent="-285750" algn="just">
              <a:spcBef>
                <a:spcPts val="0"/>
              </a:spcBef>
              <a:spcAft>
                <a:spcPts val="600"/>
              </a:spcAft>
              <a:buFont typeface="Wingdings" panose="05000000000000000000" pitchFamily="2" charset="2"/>
              <a:buChar char="ü"/>
            </a:pPr>
            <a:r>
              <a:rPr lang="fr-FR" dirty="0">
                <a:latin typeface="Century Gothic" panose="020B0502020202020204" pitchFamily="34" charset="0"/>
              </a:rPr>
              <a:t>30 Ateliers-débats</a:t>
            </a:r>
          </a:p>
          <a:p>
            <a:pPr marL="742950" lvl="1" indent="-285750" algn="just">
              <a:spcBef>
                <a:spcPts val="0"/>
              </a:spcBef>
              <a:spcAft>
                <a:spcPts val="600"/>
              </a:spcAft>
              <a:buFont typeface="Wingdings" panose="05000000000000000000" pitchFamily="2" charset="2"/>
              <a:buChar char="ü"/>
            </a:pPr>
            <a:r>
              <a:rPr lang="fr-FR" dirty="0">
                <a:latin typeface="Century Gothic" panose="020B0502020202020204" pitchFamily="34" charset="0"/>
              </a:rPr>
              <a:t>Trois forums</a:t>
            </a:r>
          </a:p>
        </p:txBody>
      </p:sp>
      <p:pic>
        <p:nvPicPr>
          <p:cNvPr id="18" name="Image 3">
            <a:extLst>
              <a:ext uri="{FF2B5EF4-FFF2-40B4-BE49-F238E27FC236}">
                <a16:creationId xmlns:a16="http://schemas.microsoft.com/office/drawing/2014/main" id="{3D31B444-4020-4686-A326-BAEBB8B8D1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25" t="-193" r="20313" b="193"/>
          <a:stretch/>
        </p:blipFill>
        <p:spPr bwMode="auto">
          <a:xfrm>
            <a:off x="6384033" y="0"/>
            <a:ext cx="5904655" cy="683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12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SBOwMIGj1HNZN1bKEqOFE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2i7vklxCvFLa4dVMlvJGw"/>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0419 - Projet de présentation conference de presse v3" id="{5E06DDCB-D835-45EA-B7B9-08B3E8D83E64}" vid="{795C256A-892B-4126-B8FD-789EC349CD83}"/>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0419 - Projet de présentation conference de presse v3" id="{5E06DDCB-D835-45EA-B7B9-08B3E8D83E64}" vid="{23C7C9D3-1B5A-4F5E-804B-F3A12BE80E7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A08DB1FF27FAD45832A4042D2D7C625" ma:contentTypeVersion="13" ma:contentTypeDescription="Crée un document." ma:contentTypeScope="" ma:versionID="51439469c903f666f181a1d8aa16ef2f">
  <xsd:schema xmlns:xsd="http://www.w3.org/2001/XMLSchema" xmlns:xs="http://www.w3.org/2001/XMLSchema" xmlns:p="http://schemas.microsoft.com/office/2006/metadata/properties" xmlns:ns3="419f498c-19a6-4631-8686-9acc80d9b780" xmlns:ns4="c64e7fb9-17f5-4109-8add-6643d882cfa3" targetNamespace="http://schemas.microsoft.com/office/2006/metadata/properties" ma:root="true" ma:fieldsID="511fafb14cc0ab0f1157f52076c77c3c" ns3:_="" ns4:_="">
    <xsd:import namespace="419f498c-19a6-4631-8686-9acc80d9b780"/>
    <xsd:import namespace="c64e7fb9-17f5-4109-8add-6643d882cfa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9f498c-19a6-4631-8686-9acc80d9b78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4e7fb9-17f5-4109-8add-6643d882cfa3"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SharingHintHash" ma:index="20"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D5F39A-240D-4503-911E-61558F544901}">
  <ds:schemaRefs>
    <ds:schemaRef ds:uri="http://purl.org/dc/elements/1.1/"/>
    <ds:schemaRef ds:uri="http://schemas.microsoft.com/office/2006/metadata/properties"/>
    <ds:schemaRef ds:uri="http://purl.org/dc/terms/"/>
    <ds:schemaRef ds:uri="419f498c-19a6-4631-8686-9acc80d9b780"/>
    <ds:schemaRef ds:uri="http://schemas.microsoft.com/office/2006/documentManagement/types"/>
    <ds:schemaRef ds:uri="http://schemas.microsoft.com/office/infopath/2007/PartnerControls"/>
    <ds:schemaRef ds:uri="http://schemas.openxmlformats.org/package/2006/metadata/core-properties"/>
    <ds:schemaRef ds:uri="c64e7fb9-17f5-4109-8add-6643d882cfa3"/>
    <ds:schemaRef ds:uri="http://www.w3.org/XML/1998/namespace"/>
    <ds:schemaRef ds:uri="http://purl.org/dc/dcmitype/"/>
  </ds:schemaRefs>
</ds:datastoreItem>
</file>

<file path=customXml/itemProps2.xml><?xml version="1.0" encoding="utf-8"?>
<ds:datastoreItem xmlns:ds="http://schemas.openxmlformats.org/officeDocument/2006/customXml" ds:itemID="{90D08F1A-BB13-4FD5-89BC-04DF4C162C7A}">
  <ds:schemaRefs>
    <ds:schemaRef ds:uri="http://schemas.microsoft.com/sharepoint/v3/contenttype/forms"/>
  </ds:schemaRefs>
</ds:datastoreItem>
</file>

<file path=customXml/itemProps3.xml><?xml version="1.0" encoding="utf-8"?>
<ds:datastoreItem xmlns:ds="http://schemas.openxmlformats.org/officeDocument/2006/customXml" ds:itemID="{26031294-30C6-4554-8D2D-A98FBE0222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9f498c-19a6-4631-8686-9acc80d9b780"/>
    <ds:schemaRef ds:uri="c64e7fb9-17f5-4109-8add-6643d882cf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20190419 - Projet de présentation conference de presse v3</Template>
  <TotalTime>3707</TotalTime>
  <Words>1932</Words>
  <Application>Microsoft Macintosh PowerPoint</Application>
  <PresentationFormat>Grand écran</PresentationFormat>
  <Paragraphs>208</Paragraphs>
  <Slides>10</Slides>
  <Notes>7</Notes>
  <HiddenSlides>0</HiddenSlides>
  <MMClips>0</MMClips>
  <ScaleCrop>false</ScaleCrop>
  <HeadingPairs>
    <vt:vector size="8" baseType="variant">
      <vt:variant>
        <vt:lpstr>Polices utilisées</vt:lpstr>
      </vt:variant>
      <vt:variant>
        <vt:i4>11</vt:i4>
      </vt:variant>
      <vt:variant>
        <vt:lpstr>Thème</vt:lpstr>
      </vt:variant>
      <vt:variant>
        <vt:i4>2</vt:i4>
      </vt:variant>
      <vt:variant>
        <vt:lpstr>Serveurs OLE incorporés</vt:lpstr>
      </vt:variant>
      <vt:variant>
        <vt:i4>1</vt:i4>
      </vt:variant>
      <vt:variant>
        <vt:lpstr>Titres des diapositives</vt:lpstr>
      </vt:variant>
      <vt:variant>
        <vt:i4>10</vt:i4>
      </vt:variant>
    </vt:vector>
  </HeadingPairs>
  <TitlesOfParts>
    <vt:vector size="24" baseType="lpstr">
      <vt:lpstr>Arial</vt:lpstr>
      <vt:lpstr>Arial Nova Cond Light</vt:lpstr>
      <vt:lpstr>Calibri</vt:lpstr>
      <vt:lpstr>Century Gothic</vt:lpstr>
      <vt:lpstr>Cera-Regular ☞</vt:lpstr>
      <vt:lpstr>Futura</vt:lpstr>
      <vt:lpstr>Futura Book</vt:lpstr>
      <vt:lpstr>Futura Medium</vt:lpstr>
      <vt:lpstr>Guildford Pro</vt:lpstr>
      <vt:lpstr>Libre Franklin</vt:lpstr>
      <vt:lpstr>Wingdings</vt:lpstr>
      <vt:lpstr>Thème Office</vt:lpstr>
      <vt:lpstr>1_Thème Office</vt:lpstr>
      <vt:lpstr>Diapositive think-cell</vt:lpstr>
      <vt:lpstr>Présentation PowerPoint</vt:lpstr>
      <vt:lpstr>Les origines de la coopération</vt:lpstr>
      <vt:lpstr>TERRENA,  UNE COOPÉRATIVE D’AGRICULTEURS, MAISON MÈRE DE FILIALES  AGROALIMENTAIRE</vt:lpstr>
      <vt:lpstr>Une organisation au plus près des adhérents</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CHARRON Alexandre</dc:creator>
  <cp:lastModifiedBy>Anne Mattioli</cp:lastModifiedBy>
  <cp:revision>39</cp:revision>
  <cp:lastPrinted>2020-10-19T10:41:31Z</cp:lastPrinted>
  <dcterms:created xsi:type="dcterms:W3CDTF">2019-04-19T15:08:05Z</dcterms:created>
  <dcterms:modified xsi:type="dcterms:W3CDTF">2020-11-13T06:26:17Z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0x0101008A08DB1FF27FAD45832A4042D2D7C625</vt:lpwstr>
  </property>
</Properties>
</file>