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5" r:id="rId4"/>
    <p:sldId id="273" r:id="rId5"/>
    <p:sldId id="274" r:id="rId6"/>
    <p:sldId id="275" r:id="rId7"/>
    <p:sldId id="276" r:id="rId8"/>
    <p:sldId id="277" r:id="rId9"/>
    <p:sldId id="278" r:id="rId10"/>
    <p:sldId id="27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0"/>
    <p:restoredTop sz="78609"/>
  </p:normalViewPr>
  <p:slideViewPr>
    <p:cSldViewPr snapToGrid="0" snapToObjects="1">
      <p:cViewPr varScale="1">
        <p:scale>
          <a:sx n="91" d="100"/>
          <a:sy n="91" d="100"/>
        </p:scale>
        <p:origin x="1326" y="11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E4822-AADA-724D-B2A6-F1D767F515A7}"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F2BA8-626A-5142-B353-4DD83CEA9FF7}" type="slidenum">
              <a:rPr lang="en-US" smtClean="0"/>
              <a:t>‹N°›</a:t>
            </a:fld>
            <a:endParaRPr lang="en-US"/>
          </a:p>
        </p:txBody>
      </p:sp>
    </p:spTree>
    <p:extLst>
      <p:ext uri="{BB962C8B-B14F-4D97-AF65-F5344CB8AC3E}">
        <p14:creationId xmlns:p14="http://schemas.microsoft.com/office/powerpoint/2010/main" val="347340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North of England is home some of the most iconic places in the UK. There are around 16m people and 7.2m jobs, and in 2015 the region generated an economic output of around £290bn of Gross Value Added (GVA), about one fifth of the UK’s total. </a:t>
            </a:r>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3</a:t>
            </a:fld>
            <a:endParaRPr lang="en-US"/>
          </a:p>
        </p:txBody>
      </p:sp>
    </p:spTree>
    <p:extLst>
      <p:ext uri="{BB962C8B-B14F-4D97-AF65-F5344CB8AC3E}">
        <p14:creationId xmlns:p14="http://schemas.microsoft.com/office/powerpoint/2010/main" val="368209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2016 the NPIER was published, looking at the disparities between the north of England and the rest of the UK.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has been a persistent gap in GVA per capita between the Northern economy and the rest of England over the last 30 years. Although there was some decrease in the gap in the mid-2000s (during the period of strong UK growth prior to the recession), following the 2008/09 recession the gap has widened, returning it to the pre-boom levels.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London is excluded from the comparison, the gap compared with the rest of England, falls by almost half. But, that gap has remained between 10 and 15% over the last 30 years, and most of the gains made by the North prior to the recession have since been reversed. </a:t>
            </a:r>
          </a:p>
          <a:p>
            <a:endParaRPr lang="en-GB" sz="1200" kern="1200" dirty="0">
              <a:solidFill>
                <a:schemeClr val="tx1"/>
              </a:solidFill>
              <a:effectLst/>
              <a:latin typeface="+mn-lt"/>
              <a:ea typeface="+mn-ea"/>
              <a:cs typeface="+mn-cs"/>
            </a:endParaRPr>
          </a:p>
          <a:p>
            <a:r>
              <a:rPr lang="en-GB" dirty="0"/>
              <a:t>In 2014, this gap equated to a £4,800 per person difference in income between the North and the UK average, and a £22,500 per person difference between the North and London.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4</a:t>
            </a:fld>
            <a:endParaRPr lang="en-US"/>
          </a:p>
        </p:txBody>
      </p:sp>
    </p:spTree>
    <p:extLst>
      <p:ext uri="{BB962C8B-B14F-4D97-AF65-F5344CB8AC3E}">
        <p14:creationId xmlns:p14="http://schemas.microsoft.com/office/powerpoint/2010/main" val="4747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Figure 2-2 takes a European perspective by comparing the GVA per capita of the Northern economy with that of the Rhine/Ruhr region (Germany), the Randstad (Netherland), and Lombardy (Italy). A persistent, yet stable, gap is observed up until the recent recession, after which a noticeable widening occurs. </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5</a:t>
            </a:fld>
            <a:endParaRPr lang="en-US"/>
          </a:p>
        </p:txBody>
      </p:sp>
    </p:spTree>
    <p:extLst>
      <p:ext uri="{BB962C8B-B14F-4D97-AF65-F5344CB8AC3E}">
        <p14:creationId xmlns:p14="http://schemas.microsoft.com/office/powerpoint/2010/main" val="42561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early 1980s saw slow growth because of the disproportionate impact of the recession on those traditional manufacturing industries which were still important in the North. During the period of stronger output growth from the mid-1990s, employment did not quite keep pace, growing a little more slowly than the benchmark comparators. The further slowing of employment growth also started before the 2008/09 recession, with the growth gap starting to widen from 2005 onwards. </a:t>
            </a:r>
          </a:p>
          <a:p>
            <a:endParaRPr lang="en-GB" sz="1200" kern="1200" dirty="0">
              <a:solidFill>
                <a:schemeClr val="tx1"/>
              </a:solidFill>
              <a:effectLst/>
              <a:latin typeface="+mn-lt"/>
              <a:ea typeface="+mn-ea"/>
              <a:cs typeface="+mn-cs"/>
            </a:endParaRPr>
          </a:p>
          <a:p>
            <a:r>
              <a:rPr lang="en-GB" dirty="0"/>
              <a:t>The review concluded that whilst levels of unemployment have an impact on the North’s GVA, the Review found that productivity accounts for the largest proportion of the ‘performance gap’ with the rest of England. The main factors driving this productivity gap were identified as: </a:t>
            </a:r>
          </a:p>
          <a:p>
            <a:endParaRPr lang="en-GB" dirty="0"/>
          </a:p>
          <a:p>
            <a:r>
              <a:rPr lang="en-GB" dirty="0"/>
              <a:t>Insufficient high-skilled workers and too many low-skilled workers </a:t>
            </a:r>
          </a:p>
          <a:p>
            <a:r>
              <a:rPr lang="en-GB" dirty="0"/>
              <a:t>Not enough exploitation of innovation and technology </a:t>
            </a:r>
          </a:p>
          <a:p>
            <a:r>
              <a:rPr lang="en-GB" dirty="0"/>
              <a:t>Lower levels of investment </a:t>
            </a:r>
          </a:p>
          <a:p>
            <a:r>
              <a:rPr lang="en-GB" dirty="0"/>
              <a:t>Lower levels of enterprise (measured by business start-ups per capita) </a:t>
            </a:r>
          </a:p>
          <a:p>
            <a:r>
              <a:rPr lang="en-GB" dirty="0"/>
              <a:t>Lack of agglomeration </a:t>
            </a:r>
          </a:p>
          <a:p>
            <a:r>
              <a:rPr lang="en-GB" dirty="0"/>
              <a:t>Sub-optimal transport links and underinvestment in transport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6</a:t>
            </a:fld>
            <a:endParaRPr lang="en-US"/>
          </a:p>
        </p:txBody>
      </p:sp>
    </p:spTree>
    <p:extLst>
      <p:ext uri="{BB962C8B-B14F-4D97-AF65-F5344CB8AC3E}">
        <p14:creationId xmlns:p14="http://schemas.microsoft.com/office/powerpoint/2010/main" val="216880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dirty="0"/>
              <a:t>‘Business as usual’ for the North would not mean zero growth or investment, but it would mean a continuation of historic trends of investment and corresponding reduced growth. This ‘business as usual’ scenario would mean that the gap between the North’s economy and the rest of England would continue to widen. </a:t>
            </a:r>
          </a:p>
          <a:p>
            <a:endParaRPr lang="en-GB" dirty="0"/>
          </a:p>
          <a:p>
            <a:r>
              <a:rPr lang="en-GB" dirty="0"/>
              <a:t>Under the ‘transformational’ scenario, by 2050 the North would have 850,000 more jobs than under the ‘business as usual’ scenario, with 1.5 million new jobs in total. If this vision is realised, by 2050 the North’s GVA is projected to be £97 billion higher than if there was ‘business as usual’. </a:t>
            </a:r>
          </a:p>
          <a:p>
            <a:endParaRPr lang="en-GB" dirty="0"/>
          </a:p>
          <a:p>
            <a:r>
              <a:rPr lang="en-GB" dirty="0"/>
              <a:t>This improved economic performance would be led by growth in the North’s distinctive offer of ‘prime’ capabilities, supported by three ‘enabling’ capabilities. For the gap to be bridged, transformational improvements to the North’s transport connectivity are critical, both between and within cities. We would also need substantial improvements in the North’s skills base and graduate retention and attraction, alongside higher levels of innovation and inward investment.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7</a:t>
            </a:fld>
            <a:endParaRPr lang="en-US"/>
          </a:p>
        </p:txBody>
      </p:sp>
    </p:spTree>
    <p:extLst>
      <p:ext uri="{BB962C8B-B14F-4D97-AF65-F5344CB8AC3E}">
        <p14:creationId xmlns:p14="http://schemas.microsoft.com/office/powerpoint/2010/main" val="52501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capabilities account for around 2.1 million jobs and over £100 billion in GVA, representing around 30% of all jobs in the North and just over 35% of GVA. Their role is also strategically significant in driving the jobs and growth in other sectors of the economy, particularly retail, construction, leisure and tourism, which in turn will then generate significant jobs and productivity growth.</a:t>
            </a:r>
          </a:p>
          <a:p>
            <a:endParaRPr lang="en-GB" dirty="0"/>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8</a:t>
            </a:fld>
            <a:endParaRPr lang="en-US"/>
          </a:p>
        </p:txBody>
      </p:sp>
    </p:spTree>
    <p:extLst>
      <p:ext uri="{BB962C8B-B14F-4D97-AF65-F5344CB8AC3E}">
        <p14:creationId xmlns:p14="http://schemas.microsoft.com/office/powerpoint/2010/main" val="62802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9</a:t>
            </a:fld>
            <a:endParaRPr lang="en-US"/>
          </a:p>
        </p:txBody>
      </p:sp>
    </p:spTree>
    <p:extLst>
      <p:ext uri="{BB962C8B-B14F-4D97-AF65-F5344CB8AC3E}">
        <p14:creationId xmlns:p14="http://schemas.microsoft.com/office/powerpoint/2010/main" val="155941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1.Supporting the economic growth of the Northern Powerhouse through a better-connected Bradford – connecting England’s seventh largest city</a:t>
            </a:r>
            <a:r>
              <a:rPr lang="en-GB" sz="1200" kern="1200" baseline="30000" dirty="0">
                <a:solidFill>
                  <a:schemeClr val="tx1"/>
                </a:solidFill>
                <a:effectLst/>
                <a:latin typeface="+mn-lt"/>
                <a:ea typeface="+mn-ea"/>
                <a:cs typeface="+mn-cs"/>
              </a:rPr>
              <a:t>1 </a:t>
            </a:r>
            <a:r>
              <a:rPr lang="en-GB" sz="1200" kern="1200" dirty="0">
                <a:solidFill>
                  <a:schemeClr val="tx1"/>
                </a:solidFill>
                <a:effectLst/>
                <a:latin typeface="+mn-lt"/>
                <a:ea typeface="+mn-ea"/>
                <a:cs typeface="+mn-cs"/>
              </a:rPr>
              <a:t>with a more integrated and productive economic system in the North; </a:t>
            </a:r>
          </a:p>
          <a:p>
            <a:r>
              <a:rPr lang="en-GB" sz="1200" kern="1200" dirty="0">
                <a:solidFill>
                  <a:schemeClr val="tx1"/>
                </a:solidFill>
                <a:effectLst/>
                <a:latin typeface="+mn-lt"/>
                <a:ea typeface="+mn-ea"/>
                <a:cs typeface="+mn-cs"/>
              </a:rPr>
              <a:t>2. Transforming Bradford’s economic future – NPR will act as a catalyst for new residential and commercial development and improved local infrastructure, guided by proactive planning policies and a pioneering Local Authority that is working in partnership with the private sector; </a:t>
            </a:r>
          </a:p>
          <a:p>
            <a:r>
              <a:rPr lang="en-GB" sz="1200" kern="1200" dirty="0">
                <a:solidFill>
                  <a:schemeClr val="tx1"/>
                </a:solidFill>
                <a:effectLst/>
                <a:latin typeface="+mn-lt"/>
                <a:ea typeface="+mn-ea"/>
                <a:cs typeface="+mn-cs"/>
              </a:rPr>
              <a:t>3. Raising skills levels, connecting people to opportunities and building Bradford’s business base – enabling Bradford’s people and firms to create and access the wider range of quality jobs that will be created and brought within reach by NPR, raising awareness of the opportunities (including the Bradford Opportunity Area programme), connecting the most productive firms in the North with new national and global markets, and creating the right conditions for business investment and growth; </a:t>
            </a:r>
          </a:p>
          <a:p>
            <a:r>
              <a:rPr lang="en-GB" sz="1200" kern="1200" dirty="0">
                <a:solidFill>
                  <a:schemeClr val="tx1"/>
                </a:solidFill>
                <a:effectLst/>
                <a:latin typeface="+mn-lt"/>
                <a:ea typeface="+mn-ea"/>
                <a:cs typeface="+mn-cs"/>
              </a:rPr>
              <a:t>4. Increasing the overall benefits of NPR by integrating it with improved local transport links – developing high quality local public transport links with seamless interchange at the NPR station to enable people and firms across Bradford to access the NPR network, increasing Bradford’s passenger market and improving the quality of the user journey; </a:t>
            </a:r>
          </a:p>
          <a:p>
            <a:r>
              <a:rPr lang="en-GB" sz="1200" kern="1200" dirty="0">
                <a:solidFill>
                  <a:schemeClr val="tx1"/>
                </a:solidFill>
                <a:effectLst/>
                <a:latin typeface="+mn-lt"/>
                <a:ea typeface="+mn-ea"/>
                <a:cs typeface="+mn-cs"/>
              </a:rPr>
              <a:t>5. Transforming Bradford’s brand – increasing its attractiveness as a place to visit, live, study and invest, leveraging Bradford’s nationally significant museums and art collections, world heritage site, its vibrancy and diversity, its retail and leisure offer, and its stunning countryside; and </a:t>
            </a:r>
          </a:p>
          <a:p>
            <a:r>
              <a:rPr lang="en-GB" sz="1200" kern="1200" dirty="0">
                <a:solidFill>
                  <a:schemeClr val="tx1"/>
                </a:solidFill>
                <a:effectLst/>
                <a:latin typeface="+mn-lt"/>
                <a:ea typeface="+mn-ea"/>
                <a:cs typeface="+mn-cs"/>
              </a:rPr>
              <a:t>6. Aligning policies and maximising the investment – by putting in place the right delivery mechanisms, fostering a collaborative approach between the public and private sector and by exploring innovative approaches to funding.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can we learn from what has happened in Lille?</a:t>
            </a:r>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10</a:t>
            </a:fld>
            <a:endParaRPr lang="en-US"/>
          </a:p>
        </p:txBody>
      </p:sp>
    </p:spTree>
    <p:extLst>
      <p:ext uri="{BB962C8B-B14F-4D97-AF65-F5344CB8AC3E}">
        <p14:creationId xmlns:p14="http://schemas.microsoft.com/office/powerpoint/2010/main" val="249096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fld id="{C33F2BA8-626A-5142-B353-4DD83CEA9FF7}" type="slidenum">
              <a:rPr lang="en-US" smtClean="0"/>
              <a:t>11</a:t>
            </a:fld>
            <a:endParaRPr lang="en-US"/>
          </a:p>
        </p:txBody>
      </p:sp>
    </p:spTree>
    <p:extLst>
      <p:ext uri="{BB962C8B-B14F-4D97-AF65-F5344CB8AC3E}">
        <p14:creationId xmlns:p14="http://schemas.microsoft.com/office/powerpoint/2010/main" val="205668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D4045-1424-D341-ACD3-2BE6106786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BC9A08A-2129-F542-B053-61BED4CBC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74D33B-0B8B-D84D-8253-20996561020E}"/>
              </a:ext>
            </a:extLst>
          </p:cNvPr>
          <p:cNvSpPr>
            <a:spLocks noGrp="1"/>
          </p:cNvSpPr>
          <p:nvPr>
            <p:ph type="dt" sz="half" idx="10"/>
          </p:nvPr>
        </p:nvSpPr>
        <p:spPr/>
        <p:txBody>
          <a:bodyPr/>
          <a:lstStyle/>
          <a:p>
            <a:fld id="{0081A158-F684-2547-8957-53B32DC7B39E}" type="datetime1">
              <a:rPr lang="en-GB" smtClean="0"/>
              <a:t>23/04/2019</a:t>
            </a:fld>
            <a:endParaRPr lang="en-US"/>
          </a:p>
        </p:txBody>
      </p:sp>
      <p:sp>
        <p:nvSpPr>
          <p:cNvPr id="5" name="Footer Placeholder 4">
            <a:extLst>
              <a:ext uri="{FF2B5EF4-FFF2-40B4-BE49-F238E27FC236}">
                <a16:creationId xmlns:a16="http://schemas.microsoft.com/office/drawing/2014/main" xmlns="" id="{6B3EF7D1-30BA-594D-ADDA-99C3C65C0D29}"/>
              </a:ext>
            </a:extLst>
          </p:cNvPr>
          <p:cNvSpPr>
            <a:spLocks noGrp="1"/>
          </p:cNvSpPr>
          <p:nvPr>
            <p:ph type="ftr" sz="quarter" idx="11"/>
          </p:nvPr>
        </p:nvSpPr>
        <p:spPr/>
        <p:txBody>
          <a:bodyPr/>
          <a:lstStyle/>
          <a:p>
            <a:r>
              <a:rPr lang="en-US"/>
              <a:t>@NP_Partnership #DTNA</a:t>
            </a:r>
          </a:p>
        </p:txBody>
      </p:sp>
      <p:sp>
        <p:nvSpPr>
          <p:cNvPr id="6" name="Slide Number Placeholder 5">
            <a:extLst>
              <a:ext uri="{FF2B5EF4-FFF2-40B4-BE49-F238E27FC236}">
                <a16:creationId xmlns:a16="http://schemas.microsoft.com/office/drawing/2014/main" xmlns="" id="{B29F21EC-4FB4-E24F-A9D8-DC58B70FA2A2}"/>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344493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81C71-6C8F-424C-B330-A534CA1A7D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D58406-888C-364C-87DA-DD391E6D51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82E3D5-6EF1-4D45-BEA5-D5F2A8A65507}"/>
              </a:ext>
            </a:extLst>
          </p:cNvPr>
          <p:cNvSpPr>
            <a:spLocks noGrp="1"/>
          </p:cNvSpPr>
          <p:nvPr>
            <p:ph type="dt" sz="half" idx="10"/>
          </p:nvPr>
        </p:nvSpPr>
        <p:spPr/>
        <p:txBody>
          <a:bodyPr/>
          <a:lstStyle/>
          <a:p>
            <a:fld id="{C5DDD373-9D18-384B-8512-68824B23385F}" type="datetime1">
              <a:rPr lang="en-GB" smtClean="0"/>
              <a:t>23/04/2019</a:t>
            </a:fld>
            <a:endParaRPr lang="en-US"/>
          </a:p>
        </p:txBody>
      </p:sp>
      <p:sp>
        <p:nvSpPr>
          <p:cNvPr id="5" name="Footer Placeholder 4">
            <a:extLst>
              <a:ext uri="{FF2B5EF4-FFF2-40B4-BE49-F238E27FC236}">
                <a16:creationId xmlns:a16="http://schemas.microsoft.com/office/drawing/2014/main" xmlns="" id="{395401C1-EECE-234C-A38B-1F5E079581CF}"/>
              </a:ext>
            </a:extLst>
          </p:cNvPr>
          <p:cNvSpPr>
            <a:spLocks noGrp="1"/>
          </p:cNvSpPr>
          <p:nvPr>
            <p:ph type="ftr" sz="quarter" idx="11"/>
          </p:nvPr>
        </p:nvSpPr>
        <p:spPr/>
        <p:txBody>
          <a:bodyPr/>
          <a:lstStyle/>
          <a:p>
            <a:r>
              <a:rPr lang="en-US"/>
              <a:t>@NP_Partnership #DTNA</a:t>
            </a:r>
          </a:p>
        </p:txBody>
      </p:sp>
      <p:sp>
        <p:nvSpPr>
          <p:cNvPr id="6" name="Slide Number Placeholder 5">
            <a:extLst>
              <a:ext uri="{FF2B5EF4-FFF2-40B4-BE49-F238E27FC236}">
                <a16:creationId xmlns:a16="http://schemas.microsoft.com/office/drawing/2014/main" xmlns="" id="{8B4409D9-DD31-2B47-BC49-F81E555767F3}"/>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131848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A1258F-FD72-9D4F-8A67-7D6D05777E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9DFDDF6-E137-154E-B8FC-AE508085D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54238B-A749-3446-9D72-3139D0BB649C}"/>
              </a:ext>
            </a:extLst>
          </p:cNvPr>
          <p:cNvSpPr>
            <a:spLocks noGrp="1"/>
          </p:cNvSpPr>
          <p:nvPr>
            <p:ph type="dt" sz="half" idx="10"/>
          </p:nvPr>
        </p:nvSpPr>
        <p:spPr/>
        <p:txBody>
          <a:bodyPr/>
          <a:lstStyle/>
          <a:p>
            <a:fld id="{E3233C82-2EC4-B840-8B09-DD81D3E27C47}" type="datetime1">
              <a:rPr lang="en-GB" smtClean="0"/>
              <a:t>23/04/2019</a:t>
            </a:fld>
            <a:endParaRPr lang="en-US"/>
          </a:p>
        </p:txBody>
      </p:sp>
      <p:sp>
        <p:nvSpPr>
          <p:cNvPr id="5" name="Footer Placeholder 4">
            <a:extLst>
              <a:ext uri="{FF2B5EF4-FFF2-40B4-BE49-F238E27FC236}">
                <a16:creationId xmlns:a16="http://schemas.microsoft.com/office/drawing/2014/main" xmlns="" id="{A968632B-D13E-3944-92E7-C695459E5705}"/>
              </a:ext>
            </a:extLst>
          </p:cNvPr>
          <p:cNvSpPr>
            <a:spLocks noGrp="1"/>
          </p:cNvSpPr>
          <p:nvPr>
            <p:ph type="ftr" sz="quarter" idx="11"/>
          </p:nvPr>
        </p:nvSpPr>
        <p:spPr/>
        <p:txBody>
          <a:bodyPr/>
          <a:lstStyle/>
          <a:p>
            <a:r>
              <a:rPr lang="en-US"/>
              <a:t>@NP_Partnership #DTNA</a:t>
            </a:r>
          </a:p>
        </p:txBody>
      </p:sp>
      <p:sp>
        <p:nvSpPr>
          <p:cNvPr id="6" name="Slide Number Placeholder 5">
            <a:extLst>
              <a:ext uri="{FF2B5EF4-FFF2-40B4-BE49-F238E27FC236}">
                <a16:creationId xmlns:a16="http://schemas.microsoft.com/office/drawing/2014/main" xmlns="" id="{C7F1882D-595D-684F-B6F8-61D707C9D928}"/>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137888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A6106-1DE6-9F42-8B1A-7FECEC4A0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070EBB-C71E-6847-8919-8DBBA73D33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0C6D07-B503-5744-88B8-773D23A2522A}"/>
              </a:ext>
            </a:extLst>
          </p:cNvPr>
          <p:cNvSpPr>
            <a:spLocks noGrp="1"/>
          </p:cNvSpPr>
          <p:nvPr>
            <p:ph type="dt" sz="half" idx="10"/>
          </p:nvPr>
        </p:nvSpPr>
        <p:spPr/>
        <p:txBody>
          <a:bodyPr/>
          <a:lstStyle/>
          <a:p>
            <a:fld id="{B49EF923-C23B-7441-AE95-93D429058A88}" type="datetime1">
              <a:rPr lang="en-GB" smtClean="0"/>
              <a:t>23/04/2019</a:t>
            </a:fld>
            <a:endParaRPr lang="en-US"/>
          </a:p>
        </p:txBody>
      </p:sp>
      <p:sp>
        <p:nvSpPr>
          <p:cNvPr id="5" name="Footer Placeholder 4">
            <a:extLst>
              <a:ext uri="{FF2B5EF4-FFF2-40B4-BE49-F238E27FC236}">
                <a16:creationId xmlns:a16="http://schemas.microsoft.com/office/drawing/2014/main" xmlns="" id="{48F72DB3-9949-CC4C-9C51-1F9308D22B70}"/>
              </a:ext>
            </a:extLst>
          </p:cNvPr>
          <p:cNvSpPr>
            <a:spLocks noGrp="1"/>
          </p:cNvSpPr>
          <p:nvPr>
            <p:ph type="ftr" sz="quarter" idx="11"/>
          </p:nvPr>
        </p:nvSpPr>
        <p:spPr/>
        <p:txBody>
          <a:bodyPr/>
          <a:lstStyle/>
          <a:p>
            <a:r>
              <a:rPr lang="en-US"/>
              <a:t>@NP_Partnership #DTNA</a:t>
            </a:r>
          </a:p>
        </p:txBody>
      </p:sp>
      <p:sp>
        <p:nvSpPr>
          <p:cNvPr id="6" name="Slide Number Placeholder 5">
            <a:extLst>
              <a:ext uri="{FF2B5EF4-FFF2-40B4-BE49-F238E27FC236}">
                <a16:creationId xmlns:a16="http://schemas.microsoft.com/office/drawing/2014/main" xmlns="" id="{97BF494C-3D3D-944B-B3B4-75E03B41C50D}"/>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150052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AC8CF-340A-024F-B201-AC1995733E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813D8D-CBFA-4E4D-81DF-77582B12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DF1626A-7AA3-C742-84B1-1A9DFE512D9A}"/>
              </a:ext>
            </a:extLst>
          </p:cNvPr>
          <p:cNvSpPr>
            <a:spLocks noGrp="1"/>
          </p:cNvSpPr>
          <p:nvPr>
            <p:ph type="dt" sz="half" idx="10"/>
          </p:nvPr>
        </p:nvSpPr>
        <p:spPr/>
        <p:txBody>
          <a:bodyPr/>
          <a:lstStyle/>
          <a:p>
            <a:fld id="{3641C50A-425B-024A-9DC4-062E4B25A788}" type="datetime1">
              <a:rPr lang="en-GB" smtClean="0"/>
              <a:t>23/04/2019</a:t>
            </a:fld>
            <a:endParaRPr lang="en-US"/>
          </a:p>
        </p:txBody>
      </p:sp>
      <p:sp>
        <p:nvSpPr>
          <p:cNvPr id="5" name="Footer Placeholder 4">
            <a:extLst>
              <a:ext uri="{FF2B5EF4-FFF2-40B4-BE49-F238E27FC236}">
                <a16:creationId xmlns:a16="http://schemas.microsoft.com/office/drawing/2014/main" xmlns="" id="{E67EAF27-AC7F-9241-B68F-3DE142BC6D20}"/>
              </a:ext>
            </a:extLst>
          </p:cNvPr>
          <p:cNvSpPr>
            <a:spLocks noGrp="1"/>
          </p:cNvSpPr>
          <p:nvPr>
            <p:ph type="ftr" sz="quarter" idx="11"/>
          </p:nvPr>
        </p:nvSpPr>
        <p:spPr/>
        <p:txBody>
          <a:bodyPr/>
          <a:lstStyle/>
          <a:p>
            <a:r>
              <a:rPr lang="en-US"/>
              <a:t>@NP_Partnership #DTNA</a:t>
            </a:r>
          </a:p>
        </p:txBody>
      </p:sp>
      <p:sp>
        <p:nvSpPr>
          <p:cNvPr id="6" name="Slide Number Placeholder 5">
            <a:extLst>
              <a:ext uri="{FF2B5EF4-FFF2-40B4-BE49-F238E27FC236}">
                <a16:creationId xmlns:a16="http://schemas.microsoft.com/office/drawing/2014/main" xmlns="" id="{A5171967-334E-B940-817A-C671A823B238}"/>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40776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C11DF-D7DB-5842-9636-C880C25D0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B35273-1F4D-8D40-BAEF-301463C568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220E5E1-A622-C148-A70A-AD2741E324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8273D71-F945-C044-941C-2AA545D8FAAA}"/>
              </a:ext>
            </a:extLst>
          </p:cNvPr>
          <p:cNvSpPr>
            <a:spLocks noGrp="1"/>
          </p:cNvSpPr>
          <p:nvPr>
            <p:ph type="dt" sz="half" idx="10"/>
          </p:nvPr>
        </p:nvSpPr>
        <p:spPr/>
        <p:txBody>
          <a:bodyPr/>
          <a:lstStyle/>
          <a:p>
            <a:fld id="{01CE04DA-678E-C448-BEF3-B783C5A610DC}" type="datetime1">
              <a:rPr lang="en-GB" smtClean="0"/>
              <a:t>23/04/2019</a:t>
            </a:fld>
            <a:endParaRPr lang="en-US"/>
          </a:p>
        </p:txBody>
      </p:sp>
      <p:sp>
        <p:nvSpPr>
          <p:cNvPr id="6" name="Footer Placeholder 5">
            <a:extLst>
              <a:ext uri="{FF2B5EF4-FFF2-40B4-BE49-F238E27FC236}">
                <a16:creationId xmlns:a16="http://schemas.microsoft.com/office/drawing/2014/main" xmlns="" id="{99938901-6838-D545-AA02-631342724742}"/>
              </a:ext>
            </a:extLst>
          </p:cNvPr>
          <p:cNvSpPr>
            <a:spLocks noGrp="1"/>
          </p:cNvSpPr>
          <p:nvPr>
            <p:ph type="ftr" sz="quarter" idx="11"/>
          </p:nvPr>
        </p:nvSpPr>
        <p:spPr/>
        <p:txBody>
          <a:bodyPr/>
          <a:lstStyle/>
          <a:p>
            <a:r>
              <a:rPr lang="en-US"/>
              <a:t>@NP_Partnership #DTNA</a:t>
            </a:r>
          </a:p>
        </p:txBody>
      </p:sp>
      <p:sp>
        <p:nvSpPr>
          <p:cNvPr id="7" name="Slide Number Placeholder 6">
            <a:extLst>
              <a:ext uri="{FF2B5EF4-FFF2-40B4-BE49-F238E27FC236}">
                <a16:creationId xmlns:a16="http://schemas.microsoft.com/office/drawing/2014/main" xmlns="" id="{EA6F46BD-D31B-CA4E-9D1E-FD4536AA335C}"/>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91278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D7BBC-2B95-0C44-9F81-50F050053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3FCC09E-00F7-D140-AAB4-AFFDA4942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872A634-137D-9442-A1F7-D0BF950B02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BC76522-A7AD-5042-A830-502F960BC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6FE5889-8425-DC45-B5A4-C5684A41BA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DA07FBB-7078-FC4E-AEDC-B9D43E5140C5}"/>
              </a:ext>
            </a:extLst>
          </p:cNvPr>
          <p:cNvSpPr>
            <a:spLocks noGrp="1"/>
          </p:cNvSpPr>
          <p:nvPr>
            <p:ph type="dt" sz="half" idx="10"/>
          </p:nvPr>
        </p:nvSpPr>
        <p:spPr/>
        <p:txBody>
          <a:bodyPr/>
          <a:lstStyle/>
          <a:p>
            <a:fld id="{71E6EC95-F16F-CD43-AFB2-3A93311DC581}" type="datetime1">
              <a:rPr lang="en-GB" smtClean="0"/>
              <a:t>23/04/2019</a:t>
            </a:fld>
            <a:endParaRPr lang="en-US"/>
          </a:p>
        </p:txBody>
      </p:sp>
      <p:sp>
        <p:nvSpPr>
          <p:cNvPr id="8" name="Footer Placeholder 7">
            <a:extLst>
              <a:ext uri="{FF2B5EF4-FFF2-40B4-BE49-F238E27FC236}">
                <a16:creationId xmlns:a16="http://schemas.microsoft.com/office/drawing/2014/main" xmlns="" id="{FEBB662E-28D1-5F40-8361-BA4620DE52FC}"/>
              </a:ext>
            </a:extLst>
          </p:cNvPr>
          <p:cNvSpPr>
            <a:spLocks noGrp="1"/>
          </p:cNvSpPr>
          <p:nvPr>
            <p:ph type="ftr" sz="quarter" idx="11"/>
          </p:nvPr>
        </p:nvSpPr>
        <p:spPr/>
        <p:txBody>
          <a:bodyPr/>
          <a:lstStyle/>
          <a:p>
            <a:r>
              <a:rPr lang="en-US"/>
              <a:t>@NP_Partnership #DTNA</a:t>
            </a:r>
          </a:p>
        </p:txBody>
      </p:sp>
      <p:sp>
        <p:nvSpPr>
          <p:cNvPr id="9" name="Slide Number Placeholder 8">
            <a:extLst>
              <a:ext uri="{FF2B5EF4-FFF2-40B4-BE49-F238E27FC236}">
                <a16:creationId xmlns:a16="http://schemas.microsoft.com/office/drawing/2014/main" xmlns="" id="{EAE4E671-0B51-B043-829F-6E38D4DB1BA4}"/>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387401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D575E-B51A-A241-981E-B2D5424CC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248A188-2FC2-B440-B509-1F77B9CCA49A}"/>
              </a:ext>
            </a:extLst>
          </p:cNvPr>
          <p:cNvSpPr>
            <a:spLocks noGrp="1"/>
          </p:cNvSpPr>
          <p:nvPr>
            <p:ph type="dt" sz="half" idx="10"/>
          </p:nvPr>
        </p:nvSpPr>
        <p:spPr/>
        <p:txBody>
          <a:bodyPr/>
          <a:lstStyle/>
          <a:p>
            <a:fld id="{7C89D6BE-6A46-FF44-8487-770A456AB8D9}" type="datetime1">
              <a:rPr lang="en-GB" smtClean="0"/>
              <a:t>23/04/2019</a:t>
            </a:fld>
            <a:endParaRPr lang="en-US"/>
          </a:p>
        </p:txBody>
      </p:sp>
      <p:sp>
        <p:nvSpPr>
          <p:cNvPr id="4" name="Footer Placeholder 3">
            <a:extLst>
              <a:ext uri="{FF2B5EF4-FFF2-40B4-BE49-F238E27FC236}">
                <a16:creationId xmlns:a16="http://schemas.microsoft.com/office/drawing/2014/main" xmlns="" id="{886D0416-942A-CF44-A1DD-42546E062562}"/>
              </a:ext>
            </a:extLst>
          </p:cNvPr>
          <p:cNvSpPr>
            <a:spLocks noGrp="1"/>
          </p:cNvSpPr>
          <p:nvPr>
            <p:ph type="ftr" sz="quarter" idx="11"/>
          </p:nvPr>
        </p:nvSpPr>
        <p:spPr/>
        <p:txBody>
          <a:bodyPr/>
          <a:lstStyle/>
          <a:p>
            <a:r>
              <a:rPr lang="en-US"/>
              <a:t>@NP_Partnership #DTNA</a:t>
            </a:r>
          </a:p>
        </p:txBody>
      </p:sp>
      <p:sp>
        <p:nvSpPr>
          <p:cNvPr id="5" name="Slide Number Placeholder 4">
            <a:extLst>
              <a:ext uri="{FF2B5EF4-FFF2-40B4-BE49-F238E27FC236}">
                <a16:creationId xmlns:a16="http://schemas.microsoft.com/office/drawing/2014/main" xmlns="" id="{2AC1B513-12BA-0548-921C-7F19CEA96844}"/>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22280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3871B4-17FF-6A47-A002-1E200F119045}"/>
              </a:ext>
            </a:extLst>
          </p:cNvPr>
          <p:cNvSpPr>
            <a:spLocks noGrp="1"/>
          </p:cNvSpPr>
          <p:nvPr>
            <p:ph type="dt" sz="half" idx="10"/>
          </p:nvPr>
        </p:nvSpPr>
        <p:spPr/>
        <p:txBody>
          <a:bodyPr/>
          <a:lstStyle/>
          <a:p>
            <a:fld id="{B3448468-A28C-7E4A-B2A1-2C962B349D64}" type="datetime1">
              <a:rPr lang="en-GB" smtClean="0"/>
              <a:t>23/04/2019</a:t>
            </a:fld>
            <a:endParaRPr lang="en-US"/>
          </a:p>
        </p:txBody>
      </p:sp>
      <p:sp>
        <p:nvSpPr>
          <p:cNvPr id="3" name="Footer Placeholder 2">
            <a:extLst>
              <a:ext uri="{FF2B5EF4-FFF2-40B4-BE49-F238E27FC236}">
                <a16:creationId xmlns:a16="http://schemas.microsoft.com/office/drawing/2014/main" xmlns="" id="{C7FA4D59-9979-1147-84EC-1E966F4B2742}"/>
              </a:ext>
            </a:extLst>
          </p:cNvPr>
          <p:cNvSpPr>
            <a:spLocks noGrp="1"/>
          </p:cNvSpPr>
          <p:nvPr>
            <p:ph type="ftr" sz="quarter" idx="11"/>
          </p:nvPr>
        </p:nvSpPr>
        <p:spPr/>
        <p:txBody>
          <a:bodyPr/>
          <a:lstStyle/>
          <a:p>
            <a:r>
              <a:rPr lang="en-US"/>
              <a:t>@NP_Partnership #DTNA</a:t>
            </a:r>
          </a:p>
        </p:txBody>
      </p:sp>
      <p:sp>
        <p:nvSpPr>
          <p:cNvPr id="4" name="Slide Number Placeholder 3">
            <a:extLst>
              <a:ext uri="{FF2B5EF4-FFF2-40B4-BE49-F238E27FC236}">
                <a16:creationId xmlns:a16="http://schemas.microsoft.com/office/drawing/2014/main" xmlns="" id="{F6834005-6FA4-7B47-88D2-03F3C02DFF4E}"/>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351664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4EF8D-F99C-514B-908A-5D4D5821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FB29D1-7F58-494E-8F28-BADA114E14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6884D6-601B-9041-AF9B-DB06CFA8D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B5C0914-2408-EF47-BE0B-0371C1B6CF26}"/>
              </a:ext>
            </a:extLst>
          </p:cNvPr>
          <p:cNvSpPr>
            <a:spLocks noGrp="1"/>
          </p:cNvSpPr>
          <p:nvPr>
            <p:ph type="dt" sz="half" idx="10"/>
          </p:nvPr>
        </p:nvSpPr>
        <p:spPr/>
        <p:txBody>
          <a:bodyPr/>
          <a:lstStyle/>
          <a:p>
            <a:fld id="{A8F3CE93-850D-E24C-A37B-68AD526157D9}" type="datetime1">
              <a:rPr lang="en-GB" smtClean="0"/>
              <a:t>23/04/2019</a:t>
            </a:fld>
            <a:endParaRPr lang="en-US"/>
          </a:p>
        </p:txBody>
      </p:sp>
      <p:sp>
        <p:nvSpPr>
          <p:cNvPr id="6" name="Footer Placeholder 5">
            <a:extLst>
              <a:ext uri="{FF2B5EF4-FFF2-40B4-BE49-F238E27FC236}">
                <a16:creationId xmlns:a16="http://schemas.microsoft.com/office/drawing/2014/main" xmlns="" id="{087B25EF-8EE0-234D-89FC-DCBE8AE2EB71}"/>
              </a:ext>
            </a:extLst>
          </p:cNvPr>
          <p:cNvSpPr>
            <a:spLocks noGrp="1"/>
          </p:cNvSpPr>
          <p:nvPr>
            <p:ph type="ftr" sz="quarter" idx="11"/>
          </p:nvPr>
        </p:nvSpPr>
        <p:spPr/>
        <p:txBody>
          <a:bodyPr/>
          <a:lstStyle/>
          <a:p>
            <a:r>
              <a:rPr lang="en-US"/>
              <a:t>@NP_Partnership #DTNA</a:t>
            </a:r>
          </a:p>
        </p:txBody>
      </p:sp>
      <p:sp>
        <p:nvSpPr>
          <p:cNvPr id="7" name="Slide Number Placeholder 6">
            <a:extLst>
              <a:ext uri="{FF2B5EF4-FFF2-40B4-BE49-F238E27FC236}">
                <a16:creationId xmlns:a16="http://schemas.microsoft.com/office/drawing/2014/main" xmlns="" id="{88B5EE88-E432-544A-8704-4C08567BA007}"/>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393838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3234B-C22A-9244-B4E3-C1677F512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37427FA-9633-764C-92F1-BE2DF4476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034153-DFCA-8D47-8274-7B9F714DB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B2F8F43-C184-CA4F-8D4F-1FF637056CD0}"/>
              </a:ext>
            </a:extLst>
          </p:cNvPr>
          <p:cNvSpPr>
            <a:spLocks noGrp="1"/>
          </p:cNvSpPr>
          <p:nvPr>
            <p:ph type="dt" sz="half" idx="10"/>
          </p:nvPr>
        </p:nvSpPr>
        <p:spPr/>
        <p:txBody>
          <a:bodyPr/>
          <a:lstStyle/>
          <a:p>
            <a:fld id="{9316EB0B-1189-3C4E-9214-D2E380955036}" type="datetime1">
              <a:rPr lang="en-GB" smtClean="0"/>
              <a:t>23/04/2019</a:t>
            </a:fld>
            <a:endParaRPr lang="en-US"/>
          </a:p>
        </p:txBody>
      </p:sp>
      <p:sp>
        <p:nvSpPr>
          <p:cNvPr id="6" name="Footer Placeholder 5">
            <a:extLst>
              <a:ext uri="{FF2B5EF4-FFF2-40B4-BE49-F238E27FC236}">
                <a16:creationId xmlns:a16="http://schemas.microsoft.com/office/drawing/2014/main" xmlns="" id="{29E4DF81-7DB6-094C-BD31-1DB0E6698D4F}"/>
              </a:ext>
            </a:extLst>
          </p:cNvPr>
          <p:cNvSpPr>
            <a:spLocks noGrp="1"/>
          </p:cNvSpPr>
          <p:nvPr>
            <p:ph type="ftr" sz="quarter" idx="11"/>
          </p:nvPr>
        </p:nvSpPr>
        <p:spPr/>
        <p:txBody>
          <a:bodyPr/>
          <a:lstStyle/>
          <a:p>
            <a:r>
              <a:rPr lang="en-US"/>
              <a:t>@NP_Partnership #DTNA</a:t>
            </a:r>
          </a:p>
        </p:txBody>
      </p:sp>
      <p:sp>
        <p:nvSpPr>
          <p:cNvPr id="7" name="Slide Number Placeholder 6">
            <a:extLst>
              <a:ext uri="{FF2B5EF4-FFF2-40B4-BE49-F238E27FC236}">
                <a16:creationId xmlns:a16="http://schemas.microsoft.com/office/drawing/2014/main" xmlns="" id="{7CFAB921-5B28-EC4D-9508-FEADC268D940}"/>
              </a:ext>
            </a:extLst>
          </p:cNvPr>
          <p:cNvSpPr>
            <a:spLocks noGrp="1"/>
          </p:cNvSpPr>
          <p:nvPr>
            <p:ph type="sldNum" sz="quarter" idx="12"/>
          </p:nvPr>
        </p:nvSpPr>
        <p:spPr/>
        <p:txBody>
          <a:bodyPr/>
          <a:lstStyle/>
          <a:p>
            <a:fld id="{91B5D90C-3AD4-E948-B13A-B81A21FDFB62}" type="slidenum">
              <a:rPr lang="en-US" smtClean="0"/>
              <a:t>‹N°›</a:t>
            </a:fld>
            <a:endParaRPr lang="en-US"/>
          </a:p>
        </p:txBody>
      </p:sp>
    </p:spTree>
    <p:extLst>
      <p:ext uri="{BB962C8B-B14F-4D97-AF65-F5344CB8AC3E}">
        <p14:creationId xmlns:p14="http://schemas.microsoft.com/office/powerpoint/2010/main" val="376465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29654-76CF-6045-B6FA-7BB38C025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45C78D7-B006-7949-9927-77F27851B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F9729A-603B-F74A-B469-2CC7F8E50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298DE-E521-1B4F-ACCE-392C9E47C13A}" type="datetime1">
              <a:rPr lang="en-GB" smtClean="0"/>
              <a:t>23/04/2019</a:t>
            </a:fld>
            <a:endParaRPr lang="en-US"/>
          </a:p>
        </p:txBody>
      </p:sp>
      <p:sp>
        <p:nvSpPr>
          <p:cNvPr id="5" name="Footer Placeholder 4">
            <a:extLst>
              <a:ext uri="{FF2B5EF4-FFF2-40B4-BE49-F238E27FC236}">
                <a16:creationId xmlns:a16="http://schemas.microsoft.com/office/drawing/2014/main" xmlns="" id="{E0FD7D5D-3C27-7640-970C-1A57D6C5E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@NP_Partnership #DTNA</a:t>
            </a:r>
          </a:p>
        </p:txBody>
      </p:sp>
      <p:sp>
        <p:nvSpPr>
          <p:cNvPr id="6" name="Slide Number Placeholder 5">
            <a:extLst>
              <a:ext uri="{FF2B5EF4-FFF2-40B4-BE49-F238E27FC236}">
                <a16:creationId xmlns:a16="http://schemas.microsoft.com/office/drawing/2014/main" xmlns="" id="{F16D696F-A8C8-C14B-ABE0-8D8AAD6CC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5D90C-3AD4-E948-B13A-B81A21FDFB62}" type="slidenum">
              <a:rPr lang="en-US" smtClean="0"/>
              <a:t>‹N°›</a:t>
            </a:fld>
            <a:endParaRPr lang="en-US"/>
          </a:p>
        </p:txBody>
      </p:sp>
    </p:spTree>
    <p:extLst>
      <p:ext uri="{BB962C8B-B14F-4D97-AF65-F5344CB8AC3E}">
        <p14:creationId xmlns:p14="http://schemas.microsoft.com/office/powerpoint/2010/main" val="3422409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14E87A2-5F80-634D-A030-A80C9C0614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 y="-6236"/>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pic>
        <p:nvPicPr>
          <p:cNvPr id="15" name="Picture 14">
            <a:extLst>
              <a:ext uri="{FF2B5EF4-FFF2-40B4-BE49-F238E27FC236}">
                <a16:creationId xmlns:a16="http://schemas.microsoft.com/office/drawing/2014/main" xmlns="" id="{7923EB90-6DCB-6541-8AD9-B532915011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3864" y="-37097"/>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9" name="Picture 8">
            <a:extLst>
              <a:ext uri="{FF2B5EF4-FFF2-40B4-BE49-F238E27FC236}">
                <a16:creationId xmlns:a16="http://schemas.microsoft.com/office/drawing/2014/main" xmlns="" id="{428DFB33-CF50-5F47-80D6-73244B0FD6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1286" y="-92612"/>
            <a:ext cx="4447527" cy="2560065"/>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1" name="Picture 10">
            <a:extLst>
              <a:ext uri="{FF2B5EF4-FFF2-40B4-BE49-F238E27FC236}">
                <a16:creationId xmlns:a16="http://schemas.microsoft.com/office/drawing/2014/main" xmlns="" id="{2B436518-6BDB-8C44-B942-4C0A93C3A0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7328" y="2665524"/>
            <a:ext cx="3770704" cy="4199724"/>
          </a:xfrm>
          <a:custGeom>
            <a:avLst/>
            <a:gdLst>
              <a:gd name="connsiteX0" fmla="*/ 0 w 3770724"/>
              <a:gd name="connsiteY0" fmla="*/ 0 h 4199724"/>
              <a:gd name="connsiteX1" fmla="*/ 3770724 w 3770724"/>
              <a:gd name="connsiteY1" fmla="*/ 0 h 4199724"/>
              <a:gd name="connsiteX2" fmla="*/ 1824067 w 3770724"/>
              <a:gd name="connsiteY2" fmla="*/ 4199724 h 4199724"/>
              <a:gd name="connsiteX3" fmla="*/ 0 w 3770724"/>
              <a:gd name="connsiteY3" fmla="*/ 4199724 h 4199724"/>
            </a:gdLst>
            <a:ahLst/>
            <a:cxnLst>
              <a:cxn ang="0">
                <a:pos x="connsiteX0" y="connsiteY0"/>
              </a:cxn>
              <a:cxn ang="0">
                <a:pos x="connsiteX1" y="connsiteY1"/>
              </a:cxn>
              <a:cxn ang="0">
                <a:pos x="connsiteX2" y="connsiteY2"/>
              </a:cxn>
              <a:cxn ang="0">
                <a:pos x="connsiteX3" y="connsiteY3"/>
              </a:cxn>
            </a:cxnLst>
            <a:rect l="l" t="t" r="r" b="b"/>
            <a:pathLst>
              <a:path w="3770724" h="4199724">
                <a:moveTo>
                  <a:pt x="0" y="0"/>
                </a:moveTo>
                <a:lnTo>
                  <a:pt x="3770724" y="0"/>
                </a:lnTo>
                <a:lnTo>
                  <a:pt x="1824067" y="4199724"/>
                </a:lnTo>
                <a:lnTo>
                  <a:pt x="0" y="4199724"/>
                </a:lnTo>
                <a:close/>
              </a:path>
            </a:pathLst>
          </a:custGeom>
        </p:spPr>
      </p:pic>
      <p:pic>
        <p:nvPicPr>
          <p:cNvPr id="5" name="Picture 4">
            <a:extLst>
              <a:ext uri="{FF2B5EF4-FFF2-40B4-BE49-F238E27FC236}">
                <a16:creationId xmlns:a16="http://schemas.microsoft.com/office/drawing/2014/main" xmlns="" id="{B197CD7F-9808-F94A-9774-9F7EA5EE60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13796" y="2661900"/>
            <a:ext cx="5108726" cy="4197911"/>
          </a:xfrm>
          <a:custGeom>
            <a:avLst/>
            <a:gdLst>
              <a:gd name="connsiteX0" fmla="*/ 1945141 w 5108726"/>
              <a:gd name="connsiteY0" fmla="*/ 0 h 4197911"/>
              <a:gd name="connsiteX1" fmla="*/ 5108726 w 5108726"/>
              <a:gd name="connsiteY1" fmla="*/ 0 h 4197911"/>
              <a:gd name="connsiteX2" fmla="*/ 3163585 w 5108726"/>
              <a:gd name="connsiteY2" fmla="*/ 4197911 h 4197911"/>
              <a:gd name="connsiteX3" fmla="*/ 3157362 w 5108726"/>
              <a:gd name="connsiteY3" fmla="*/ 4197911 h 4197911"/>
              <a:gd name="connsiteX4" fmla="*/ 1967571 w 5108726"/>
              <a:gd name="connsiteY4" fmla="*/ 4197911 h 4197911"/>
              <a:gd name="connsiteX5" fmla="*/ 317526 w 5108726"/>
              <a:gd name="connsiteY5" fmla="*/ 4197911 h 4197911"/>
              <a:gd name="connsiteX6" fmla="*/ 0 w 5108726"/>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20" name="Freeform 43">
            <a:extLst>
              <a:ext uri="{FF2B5EF4-FFF2-40B4-BE49-F238E27FC236}">
                <a16:creationId xmlns:a16="http://schemas.microsoft.com/office/drawing/2014/main" xmlns="" id="{AAD8F19F-4A55-467B-BED0-8837659A90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E45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xmlns="" id="{785A05A4-5CA2-8F4C-B173-215559EA40C8}"/>
              </a:ext>
            </a:extLst>
          </p:cNvPr>
          <p:cNvSpPr>
            <a:spLocks noGrp="1"/>
          </p:cNvSpPr>
          <p:nvPr>
            <p:ph type="subTitle" idx="1"/>
          </p:nvPr>
        </p:nvSpPr>
        <p:spPr>
          <a:xfrm>
            <a:off x="6236034" y="5250741"/>
            <a:ext cx="5538547" cy="826661"/>
          </a:xfrm>
        </p:spPr>
        <p:txBody>
          <a:bodyPr anchor="b">
            <a:normAutofit fontScale="92500"/>
          </a:bodyPr>
          <a:lstStyle/>
          <a:p>
            <a:pPr algn="r"/>
            <a:r>
              <a:rPr lang="en-US" sz="3600" i="1" dirty="0">
                <a:solidFill>
                  <a:srgbClr val="FFFFFF"/>
                </a:solidFill>
              </a:rPr>
              <a:t>Driving the North’s Ambitions</a:t>
            </a:r>
          </a:p>
        </p:txBody>
      </p:sp>
      <p:pic>
        <p:nvPicPr>
          <p:cNvPr id="7" name="Picture 6">
            <a:extLst>
              <a:ext uri="{FF2B5EF4-FFF2-40B4-BE49-F238E27FC236}">
                <a16:creationId xmlns:a16="http://schemas.microsoft.com/office/drawing/2014/main" xmlns="" id="{CCC68178-DBE7-1542-9A70-ADD3AA1F360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
          <a:stretch/>
        </p:blipFill>
        <p:spPr>
          <a:xfrm>
            <a:off x="2261968" y="1"/>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19" name="Picture 18">
            <a:extLst>
              <a:ext uri="{FF2B5EF4-FFF2-40B4-BE49-F238E27FC236}">
                <a16:creationId xmlns:a16="http://schemas.microsoft.com/office/drawing/2014/main" xmlns="" id="{29D66EF7-6FE5-4640-8C92-29C408274E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67502" y="3611682"/>
            <a:ext cx="4907079" cy="1965646"/>
          </a:xfrm>
          <a:prstGeom prst="rect">
            <a:avLst/>
          </a:prstGeom>
        </p:spPr>
      </p:pic>
      <p:sp>
        <p:nvSpPr>
          <p:cNvPr id="21" name="TextBox 20">
            <a:extLst>
              <a:ext uri="{FF2B5EF4-FFF2-40B4-BE49-F238E27FC236}">
                <a16:creationId xmlns:a16="http://schemas.microsoft.com/office/drawing/2014/main" xmlns="" id="{687A1B5C-9A34-BE49-83AD-B3F13BFCD58B}"/>
              </a:ext>
            </a:extLst>
          </p:cNvPr>
          <p:cNvSpPr txBox="1"/>
          <p:nvPr/>
        </p:nvSpPr>
        <p:spPr>
          <a:xfrm>
            <a:off x="8353356" y="6270038"/>
            <a:ext cx="3574716" cy="461665"/>
          </a:xfrm>
          <a:prstGeom prst="rect">
            <a:avLst/>
          </a:prstGeom>
          <a:noFill/>
        </p:spPr>
        <p:txBody>
          <a:bodyPr wrap="square" rtlCol="0">
            <a:spAutoFit/>
          </a:bodyPr>
          <a:lstStyle/>
          <a:p>
            <a:r>
              <a:rPr lang="en-US" sz="2400" b="1" dirty="0">
                <a:solidFill>
                  <a:schemeClr val="bg1"/>
                </a:solidFill>
              </a:rPr>
              <a:t>@</a:t>
            </a:r>
            <a:r>
              <a:rPr lang="en-US" sz="2400" b="1" dirty="0" err="1">
                <a:solidFill>
                  <a:schemeClr val="bg1"/>
                </a:solidFill>
              </a:rPr>
              <a:t>NP_Partnership</a:t>
            </a:r>
            <a:r>
              <a:rPr lang="en-US" sz="2400" b="1" dirty="0">
                <a:solidFill>
                  <a:schemeClr val="bg1"/>
                </a:solidFill>
              </a:rPr>
              <a:t> #DTNA</a:t>
            </a:r>
          </a:p>
        </p:txBody>
      </p:sp>
    </p:spTree>
    <p:extLst>
      <p:ext uri="{BB962C8B-B14F-4D97-AF65-F5344CB8AC3E}">
        <p14:creationId xmlns:p14="http://schemas.microsoft.com/office/powerpoint/2010/main" val="194589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Transport and economic development</a:t>
            </a:r>
          </a:p>
        </p:txBody>
      </p:sp>
      <p:pic>
        <p:nvPicPr>
          <p:cNvPr id="6" name="Picture 5">
            <a:extLst>
              <a:ext uri="{FF2B5EF4-FFF2-40B4-BE49-F238E27FC236}">
                <a16:creationId xmlns:a16="http://schemas.microsoft.com/office/drawing/2014/main" xmlns="" id="{A6735F38-181E-444E-8C58-698508B5523C}"/>
              </a:ext>
            </a:extLst>
          </p:cNvPr>
          <p:cNvPicPr>
            <a:picLocks noChangeAspect="1"/>
          </p:cNvPicPr>
          <p:nvPr/>
        </p:nvPicPr>
        <p:blipFill>
          <a:blip r:embed="rId4"/>
          <a:stretch>
            <a:fillRect/>
          </a:stretch>
        </p:blipFill>
        <p:spPr>
          <a:xfrm>
            <a:off x="4949318" y="377041"/>
            <a:ext cx="6967097" cy="6103917"/>
          </a:xfrm>
          <a:prstGeom prst="rect">
            <a:avLst/>
          </a:prstGeom>
        </p:spPr>
      </p:pic>
    </p:spTree>
    <p:extLst>
      <p:ext uri="{BB962C8B-B14F-4D97-AF65-F5344CB8AC3E}">
        <p14:creationId xmlns:p14="http://schemas.microsoft.com/office/powerpoint/2010/main" val="229910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Thank you</a:t>
            </a:r>
          </a:p>
        </p:txBody>
      </p:sp>
      <p:sp>
        <p:nvSpPr>
          <p:cNvPr id="3" name="Content Placeholder 2">
            <a:extLst>
              <a:ext uri="{FF2B5EF4-FFF2-40B4-BE49-F238E27FC236}">
                <a16:creationId xmlns:a16="http://schemas.microsoft.com/office/drawing/2014/main" xmlns="" id="{F26FF8AB-CCA5-EE47-922F-864918EADBD8}"/>
              </a:ext>
            </a:extLst>
          </p:cNvPr>
          <p:cNvSpPr>
            <a:spLocks noGrp="1"/>
          </p:cNvSpPr>
          <p:nvPr>
            <p:ph idx="1"/>
          </p:nvPr>
        </p:nvSpPr>
        <p:spPr>
          <a:xfrm>
            <a:off x="6090574" y="801866"/>
            <a:ext cx="5306084" cy="5230634"/>
          </a:xfrm>
        </p:spPr>
        <p:txBody>
          <a:bodyPr anchor="ctr">
            <a:normAutofit/>
          </a:bodyPr>
          <a:lstStyle/>
          <a:p>
            <a:pPr marL="0" indent="0">
              <a:buNone/>
            </a:pPr>
            <a:r>
              <a:rPr lang="en-GB" sz="1700" dirty="0">
                <a:solidFill>
                  <a:srgbClr val="000000"/>
                </a:solidFill>
              </a:rPr>
              <a:t>Andrew McPhillips</a:t>
            </a:r>
          </a:p>
          <a:p>
            <a:pPr marL="0" indent="0">
              <a:buNone/>
            </a:pPr>
            <a:r>
              <a:rPr lang="en-GB" sz="1700" dirty="0">
                <a:solidFill>
                  <a:srgbClr val="000000"/>
                </a:solidFill>
              </a:rPr>
              <a:t>Chief Economist</a:t>
            </a:r>
          </a:p>
          <a:p>
            <a:endParaRPr lang="en-GB" sz="1700" dirty="0">
              <a:solidFill>
                <a:srgbClr val="000000"/>
              </a:solidFill>
            </a:endParaRPr>
          </a:p>
          <a:p>
            <a:pPr marL="0" indent="0">
              <a:buNone/>
            </a:pPr>
            <a:r>
              <a:rPr lang="en-GB" sz="1600" dirty="0" err="1">
                <a:solidFill>
                  <a:srgbClr val="000000"/>
                </a:solidFill>
              </a:rPr>
              <a:t>andrew.mcphillips@northernpowerhousepartnership.co.uk</a:t>
            </a:r>
            <a:endParaRPr lang="en-GB" sz="1600" dirty="0">
              <a:solidFill>
                <a:srgbClr val="000000"/>
              </a:solidFill>
            </a:endParaRPr>
          </a:p>
          <a:p>
            <a:endParaRPr lang="en-GB" sz="1700" dirty="0">
              <a:solidFill>
                <a:srgbClr val="000000"/>
              </a:solidFill>
            </a:endParaRPr>
          </a:p>
        </p:txBody>
      </p:sp>
    </p:spTree>
    <p:extLst>
      <p:ext uri="{BB962C8B-B14F-4D97-AF65-F5344CB8AC3E}">
        <p14:creationId xmlns:p14="http://schemas.microsoft.com/office/powerpoint/2010/main" val="378891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8E5115D-F555-8642-9DA4-FDDBFFE093E2}"/>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City Growth Commission </a:t>
            </a:r>
            <a:br>
              <a:rPr lang="en-US" dirty="0">
                <a:solidFill>
                  <a:srgbClr val="FFFFFF"/>
                </a:solidFill>
              </a:rPr>
            </a:br>
            <a:r>
              <a:rPr lang="en-US" dirty="0">
                <a:solidFill>
                  <a:srgbClr val="FFFFFF"/>
                </a:solidFill>
              </a:rPr>
              <a:t>2014</a:t>
            </a:r>
          </a:p>
        </p:txBody>
      </p:sp>
      <p:sp>
        <p:nvSpPr>
          <p:cNvPr id="6" name="Content Placeholder 5">
            <a:extLst>
              <a:ext uri="{FF2B5EF4-FFF2-40B4-BE49-F238E27FC236}">
                <a16:creationId xmlns:a16="http://schemas.microsoft.com/office/drawing/2014/main" xmlns="" id="{257E2659-488C-7A4F-85C7-054BC44AB376}"/>
              </a:ext>
            </a:extLst>
          </p:cNvPr>
          <p:cNvSpPr>
            <a:spLocks noGrp="1"/>
          </p:cNvSpPr>
          <p:nvPr>
            <p:ph idx="1"/>
          </p:nvPr>
        </p:nvSpPr>
        <p:spPr>
          <a:xfrm>
            <a:off x="6090574" y="801866"/>
            <a:ext cx="5306084" cy="5230634"/>
          </a:xfrm>
        </p:spPr>
        <p:txBody>
          <a:bodyPr anchor="ctr">
            <a:normAutofit/>
          </a:bodyPr>
          <a:lstStyle/>
          <a:p>
            <a:r>
              <a:rPr lang="en-US" sz="1700" dirty="0">
                <a:solidFill>
                  <a:srgbClr val="000000"/>
                </a:solidFill>
              </a:rPr>
              <a:t>Set up with the purpose of identifying how to raise the trend growth rate of the UK.</a:t>
            </a:r>
          </a:p>
          <a:p>
            <a:r>
              <a:rPr lang="en-GB" sz="1700" dirty="0">
                <a:solidFill>
                  <a:srgbClr val="000000"/>
                </a:solidFill>
              </a:rPr>
              <a:t>Recognised that 61% of growth in the UK is driven by city regions.</a:t>
            </a:r>
          </a:p>
          <a:p>
            <a:r>
              <a:rPr lang="en-GB" sz="1700" dirty="0">
                <a:solidFill>
                  <a:srgbClr val="000000"/>
                </a:solidFill>
              </a:rPr>
              <a:t>Yet London is the only UK city that registers amongst the most significant in the world.</a:t>
            </a:r>
          </a:p>
          <a:p>
            <a:r>
              <a:rPr lang="en-GB" sz="1700" dirty="0">
                <a:solidFill>
                  <a:srgbClr val="000000"/>
                </a:solidFill>
              </a:rPr>
              <a:t>The UK is one of the most centralised economies in terms of tax raising and spending. Cities in the North have a considerable fiscal gap and therefore rely on transfers from London.</a:t>
            </a:r>
          </a:p>
          <a:p>
            <a:r>
              <a:rPr lang="en-GB" sz="1700" dirty="0">
                <a:solidFill>
                  <a:srgbClr val="000000"/>
                </a:solidFill>
              </a:rPr>
              <a:t>The benefits of agglomeration around the major cities of the UK  were viewed as being key to raising growth and narrowing the gap between London and the rest of the UK.</a:t>
            </a:r>
          </a:p>
          <a:p>
            <a:endParaRPr lang="en-US" sz="1700" dirty="0">
              <a:solidFill>
                <a:srgbClr val="000000"/>
              </a:solidFill>
            </a:endParaRPr>
          </a:p>
        </p:txBody>
      </p:sp>
    </p:spTree>
    <p:extLst>
      <p:ext uri="{BB962C8B-B14F-4D97-AF65-F5344CB8AC3E}">
        <p14:creationId xmlns:p14="http://schemas.microsoft.com/office/powerpoint/2010/main" val="332283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What is the Northern Powerhouse?</a:t>
            </a:r>
          </a:p>
        </p:txBody>
      </p:sp>
      <p:sp>
        <p:nvSpPr>
          <p:cNvPr id="3" name="Content Placeholder 2">
            <a:extLst>
              <a:ext uri="{FF2B5EF4-FFF2-40B4-BE49-F238E27FC236}">
                <a16:creationId xmlns:a16="http://schemas.microsoft.com/office/drawing/2014/main" xmlns="" id="{F26FF8AB-CCA5-EE47-922F-864918EADBD8}"/>
              </a:ext>
            </a:extLst>
          </p:cNvPr>
          <p:cNvSpPr>
            <a:spLocks noGrp="1"/>
          </p:cNvSpPr>
          <p:nvPr>
            <p:ph idx="1"/>
          </p:nvPr>
        </p:nvSpPr>
        <p:spPr>
          <a:xfrm>
            <a:off x="6090574" y="801866"/>
            <a:ext cx="5306084" cy="5230634"/>
          </a:xfrm>
        </p:spPr>
        <p:txBody>
          <a:bodyPr anchor="ctr">
            <a:normAutofit/>
          </a:bodyPr>
          <a:lstStyle/>
          <a:p>
            <a:pPr marL="0" indent="0">
              <a:buNone/>
            </a:pPr>
            <a:r>
              <a:rPr lang="en-US" sz="1700" dirty="0">
                <a:solidFill>
                  <a:srgbClr val="000000"/>
                </a:solidFill>
              </a:rPr>
              <a:t>The term ‘Northern Powerhouse’ was first used by George Osborne in June 2014 during his speech at the Power Hall in the Museum of Science and Industry.</a:t>
            </a:r>
          </a:p>
          <a:p>
            <a:pPr marL="0" indent="0">
              <a:buNone/>
            </a:pPr>
            <a:r>
              <a:rPr lang="en-US" sz="1700" dirty="0">
                <a:solidFill>
                  <a:srgbClr val="000000"/>
                </a:solidFill>
              </a:rPr>
              <a:t>Individually, as great and as proud as our cities are, they are quite small globally. However, the distance between our great cities is also quite small - sufficiently close to each other that if combined, can take on the world.</a:t>
            </a:r>
          </a:p>
          <a:p>
            <a:pPr marL="0" indent="0">
              <a:buNone/>
            </a:pPr>
            <a:r>
              <a:rPr lang="en-US" sz="1700" dirty="0">
                <a:solidFill>
                  <a:srgbClr val="000000"/>
                </a:solidFill>
              </a:rPr>
              <a:t>It is not about just one city but a collection of Northern cities – that if connectivity, collaboration and the ability to work together is improved, can create a Northern Powerhouse.</a:t>
            </a:r>
          </a:p>
          <a:p>
            <a:pPr marL="0" indent="0">
              <a:buNone/>
            </a:pPr>
            <a:r>
              <a:rPr lang="en-US" sz="1700" dirty="0">
                <a:solidFill>
                  <a:srgbClr val="000000"/>
                </a:solidFill>
              </a:rPr>
              <a:t>In this 2014 speech the four suggested areas set out to create the Northern Powerhouse were:</a:t>
            </a:r>
          </a:p>
          <a:p>
            <a:r>
              <a:rPr lang="en-US" sz="1700" dirty="0">
                <a:solidFill>
                  <a:srgbClr val="000000"/>
                </a:solidFill>
              </a:rPr>
              <a:t>Enabling local power and control</a:t>
            </a:r>
          </a:p>
          <a:p>
            <a:r>
              <a:rPr lang="en-US" sz="1700" dirty="0">
                <a:solidFill>
                  <a:srgbClr val="000000"/>
                </a:solidFill>
              </a:rPr>
              <a:t>Launching a radical transport infrastructure plan</a:t>
            </a:r>
          </a:p>
          <a:p>
            <a:r>
              <a:rPr lang="en-US" sz="1700" dirty="0">
                <a:solidFill>
                  <a:srgbClr val="000000"/>
                </a:solidFill>
              </a:rPr>
              <a:t>Supporting creative thinking</a:t>
            </a:r>
          </a:p>
          <a:p>
            <a:r>
              <a:rPr lang="en-US" sz="1700" dirty="0">
                <a:solidFill>
                  <a:srgbClr val="000000"/>
                </a:solidFill>
              </a:rPr>
              <a:t>Developing science and innovation</a:t>
            </a:r>
          </a:p>
        </p:txBody>
      </p:sp>
    </p:spTree>
    <p:extLst>
      <p:ext uri="{BB962C8B-B14F-4D97-AF65-F5344CB8AC3E}">
        <p14:creationId xmlns:p14="http://schemas.microsoft.com/office/powerpoint/2010/main" val="281853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How large is the performance gap?</a:t>
            </a:r>
          </a:p>
        </p:txBody>
      </p:sp>
      <p:pic>
        <p:nvPicPr>
          <p:cNvPr id="7" name="Picture 6">
            <a:extLst>
              <a:ext uri="{FF2B5EF4-FFF2-40B4-BE49-F238E27FC236}">
                <a16:creationId xmlns:a16="http://schemas.microsoft.com/office/drawing/2014/main" xmlns="" id="{D7D51420-C8F7-AC47-A87E-F5CD1B262730}"/>
              </a:ext>
            </a:extLst>
          </p:cNvPr>
          <p:cNvPicPr>
            <a:picLocks noChangeAspect="1"/>
          </p:cNvPicPr>
          <p:nvPr/>
        </p:nvPicPr>
        <p:blipFill>
          <a:blip r:embed="rId4"/>
          <a:stretch>
            <a:fillRect/>
          </a:stretch>
        </p:blipFill>
        <p:spPr>
          <a:xfrm>
            <a:off x="4949318" y="1106694"/>
            <a:ext cx="6997339" cy="4644611"/>
          </a:xfrm>
          <a:prstGeom prst="rect">
            <a:avLst/>
          </a:prstGeom>
        </p:spPr>
      </p:pic>
    </p:spTree>
    <p:extLst>
      <p:ext uri="{BB962C8B-B14F-4D97-AF65-F5344CB8AC3E}">
        <p14:creationId xmlns:p14="http://schemas.microsoft.com/office/powerpoint/2010/main" val="245678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How large is the performance gap?</a:t>
            </a:r>
          </a:p>
        </p:txBody>
      </p:sp>
      <p:pic>
        <p:nvPicPr>
          <p:cNvPr id="3" name="Picture 2">
            <a:extLst>
              <a:ext uri="{FF2B5EF4-FFF2-40B4-BE49-F238E27FC236}">
                <a16:creationId xmlns:a16="http://schemas.microsoft.com/office/drawing/2014/main" xmlns="" id="{A0B6EC23-2811-1945-A29C-DFD91E6EBC5E}"/>
              </a:ext>
            </a:extLst>
          </p:cNvPr>
          <p:cNvPicPr>
            <a:picLocks noChangeAspect="1"/>
          </p:cNvPicPr>
          <p:nvPr/>
        </p:nvPicPr>
        <p:blipFill>
          <a:blip r:embed="rId4"/>
          <a:stretch>
            <a:fillRect/>
          </a:stretch>
        </p:blipFill>
        <p:spPr>
          <a:xfrm>
            <a:off x="4780749" y="1184163"/>
            <a:ext cx="7130659" cy="4489674"/>
          </a:xfrm>
          <a:prstGeom prst="rect">
            <a:avLst/>
          </a:prstGeom>
        </p:spPr>
      </p:pic>
    </p:spTree>
    <p:extLst>
      <p:ext uri="{BB962C8B-B14F-4D97-AF65-F5344CB8AC3E}">
        <p14:creationId xmlns:p14="http://schemas.microsoft.com/office/powerpoint/2010/main" val="54303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How large is the performance gap?</a:t>
            </a:r>
          </a:p>
        </p:txBody>
      </p:sp>
      <p:pic>
        <p:nvPicPr>
          <p:cNvPr id="4" name="Picture 3">
            <a:extLst>
              <a:ext uri="{FF2B5EF4-FFF2-40B4-BE49-F238E27FC236}">
                <a16:creationId xmlns:a16="http://schemas.microsoft.com/office/drawing/2014/main" xmlns="" id="{C623CFD5-42F6-AE40-A52D-18D98BA167DC}"/>
              </a:ext>
            </a:extLst>
          </p:cNvPr>
          <p:cNvPicPr>
            <a:picLocks noChangeAspect="1"/>
          </p:cNvPicPr>
          <p:nvPr/>
        </p:nvPicPr>
        <p:blipFill>
          <a:blip r:embed="rId4"/>
          <a:stretch>
            <a:fillRect/>
          </a:stretch>
        </p:blipFill>
        <p:spPr>
          <a:xfrm>
            <a:off x="4641972" y="1123614"/>
            <a:ext cx="7389867" cy="4610772"/>
          </a:xfrm>
          <a:prstGeom prst="rect">
            <a:avLst/>
          </a:prstGeom>
        </p:spPr>
      </p:pic>
    </p:spTree>
    <p:extLst>
      <p:ext uri="{BB962C8B-B14F-4D97-AF65-F5344CB8AC3E}">
        <p14:creationId xmlns:p14="http://schemas.microsoft.com/office/powerpoint/2010/main" val="213196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sz="3800" dirty="0">
                <a:solidFill>
                  <a:srgbClr val="FFFFFF"/>
                </a:solidFill>
              </a:rPr>
              <a:t>The ‘transformational’ growth scenario</a:t>
            </a:r>
          </a:p>
        </p:txBody>
      </p:sp>
      <p:pic>
        <p:nvPicPr>
          <p:cNvPr id="3" name="Picture 2">
            <a:extLst>
              <a:ext uri="{FF2B5EF4-FFF2-40B4-BE49-F238E27FC236}">
                <a16:creationId xmlns:a16="http://schemas.microsoft.com/office/drawing/2014/main" xmlns="" id="{FF36A776-AE12-AF47-84F0-815D806B89AB}"/>
              </a:ext>
            </a:extLst>
          </p:cNvPr>
          <p:cNvPicPr>
            <a:picLocks noChangeAspect="1"/>
          </p:cNvPicPr>
          <p:nvPr/>
        </p:nvPicPr>
        <p:blipFill>
          <a:blip r:embed="rId4"/>
          <a:stretch>
            <a:fillRect/>
          </a:stretch>
        </p:blipFill>
        <p:spPr>
          <a:xfrm>
            <a:off x="4878607" y="1068358"/>
            <a:ext cx="7125537" cy="4920014"/>
          </a:xfrm>
          <a:prstGeom prst="rect">
            <a:avLst/>
          </a:prstGeom>
        </p:spPr>
      </p:pic>
    </p:spTree>
    <p:extLst>
      <p:ext uri="{BB962C8B-B14F-4D97-AF65-F5344CB8AC3E}">
        <p14:creationId xmlns:p14="http://schemas.microsoft.com/office/powerpoint/2010/main" val="110757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The ‘prime’ capabilities</a:t>
            </a:r>
          </a:p>
        </p:txBody>
      </p:sp>
      <p:sp>
        <p:nvSpPr>
          <p:cNvPr id="3" name="Content Placeholder 2">
            <a:extLst>
              <a:ext uri="{FF2B5EF4-FFF2-40B4-BE49-F238E27FC236}">
                <a16:creationId xmlns:a16="http://schemas.microsoft.com/office/drawing/2014/main" xmlns="" id="{F26FF8AB-CCA5-EE47-922F-864918EADBD8}"/>
              </a:ext>
            </a:extLst>
          </p:cNvPr>
          <p:cNvSpPr>
            <a:spLocks noGrp="1"/>
          </p:cNvSpPr>
          <p:nvPr>
            <p:ph idx="1"/>
          </p:nvPr>
        </p:nvSpPr>
        <p:spPr>
          <a:xfrm>
            <a:off x="6090574" y="801866"/>
            <a:ext cx="5306084" cy="5230634"/>
          </a:xfrm>
        </p:spPr>
        <p:txBody>
          <a:bodyPr anchor="ctr">
            <a:normAutofit/>
          </a:bodyPr>
          <a:lstStyle/>
          <a:p>
            <a:r>
              <a:rPr lang="en-US" sz="2000" dirty="0">
                <a:solidFill>
                  <a:srgbClr val="000000"/>
                </a:solidFill>
              </a:rPr>
              <a:t>Advanced manufacturing</a:t>
            </a:r>
          </a:p>
          <a:p>
            <a:r>
              <a:rPr lang="en-US" sz="2000" dirty="0">
                <a:solidFill>
                  <a:srgbClr val="000000"/>
                </a:solidFill>
              </a:rPr>
              <a:t>Energy</a:t>
            </a:r>
          </a:p>
          <a:p>
            <a:r>
              <a:rPr lang="en-US" sz="2000" dirty="0">
                <a:solidFill>
                  <a:srgbClr val="000000"/>
                </a:solidFill>
              </a:rPr>
              <a:t>Health Innovation</a:t>
            </a:r>
          </a:p>
          <a:p>
            <a:r>
              <a:rPr lang="en-US" sz="2000" dirty="0">
                <a:solidFill>
                  <a:srgbClr val="000000"/>
                </a:solidFill>
              </a:rPr>
              <a:t>Digital</a:t>
            </a:r>
          </a:p>
          <a:p>
            <a:endParaRPr lang="en-US" sz="2000" dirty="0">
              <a:solidFill>
                <a:srgbClr val="000000"/>
              </a:solidFill>
            </a:endParaRPr>
          </a:p>
          <a:p>
            <a:pPr marL="0" indent="0">
              <a:buNone/>
            </a:pPr>
            <a:r>
              <a:rPr lang="en-US" sz="2000" dirty="0">
                <a:solidFill>
                  <a:srgbClr val="000000"/>
                </a:solidFill>
              </a:rPr>
              <a:t>Enabling capabilities:</a:t>
            </a:r>
          </a:p>
          <a:p>
            <a:r>
              <a:rPr lang="en-US" sz="2000" dirty="0">
                <a:solidFill>
                  <a:srgbClr val="000000"/>
                </a:solidFill>
              </a:rPr>
              <a:t>Financial and Professional Services</a:t>
            </a:r>
          </a:p>
          <a:p>
            <a:r>
              <a:rPr lang="en-US" sz="2000" dirty="0">
                <a:solidFill>
                  <a:srgbClr val="000000"/>
                </a:solidFill>
              </a:rPr>
              <a:t>Logistics</a:t>
            </a:r>
          </a:p>
          <a:p>
            <a:r>
              <a:rPr lang="en-US" sz="2000" dirty="0">
                <a:solidFill>
                  <a:srgbClr val="000000"/>
                </a:solidFill>
              </a:rPr>
              <a:t>Education</a:t>
            </a:r>
          </a:p>
        </p:txBody>
      </p:sp>
    </p:spTree>
    <p:extLst>
      <p:ext uri="{BB962C8B-B14F-4D97-AF65-F5344CB8AC3E}">
        <p14:creationId xmlns:p14="http://schemas.microsoft.com/office/powerpoint/2010/main" val="226147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6E52EA4-7547-A345-B533-C227763B69E3}"/>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Delivery</a:t>
            </a:r>
          </a:p>
        </p:txBody>
      </p:sp>
      <p:sp>
        <p:nvSpPr>
          <p:cNvPr id="3" name="Content Placeholder 2">
            <a:extLst>
              <a:ext uri="{FF2B5EF4-FFF2-40B4-BE49-F238E27FC236}">
                <a16:creationId xmlns:a16="http://schemas.microsoft.com/office/drawing/2014/main" xmlns="" id="{F26FF8AB-CCA5-EE47-922F-864918EADBD8}"/>
              </a:ext>
            </a:extLst>
          </p:cNvPr>
          <p:cNvSpPr>
            <a:spLocks noGrp="1"/>
          </p:cNvSpPr>
          <p:nvPr>
            <p:ph idx="1"/>
          </p:nvPr>
        </p:nvSpPr>
        <p:spPr>
          <a:xfrm>
            <a:off x="6090574" y="801866"/>
            <a:ext cx="5306084" cy="5230634"/>
          </a:xfrm>
        </p:spPr>
        <p:txBody>
          <a:bodyPr anchor="ctr">
            <a:normAutofit/>
          </a:bodyPr>
          <a:lstStyle/>
          <a:p>
            <a:r>
              <a:rPr lang="en-GB" sz="1700" b="1" dirty="0">
                <a:solidFill>
                  <a:srgbClr val="000000"/>
                </a:solidFill>
              </a:rPr>
              <a:t>Connectivity</a:t>
            </a:r>
            <a:r>
              <a:rPr lang="en-GB" sz="1700" dirty="0">
                <a:solidFill>
                  <a:srgbClr val="000000"/>
                </a:solidFill>
              </a:rPr>
              <a:t> is critical to creating a Northern Powerhouse capable of taking on and improving the world. We need an ultra-modern network, on road, rail, in the air and at our ports, so our school leavers and graduates can look for skilled job opportunities </a:t>
            </a:r>
          </a:p>
          <a:p>
            <a:r>
              <a:rPr lang="en-GB" sz="1700" dirty="0">
                <a:solidFill>
                  <a:srgbClr val="000000"/>
                </a:solidFill>
              </a:rPr>
              <a:t>The North’s high-speed rail network, </a:t>
            </a:r>
            <a:r>
              <a:rPr lang="en-GB" sz="1700" b="1" dirty="0">
                <a:solidFill>
                  <a:srgbClr val="000000"/>
                </a:solidFill>
              </a:rPr>
              <a:t>Northern Powerhouse Rail</a:t>
            </a:r>
            <a:r>
              <a:rPr lang="en-GB" sz="1700" dirty="0">
                <a:solidFill>
                  <a:srgbClr val="000000"/>
                </a:solidFill>
              </a:rPr>
              <a:t>, will see six services an hour between Leeds and Manchester, each taking under half an hour, making commuting quick and simple </a:t>
            </a:r>
          </a:p>
          <a:p>
            <a:r>
              <a:rPr lang="en-GB" sz="1700" dirty="0">
                <a:solidFill>
                  <a:srgbClr val="000000"/>
                </a:solidFill>
              </a:rPr>
              <a:t>We will focus on improving the quality of our </a:t>
            </a:r>
            <a:r>
              <a:rPr lang="en-GB" sz="1700" b="1" dirty="0">
                <a:solidFill>
                  <a:srgbClr val="000000"/>
                </a:solidFill>
              </a:rPr>
              <a:t>education</a:t>
            </a:r>
            <a:r>
              <a:rPr lang="en-GB" sz="1700" dirty="0">
                <a:solidFill>
                  <a:srgbClr val="000000"/>
                </a:solidFill>
              </a:rPr>
              <a:t>, with inspiring leaders and teachers, and narrowing the gap in achievement when young people leave school in the North compared with the South.</a:t>
            </a:r>
          </a:p>
          <a:p>
            <a:r>
              <a:rPr lang="en-GB" sz="1700" b="1" dirty="0">
                <a:solidFill>
                  <a:srgbClr val="000000"/>
                </a:solidFill>
              </a:rPr>
              <a:t>Work-based education </a:t>
            </a:r>
            <a:r>
              <a:rPr lang="en-GB" sz="1700" dirty="0">
                <a:solidFill>
                  <a:srgbClr val="000000"/>
                </a:solidFill>
              </a:rPr>
              <a:t>through modern apprenticeships will be crucial in delivering this ambition. We are urging Northern businesses to commit to provide this support to inspire our young people to succeed in a changing, dynamic world of work. </a:t>
            </a:r>
          </a:p>
          <a:p>
            <a:endParaRPr lang="en-GB" sz="1700" dirty="0">
              <a:solidFill>
                <a:srgbClr val="000000"/>
              </a:solidFill>
            </a:endParaRPr>
          </a:p>
        </p:txBody>
      </p:sp>
    </p:spTree>
    <p:extLst>
      <p:ext uri="{BB962C8B-B14F-4D97-AF65-F5344CB8AC3E}">
        <p14:creationId xmlns:p14="http://schemas.microsoft.com/office/powerpoint/2010/main" val="2345058541"/>
      </p:ext>
    </p:extLst>
  </p:cSld>
  <p:clrMapOvr>
    <a:masterClrMapping/>
  </p:clrMapOvr>
</p:sld>
</file>

<file path=ppt/theme/theme1.xml><?xml version="1.0" encoding="utf-8"?>
<a:theme xmlns:a="http://schemas.openxmlformats.org/drawingml/2006/main" name="Office Theme">
  <a:themeElements>
    <a:clrScheme name="Custom 2">
      <a:dk1>
        <a:srgbClr val="23193F"/>
      </a:dk1>
      <a:lt1>
        <a:srgbClr val="FFFFFF"/>
      </a:lt1>
      <a:dk2>
        <a:srgbClr val="23193F"/>
      </a:dk2>
      <a:lt2>
        <a:srgbClr val="85BAC8"/>
      </a:lt2>
      <a:accent1>
        <a:srgbClr val="85BAC8"/>
      </a:accent1>
      <a:accent2>
        <a:srgbClr val="43A2A9"/>
      </a:accent2>
      <a:accent3>
        <a:srgbClr val="2A718D"/>
      </a:accent3>
      <a:accent4>
        <a:srgbClr val="807BA6"/>
      </a:accent4>
      <a:accent5>
        <a:srgbClr val="713978"/>
      </a:accent5>
      <a:accent6>
        <a:srgbClr val="8EC0C1"/>
      </a:accent6>
      <a:hlink>
        <a:srgbClr val="6D9D9B"/>
      </a:hlink>
      <a:folHlink>
        <a:srgbClr val="6D85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31641</TotalTime>
  <Words>963</Words>
  <Application>Microsoft Office PowerPoint</Application>
  <PresentationFormat>Grand écran</PresentationFormat>
  <Paragraphs>91</Paragraphs>
  <Slides>11</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Office Theme</vt:lpstr>
      <vt:lpstr>Présentation PowerPoint</vt:lpstr>
      <vt:lpstr>City Growth Commission  2014</vt:lpstr>
      <vt:lpstr>What is the Northern Powerhouse?</vt:lpstr>
      <vt:lpstr>How large is the performance gap?</vt:lpstr>
      <vt:lpstr>How large is the performance gap?</vt:lpstr>
      <vt:lpstr>How large is the performance gap?</vt:lpstr>
      <vt:lpstr>The ‘transformational’ growth scenario</vt:lpstr>
      <vt:lpstr>The ‘prime’ capabilities</vt:lpstr>
      <vt:lpstr>Delivery</vt:lpstr>
      <vt:lpstr>Transport and economic development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Northern Powerhouse Partnership</dc:title>
  <dc:creator>Emma Green</dc:creator>
  <cp:lastModifiedBy>Anne MATTIOLI</cp:lastModifiedBy>
  <cp:revision>39</cp:revision>
  <dcterms:created xsi:type="dcterms:W3CDTF">2018-10-09T13:54:57Z</dcterms:created>
  <dcterms:modified xsi:type="dcterms:W3CDTF">2019-04-23T08:22:30Z</dcterms:modified>
</cp:coreProperties>
</file>