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67" r:id="rId5"/>
    <p:sldMasterId id="2147483683" r:id="rId6"/>
  </p:sldMasterIdLst>
  <p:notesMasterIdLst>
    <p:notesMasterId r:id="rId42"/>
  </p:notesMasterIdLst>
  <p:handoutMasterIdLst>
    <p:handoutMasterId r:id="rId43"/>
  </p:handoutMasterIdLst>
  <p:sldIdLst>
    <p:sldId id="1106" r:id="rId7"/>
    <p:sldId id="1047" r:id="rId8"/>
    <p:sldId id="1048" r:id="rId9"/>
    <p:sldId id="1103" r:id="rId10"/>
    <p:sldId id="298" r:id="rId11"/>
    <p:sldId id="1109" r:id="rId12"/>
    <p:sldId id="1111" r:id="rId13"/>
    <p:sldId id="1114" r:id="rId14"/>
    <p:sldId id="1115" r:id="rId15"/>
    <p:sldId id="1117" r:id="rId16"/>
    <p:sldId id="1140" r:id="rId17"/>
    <p:sldId id="1136" r:id="rId18"/>
    <p:sldId id="3784" r:id="rId19"/>
    <p:sldId id="3785" r:id="rId20"/>
    <p:sldId id="3787" r:id="rId21"/>
    <p:sldId id="1118" r:id="rId22"/>
    <p:sldId id="427" r:id="rId23"/>
    <p:sldId id="1143" r:id="rId24"/>
    <p:sldId id="3780" r:id="rId25"/>
    <p:sldId id="1128" r:id="rId26"/>
    <p:sldId id="3786" r:id="rId27"/>
    <p:sldId id="1119" r:id="rId28"/>
    <p:sldId id="3782" r:id="rId29"/>
    <p:sldId id="3791" r:id="rId30"/>
    <p:sldId id="3788" r:id="rId31"/>
    <p:sldId id="3792" r:id="rId32"/>
    <p:sldId id="3783" r:id="rId33"/>
    <p:sldId id="3661" r:id="rId34"/>
    <p:sldId id="3781" r:id="rId35"/>
    <p:sldId id="3739" r:id="rId36"/>
    <p:sldId id="3756" r:id="rId37"/>
    <p:sldId id="1132" r:id="rId38"/>
    <p:sldId id="1134" r:id="rId39"/>
    <p:sldId id="3703" r:id="rId40"/>
    <p:sldId id="1130"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éclinaison Bleu" id="{A904AD9D-2E40-49D2-A1EF-690D97A23FC1}">
          <p14:sldIdLst>
            <p14:sldId id="1106"/>
            <p14:sldId id="1047"/>
            <p14:sldId id="1048"/>
            <p14:sldId id="1103"/>
            <p14:sldId id="298"/>
            <p14:sldId id="1109"/>
            <p14:sldId id="1111"/>
            <p14:sldId id="1114"/>
            <p14:sldId id="1115"/>
            <p14:sldId id="1117"/>
            <p14:sldId id="1140"/>
            <p14:sldId id="1136"/>
            <p14:sldId id="3784"/>
            <p14:sldId id="3785"/>
            <p14:sldId id="3787"/>
            <p14:sldId id="1118"/>
            <p14:sldId id="427"/>
            <p14:sldId id="1143"/>
            <p14:sldId id="3780"/>
            <p14:sldId id="1128"/>
            <p14:sldId id="3786"/>
            <p14:sldId id="1119"/>
            <p14:sldId id="3782"/>
            <p14:sldId id="3791"/>
            <p14:sldId id="3788"/>
            <p14:sldId id="3792"/>
            <p14:sldId id="3783"/>
            <p14:sldId id="3661"/>
            <p14:sldId id="3781"/>
            <p14:sldId id="3739"/>
            <p14:sldId id="3756"/>
            <p14:sldId id="1132"/>
            <p14:sldId id="1134"/>
            <p14:sldId id="3703"/>
            <p14:sldId id="11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Blanc" initials="AB" lastIdx="0" clrIdx="0">
    <p:extLst>
      <p:ext uri="{19B8F6BF-5375-455C-9EA6-DF929625EA0E}">
        <p15:presenceInfo xmlns:p15="http://schemas.microsoft.com/office/powerpoint/2012/main" userId="Antoine Bla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2F5"/>
    <a:srgbClr val="EB2474"/>
    <a:srgbClr val="04307C"/>
    <a:srgbClr val="BFBFBF"/>
    <a:srgbClr val="9A197E"/>
    <a:srgbClr val="D9D9D9"/>
    <a:srgbClr val="F2F2F2"/>
    <a:srgbClr val="A6A6A6"/>
    <a:srgbClr val="730B35"/>
    <a:srgbClr val="858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0" autoAdjust="0"/>
    <p:restoredTop sz="94676"/>
  </p:normalViewPr>
  <p:slideViewPr>
    <p:cSldViewPr snapToGrid="0">
      <p:cViewPr varScale="1">
        <p:scale>
          <a:sx n="106" d="100"/>
          <a:sy n="106" d="100"/>
        </p:scale>
        <p:origin x="224" y="168"/>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srv-fichier\PES\2-%20CDV\Note%20de%20conjoncture\2020\NCS%202020%20Sept\Tris%20en%20&#233;volution%20sept%2020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rv-fichier2\Users\l.brice\CDV%20Lucie\Fusion%20Ph42ter\Graphiqu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rv-fichier\PES\2-%20CDV\Note%20de%20conjoncture\2020\NCS%202020%20Sept\Tris%20en%20&#233;volution%20sept%2020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rv-fichier\PES\2-%20CDV\Note%20de%20conjoncture\2020\NCS%202020%20Sept\Tris%20en%20&#233;volution%20sept%20202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rv-fichier\PES\2-%20CDV\Note%20de%20conjoncture\2020\NCS%202020%20Sept\Tris%20en%20&#233;volution%20sept%202020.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euille_de_calcul_Microsoft_Excel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147495456333E-2"/>
          <c:y val="3.3158810073907592E-2"/>
          <c:w val="0.93330171926548311"/>
          <c:h val="0.8277117836228375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7115-4434-B772-B7DEFB0308E7}"/>
              </c:ext>
            </c:extLst>
          </c:dPt>
          <c:dPt>
            <c:idx val="2"/>
            <c:invertIfNegative val="0"/>
            <c:bubble3D val="0"/>
            <c:spPr>
              <a:solidFill>
                <a:srgbClr val="002060"/>
              </a:solidFill>
              <a:ln>
                <a:noFill/>
              </a:ln>
              <a:effectLst/>
            </c:spPr>
            <c:extLst>
              <c:ext xmlns:c16="http://schemas.microsoft.com/office/drawing/2014/chart" uri="{C3380CC4-5D6E-409C-BE32-E72D297353CC}">
                <c16:uniqueId val="{00000001-7115-4434-B772-B7DEFB0308E7}"/>
              </c:ext>
            </c:extLst>
          </c:dPt>
          <c:dPt>
            <c:idx val="3"/>
            <c:invertIfNegative val="0"/>
            <c:bubble3D val="0"/>
            <c:spPr>
              <a:solidFill>
                <a:srgbClr val="00B0F0"/>
              </a:solidFill>
              <a:ln>
                <a:noFill/>
              </a:ln>
              <a:effectLst/>
            </c:spPr>
            <c:extLst>
              <c:ext xmlns:c16="http://schemas.microsoft.com/office/drawing/2014/chart" uri="{C3380CC4-5D6E-409C-BE32-E72D297353CC}">
                <c16:uniqueId val="{00000003-7115-4434-B772-B7DEFB0308E7}"/>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5-7115-4434-B772-B7DEFB0308E7}"/>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6-7115-4434-B772-B7DEFB0308E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4-7115-4434-B772-B7DEFB0308E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2-7115-4434-B772-B7DEFB0308E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7115-4434-B772-B7DEFB0308E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7115-4434-B772-B7DEFB0308E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7115-4434-B772-B7DEFB0308E7}"/>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6-7115-4434-B772-B7DEFB0308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Feuil1!$D$25:$D$30</c:f>
              <c:strCache>
                <c:ptCount val="6"/>
                <c:pt idx="0">
                  <c:v>Santé</c:v>
                </c:pt>
                <c:pt idx="1">
                  <c:v>Emploi</c:v>
                </c:pt>
                <c:pt idx="2">
                  <c:v>Pauvreté</c:v>
                </c:pt>
                <c:pt idx="3">
                  <c:v>Logement</c:v>
                </c:pt>
                <c:pt idx="4">
                  <c:v>Isolement</c:v>
                </c:pt>
                <c:pt idx="5">
                  <c:v>Relégation territoriale </c:v>
                </c:pt>
              </c:strCache>
            </c:strRef>
          </c:cat>
          <c:val>
            <c:numRef>
              <c:f>Feuil1!$E$25:$E$30</c:f>
              <c:numCache>
                <c:formatCode>0%</c:formatCode>
                <c:ptCount val="6"/>
                <c:pt idx="0">
                  <c:v>0.36</c:v>
                </c:pt>
                <c:pt idx="1">
                  <c:v>0.21</c:v>
                </c:pt>
                <c:pt idx="2">
                  <c:v>0.2</c:v>
                </c:pt>
                <c:pt idx="3">
                  <c:v>0.19</c:v>
                </c:pt>
                <c:pt idx="4">
                  <c:v>0.13</c:v>
                </c:pt>
                <c:pt idx="5">
                  <c:v>0.11</c:v>
                </c:pt>
              </c:numCache>
            </c:numRef>
          </c:val>
          <c:extLst>
            <c:ext xmlns:c16="http://schemas.microsoft.com/office/drawing/2014/chart" uri="{C3380CC4-5D6E-409C-BE32-E72D297353CC}">
              <c16:uniqueId val="{00000000-7115-4434-B772-B7DEFB0308E7}"/>
            </c:ext>
          </c:extLst>
        </c:ser>
        <c:dLbls>
          <c:showLegendKey val="0"/>
          <c:showVal val="0"/>
          <c:showCatName val="0"/>
          <c:showSerName val="0"/>
          <c:showPercent val="0"/>
          <c:showBubbleSize val="0"/>
        </c:dLbls>
        <c:gapWidth val="219"/>
        <c:overlap val="-27"/>
        <c:axId val="1776489999"/>
        <c:axId val="1780598127"/>
      </c:barChart>
      <c:catAx>
        <c:axId val="177648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crossAx val="1780598127"/>
        <c:crosses val="autoZero"/>
        <c:auto val="1"/>
        <c:lblAlgn val="ctr"/>
        <c:lblOffset val="100"/>
        <c:noMultiLvlLbl val="0"/>
      </c:catAx>
      <c:valAx>
        <c:axId val="1780598127"/>
        <c:scaling>
          <c:orientation val="minMax"/>
        </c:scaling>
        <c:delete val="1"/>
        <c:axPos val="l"/>
        <c:numFmt formatCode="0%" sourceLinked="1"/>
        <c:majorTickMark val="none"/>
        <c:minorTickMark val="none"/>
        <c:tickLblPos val="nextTo"/>
        <c:crossAx val="17764899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35718505022683E-2"/>
          <c:y val="3.3666950237018219E-2"/>
          <c:w val="0.90689765926142518"/>
          <c:h val="0.80340212123476007"/>
        </c:manualLayout>
      </c:layout>
      <c:lineChart>
        <c:grouping val="standard"/>
        <c:varyColors val="0"/>
        <c:ser>
          <c:idx val="0"/>
          <c:order val="0"/>
          <c:tx>
            <c:strRef>
              <c:f>polarisation!$C$217</c:f>
              <c:strCache>
                <c:ptCount val="1"/>
                <c:pt idx="0">
                  <c:v>Oui elle s’est dégradée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r>
                      <a:rPr lang="en-US" dirty="0"/>
                      <a:t>34%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627-4F2C-8891-94127D49F11D}"/>
                </c:ext>
              </c:extLst>
            </c:dLbl>
            <c:dLbl>
              <c:idx val="1"/>
              <c:tx>
                <c:rich>
                  <a:bodyPr/>
                  <a:lstStyle/>
                  <a:p>
                    <a:r>
                      <a:rPr lang="en-US"/>
                      <a:t>32%</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627-4F2C-8891-94127D49F11D}"/>
                </c:ext>
              </c:extLst>
            </c:dLbl>
            <c:dLbl>
              <c:idx val="2"/>
              <c:tx>
                <c:rich>
                  <a:bodyPr/>
                  <a:lstStyle/>
                  <a:p>
                    <a:r>
                      <a:rPr lang="en-US"/>
                      <a:t>22%</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627-4F2C-8891-94127D49F11D}"/>
                </c:ext>
              </c:extLst>
            </c:dLbl>
            <c:dLbl>
              <c:idx val="3"/>
              <c:layout>
                <c:manualLayout>
                  <c:x val="-3.5915094931246241E-2"/>
                  <c:y val="-3.0847308052142853E-2"/>
                </c:manualLayout>
              </c:layout>
              <c:tx>
                <c:rich>
                  <a:bodyPr/>
                  <a:lstStyle/>
                  <a:p>
                    <a:r>
                      <a:rPr lang="en-US"/>
                      <a:t>17%</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627-4F2C-8891-94127D49F11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polarisation!$D$216:$G$216</c:f>
              <c:strCache>
                <c:ptCount val="4"/>
                <c:pt idx="0">
                  <c:v>Bas revenus</c:v>
                </c:pt>
                <c:pt idx="1">
                  <c:v>Classes moyennes inférieures</c:v>
                </c:pt>
                <c:pt idx="2">
                  <c:v>Classes moyennes supérieures</c:v>
                </c:pt>
                <c:pt idx="3">
                  <c:v>Hauts revenus</c:v>
                </c:pt>
              </c:strCache>
            </c:strRef>
          </c:cat>
          <c:val>
            <c:numRef>
              <c:f>polarisation!$D$217:$G$217</c:f>
              <c:numCache>
                <c:formatCode>0.00%</c:formatCode>
                <c:ptCount val="4"/>
                <c:pt idx="0">
                  <c:v>0.34399999999999997</c:v>
                </c:pt>
                <c:pt idx="1">
                  <c:v>0.318</c:v>
                </c:pt>
                <c:pt idx="2">
                  <c:v>0.219</c:v>
                </c:pt>
                <c:pt idx="3">
                  <c:v>0.16900000000000001</c:v>
                </c:pt>
              </c:numCache>
            </c:numRef>
          </c:val>
          <c:smooth val="0"/>
          <c:extLst>
            <c:ext xmlns:c16="http://schemas.microsoft.com/office/drawing/2014/chart" uri="{C3380CC4-5D6E-409C-BE32-E72D297353CC}">
              <c16:uniqueId val="{00000000-31D3-41FC-9B2A-94B62F594E36}"/>
            </c:ext>
          </c:extLst>
        </c:ser>
        <c:ser>
          <c:idx val="1"/>
          <c:order val="1"/>
          <c:tx>
            <c:strRef>
              <c:f>polarisation!$C$218</c:f>
              <c:strCache>
                <c:ptCount val="1"/>
                <c:pt idx="0">
                  <c:v>Oui elle s’est améliorée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tx>
                <c:rich>
                  <a:bodyPr/>
                  <a:lstStyle/>
                  <a:p>
                    <a:r>
                      <a:rPr lang="en-US"/>
                      <a:t>9%</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627-4F2C-8891-94127D49F11D}"/>
                </c:ext>
              </c:extLst>
            </c:dLbl>
            <c:dLbl>
              <c:idx val="1"/>
              <c:tx>
                <c:rich>
                  <a:bodyPr/>
                  <a:lstStyle/>
                  <a:p>
                    <a:r>
                      <a:rPr lang="en-US"/>
                      <a:t>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627-4F2C-8891-94127D49F11D}"/>
                </c:ext>
              </c:extLst>
            </c:dLbl>
            <c:dLbl>
              <c:idx val="2"/>
              <c:tx>
                <c:rich>
                  <a:bodyPr/>
                  <a:lstStyle/>
                  <a:p>
                    <a:r>
                      <a:rPr lang="en-US"/>
                      <a:t>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627-4F2C-8891-94127D49F11D}"/>
                </c:ext>
              </c:extLst>
            </c:dLbl>
            <c:dLbl>
              <c:idx val="3"/>
              <c:tx>
                <c:rich>
                  <a:bodyPr/>
                  <a:lstStyle/>
                  <a:p>
                    <a:r>
                      <a:rPr lang="en-US"/>
                      <a:t>12%</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627-4F2C-8891-94127D49F11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3"/>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polarisation!$D$216:$G$216</c:f>
              <c:strCache>
                <c:ptCount val="4"/>
                <c:pt idx="0">
                  <c:v>Bas revenus</c:v>
                </c:pt>
                <c:pt idx="1">
                  <c:v>Classes moyennes inférieures</c:v>
                </c:pt>
                <c:pt idx="2">
                  <c:v>Classes moyennes supérieures</c:v>
                </c:pt>
                <c:pt idx="3">
                  <c:v>Hauts revenus</c:v>
                </c:pt>
              </c:strCache>
            </c:strRef>
          </c:cat>
          <c:val>
            <c:numRef>
              <c:f>polarisation!$D$218:$G$218</c:f>
              <c:numCache>
                <c:formatCode>0.00%</c:formatCode>
                <c:ptCount val="4"/>
                <c:pt idx="0">
                  <c:v>9.0999999999999998E-2</c:v>
                </c:pt>
                <c:pt idx="1">
                  <c:v>6.9000000000000006E-2</c:v>
                </c:pt>
                <c:pt idx="2">
                  <c:v>7.0000000000000007E-2</c:v>
                </c:pt>
                <c:pt idx="3">
                  <c:v>0.115</c:v>
                </c:pt>
              </c:numCache>
            </c:numRef>
          </c:val>
          <c:smooth val="0"/>
          <c:extLst>
            <c:ext xmlns:c16="http://schemas.microsoft.com/office/drawing/2014/chart" uri="{C3380CC4-5D6E-409C-BE32-E72D297353CC}">
              <c16:uniqueId val="{00000001-31D3-41FC-9B2A-94B62F594E36}"/>
            </c:ext>
          </c:extLst>
        </c:ser>
        <c:ser>
          <c:idx val="2"/>
          <c:order val="2"/>
          <c:tx>
            <c:strRef>
              <c:f>polarisation!$C$219</c:f>
              <c:strCache>
                <c:ptCount val="1"/>
                <c:pt idx="0">
                  <c:v>Non elle n’a pas changé</c:v>
                </c:pt>
              </c:strCache>
            </c:strRef>
          </c:tx>
          <c:spPr>
            <a:ln w="28575" cap="rnd">
              <a:solidFill>
                <a:schemeClr val="accent4"/>
              </a:solidFill>
              <a:round/>
            </a:ln>
            <a:effectLst/>
          </c:spPr>
          <c:marker>
            <c:symbol val="none"/>
          </c:marker>
          <c:dLbls>
            <c:dLbl>
              <c:idx val="0"/>
              <c:layout>
                <c:manualLayout>
                  <c:x val="-7.9791650573688477E-2"/>
                  <c:y val="-4.51795274318159E-2"/>
                </c:manualLayout>
              </c:layout>
              <c:tx>
                <c:rich>
                  <a:bodyPr rot="0" spcFirstLastPara="1" vertOverflow="ellipsis" vert="horz" wrap="square" lIns="38100" tIns="19050" rIns="38100" bIns="19050" anchor="ctr" anchorCtr="1">
                    <a:noAutofit/>
                  </a:bodyPr>
                  <a:lstStyle/>
                  <a:p>
                    <a:pPr>
                      <a:defRPr sz="1300" b="1" i="0" u="none" strike="noStrike" kern="1200" baseline="0">
                        <a:solidFill>
                          <a:schemeClr val="tx1">
                            <a:lumMod val="75000"/>
                            <a:lumOff val="25000"/>
                          </a:schemeClr>
                        </a:solidFill>
                        <a:latin typeface="+mn-lt"/>
                        <a:ea typeface="+mn-ea"/>
                        <a:cs typeface="+mn-cs"/>
                      </a:defRPr>
                    </a:pPr>
                    <a:r>
                      <a:rPr lang="en-US"/>
                      <a:t>42%</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tx1">
                          <a:lumMod val="75000"/>
                          <a:lumOff val="25000"/>
                        </a:schemeClr>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0.1515663931908289"/>
                      <c:h val="5.6111551399369471E-2"/>
                    </c:manualLayout>
                  </c15:layout>
                  <c15:showDataLabelsRange val="0"/>
                </c:ext>
                <c:ext xmlns:c16="http://schemas.microsoft.com/office/drawing/2014/chart" uri="{C3380CC4-5D6E-409C-BE32-E72D297353CC}">
                  <c16:uniqueId val="{00000005-6627-4F2C-8891-94127D49F11D}"/>
                </c:ext>
              </c:extLst>
            </c:dLbl>
            <c:dLbl>
              <c:idx val="1"/>
              <c:tx>
                <c:rich>
                  <a:bodyPr/>
                  <a:lstStyle/>
                  <a:p>
                    <a:r>
                      <a:rPr lang="en-US"/>
                      <a:t>53%</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627-4F2C-8891-94127D49F11D}"/>
                </c:ext>
              </c:extLst>
            </c:dLbl>
            <c:dLbl>
              <c:idx val="2"/>
              <c:tx>
                <c:rich>
                  <a:bodyPr/>
                  <a:lstStyle/>
                  <a:p>
                    <a:r>
                      <a:rPr lang="en-US"/>
                      <a:t>67%</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627-4F2C-8891-94127D49F11D}"/>
                </c:ext>
              </c:extLst>
            </c:dLbl>
            <c:dLbl>
              <c:idx val="3"/>
              <c:tx>
                <c:rich>
                  <a:bodyPr/>
                  <a:lstStyle/>
                  <a:p>
                    <a:r>
                      <a:rPr lang="en-US"/>
                      <a:t>68%</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627-4F2C-8891-94127D49F11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polarisation!$D$216:$G$216</c:f>
              <c:strCache>
                <c:ptCount val="4"/>
                <c:pt idx="0">
                  <c:v>Bas revenus</c:v>
                </c:pt>
                <c:pt idx="1">
                  <c:v>Classes moyennes inférieures</c:v>
                </c:pt>
                <c:pt idx="2">
                  <c:v>Classes moyennes supérieures</c:v>
                </c:pt>
                <c:pt idx="3">
                  <c:v>Hauts revenus</c:v>
                </c:pt>
              </c:strCache>
            </c:strRef>
          </c:cat>
          <c:val>
            <c:numRef>
              <c:f>polarisation!$D$219:$G$219</c:f>
              <c:numCache>
                <c:formatCode>0.00%</c:formatCode>
                <c:ptCount val="4"/>
                <c:pt idx="0">
                  <c:v>0.41799999999999998</c:v>
                </c:pt>
                <c:pt idx="1">
                  <c:v>0.52900000000000003</c:v>
                </c:pt>
                <c:pt idx="2">
                  <c:v>0.66600000000000004</c:v>
                </c:pt>
                <c:pt idx="3">
                  <c:v>0.67500000000000004</c:v>
                </c:pt>
              </c:numCache>
            </c:numRef>
          </c:val>
          <c:smooth val="0"/>
          <c:extLst>
            <c:ext xmlns:c16="http://schemas.microsoft.com/office/drawing/2014/chart" uri="{C3380CC4-5D6E-409C-BE32-E72D297353CC}">
              <c16:uniqueId val="{00000002-31D3-41FC-9B2A-94B62F594E36}"/>
            </c:ext>
          </c:extLst>
        </c:ser>
        <c:dLbls>
          <c:showLegendKey val="0"/>
          <c:showVal val="0"/>
          <c:showCatName val="0"/>
          <c:showSerName val="0"/>
          <c:showPercent val="0"/>
          <c:showBubbleSize val="0"/>
        </c:dLbls>
        <c:marker val="1"/>
        <c:smooth val="0"/>
        <c:axId val="1026113487"/>
        <c:axId val="773294239"/>
      </c:lineChart>
      <c:catAx>
        <c:axId val="102611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773294239"/>
        <c:crosses val="autoZero"/>
        <c:auto val="1"/>
        <c:lblAlgn val="ctr"/>
        <c:lblOffset val="100"/>
        <c:noMultiLvlLbl val="0"/>
      </c:catAx>
      <c:valAx>
        <c:axId val="773294239"/>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6113487"/>
        <c:crosses val="autoZero"/>
        <c:crossBetween val="between"/>
      </c:valAx>
      <c:spPr>
        <a:noFill/>
        <a:ln>
          <a:noFill/>
        </a:ln>
        <a:effectLst/>
      </c:spPr>
    </c:plotArea>
    <c:legend>
      <c:legendPos val="b"/>
      <c:layout>
        <c:manualLayout>
          <c:xMode val="edge"/>
          <c:yMode val="edge"/>
          <c:x val="0.11862520598790695"/>
          <c:y val="4.6472704848346966E-2"/>
          <c:w val="0.38719267234452831"/>
          <c:h val="0.19396171853483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sz="1600" b="0" dirty="0">
                <a:solidFill>
                  <a:schemeClr val="accent4">
                    <a:lumMod val="50000"/>
                  </a:schemeClr>
                </a:solidFill>
              </a:rPr>
              <a:t>«</a:t>
            </a:r>
            <a:r>
              <a:rPr lang="fr-FR" sz="1600" b="0" baseline="0" dirty="0">
                <a:solidFill>
                  <a:schemeClr val="accent4">
                    <a:lumMod val="50000"/>
                  </a:schemeClr>
                </a:solidFill>
              </a:rPr>
              <a:t> En dehors des longues maladies ou infirmités, les gens souffrent de temps en temps d'affections courantes. Avez-vous souffert au cours des quatre dernières semaines de...? »</a:t>
            </a:r>
            <a:endParaRPr lang="fr-FR" sz="1600" b="0" dirty="0">
              <a:solidFill>
                <a:schemeClr val="accent4">
                  <a:lumMod val="50000"/>
                </a:schemeClr>
              </a:solidFill>
            </a:endParaRPr>
          </a:p>
        </c:rich>
      </c:tx>
      <c:layout>
        <c:manualLayout>
          <c:xMode val="edge"/>
          <c:yMode val="edge"/>
          <c:x val="0.11667053962850242"/>
          <c:y val="2.69029504467680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lineChart>
        <c:grouping val="standard"/>
        <c:varyColors val="0"/>
        <c:ser>
          <c:idx val="0"/>
          <c:order val="0"/>
          <c:tx>
            <c:strRef>
              <c:f>Feuil11!$A$3</c:f>
              <c:strCache>
                <c:ptCount val="1"/>
                <c:pt idx="0">
                  <c:v>Insomnies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Feuil11!$C$2:$I$2</c:f>
              <c:strCache>
                <c:ptCount val="7"/>
                <c:pt idx="0">
                  <c:v>2016</c:v>
                </c:pt>
                <c:pt idx="1">
                  <c:v>2017</c:v>
                </c:pt>
                <c:pt idx="2">
                  <c:v>2018</c:v>
                </c:pt>
                <c:pt idx="3">
                  <c:v>2019</c:v>
                </c:pt>
                <c:pt idx="4">
                  <c:v>2020 - janvier</c:v>
                </c:pt>
                <c:pt idx="5">
                  <c:v>2020 - avril</c:v>
                </c:pt>
                <c:pt idx="6">
                  <c:v>2020 - septembre</c:v>
                </c:pt>
              </c:strCache>
            </c:strRef>
          </c:cat>
          <c:val>
            <c:numRef>
              <c:f>Feuil11!$C$3:$I$3</c:f>
              <c:numCache>
                <c:formatCode>0</c:formatCode>
                <c:ptCount val="7"/>
                <c:pt idx="0">
                  <c:v>36.700000000000003</c:v>
                </c:pt>
                <c:pt idx="1">
                  <c:v>31.86</c:v>
                </c:pt>
                <c:pt idx="2">
                  <c:v>33.869999999999997</c:v>
                </c:pt>
                <c:pt idx="3">
                  <c:v>38.700000000000003</c:v>
                </c:pt>
                <c:pt idx="4">
                  <c:v>39.049999999999997</c:v>
                </c:pt>
                <c:pt idx="5">
                  <c:v>33.130000000000003</c:v>
                </c:pt>
                <c:pt idx="6">
                  <c:v>34.409999999999997</c:v>
                </c:pt>
              </c:numCache>
            </c:numRef>
          </c:val>
          <c:smooth val="0"/>
          <c:extLst>
            <c:ext xmlns:c16="http://schemas.microsoft.com/office/drawing/2014/chart" uri="{C3380CC4-5D6E-409C-BE32-E72D297353CC}">
              <c16:uniqueId val="{00000000-79D8-419F-BD4D-654ADC780859}"/>
            </c:ext>
          </c:extLst>
        </c:ser>
        <c:ser>
          <c:idx val="1"/>
          <c:order val="1"/>
          <c:tx>
            <c:strRef>
              <c:f>Feuil11!$A$4</c:f>
              <c:strCache>
                <c:ptCount val="1"/>
                <c:pt idx="0">
                  <c:v>État dépressif</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Feuil11!$C$2:$I$2</c:f>
              <c:strCache>
                <c:ptCount val="7"/>
                <c:pt idx="0">
                  <c:v>2016</c:v>
                </c:pt>
                <c:pt idx="1">
                  <c:v>2017</c:v>
                </c:pt>
                <c:pt idx="2">
                  <c:v>2018</c:v>
                </c:pt>
                <c:pt idx="3">
                  <c:v>2019</c:v>
                </c:pt>
                <c:pt idx="4">
                  <c:v>2020 - janvier</c:v>
                </c:pt>
                <c:pt idx="5">
                  <c:v>2020 - avril</c:v>
                </c:pt>
                <c:pt idx="6">
                  <c:v>2020 - septembre</c:v>
                </c:pt>
              </c:strCache>
            </c:strRef>
          </c:cat>
          <c:val>
            <c:numRef>
              <c:f>Feuil11!$C$4:$I$4</c:f>
              <c:numCache>
                <c:formatCode>0</c:formatCode>
                <c:ptCount val="7"/>
                <c:pt idx="0">
                  <c:v>18.350000000000001</c:v>
                </c:pt>
                <c:pt idx="1">
                  <c:v>15.53</c:v>
                </c:pt>
                <c:pt idx="2">
                  <c:v>16.239999999999998</c:v>
                </c:pt>
                <c:pt idx="3">
                  <c:v>18.02</c:v>
                </c:pt>
                <c:pt idx="4">
                  <c:v>18.5</c:v>
                </c:pt>
                <c:pt idx="5">
                  <c:v>13.09</c:v>
                </c:pt>
                <c:pt idx="6">
                  <c:v>16.09</c:v>
                </c:pt>
              </c:numCache>
            </c:numRef>
          </c:val>
          <c:smooth val="0"/>
          <c:extLst>
            <c:ext xmlns:c16="http://schemas.microsoft.com/office/drawing/2014/chart" uri="{C3380CC4-5D6E-409C-BE32-E72D297353CC}">
              <c16:uniqueId val="{00000001-79D8-419F-BD4D-654ADC780859}"/>
            </c:ext>
          </c:extLst>
        </c:ser>
        <c:ser>
          <c:idx val="2"/>
          <c:order val="2"/>
          <c:tx>
            <c:strRef>
              <c:f>Feuil11!$A$5</c:f>
              <c:strCache>
                <c:ptCount val="1"/>
                <c:pt idx="0">
                  <c:v>État de nervosité</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Feuil11!$C$2:$I$2</c:f>
              <c:strCache>
                <c:ptCount val="7"/>
                <c:pt idx="0">
                  <c:v>2016</c:v>
                </c:pt>
                <c:pt idx="1">
                  <c:v>2017</c:v>
                </c:pt>
                <c:pt idx="2">
                  <c:v>2018</c:v>
                </c:pt>
                <c:pt idx="3">
                  <c:v>2019</c:v>
                </c:pt>
                <c:pt idx="4">
                  <c:v>2020 - janvier</c:v>
                </c:pt>
                <c:pt idx="5">
                  <c:v>2020 - avril</c:v>
                </c:pt>
                <c:pt idx="6">
                  <c:v>2020 - septembre</c:v>
                </c:pt>
              </c:strCache>
            </c:strRef>
          </c:cat>
          <c:val>
            <c:numRef>
              <c:f>Feuil11!$C$5:$I$5</c:f>
              <c:numCache>
                <c:formatCode>0</c:formatCode>
                <c:ptCount val="7"/>
                <c:pt idx="0">
                  <c:v>37.89</c:v>
                </c:pt>
                <c:pt idx="1">
                  <c:v>30.19</c:v>
                </c:pt>
                <c:pt idx="2">
                  <c:v>29.69</c:v>
                </c:pt>
                <c:pt idx="3">
                  <c:v>32.75</c:v>
                </c:pt>
                <c:pt idx="4">
                  <c:v>33.64</c:v>
                </c:pt>
                <c:pt idx="5">
                  <c:v>25.13</c:v>
                </c:pt>
                <c:pt idx="6">
                  <c:v>28.72</c:v>
                </c:pt>
              </c:numCache>
            </c:numRef>
          </c:val>
          <c:smooth val="0"/>
          <c:extLst>
            <c:ext xmlns:c16="http://schemas.microsoft.com/office/drawing/2014/chart" uri="{C3380CC4-5D6E-409C-BE32-E72D297353CC}">
              <c16:uniqueId val="{00000002-79D8-419F-BD4D-654ADC780859}"/>
            </c:ext>
          </c:extLst>
        </c:ser>
        <c:ser>
          <c:idx val="3"/>
          <c:order val="3"/>
          <c:tx>
            <c:strRef>
              <c:f>Feuil11!$A$6</c:f>
              <c:strCache>
                <c:ptCount val="1"/>
                <c:pt idx="0">
                  <c:v>Mal de dos</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Feuil11!$C$2:$I$2</c:f>
              <c:strCache>
                <c:ptCount val="7"/>
                <c:pt idx="0">
                  <c:v>2016</c:v>
                </c:pt>
                <c:pt idx="1">
                  <c:v>2017</c:v>
                </c:pt>
                <c:pt idx="2">
                  <c:v>2018</c:v>
                </c:pt>
                <c:pt idx="3">
                  <c:v>2019</c:v>
                </c:pt>
                <c:pt idx="4">
                  <c:v>2020 - janvier</c:v>
                </c:pt>
                <c:pt idx="5">
                  <c:v>2020 - avril</c:v>
                </c:pt>
                <c:pt idx="6">
                  <c:v>2020 - septembre</c:v>
                </c:pt>
              </c:strCache>
            </c:strRef>
          </c:cat>
          <c:val>
            <c:numRef>
              <c:f>Feuil11!$C$6:$I$6</c:f>
              <c:numCache>
                <c:formatCode>0</c:formatCode>
                <c:ptCount val="7"/>
                <c:pt idx="0">
                  <c:v>57.25</c:v>
                </c:pt>
                <c:pt idx="1">
                  <c:v>52.92</c:v>
                </c:pt>
                <c:pt idx="2">
                  <c:v>51.2</c:v>
                </c:pt>
                <c:pt idx="3">
                  <c:v>51.27</c:v>
                </c:pt>
                <c:pt idx="4">
                  <c:v>55.54</c:v>
                </c:pt>
                <c:pt idx="5">
                  <c:v>42.61</c:v>
                </c:pt>
                <c:pt idx="6">
                  <c:v>47.01</c:v>
                </c:pt>
              </c:numCache>
            </c:numRef>
          </c:val>
          <c:smooth val="0"/>
          <c:extLst>
            <c:ext xmlns:c16="http://schemas.microsoft.com/office/drawing/2014/chart" uri="{C3380CC4-5D6E-409C-BE32-E72D297353CC}">
              <c16:uniqueId val="{00000003-79D8-419F-BD4D-654ADC780859}"/>
            </c:ext>
          </c:extLst>
        </c:ser>
        <c:ser>
          <c:idx val="4"/>
          <c:order val="4"/>
          <c:tx>
            <c:strRef>
              <c:f>Feuil11!$A$7</c:f>
              <c:strCache>
                <c:ptCount val="1"/>
                <c:pt idx="0">
                  <c:v>Maux de tête, migraines</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Feuil11!$C$2:$I$2</c:f>
              <c:strCache>
                <c:ptCount val="7"/>
                <c:pt idx="0">
                  <c:v>2016</c:v>
                </c:pt>
                <c:pt idx="1">
                  <c:v>2017</c:v>
                </c:pt>
                <c:pt idx="2">
                  <c:v>2018</c:v>
                </c:pt>
                <c:pt idx="3">
                  <c:v>2019</c:v>
                </c:pt>
                <c:pt idx="4">
                  <c:v>2020 - janvier</c:v>
                </c:pt>
                <c:pt idx="5">
                  <c:v>2020 - avril</c:v>
                </c:pt>
                <c:pt idx="6">
                  <c:v>2020 - septembre</c:v>
                </c:pt>
              </c:strCache>
            </c:strRef>
          </c:cat>
          <c:val>
            <c:numRef>
              <c:f>Feuil11!$C$7:$I$7</c:f>
              <c:numCache>
                <c:formatCode>0</c:formatCode>
                <c:ptCount val="7"/>
                <c:pt idx="0">
                  <c:v>41.96</c:v>
                </c:pt>
                <c:pt idx="1">
                  <c:v>40.31</c:v>
                </c:pt>
                <c:pt idx="2">
                  <c:v>35.880000000000003</c:v>
                </c:pt>
                <c:pt idx="3">
                  <c:v>37.72</c:v>
                </c:pt>
                <c:pt idx="4">
                  <c:v>39.46</c:v>
                </c:pt>
                <c:pt idx="5">
                  <c:v>31.89</c:v>
                </c:pt>
                <c:pt idx="6">
                  <c:v>32.89</c:v>
                </c:pt>
              </c:numCache>
            </c:numRef>
          </c:val>
          <c:smooth val="0"/>
          <c:extLst>
            <c:ext xmlns:c16="http://schemas.microsoft.com/office/drawing/2014/chart" uri="{C3380CC4-5D6E-409C-BE32-E72D297353CC}">
              <c16:uniqueId val="{00000004-79D8-419F-BD4D-654ADC780859}"/>
            </c:ext>
          </c:extLst>
        </c:ser>
        <c:dLbls>
          <c:dLblPos val="ctr"/>
          <c:showLegendKey val="0"/>
          <c:showVal val="1"/>
          <c:showCatName val="0"/>
          <c:showSerName val="0"/>
          <c:showPercent val="0"/>
          <c:showBubbleSize val="0"/>
        </c:dLbls>
        <c:marker val="1"/>
        <c:smooth val="0"/>
        <c:axId val="1387491088"/>
        <c:axId val="1281274336"/>
      </c:lineChart>
      <c:catAx>
        <c:axId val="1387491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281274336"/>
        <c:crosses val="autoZero"/>
        <c:auto val="1"/>
        <c:lblAlgn val="ctr"/>
        <c:lblOffset val="100"/>
        <c:noMultiLvlLbl val="0"/>
      </c:catAx>
      <c:valAx>
        <c:axId val="1281274336"/>
        <c:scaling>
          <c:orientation val="minMax"/>
        </c:scaling>
        <c:delete val="1"/>
        <c:axPos val="l"/>
        <c:numFmt formatCode="0" sourceLinked="1"/>
        <c:majorTickMark val="none"/>
        <c:minorTickMark val="none"/>
        <c:tickLblPos val="nextTo"/>
        <c:crossAx val="13874910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4-406B-82A5-412C5F2C70FB}"/>
                </c:ext>
              </c:extLst>
            </c:dLbl>
            <c:dLbl>
              <c:idx val="13"/>
              <c:layout>
                <c:manualLayout>
                  <c:x val="-2.8087567121024368E-2"/>
                  <c:y val="-4.3660789252728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B4-406B-82A5-412C5F2C70F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psychotropes!$C$5:$P$5</c:f>
              <c:strCache>
                <c:ptCount val="14"/>
                <c:pt idx="0">
                  <c:v>30 mars-1er avril</c:v>
                </c:pt>
                <c:pt idx="1">
                  <c:v>14-16 avril</c:v>
                </c:pt>
                <c:pt idx="2">
                  <c:v>20-22 avril</c:v>
                </c:pt>
                <c:pt idx="3">
                  <c:v>28-30 avril</c:v>
                </c:pt>
                <c:pt idx="4">
                  <c:v>4-6 mai</c:v>
                </c:pt>
                <c:pt idx="5">
                  <c:v>13-15 mai</c:v>
                </c:pt>
                <c:pt idx="6">
                  <c:v>18-20 mai</c:v>
                </c:pt>
                <c:pt idx="7">
                  <c:v>27-29 mai</c:v>
                </c:pt>
                <c:pt idx="8">
                  <c:v>8-10 juin</c:v>
                </c:pt>
                <c:pt idx="9">
                  <c:v>22-24-juin</c:v>
                </c:pt>
                <c:pt idx="10">
                  <c:v>6-8 juillet</c:v>
                </c:pt>
                <c:pt idx="11">
                  <c:v>20-22 juillet</c:v>
                </c:pt>
                <c:pt idx="12">
                  <c:v>24-26 aout</c:v>
                </c:pt>
                <c:pt idx="13">
                  <c:v>21-23 sept</c:v>
                </c:pt>
              </c:strCache>
            </c:strRef>
          </c:cat>
          <c:val>
            <c:numRef>
              <c:f>psychotropes!$C$6:$P$6</c:f>
              <c:numCache>
                <c:formatCode>General</c:formatCode>
                <c:ptCount val="14"/>
                <c:pt idx="0">
                  <c:v>10.4</c:v>
                </c:pt>
                <c:pt idx="1">
                  <c:v>12.2</c:v>
                </c:pt>
                <c:pt idx="2">
                  <c:v>13.5</c:v>
                </c:pt>
                <c:pt idx="3">
                  <c:v>13.7</c:v>
                </c:pt>
                <c:pt idx="4">
                  <c:v>13.5</c:v>
                </c:pt>
                <c:pt idx="5">
                  <c:v>13.7</c:v>
                </c:pt>
                <c:pt idx="6">
                  <c:v>13.1</c:v>
                </c:pt>
                <c:pt idx="7">
                  <c:v>13.3</c:v>
                </c:pt>
                <c:pt idx="8">
                  <c:v>13.8</c:v>
                </c:pt>
                <c:pt idx="9">
                  <c:v>13.8</c:v>
                </c:pt>
                <c:pt idx="10">
                  <c:v>14.8</c:v>
                </c:pt>
                <c:pt idx="11">
                  <c:v>12.3</c:v>
                </c:pt>
                <c:pt idx="12">
                  <c:v>14.2</c:v>
                </c:pt>
                <c:pt idx="13">
                  <c:v>14.9</c:v>
                </c:pt>
              </c:numCache>
            </c:numRef>
          </c:val>
          <c:smooth val="0"/>
          <c:extLst>
            <c:ext xmlns:c16="http://schemas.microsoft.com/office/drawing/2014/chart" uri="{C3380CC4-5D6E-409C-BE32-E72D297353CC}">
              <c16:uniqueId val="{00000002-EDB4-406B-82A5-412C5F2C70FB}"/>
            </c:ext>
          </c:extLst>
        </c:ser>
        <c:dLbls>
          <c:showLegendKey val="0"/>
          <c:showVal val="0"/>
          <c:showCatName val="0"/>
          <c:showSerName val="0"/>
          <c:showPercent val="0"/>
          <c:showBubbleSize val="0"/>
        </c:dLbls>
        <c:marker val="1"/>
        <c:smooth val="0"/>
        <c:axId val="633072287"/>
        <c:axId val="559132799"/>
      </c:lineChart>
      <c:catAx>
        <c:axId val="63307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559132799"/>
        <c:crosses val="autoZero"/>
        <c:auto val="1"/>
        <c:lblAlgn val="ctr"/>
        <c:lblOffset val="100"/>
        <c:noMultiLvlLbl val="0"/>
      </c:catAx>
      <c:valAx>
        <c:axId val="5591327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3072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'sentiment solitude'!$E$21</c:f>
              <c:strCache>
                <c:ptCount val="1"/>
                <c:pt idx="0">
                  <c:v>2020- janv</c:v>
                </c:pt>
              </c:strCache>
            </c:strRef>
          </c:tx>
          <c:spPr>
            <a:solidFill>
              <a:schemeClr val="accent4">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DA-4383-BBB4-5F6BCEF681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'sentiment solitude'!$F$18:$G$18</c:f>
              <c:strCache>
                <c:ptCount val="2"/>
                <c:pt idx="0">
                  <c:v>Moins de 25 ans</c:v>
                </c:pt>
                <c:pt idx="1">
                  <c:v>25 à 39 ans</c:v>
                </c:pt>
              </c:strCache>
            </c:strRef>
          </c:cat>
          <c:val>
            <c:numRef>
              <c:f>'sentiment solitude'!$F$21:$G$21</c:f>
              <c:numCache>
                <c:formatCode>###0%</c:formatCode>
                <c:ptCount val="2"/>
                <c:pt idx="0">
                  <c:v>0.2673076923076923</c:v>
                </c:pt>
                <c:pt idx="1">
                  <c:v>0.22535211267605637</c:v>
                </c:pt>
              </c:numCache>
            </c:numRef>
          </c:val>
          <c:extLst>
            <c:ext xmlns:c16="http://schemas.microsoft.com/office/drawing/2014/chart" uri="{C3380CC4-5D6E-409C-BE32-E72D297353CC}">
              <c16:uniqueId val="{00000001-EADA-4383-BBB4-5F6BCEF68127}"/>
            </c:ext>
          </c:extLst>
        </c:ser>
        <c:ser>
          <c:idx val="1"/>
          <c:order val="1"/>
          <c:tx>
            <c:strRef>
              <c:f>'sentiment solitude'!$E$22</c:f>
              <c:strCache>
                <c:ptCount val="1"/>
                <c:pt idx="0">
                  <c:v>2020 - avril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'sentiment solitude'!$F$18:$G$18</c:f>
              <c:strCache>
                <c:ptCount val="2"/>
                <c:pt idx="0">
                  <c:v>Moins de 25 ans</c:v>
                </c:pt>
                <c:pt idx="1">
                  <c:v>25 à 39 ans</c:v>
                </c:pt>
              </c:strCache>
            </c:strRef>
          </c:cat>
          <c:val>
            <c:numRef>
              <c:f>'sentiment solitude'!$F$22:$G$22</c:f>
              <c:numCache>
                <c:formatCode>###0%</c:formatCode>
                <c:ptCount val="2"/>
                <c:pt idx="0">
                  <c:v>0.30129390018484287</c:v>
                </c:pt>
                <c:pt idx="1">
                  <c:v>0.19715808170515095</c:v>
                </c:pt>
              </c:numCache>
            </c:numRef>
          </c:val>
          <c:extLst>
            <c:ext xmlns:c16="http://schemas.microsoft.com/office/drawing/2014/chart" uri="{C3380CC4-5D6E-409C-BE32-E72D297353CC}">
              <c16:uniqueId val="{00000002-EADA-4383-BBB4-5F6BCEF68127}"/>
            </c:ext>
          </c:extLst>
        </c:ser>
        <c:ser>
          <c:idx val="2"/>
          <c:order val="2"/>
          <c:tx>
            <c:strRef>
              <c:f>'sentiment solitude'!$E$23</c:f>
              <c:strCache>
                <c:ptCount val="1"/>
                <c:pt idx="0">
                  <c:v>2020 - sept</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0-F399-4DAA-8A59-092E16884D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'sentiment solitude'!$F$18:$G$18</c:f>
              <c:strCache>
                <c:ptCount val="2"/>
                <c:pt idx="0">
                  <c:v>Moins de 25 ans</c:v>
                </c:pt>
                <c:pt idx="1">
                  <c:v>25 à 39 ans</c:v>
                </c:pt>
              </c:strCache>
            </c:strRef>
          </c:cat>
          <c:val>
            <c:numRef>
              <c:f>'sentiment solitude'!$F$23:$G$23</c:f>
              <c:numCache>
                <c:formatCode>###0%</c:formatCode>
                <c:ptCount val="2"/>
                <c:pt idx="0">
                  <c:v>0.32504780114722753</c:v>
                </c:pt>
                <c:pt idx="1">
                  <c:v>0.25673534072900156</c:v>
                </c:pt>
              </c:numCache>
            </c:numRef>
          </c:val>
          <c:extLst>
            <c:ext xmlns:c16="http://schemas.microsoft.com/office/drawing/2014/chart" uri="{C3380CC4-5D6E-409C-BE32-E72D297353CC}">
              <c16:uniqueId val="{00000003-EADA-4383-BBB4-5F6BCEF68127}"/>
            </c:ext>
          </c:extLst>
        </c:ser>
        <c:dLbls>
          <c:showLegendKey val="0"/>
          <c:showVal val="0"/>
          <c:showCatName val="0"/>
          <c:showSerName val="0"/>
          <c:showPercent val="0"/>
          <c:showBubbleSize val="0"/>
        </c:dLbls>
        <c:gapWidth val="219"/>
        <c:overlap val="-27"/>
        <c:axId val="2022437807"/>
        <c:axId val="306042799"/>
      </c:barChart>
      <c:catAx>
        <c:axId val="20224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06042799"/>
        <c:crosses val="autoZero"/>
        <c:auto val="1"/>
        <c:lblAlgn val="ctr"/>
        <c:lblOffset val="100"/>
        <c:noMultiLvlLbl val="0"/>
      </c:catAx>
      <c:valAx>
        <c:axId val="3060427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2243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'sentiment solitude'!$F$96</c:f>
              <c:strCache>
                <c:ptCount val="1"/>
                <c:pt idx="0">
                  <c:v>2020- janv</c:v>
                </c:pt>
              </c:strCache>
            </c:strRef>
          </c:tx>
          <c:spPr>
            <a:solidFill>
              <a:schemeClr val="accent4">
                <a:lumMod val="60000"/>
                <a:lumOff val="40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33-46C2-9410-0C95171FF7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'sentiment solitude'!$G$93:$K$93</c:f>
              <c:strCache>
                <c:ptCount val="5"/>
                <c:pt idx="0">
                  <c:v>Communes rurales</c:v>
                </c:pt>
                <c:pt idx="1">
                  <c:v>2 000 à 20 000 habitants</c:v>
                </c:pt>
                <c:pt idx="2">
                  <c:v>20 000 à 100 000 habitants</c:v>
                </c:pt>
                <c:pt idx="3">
                  <c:v>Plus de 100 000 habitants</c:v>
                </c:pt>
                <c:pt idx="4">
                  <c:v>Agglomération parisienne</c:v>
                </c:pt>
              </c:strCache>
            </c:strRef>
          </c:cat>
          <c:val>
            <c:numRef>
              <c:f>'sentiment solitude'!$G$96:$K$96</c:f>
              <c:numCache>
                <c:formatCode>0%</c:formatCode>
                <c:ptCount val="5"/>
                <c:pt idx="0">
                  <c:v>0.15933232169954475</c:v>
                </c:pt>
                <c:pt idx="1">
                  <c:v>0.20112781954887218</c:v>
                </c:pt>
                <c:pt idx="2">
                  <c:v>0.19184652278177461</c:v>
                </c:pt>
                <c:pt idx="3">
                  <c:v>0.20342612419700218</c:v>
                </c:pt>
                <c:pt idx="4">
                  <c:v>0.20545073375262052</c:v>
                </c:pt>
              </c:numCache>
            </c:numRef>
          </c:val>
          <c:extLst>
            <c:ext xmlns:c16="http://schemas.microsoft.com/office/drawing/2014/chart" uri="{C3380CC4-5D6E-409C-BE32-E72D297353CC}">
              <c16:uniqueId val="{00000000-EA33-46C2-9410-0C95171FF7A3}"/>
            </c:ext>
          </c:extLst>
        </c:ser>
        <c:ser>
          <c:idx val="1"/>
          <c:order val="1"/>
          <c:tx>
            <c:strRef>
              <c:f>'sentiment solitude'!$F$97</c:f>
              <c:strCache>
                <c:ptCount val="1"/>
                <c:pt idx="0">
                  <c:v>2020 - avril</c:v>
                </c:pt>
              </c:strCache>
            </c:strRef>
          </c:tx>
          <c:spPr>
            <a:solidFill>
              <a:schemeClr val="accent4">
                <a:lumMod val="75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33-46C2-9410-0C95171FF7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'sentiment solitude'!$G$93:$K$93</c:f>
              <c:strCache>
                <c:ptCount val="5"/>
                <c:pt idx="0">
                  <c:v>Communes rurales</c:v>
                </c:pt>
                <c:pt idx="1">
                  <c:v>2 000 à 20 000 habitants</c:v>
                </c:pt>
                <c:pt idx="2">
                  <c:v>20 000 à 100 000 habitants</c:v>
                </c:pt>
                <c:pt idx="3">
                  <c:v>Plus de 100 000 habitants</c:v>
                </c:pt>
                <c:pt idx="4">
                  <c:v>Agglomération parisienne</c:v>
                </c:pt>
              </c:strCache>
            </c:strRef>
          </c:cat>
          <c:val>
            <c:numRef>
              <c:f>'sentiment solitude'!$G$97:$K$97</c:f>
              <c:numCache>
                <c:formatCode>0%</c:formatCode>
                <c:ptCount val="5"/>
                <c:pt idx="0">
                  <c:v>0.16380655226209048</c:v>
                </c:pt>
                <c:pt idx="1">
                  <c:v>0.18968692449355429</c:v>
                </c:pt>
                <c:pt idx="2">
                  <c:v>0.18912529550827423</c:v>
                </c:pt>
                <c:pt idx="3">
                  <c:v>0.19473684210526315</c:v>
                </c:pt>
                <c:pt idx="4">
                  <c:v>0.16008316008316009</c:v>
                </c:pt>
              </c:numCache>
            </c:numRef>
          </c:val>
          <c:extLst>
            <c:ext xmlns:c16="http://schemas.microsoft.com/office/drawing/2014/chart" uri="{C3380CC4-5D6E-409C-BE32-E72D297353CC}">
              <c16:uniqueId val="{00000001-EA33-46C2-9410-0C95171FF7A3}"/>
            </c:ext>
          </c:extLst>
        </c:ser>
        <c:ser>
          <c:idx val="2"/>
          <c:order val="2"/>
          <c:tx>
            <c:strRef>
              <c:f>'sentiment solitude'!$F$98</c:f>
              <c:strCache>
                <c:ptCount val="1"/>
                <c:pt idx="0">
                  <c:v>2020 - sept</c:v>
                </c:pt>
              </c:strCache>
            </c:strRef>
          </c:tx>
          <c:spPr>
            <a:solidFill>
              <a:schemeClr val="accent1"/>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33-46C2-9410-0C95171FF7A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'sentiment solitude'!$G$93:$K$93</c:f>
              <c:strCache>
                <c:ptCount val="5"/>
                <c:pt idx="0">
                  <c:v>Communes rurales</c:v>
                </c:pt>
                <c:pt idx="1">
                  <c:v>2 000 à 20 000 habitants</c:v>
                </c:pt>
                <c:pt idx="2">
                  <c:v>20 000 à 100 000 habitants</c:v>
                </c:pt>
                <c:pt idx="3">
                  <c:v>Plus de 100 000 habitants</c:v>
                </c:pt>
                <c:pt idx="4">
                  <c:v>Agglomération parisienne</c:v>
                </c:pt>
              </c:strCache>
            </c:strRef>
          </c:cat>
          <c:val>
            <c:numRef>
              <c:f>'sentiment solitude'!$G$98:$K$98</c:f>
              <c:numCache>
                <c:formatCode>0%</c:formatCode>
                <c:ptCount val="5"/>
                <c:pt idx="0">
                  <c:v>0.18652037617554862</c:v>
                </c:pt>
                <c:pt idx="1">
                  <c:v>0.18336483931947073</c:v>
                </c:pt>
                <c:pt idx="2">
                  <c:v>0.20449438202247192</c:v>
                </c:pt>
                <c:pt idx="3">
                  <c:v>0.19873150105708245</c:v>
                </c:pt>
                <c:pt idx="4">
                  <c:v>0.24686192468619247</c:v>
                </c:pt>
              </c:numCache>
            </c:numRef>
          </c:val>
          <c:extLst>
            <c:ext xmlns:c16="http://schemas.microsoft.com/office/drawing/2014/chart" uri="{C3380CC4-5D6E-409C-BE32-E72D297353CC}">
              <c16:uniqueId val="{00000002-EA33-46C2-9410-0C95171FF7A3}"/>
            </c:ext>
          </c:extLst>
        </c:ser>
        <c:dLbls>
          <c:showLegendKey val="0"/>
          <c:showVal val="0"/>
          <c:showCatName val="0"/>
          <c:showSerName val="0"/>
          <c:showPercent val="0"/>
          <c:showBubbleSize val="0"/>
        </c:dLbls>
        <c:gapWidth val="219"/>
        <c:overlap val="-27"/>
        <c:axId val="378070767"/>
        <c:axId val="317961311"/>
      </c:barChart>
      <c:catAx>
        <c:axId val="37807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7961311"/>
        <c:crosses val="autoZero"/>
        <c:auto val="1"/>
        <c:lblAlgn val="ctr"/>
        <c:lblOffset val="100"/>
        <c:noMultiLvlLbl val="0"/>
      </c:catAx>
      <c:valAx>
        <c:axId val="3179613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807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7709734146482E-2"/>
          <c:y val="3.4139500450399471E-2"/>
          <c:w val="0.96672290265853522"/>
          <c:h val="0.86974624673826639"/>
        </c:manualLayout>
      </c:layout>
      <c:barChart>
        <c:barDir val="col"/>
        <c:grouping val="clustered"/>
        <c:varyColors val="0"/>
        <c:ser>
          <c:idx val="0"/>
          <c:order val="0"/>
          <c:spPr>
            <a:solidFill>
              <a:srgbClr val="0070C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F179-4B1F-BD29-CA4FFB3E0C2B}"/>
              </c:ext>
            </c:extLst>
          </c:dPt>
          <c:dPt>
            <c:idx val="2"/>
            <c:invertIfNegative val="0"/>
            <c:bubble3D val="0"/>
            <c:spPr>
              <a:solidFill>
                <a:srgbClr val="00B0F0"/>
              </a:solidFill>
              <a:ln>
                <a:noFill/>
              </a:ln>
              <a:effectLst/>
            </c:spPr>
            <c:extLst>
              <c:ext xmlns:c16="http://schemas.microsoft.com/office/drawing/2014/chart" uri="{C3380CC4-5D6E-409C-BE32-E72D297353CC}">
                <c16:uniqueId val="{00000004-F179-4B1F-BD29-CA4FFB3E0C2B}"/>
              </c:ext>
            </c:extLst>
          </c:dPt>
          <c:dPt>
            <c:idx val="3"/>
            <c:invertIfNegative val="0"/>
            <c:bubble3D val="0"/>
            <c:spPr>
              <a:solidFill>
                <a:srgbClr val="00B0F0"/>
              </a:solidFill>
              <a:ln>
                <a:noFill/>
              </a:ln>
              <a:effectLst/>
            </c:spPr>
            <c:extLst>
              <c:ext xmlns:c16="http://schemas.microsoft.com/office/drawing/2014/chart" uri="{C3380CC4-5D6E-409C-BE32-E72D297353CC}">
                <c16:uniqueId val="{00000005-F179-4B1F-BD29-CA4FFB3E0C2B}"/>
              </c:ext>
            </c:extLst>
          </c:dPt>
          <c:dPt>
            <c:idx val="4"/>
            <c:invertIfNegative val="0"/>
            <c:bubble3D val="0"/>
            <c:spPr>
              <a:solidFill>
                <a:srgbClr val="00B0F0"/>
              </a:solidFill>
              <a:ln>
                <a:noFill/>
              </a:ln>
              <a:effectLst/>
            </c:spPr>
            <c:extLst>
              <c:ext xmlns:c16="http://schemas.microsoft.com/office/drawing/2014/chart" uri="{C3380CC4-5D6E-409C-BE32-E72D297353CC}">
                <c16:uniqueId val="{00000006-F179-4B1F-BD29-CA4FFB3E0C2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F179-4B1F-BD29-CA4FFB3E0C2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4-F179-4B1F-BD29-CA4FFB3E0C2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F179-4B1F-BD29-CA4FFB3E0C2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F0"/>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6-F179-4B1F-BD29-CA4FFB3E0C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Feuil1!$D$34:$D$38</c:f>
              <c:strCache>
                <c:ptCount val="5"/>
                <c:pt idx="0">
                  <c:v>Aucune fragilité</c:v>
                </c:pt>
                <c:pt idx="1">
                  <c:v>1 fragilité</c:v>
                </c:pt>
                <c:pt idx="2">
                  <c:v>2 fragilités</c:v>
                </c:pt>
                <c:pt idx="3">
                  <c:v>3 fragilités </c:v>
                </c:pt>
                <c:pt idx="4">
                  <c:v>4 et plus</c:v>
                </c:pt>
              </c:strCache>
            </c:strRef>
          </c:cat>
          <c:val>
            <c:numRef>
              <c:f>Feuil1!$E$34:$E$38</c:f>
              <c:numCache>
                <c:formatCode>0%</c:formatCode>
                <c:ptCount val="5"/>
                <c:pt idx="0">
                  <c:v>0.34</c:v>
                </c:pt>
                <c:pt idx="1">
                  <c:v>0.34</c:v>
                </c:pt>
                <c:pt idx="2">
                  <c:v>0.18</c:v>
                </c:pt>
                <c:pt idx="3">
                  <c:v>0.1</c:v>
                </c:pt>
                <c:pt idx="4">
                  <c:v>0.05</c:v>
                </c:pt>
              </c:numCache>
            </c:numRef>
          </c:val>
          <c:extLst>
            <c:ext xmlns:c16="http://schemas.microsoft.com/office/drawing/2014/chart" uri="{C3380CC4-5D6E-409C-BE32-E72D297353CC}">
              <c16:uniqueId val="{00000000-F179-4B1F-BD29-CA4FFB3E0C2B}"/>
            </c:ext>
          </c:extLst>
        </c:ser>
        <c:dLbls>
          <c:showLegendKey val="0"/>
          <c:showVal val="0"/>
          <c:showCatName val="0"/>
          <c:showSerName val="0"/>
          <c:showPercent val="0"/>
          <c:showBubbleSize val="0"/>
        </c:dLbls>
        <c:gapWidth val="219"/>
        <c:overlap val="-27"/>
        <c:axId val="801257071"/>
        <c:axId val="780050479"/>
      </c:barChart>
      <c:catAx>
        <c:axId val="80125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780050479"/>
        <c:crosses val="autoZero"/>
        <c:auto val="1"/>
        <c:lblAlgn val="ctr"/>
        <c:lblOffset val="100"/>
        <c:noMultiLvlLbl val="0"/>
      </c:catAx>
      <c:valAx>
        <c:axId val="780050479"/>
        <c:scaling>
          <c:orientation val="minMax"/>
        </c:scaling>
        <c:delete val="1"/>
        <c:axPos val="l"/>
        <c:numFmt formatCode="0%" sourceLinked="1"/>
        <c:majorTickMark val="none"/>
        <c:minorTickMark val="none"/>
        <c:tickLblPos val="nextTo"/>
        <c:crossAx val="801257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227034120735E-2"/>
          <c:y val="9.2592592592592587E-2"/>
          <c:w val="0.89332174103237105"/>
          <c:h val="0.68491469816272965"/>
        </c:manualLayout>
      </c:layout>
      <c:barChart>
        <c:barDir val="col"/>
        <c:grouping val="clustered"/>
        <c:varyColors val="0"/>
        <c:ser>
          <c:idx val="0"/>
          <c:order val="0"/>
          <c:tx>
            <c:strRef>
              <c:f>Feuil3!$C$5</c:f>
              <c:strCache>
                <c:ptCount val="1"/>
                <c:pt idx="0">
                  <c:v>Isolés</c:v>
                </c:pt>
              </c:strCache>
            </c:strRef>
          </c:tx>
          <c:spPr>
            <a:solidFill>
              <a:srgbClr val="005C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5CA9"/>
                    </a:solidFill>
                    <a:latin typeface="Verdana" panose="020B0604030504040204" pitchFamily="34" charset="0"/>
                    <a:ea typeface="Verdana" panose="020B0604030504040204" pitchFamily="34" charset="0"/>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Feuil3!$D$4:$E$4</c:f>
              <c:strCache>
                <c:ptCount val="2"/>
                <c:pt idx="0">
                  <c:v>Se déplace à moins de 2 km de chez lui une à plusieurs fois par semaine</c:v>
                </c:pt>
                <c:pt idx="1">
                  <c:v>Se déplace plus de 200 km au moins une fois dans l'année </c:v>
                </c:pt>
              </c:strCache>
            </c:strRef>
          </c:cat>
          <c:val>
            <c:numRef>
              <c:f>Feuil3!$D$5:$E$5</c:f>
              <c:numCache>
                <c:formatCode>0%</c:formatCode>
                <c:ptCount val="2"/>
                <c:pt idx="0">
                  <c:v>0.59</c:v>
                </c:pt>
                <c:pt idx="1">
                  <c:v>0.56000000000000005</c:v>
                </c:pt>
              </c:numCache>
            </c:numRef>
          </c:val>
          <c:extLst>
            <c:ext xmlns:c16="http://schemas.microsoft.com/office/drawing/2014/chart" uri="{C3380CC4-5D6E-409C-BE32-E72D297353CC}">
              <c16:uniqueId val="{00000000-3CC2-4F70-AE60-2CA8C2CA9FEE}"/>
            </c:ext>
          </c:extLst>
        </c:ser>
        <c:ser>
          <c:idx val="1"/>
          <c:order val="1"/>
          <c:tx>
            <c:strRef>
              <c:f>Feuil3!$C$6</c:f>
              <c:strCache>
                <c:ptCount val="1"/>
                <c:pt idx="0">
                  <c:v>Multi-réseaux </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Verdana" panose="020B0604030504040204" pitchFamily="34" charset="0"/>
                    <a:ea typeface="Verdana" panose="020B0604030504040204" pitchFamily="34" charset="0"/>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Feuil3!$D$4:$E$4</c:f>
              <c:strCache>
                <c:ptCount val="2"/>
                <c:pt idx="0">
                  <c:v>Se déplace à moins de 2 km de chez lui une à plusieurs fois par semaine</c:v>
                </c:pt>
                <c:pt idx="1">
                  <c:v>Se déplace plus de 200 km au moins une fois dans l'année </c:v>
                </c:pt>
              </c:strCache>
            </c:strRef>
          </c:cat>
          <c:val>
            <c:numRef>
              <c:f>Feuil3!$D$6:$E$6</c:f>
              <c:numCache>
                <c:formatCode>0%</c:formatCode>
                <c:ptCount val="2"/>
                <c:pt idx="0">
                  <c:v>0.77</c:v>
                </c:pt>
                <c:pt idx="1">
                  <c:v>0.78</c:v>
                </c:pt>
              </c:numCache>
            </c:numRef>
          </c:val>
          <c:extLst>
            <c:ext xmlns:c16="http://schemas.microsoft.com/office/drawing/2014/chart" uri="{C3380CC4-5D6E-409C-BE32-E72D297353CC}">
              <c16:uniqueId val="{00000001-3CC2-4F70-AE60-2CA8C2CA9FEE}"/>
            </c:ext>
          </c:extLst>
        </c:ser>
        <c:dLbls>
          <c:showLegendKey val="0"/>
          <c:showVal val="0"/>
          <c:showCatName val="0"/>
          <c:showSerName val="0"/>
          <c:showPercent val="0"/>
          <c:showBubbleSize val="0"/>
        </c:dLbls>
        <c:gapWidth val="219"/>
        <c:overlap val="-27"/>
        <c:axId val="1075396783"/>
        <c:axId val="1078988575"/>
      </c:barChart>
      <c:catAx>
        <c:axId val="107539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1078988575"/>
        <c:crosses val="autoZero"/>
        <c:auto val="1"/>
        <c:lblAlgn val="ctr"/>
        <c:lblOffset val="100"/>
        <c:noMultiLvlLbl val="0"/>
      </c:catAx>
      <c:valAx>
        <c:axId val="1078988575"/>
        <c:scaling>
          <c:orientation val="minMax"/>
        </c:scaling>
        <c:delete val="1"/>
        <c:axPos val="l"/>
        <c:numFmt formatCode="0%" sourceLinked="1"/>
        <c:majorTickMark val="none"/>
        <c:minorTickMark val="none"/>
        <c:tickLblPos val="nextTo"/>
        <c:crossAx val="1075396783"/>
        <c:crosses val="autoZero"/>
        <c:crossBetween val="between"/>
      </c:valAx>
      <c:spPr>
        <a:noFill/>
        <a:ln>
          <a:noFill/>
        </a:ln>
        <a:effectLst/>
      </c:spPr>
    </c:plotArea>
    <c:legend>
      <c:legendPos val="b"/>
      <c:layout>
        <c:manualLayout>
          <c:xMode val="edge"/>
          <c:yMode val="edge"/>
          <c:x val="5.1135071298894857E-2"/>
          <c:y val="2.2615304382666179E-2"/>
          <c:w val="0.61139903860332068"/>
          <c:h val="7.09028076779419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chomage!#REF!</c:f>
              <c:strCache>
                <c:ptCount val="1"/>
                <c:pt idx="0">
                  <c:v>#REF!</c:v>
                </c:pt>
              </c:strCache>
            </c:strRef>
          </c:tx>
          <c:spPr>
            <a:ln w="28575" cap="rnd">
              <a:solidFill>
                <a:schemeClr val="accent2"/>
              </a:solidFill>
              <a:round/>
            </a:ln>
            <a:effectLst/>
          </c:spPr>
          <c:marker>
            <c:symbol val="none"/>
          </c:marker>
          <c:cat>
            <c:strRef>
              <c:f>chomage!$B$567:$AI$567</c:f>
              <c:strCach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 T1</c:v>
                </c:pt>
                <c:pt idx="32">
                  <c:v>2020 T2</c:v>
                </c:pt>
                <c:pt idx="33">
                  <c:v>2020 t3</c:v>
                </c:pt>
              </c:strCache>
            </c:strRef>
          </c:cat>
          <c:val>
            <c:numRef>
              <c:f>chomage!#REF!</c:f>
              <c:numCache>
                <c:formatCode>General</c:formatCode>
                <c:ptCount val="1"/>
                <c:pt idx="0">
                  <c:v>1</c:v>
                </c:pt>
              </c:numCache>
            </c:numRef>
          </c:val>
          <c:smooth val="1"/>
          <c:extLst>
            <c:ext xmlns:c16="http://schemas.microsoft.com/office/drawing/2014/chart" uri="{C3380CC4-5D6E-409C-BE32-E72D297353CC}">
              <c16:uniqueId val="{00000000-DE15-441D-9950-BC65DA86DDC7}"/>
            </c:ext>
          </c:extLst>
        </c:ser>
        <c:ser>
          <c:idx val="0"/>
          <c:order val="1"/>
          <c:tx>
            <c:strRef>
              <c:f>chomage!$A$568</c:f>
              <c:strCache>
                <c:ptCount val="1"/>
                <c:pt idx="0">
                  <c:v>Taux de chomage (1er trimestre sauf 2020 )</c:v>
                </c:pt>
              </c:strCache>
            </c:strRef>
          </c:tx>
          <c:spPr>
            <a:ln w="28575" cap="rnd">
              <a:solidFill>
                <a:schemeClr val="accent2"/>
              </a:solidFill>
              <a:round/>
            </a:ln>
            <a:effectLst/>
          </c:spPr>
          <c:marker>
            <c:symbol val="none"/>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15-441D-9950-BC65DA86DDC7}"/>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15-441D-9950-BC65DA86DDC7}"/>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15-441D-9950-BC65DA86DDC7}"/>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15-441D-9950-BC65DA86DDC7}"/>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15-441D-9950-BC65DA86DDC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chomage!$B$567:$AI$567</c:f>
              <c:strCach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 T1</c:v>
                </c:pt>
                <c:pt idx="32">
                  <c:v>2020 T2</c:v>
                </c:pt>
                <c:pt idx="33">
                  <c:v>2020 t3</c:v>
                </c:pt>
              </c:strCache>
            </c:strRef>
          </c:cat>
          <c:val>
            <c:numRef>
              <c:f>chomage!$B$568:$AI$568</c:f>
              <c:numCache>
                <c:formatCode>0</c:formatCode>
                <c:ptCount val="34"/>
                <c:pt idx="0">
                  <c:v>8.3000000000000007</c:v>
                </c:pt>
                <c:pt idx="1">
                  <c:v>8</c:v>
                </c:pt>
                <c:pt idx="2">
                  <c:v>7.9</c:v>
                </c:pt>
                <c:pt idx="3">
                  <c:v>8.6999999999999993</c:v>
                </c:pt>
                <c:pt idx="4">
                  <c:v>9.5</c:v>
                </c:pt>
                <c:pt idx="5">
                  <c:v>10.7</c:v>
                </c:pt>
                <c:pt idx="6">
                  <c:v>10.199999999999999</c:v>
                </c:pt>
                <c:pt idx="7">
                  <c:v>10.3</c:v>
                </c:pt>
                <c:pt idx="8">
                  <c:v>10.7</c:v>
                </c:pt>
                <c:pt idx="9">
                  <c:v>10.4</c:v>
                </c:pt>
                <c:pt idx="10">
                  <c:v>10.3</c:v>
                </c:pt>
                <c:pt idx="11">
                  <c:v>9.1</c:v>
                </c:pt>
                <c:pt idx="12">
                  <c:v>7.8</c:v>
                </c:pt>
                <c:pt idx="13">
                  <c:v>7.9</c:v>
                </c:pt>
                <c:pt idx="14">
                  <c:v>8.4</c:v>
                </c:pt>
                <c:pt idx="15">
                  <c:v>9</c:v>
                </c:pt>
                <c:pt idx="16">
                  <c:v>8.6999999999999993</c:v>
                </c:pt>
                <c:pt idx="17">
                  <c:v>9.1</c:v>
                </c:pt>
                <c:pt idx="18">
                  <c:v>8.5</c:v>
                </c:pt>
                <c:pt idx="19">
                  <c:v>7.2</c:v>
                </c:pt>
                <c:pt idx="20">
                  <c:v>8.6</c:v>
                </c:pt>
                <c:pt idx="21">
                  <c:v>9.4</c:v>
                </c:pt>
                <c:pt idx="22">
                  <c:v>9.1</c:v>
                </c:pt>
                <c:pt idx="23">
                  <c:v>9.5</c:v>
                </c:pt>
                <c:pt idx="24">
                  <c:v>10.3</c:v>
                </c:pt>
                <c:pt idx="25">
                  <c:v>10.199999999999999</c:v>
                </c:pt>
                <c:pt idx="26">
                  <c:v>10.3</c:v>
                </c:pt>
                <c:pt idx="27">
                  <c:v>10.3</c:v>
                </c:pt>
                <c:pt idx="28">
                  <c:v>9.6</c:v>
                </c:pt>
                <c:pt idx="29">
                  <c:v>9.3000000000000007</c:v>
                </c:pt>
                <c:pt idx="30">
                  <c:v>8.1</c:v>
                </c:pt>
                <c:pt idx="31">
                  <c:v>7.9</c:v>
                </c:pt>
                <c:pt idx="32">
                  <c:v>7.1</c:v>
                </c:pt>
                <c:pt idx="33">
                  <c:v>9</c:v>
                </c:pt>
              </c:numCache>
            </c:numRef>
          </c:val>
          <c:smooth val="1"/>
          <c:extLst>
            <c:ext xmlns:c16="http://schemas.microsoft.com/office/drawing/2014/chart" uri="{C3380CC4-5D6E-409C-BE32-E72D297353CC}">
              <c16:uniqueId val="{00000006-DE15-441D-9950-BC65DA86DDC7}"/>
            </c:ext>
          </c:extLst>
        </c:ser>
        <c:dLbls>
          <c:showLegendKey val="0"/>
          <c:showVal val="0"/>
          <c:showCatName val="0"/>
          <c:showSerName val="0"/>
          <c:showPercent val="0"/>
          <c:showBubbleSize val="0"/>
        </c:dLbls>
        <c:smooth val="0"/>
        <c:axId val="2074956464"/>
        <c:axId val="1971086768"/>
      </c:lineChart>
      <c:catAx>
        <c:axId val="207495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71086768"/>
        <c:crosses val="autoZero"/>
        <c:auto val="1"/>
        <c:lblAlgn val="ctr"/>
        <c:lblOffset val="100"/>
        <c:noMultiLvlLbl val="0"/>
      </c:catAx>
      <c:valAx>
        <c:axId val="1971086768"/>
        <c:scaling>
          <c:orientation val="minMax"/>
          <c:max val="12"/>
          <c:min val="6"/>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495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70C0"/>
              </a:solidFill>
              <a:round/>
            </a:ln>
            <a:effectLst/>
          </c:spPr>
          <c:marker>
            <c:symbol val="none"/>
          </c:marker>
          <c:dPt>
            <c:idx val="41"/>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01-9B08-4CFF-A830-C542CD42858C}"/>
              </c:ext>
            </c:extLst>
          </c:dPt>
          <c:dPt>
            <c:idx val="42"/>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03-9B08-4CFF-A830-C542CD42858C}"/>
              </c:ext>
            </c:extLst>
          </c:dPt>
          <c:dPt>
            <c:idx val="43"/>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09-9B08-4CFF-A830-C542CD42858C}"/>
              </c:ext>
            </c:extLst>
          </c:dPt>
          <c:dPt>
            <c:idx val="44"/>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05-9B08-4CFF-A830-C542CD42858C}"/>
              </c:ext>
            </c:extLst>
          </c:dPt>
          <c:dLbls>
            <c:dLbl>
              <c:idx val="40"/>
              <c:layout>
                <c:manualLayout>
                  <c:x val="-1.9444444444444445E-2"/>
                  <c:y val="3.703703703703699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08-4CFF-A830-C542CD42858C}"/>
                </c:ext>
              </c:extLst>
            </c:dLbl>
            <c:dLbl>
              <c:idx val="44"/>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08-4CFF-A830-C542CD4285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 2'!$B$3:$B$47</c:f>
              <c:numCache>
                <c:formatCode>mmm\-yy</c:formatCode>
                <c:ptCount val="45"/>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numCache>
            </c:numRef>
          </c:cat>
          <c:val>
            <c:numRef>
              <c:f>'Graphique 2'!$C$3:$C$47</c:f>
              <c:numCache>
                <c:formatCode>0</c:formatCode>
                <c:ptCount val="45"/>
                <c:pt idx="0">
                  <c:v>454.3</c:v>
                </c:pt>
                <c:pt idx="1">
                  <c:v>452.5</c:v>
                </c:pt>
                <c:pt idx="2">
                  <c:v>450</c:v>
                </c:pt>
                <c:pt idx="3">
                  <c:v>446.6</c:v>
                </c:pt>
                <c:pt idx="4">
                  <c:v>444</c:v>
                </c:pt>
                <c:pt idx="5">
                  <c:v>441.8</c:v>
                </c:pt>
                <c:pt idx="6">
                  <c:v>444.1</c:v>
                </c:pt>
                <c:pt idx="7">
                  <c:v>444.4</c:v>
                </c:pt>
                <c:pt idx="8">
                  <c:v>435.5</c:v>
                </c:pt>
                <c:pt idx="9">
                  <c:v>432.7</c:v>
                </c:pt>
                <c:pt idx="10">
                  <c:v>430</c:v>
                </c:pt>
                <c:pt idx="11">
                  <c:v>427.1</c:v>
                </c:pt>
                <c:pt idx="12">
                  <c:v>423.2</c:v>
                </c:pt>
                <c:pt idx="13">
                  <c:v>418.9</c:v>
                </c:pt>
                <c:pt idx="14">
                  <c:v>415.2</c:v>
                </c:pt>
                <c:pt idx="15">
                  <c:v>409.7</c:v>
                </c:pt>
                <c:pt idx="16">
                  <c:v>406</c:v>
                </c:pt>
                <c:pt idx="17">
                  <c:v>402.4</c:v>
                </c:pt>
                <c:pt idx="18">
                  <c:v>401</c:v>
                </c:pt>
                <c:pt idx="19">
                  <c:v>398.7</c:v>
                </c:pt>
                <c:pt idx="20">
                  <c:v>388.8</c:v>
                </c:pt>
                <c:pt idx="21">
                  <c:v>384.1</c:v>
                </c:pt>
                <c:pt idx="22">
                  <c:v>381.4</c:v>
                </c:pt>
                <c:pt idx="23">
                  <c:v>379.7</c:v>
                </c:pt>
                <c:pt idx="24">
                  <c:v>377.8</c:v>
                </c:pt>
                <c:pt idx="25">
                  <c:v>376.3</c:v>
                </c:pt>
                <c:pt idx="26">
                  <c:v>375.7</c:v>
                </c:pt>
                <c:pt idx="27">
                  <c:v>375.2</c:v>
                </c:pt>
                <c:pt idx="28">
                  <c:v>371.6</c:v>
                </c:pt>
                <c:pt idx="29">
                  <c:v>369</c:v>
                </c:pt>
                <c:pt idx="30">
                  <c:v>368</c:v>
                </c:pt>
                <c:pt idx="31">
                  <c:v>367.8</c:v>
                </c:pt>
                <c:pt idx="32">
                  <c:v>359</c:v>
                </c:pt>
                <c:pt idx="33">
                  <c:v>355.1</c:v>
                </c:pt>
                <c:pt idx="34">
                  <c:v>353</c:v>
                </c:pt>
                <c:pt idx="35">
                  <c:v>351.5</c:v>
                </c:pt>
                <c:pt idx="36">
                  <c:v>350.9</c:v>
                </c:pt>
                <c:pt idx="37">
                  <c:v>350.9</c:v>
                </c:pt>
                <c:pt idx="38">
                  <c:v>349.7</c:v>
                </c:pt>
                <c:pt idx="39">
                  <c:v>350.6</c:v>
                </c:pt>
                <c:pt idx="40">
                  <c:v>343.5</c:v>
                </c:pt>
                <c:pt idx="41">
                  <c:v>366.2</c:v>
                </c:pt>
                <c:pt idx="42">
                  <c:v>374.8</c:v>
                </c:pt>
                <c:pt idx="43">
                  <c:v>379.6</c:v>
                </c:pt>
                <c:pt idx="44">
                  <c:v>380.4</c:v>
                </c:pt>
              </c:numCache>
            </c:numRef>
          </c:val>
          <c:smooth val="0"/>
          <c:extLst>
            <c:ext xmlns:c16="http://schemas.microsoft.com/office/drawing/2014/chart" uri="{C3380CC4-5D6E-409C-BE32-E72D297353CC}">
              <c16:uniqueId val="{00000007-9B08-4CFF-A830-C542CD42858C}"/>
            </c:ext>
          </c:extLst>
        </c:ser>
        <c:dLbls>
          <c:showLegendKey val="0"/>
          <c:showVal val="0"/>
          <c:showCatName val="0"/>
          <c:showSerName val="0"/>
          <c:showPercent val="0"/>
          <c:showBubbleSize val="0"/>
        </c:dLbls>
        <c:smooth val="0"/>
        <c:axId val="1900270975"/>
        <c:axId val="1689907199"/>
      </c:lineChart>
      <c:dateAx>
        <c:axId val="19002709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89907199"/>
        <c:crosses val="autoZero"/>
        <c:auto val="1"/>
        <c:lblOffset val="100"/>
        <c:baseTimeUnit val="months"/>
      </c:dateAx>
      <c:valAx>
        <c:axId val="16899071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9002709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solidFill>
              <a:round/>
            </a:ln>
            <a:effectLst/>
          </c:spPr>
          <c:marker>
            <c:symbol val="none"/>
          </c:marker>
          <c:cat>
            <c:numRef>
              <c:f>'[bénéficiaires_RSA_ASS_depuis_Covid.xls]Graphique 1'!$B$3:$B$48</c:f>
              <c:numCache>
                <c:formatCode>mmm\-yy</c:formatCode>
                <c:ptCount val="4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numCache>
            </c:numRef>
          </c:cat>
          <c:val>
            <c:numRef>
              <c:f>'[bénéficiaires_RSA_ASS_depuis_Covid.xls]Graphique 1'!$C$3:$C$48</c:f>
              <c:numCache>
                <c:formatCode>#,##0</c:formatCode>
                <c:ptCount val="46"/>
                <c:pt idx="0">
                  <c:v>1895.9</c:v>
                </c:pt>
                <c:pt idx="1">
                  <c:v>1891</c:v>
                </c:pt>
                <c:pt idx="2">
                  <c:v>1893.3</c:v>
                </c:pt>
                <c:pt idx="3">
                  <c:v>1893.5</c:v>
                </c:pt>
                <c:pt idx="4">
                  <c:v>1894.1</c:v>
                </c:pt>
                <c:pt idx="5">
                  <c:v>1887.9</c:v>
                </c:pt>
                <c:pt idx="6">
                  <c:v>1879.1</c:v>
                </c:pt>
                <c:pt idx="7">
                  <c:v>1870.2</c:v>
                </c:pt>
                <c:pt idx="8">
                  <c:v>1868.1</c:v>
                </c:pt>
                <c:pt idx="9">
                  <c:v>1875.2</c:v>
                </c:pt>
                <c:pt idx="10">
                  <c:v>1883.7</c:v>
                </c:pt>
                <c:pt idx="11">
                  <c:v>1883.8</c:v>
                </c:pt>
                <c:pt idx="12">
                  <c:v>1891.3</c:v>
                </c:pt>
                <c:pt idx="13">
                  <c:v>1890.1</c:v>
                </c:pt>
                <c:pt idx="14">
                  <c:v>1891.7</c:v>
                </c:pt>
                <c:pt idx="15">
                  <c:v>1890.7</c:v>
                </c:pt>
                <c:pt idx="16">
                  <c:v>1893.4</c:v>
                </c:pt>
                <c:pt idx="17">
                  <c:v>1892.4</c:v>
                </c:pt>
                <c:pt idx="18">
                  <c:v>1887.2</c:v>
                </c:pt>
                <c:pt idx="19">
                  <c:v>1880.8</c:v>
                </c:pt>
                <c:pt idx="20">
                  <c:v>1883</c:v>
                </c:pt>
                <c:pt idx="21">
                  <c:v>1894.2</c:v>
                </c:pt>
                <c:pt idx="22">
                  <c:v>1905.3</c:v>
                </c:pt>
                <c:pt idx="23">
                  <c:v>1903.8</c:v>
                </c:pt>
                <c:pt idx="24">
                  <c:v>1903.7</c:v>
                </c:pt>
                <c:pt idx="25">
                  <c:v>1902.2</c:v>
                </c:pt>
                <c:pt idx="26">
                  <c:v>1902.7</c:v>
                </c:pt>
                <c:pt idx="27">
                  <c:v>1902</c:v>
                </c:pt>
                <c:pt idx="28">
                  <c:v>1904.5</c:v>
                </c:pt>
                <c:pt idx="29">
                  <c:v>1902</c:v>
                </c:pt>
                <c:pt idx="30">
                  <c:v>1900.1</c:v>
                </c:pt>
                <c:pt idx="31">
                  <c:v>1893.7</c:v>
                </c:pt>
                <c:pt idx="32">
                  <c:v>1898.2</c:v>
                </c:pt>
                <c:pt idx="33">
                  <c:v>1907.2</c:v>
                </c:pt>
                <c:pt idx="34">
                  <c:v>1916.8</c:v>
                </c:pt>
                <c:pt idx="35">
                  <c:v>1916.1</c:v>
                </c:pt>
                <c:pt idx="36">
                  <c:v>1920.9</c:v>
                </c:pt>
                <c:pt idx="37">
                  <c:v>1926</c:v>
                </c:pt>
                <c:pt idx="38">
                  <c:v>1950.1</c:v>
                </c:pt>
                <c:pt idx="39">
                  <c:v>1971.7</c:v>
                </c:pt>
                <c:pt idx="40">
                  <c:v>1988.1</c:v>
                </c:pt>
              </c:numCache>
            </c:numRef>
          </c:val>
          <c:smooth val="0"/>
          <c:extLst>
            <c:ext xmlns:c16="http://schemas.microsoft.com/office/drawing/2014/chart" uri="{C3380CC4-5D6E-409C-BE32-E72D297353CC}">
              <c16:uniqueId val="{00000000-EBD6-494A-8D62-EB1026509D02}"/>
            </c:ext>
          </c:extLst>
        </c:ser>
        <c:ser>
          <c:idx val="1"/>
          <c:order val="1"/>
          <c:spPr>
            <a:ln w="28575" cap="rnd">
              <a:solidFill>
                <a:schemeClr val="accent2"/>
              </a:solidFill>
              <a:round/>
            </a:ln>
            <a:effectLst/>
          </c:spPr>
          <c:marker>
            <c:symbol val="none"/>
          </c:marker>
          <c:dPt>
            <c:idx val="41"/>
            <c:marker>
              <c:symbol val="none"/>
            </c:marker>
            <c:bubble3D val="0"/>
            <c:spPr>
              <a:ln w="28575" cap="rnd">
                <a:solidFill>
                  <a:schemeClr val="accent2"/>
                </a:solidFill>
                <a:prstDash val="sysDot"/>
                <a:round/>
              </a:ln>
              <a:effectLst/>
            </c:spPr>
            <c:extLst>
              <c:ext xmlns:c16="http://schemas.microsoft.com/office/drawing/2014/chart" uri="{C3380CC4-5D6E-409C-BE32-E72D297353CC}">
                <c16:uniqueId val="{00000002-EBD6-494A-8D62-EB1026509D02}"/>
              </c:ext>
            </c:extLst>
          </c:dPt>
          <c:dPt>
            <c:idx val="42"/>
            <c:marker>
              <c:symbol val="none"/>
            </c:marker>
            <c:bubble3D val="0"/>
            <c:spPr>
              <a:ln w="28575" cap="rnd">
                <a:solidFill>
                  <a:schemeClr val="accent2"/>
                </a:solidFill>
                <a:prstDash val="sysDot"/>
                <a:round/>
              </a:ln>
              <a:effectLst/>
            </c:spPr>
            <c:extLst>
              <c:ext xmlns:c16="http://schemas.microsoft.com/office/drawing/2014/chart" uri="{C3380CC4-5D6E-409C-BE32-E72D297353CC}">
                <c16:uniqueId val="{00000004-EBD6-494A-8D62-EB1026509D02}"/>
              </c:ext>
            </c:extLst>
          </c:dPt>
          <c:dPt>
            <c:idx val="43"/>
            <c:marker>
              <c:symbol val="none"/>
            </c:marker>
            <c:bubble3D val="0"/>
            <c:spPr>
              <a:ln w="28575" cap="rnd">
                <a:solidFill>
                  <a:schemeClr val="accent2"/>
                </a:solidFill>
                <a:prstDash val="sysDot"/>
                <a:round/>
              </a:ln>
              <a:effectLst/>
            </c:spPr>
            <c:extLst>
              <c:ext xmlns:c16="http://schemas.microsoft.com/office/drawing/2014/chart" uri="{C3380CC4-5D6E-409C-BE32-E72D297353CC}">
                <c16:uniqueId val="{00000006-EBD6-494A-8D62-EB1026509D02}"/>
              </c:ext>
            </c:extLst>
          </c:dPt>
          <c:dPt>
            <c:idx val="44"/>
            <c:marker>
              <c:symbol val="none"/>
            </c:marker>
            <c:bubble3D val="0"/>
            <c:spPr>
              <a:ln w="28575" cap="rnd">
                <a:solidFill>
                  <a:schemeClr val="accent2"/>
                </a:solidFill>
                <a:prstDash val="sysDot"/>
                <a:round/>
              </a:ln>
              <a:effectLst/>
            </c:spPr>
            <c:extLst>
              <c:ext xmlns:c16="http://schemas.microsoft.com/office/drawing/2014/chart" uri="{C3380CC4-5D6E-409C-BE32-E72D297353CC}">
                <c16:uniqueId val="{00000008-EBD6-494A-8D62-EB1026509D02}"/>
              </c:ext>
            </c:extLst>
          </c:dPt>
          <c:dPt>
            <c:idx val="45"/>
            <c:marker>
              <c:symbol val="none"/>
            </c:marker>
            <c:bubble3D val="0"/>
            <c:spPr>
              <a:ln w="28575" cap="rnd">
                <a:solidFill>
                  <a:schemeClr val="accent2"/>
                </a:solidFill>
                <a:prstDash val="sysDot"/>
                <a:round/>
              </a:ln>
              <a:effectLst/>
            </c:spPr>
            <c:extLst>
              <c:ext xmlns:c16="http://schemas.microsoft.com/office/drawing/2014/chart" uri="{C3380CC4-5D6E-409C-BE32-E72D297353CC}">
                <c16:uniqueId val="{0000000A-EBD6-494A-8D62-EB1026509D02}"/>
              </c:ext>
            </c:extLst>
          </c:dPt>
          <c:dLbls>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D6-494A-8D62-EB1026509D02}"/>
                </c:ext>
              </c:extLst>
            </c:dLbl>
            <c:dLbl>
              <c:idx val="4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fr-FR"/>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D6-494A-8D62-EB1026509D0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'[bénéficiaires_RSA_ASS_depuis_Covid.xls]Graphique 1'!$B$3:$B$48</c:f>
              <c:numCache>
                <c:formatCode>mmm\-yy</c:formatCode>
                <c:ptCount val="4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numCache>
            </c:numRef>
          </c:cat>
          <c:val>
            <c:numRef>
              <c:f>'[bénéficiaires_RSA_ASS_depuis_Covid.xls]Graphique 1'!$D$3:$D$48</c:f>
              <c:numCache>
                <c:formatCode>General</c:formatCode>
                <c:ptCount val="46"/>
                <c:pt idx="40" formatCode="#,##0">
                  <c:v>1988.1</c:v>
                </c:pt>
                <c:pt idx="41" formatCode="#,##0">
                  <c:v>2023.7</c:v>
                </c:pt>
                <c:pt idx="42" formatCode="#,##0">
                  <c:v>2051.3000000000002</c:v>
                </c:pt>
                <c:pt idx="43" formatCode="#,##0">
                  <c:v>2060.8000000000002</c:v>
                </c:pt>
                <c:pt idx="44" formatCode="#,##0">
                  <c:v>2063.6</c:v>
                </c:pt>
                <c:pt idx="45" formatCode="#,##0">
                  <c:v>2069.3000000000002</c:v>
                </c:pt>
              </c:numCache>
            </c:numRef>
          </c:val>
          <c:smooth val="0"/>
          <c:extLst>
            <c:ext xmlns:c16="http://schemas.microsoft.com/office/drawing/2014/chart" uri="{C3380CC4-5D6E-409C-BE32-E72D297353CC}">
              <c16:uniqueId val="{0000000B-EBD6-494A-8D62-EB1026509D02}"/>
            </c:ext>
          </c:extLst>
        </c:ser>
        <c:dLbls>
          <c:showLegendKey val="0"/>
          <c:showVal val="0"/>
          <c:showCatName val="0"/>
          <c:showSerName val="0"/>
          <c:showPercent val="0"/>
          <c:showBubbleSize val="0"/>
        </c:dLbls>
        <c:smooth val="0"/>
        <c:axId val="226774176"/>
        <c:axId val="159112432"/>
      </c:lineChart>
      <c:dateAx>
        <c:axId val="2267741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59112432"/>
        <c:crosses val="autoZero"/>
        <c:auto val="1"/>
        <c:lblOffset val="100"/>
        <c:baseTimeUnit val="months"/>
      </c:dateAx>
      <c:valAx>
        <c:axId val="159112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2677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78085271618166"/>
          <c:y val="9.6382151052336842E-2"/>
          <c:w val="0.43374581699985137"/>
          <c:h val="0.8004592510105309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02-4EA0-961D-9E856758E2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02-4EA0-961D-9E856758E2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02-4EA0-961D-9E856758E2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02-4EA0-961D-9E856758E226}"/>
              </c:ext>
            </c:extLst>
          </c:dPt>
          <c:dLbls>
            <c:dLbl>
              <c:idx val="3"/>
              <c:layout>
                <c:manualLayout>
                  <c:x val="-2.0822624847622218E-3"/>
                  <c:y val="-0.152470054907895"/>
                </c:manualLayout>
              </c:layout>
              <c:spPr>
                <a:solidFill>
                  <a:schemeClr val="bg2">
                    <a:lumMod val="9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F02-4EA0-961D-9E856758E2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Feuil3!$J$5:$J$8</c:f>
              <c:strCache>
                <c:ptCount val="4"/>
                <c:pt idx="0">
                  <c:v>Oui, ils ont plutôt augmenté</c:v>
                </c:pt>
                <c:pt idx="1">
                  <c:v>Oui, ils ont plutôt baissé</c:v>
                </c:pt>
                <c:pt idx="2">
                  <c:v>Non, ils n’ont pas changé</c:v>
                </c:pt>
                <c:pt idx="3">
                  <c:v>[Nsp, nr]</c:v>
                </c:pt>
              </c:strCache>
            </c:strRef>
          </c:cat>
          <c:val>
            <c:numRef>
              <c:f>Feuil3!$K$5:$K$8</c:f>
              <c:numCache>
                <c:formatCode>0%</c:formatCode>
                <c:ptCount val="4"/>
                <c:pt idx="0">
                  <c:v>0.09</c:v>
                </c:pt>
                <c:pt idx="1">
                  <c:v>0.3</c:v>
                </c:pt>
                <c:pt idx="2">
                  <c:v>0.6</c:v>
                </c:pt>
                <c:pt idx="3">
                  <c:v>0.01</c:v>
                </c:pt>
              </c:numCache>
            </c:numRef>
          </c:val>
          <c:extLst>
            <c:ext xmlns:c16="http://schemas.microsoft.com/office/drawing/2014/chart" uri="{C3380CC4-5D6E-409C-BE32-E72D297353CC}">
              <c16:uniqueId val="{00000008-3F02-4EA0-961D-9E856758E22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6.3435302063645841E-4"/>
          <c:y val="0.3890032673679133"/>
          <c:w val="0.29368266853170272"/>
          <c:h val="0.276204773553288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8A-47F4-B50E-57845941B4F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28A-47F4-B50E-57845941B4F1}"/>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E28A-47F4-B50E-57845941B4F1}"/>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E28A-47F4-B50E-57845941B4F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Feuil1!$L$6:$L$9</c:f>
              <c:strCache>
                <c:ptCount val="4"/>
                <c:pt idx="0">
                  <c:v>Oui elle s’est dégradée</c:v>
                </c:pt>
                <c:pt idx="1">
                  <c:v>Oui elle s’est améliorée</c:v>
                </c:pt>
                <c:pt idx="2">
                  <c:v>Non elle n’a pas changé</c:v>
                </c:pt>
                <c:pt idx="3">
                  <c:v>Ne sait pas</c:v>
                </c:pt>
              </c:strCache>
            </c:strRef>
          </c:cat>
          <c:val>
            <c:numRef>
              <c:f>Feuil1!$M$6:$M$9</c:f>
              <c:numCache>
                <c:formatCode>0%</c:formatCode>
                <c:ptCount val="4"/>
                <c:pt idx="0">
                  <c:v>0.27</c:v>
                </c:pt>
                <c:pt idx="1">
                  <c:v>0.08</c:v>
                </c:pt>
                <c:pt idx="2">
                  <c:v>0.56999999999999995</c:v>
                </c:pt>
                <c:pt idx="3">
                  <c:v>0.08</c:v>
                </c:pt>
              </c:numCache>
            </c:numRef>
          </c:val>
          <c:extLst>
            <c:ext xmlns:c16="http://schemas.microsoft.com/office/drawing/2014/chart" uri="{C3380CC4-5D6E-409C-BE32-E72D297353CC}">
              <c16:uniqueId val="{00000008-E28A-47F4-B50E-57845941B4F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145885343087E-2"/>
          <c:y val="5.201827966947685E-2"/>
          <c:w val="0.94346574720948184"/>
          <c:h val="0.72381046869016108"/>
        </c:manualLayout>
      </c:layout>
      <c:lineChart>
        <c:grouping val="standard"/>
        <c:varyColors val="0"/>
        <c:ser>
          <c:idx val="0"/>
          <c:order val="0"/>
          <c:tx>
            <c:strRef>
              <c:f>Feuil1!$M$6</c:f>
              <c:strCache>
                <c:ptCount val="1"/>
                <c:pt idx="0">
                  <c:v>Oui elle s’est dégradée</c:v>
                </c:pt>
              </c:strCache>
            </c:strRef>
          </c:tx>
          <c:spPr>
            <a:ln w="28575" cap="rnd">
              <a:solidFill>
                <a:srgbClr val="EA2B8C"/>
              </a:solidFill>
              <a:round/>
            </a:ln>
            <a:effectLst/>
          </c:spPr>
          <c:marker>
            <c:symbol val="none"/>
          </c:marker>
          <c:dLbls>
            <c:dLbl>
              <c:idx val="0"/>
              <c:layout>
                <c:manualLayout>
                  <c:x val="-2.1785394048471476E-2"/>
                  <c:y val="-3.373952039874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E-440F-98FC-773355FEC4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B2474"/>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Feuil1!$L$7:$L$11</c:f>
              <c:strCache>
                <c:ptCount val="5"/>
                <c:pt idx="0">
                  <c:v>Agri. exploitant, artisan, commerçant et chef d'entreprise</c:v>
                </c:pt>
                <c:pt idx="1">
                  <c:v>Cadre et profession intellectuelle supérieure</c:v>
                </c:pt>
                <c:pt idx="2">
                  <c:v>Profession Intermédiaire</c:v>
                </c:pt>
                <c:pt idx="3">
                  <c:v>Employé</c:v>
                </c:pt>
                <c:pt idx="4">
                  <c:v>Ouvrier</c:v>
                </c:pt>
              </c:strCache>
            </c:strRef>
          </c:cat>
          <c:val>
            <c:numRef>
              <c:f>Feuil1!$M$7:$M$11</c:f>
              <c:numCache>
                <c:formatCode>###0%</c:formatCode>
                <c:ptCount val="5"/>
                <c:pt idx="0">
                  <c:v>0.47727272727272729</c:v>
                </c:pt>
                <c:pt idx="1">
                  <c:v>0.26148409893992935</c:v>
                </c:pt>
                <c:pt idx="2">
                  <c:v>0.27378190255220419</c:v>
                </c:pt>
                <c:pt idx="3">
                  <c:v>0.352112676056338</c:v>
                </c:pt>
                <c:pt idx="4">
                  <c:v>0.35466666666666669</c:v>
                </c:pt>
              </c:numCache>
            </c:numRef>
          </c:val>
          <c:smooth val="0"/>
          <c:extLst>
            <c:ext xmlns:c16="http://schemas.microsoft.com/office/drawing/2014/chart" uri="{C3380CC4-5D6E-409C-BE32-E72D297353CC}">
              <c16:uniqueId val="{00000000-74AE-440F-98FC-773355FEC40C}"/>
            </c:ext>
          </c:extLst>
        </c:ser>
        <c:ser>
          <c:idx val="1"/>
          <c:order val="1"/>
          <c:tx>
            <c:strRef>
              <c:f>Feuil1!$N$6</c:f>
              <c:strCache>
                <c:ptCount val="1"/>
                <c:pt idx="0">
                  <c:v>Oui elle s’est améliorée</c:v>
                </c:pt>
              </c:strCache>
            </c:strRef>
          </c:tx>
          <c:spPr>
            <a:ln w="28575" cap="rnd">
              <a:solidFill>
                <a:srgbClr val="79B03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3"/>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Feuil1!$L$7:$L$11</c:f>
              <c:strCache>
                <c:ptCount val="5"/>
                <c:pt idx="0">
                  <c:v>Agri. exploitant, artisan, commerçant et chef d'entreprise</c:v>
                </c:pt>
                <c:pt idx="1">
                  <c:v>Cadre et profession intellectuelle supérieure</c:v>
                </c:pt>
                <c:pt idx="2">
                  <c:v>Profession Intermédiaire</c:v>
                </c:pt>
                <c:pt idx="3">
                  <c:v>Employé</c:v>
                </c:pt>
                <c:pt idx="4">
                  <c:v>Ouvrier</c:v>
                </c:pt>
              </c:strCache>
            </c:strRef>
          </c:cat>
          <c:val>
            <c:numRef>
              <c:f>Feuil1!$N$7:$N$11</c:f>
              <c:numCache>
                <c:formatCode>###0%</c:formatCode>
                <c:ptCount val="5"/>
                <c:pt idx="0">
                  <c:v>5.3030303030303025E-2</c:v>
                </c:pt>
                <c:pt idx="1">
                  <c:v>0.12014134275618375</c:v>
                </c:pt>
                <c:pt idx="2">
                  <c:v>9.0487238979118326E-2</c:v>
                </c:pt>
                <c:pt idx="3">
                  <c:v>9.8591549295774641E-2</c:v>
                </c:pt>
                <c:pt idx="4">
                  <c:v>7.7333333333333337E-2</c:v>
                </c:pt>
              </c:numCache>
            </c:numRef>
          </c:val>
          <c:smooth val="0"/>
          <c:extLst>
            <c:ext xmlns:c16="http://schemas.microsoft.com/office/drawing/2014/chart" uri="{C3380CC4-5D6E-409C-BE32-E72D297353CC}">
              <c16:uniqueId val="{00000001-74AE-440F-98FC-773355FEC40C}"/>
            </c:ext>
          </c:extLst>
        </c:ser>
        <c:ser>
          <c:idx val="2"/>
          <c:order val="2"/>
          <c:tx>
            <c:strRef>
              <c:f>Feuil1!$O$6</c:f>
              <c:strCache>
                <c:ptCount val="1"/>
                <c:pt idx="0">
                  <c:v>Non elle n’a pas changé</c:v>
                </c:pt>
              </c:strCache>
            </c:strRef>
          </c:tx>
          <c:spPr>
            <a:ln w="28575" cap="rnd">
              <a:solidFill>
                <a:schemeClr val="accent3"/>
              </a:solidFill>
              <a:round/>
            </a:ln>
            <a:effectLst/>
          </c:spPr>
          <c:marker>
            <c:symbol val="none"/>
          </c:marker>
          <c:dLbls>
            <c:dLbl>
              <c:idx val="0"/>
              <c:layout>
                <c:manualLayout>
                  <c:x val="-2.1785394048471476E-2"/>
                  <c:y val="5.685898335892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AE-440F-98FC-773355FEC4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Feuil1!$L$7:$L$11</c:f>
              <c:strCache>
                <c:ptCount val="5"/>
                <c:pt idx="0">
                  <c:v>Agri. exploitant, artisan, commerçant et chef d'entreprise</c:v>
                </c:pt>
                <c:pt idx="1">
                  <c:v>Cadre et profession intellectuelle supérieure</c:v>
                </c:pt>
                <c:pt idx="2">
                  <c:v>Profession Intermédiaire</c:v>
                </c:pt>
                <c:pt idx="3">
                  <c:v>Employé</c:v>
                </c:pt>
                <c:pt idx="4">
                  <c:v>Ouvrier</c:v>
                </c:pt>
              </c:strCache>
            </c:strRef>
          </c:cat>
          <c:val>
            <c:numRef>
              <c:f>Feuil1!$O$7:$O$11</c:f>
              <c:numCache>
                <c:formatCode>###0%</c:formatCode>
                <c:ptCount val="5"/>
                <c:pt idx="0">
                  <c:v>0.43939393939393939</c:v>
                </c:pt>
                <c:pt idx="1">
                  <c:v>0.53003533568904593</c:v>
                </c:pt>
                <c:pt idx="2">
                  <c:v>0.56612529002320189</c:v>
                </c:pt>
                <c:pt idx="3">
                  <c:v>0.47484909456740437</c:v>
                </c:pt>
                <c:pt idx="4">
                  <c:v>0.49333333333333335</c:v>
                </c:pt>
              </c:numCache>
            </c:numRef>
          </c:val>
          <c:smooth val="0"/>
          <c:extLst>
            <c:ext xmlns:c16="http://schemas.microsoft.com/office/drawing/2014/chart" uri="{C3380CC4-5D6E-409C-BE32-E72D297353CC}">
              <c16:uniqueId val="{00000002-74AE-440F-98FC-773355FEC40C}"/>
            </c:ext>
          </c:extLst>
        </c:ser>
        <c:dLbls>
          <c:showLegendKey val="0"/>
          <c:showVal val="0"/>
          <c:showCatName val="0"/>
          <c:showSerName val="0"/>
          <c:showPercent val="0"/>
          <c:showBubbleSize val="0"/>
        </c:dLbls>
        <c:smooth val="0"/>
        <c:axId val="230734127"/>
        <c:axId val="102541359"/>
      </c:lineChart>
      <c:catAx>
        <c:axId val="230734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02541359"/>
        <c:crosses val="autoZero"/>
        <c:auto val="1"/>
        <c:lblAlgn val="ctr"/>
        <c:lblOffset val="100"/>
        <c:noMultiLvlLbl val="0"/>
      </c:catAx>
      <c:valAx>
        <c:axId val="10254135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0734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08DCC-2D89-4232-951E-1287B36643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6C0DE546-5590-4E0C-9E5E-E048CF329B6E}">
      <dgm:prSet phldrT="[Texte]" custT="1"/>
      <dgm:spPr>
        <a:noFill/>
        <a:ln w="28575">
          <a:solidFill>
            <a:schemeClr val="accent2"/>
          </a:solidFill>
        </a:ln>
      </dgm:spPr>
      <dgm:t>
        <a:bodyPr/>
        <a:lstStyle/>
        <a:p>
          <a:r>
            <a:rPr lang="fr-FR" sz="1800" b="1" dirty="0">
              <a:solidFill>
                <a:schemeClr val="accent2"/>
              </a:solidFill>
            </a:rPr>
            <a:t>Maladie / handicap</a:t>
          </a:r>
        </a:p>
      </dgm:t>
    </dgm:pt>
    <dgm:pt modelId="{58F3F642-5BAF-4D59-81E2-D8C1F80563EB}" type="parTrans" cxnId="{6F9EFB93-8241-4259-90F6-0F2BA62846D4}">
      <dgm:prSet/>
      <dgm:spPr/>
      <dgm:t>
        <a:bodyPr/>
        <a:lstStyle/>
        <a:p>
          <a:endParaRPr lang="fr-FR"/>
        </a:p>
      </dgm:t>
    </dgm:pt>
    <dgm:pt modelId="{61780C51-3074-4E8B-9186-32067C14EDC5}" type="sibTrans" cxnId="{6F9EFB93-8241-4259-90F6-0F2BA62846D4}">
      <dgm:prSet/>
      <dgm:spPr/>
      <dgm:t>
        <a:bodyPr/>
        <a:lstStyle/>
        <a:p>
          <a:endParaRPr lang="fr-FR"/>
        </a:p>
      </dgm:t>
    </dgm:pt>
    <dgm:pt modelId="{06CDF738-B6C9-429A-91D3-1DA848BAF89B}">
      <dgm:prSet phldrT="[Texte]"/>
      <dgm:spPr>
        <a:noFill/>
        <a:ln>
          <a:noFill/>
        </a:ln>
      </dgm:spPr>
      <dgm:t>
        <a:bodyPr/>
        <a:lstStyle/>
        <a:p>
          <a:r>
            <a:rPr lang="fr-FR" dirty="0"/>
            <a:t>Déclaration d’un handicap ou d’une maladie chronique</a:t>
          </a:r>
        </a:p>
      </dgm:t>
    </dgm:pt>
    <dgm:pt modelId="{A1B053C5-04E4-4DCE-B025-F9DA6F0C05C6}" type="parTrans" cxnId="{F5C3ECA9-601D-4C2D-97B0-EEDDD38C4932}">
      <dgm:prSet/>
      <dgm:spPr/>
      <dgm:t>
        <a:bodyPr/>
        <a:lstStyle/>
        <a:p>
          <a:endParaRPr lang="fr-FR"/>
        </a:p>
      </dgm:t>
    </dgm:pt>
    <dgm:pt modelId="{DFE8F8FB-2FF8-4D22-B970-4EB26BB0BC1E}" type="sibTrans" cxnId="{F5C3ECA9-601D-4C2D-97B0-EEDDD38C4932}">
      <dgm:prSet/>
      <dgm:spPr/>
      <dgm:t>
        <a:bodyPr/>
        <a:lstStyle/>
        <a:p>
          <a:endParaRPr lang="fr-FR"/>
        </a:p>
      </dgm:t>
    </dgm:pt>
    <dgm:pt modelId="{C5663B0F-A94B-421E-A5EA-9B53A6FCCC96}">
      <dgm:prSet phldrT="[Texte]"/>
      <dgm:spPr>
        <a:noFill/>
        <a:ln>
          <a:noFill/>
        </a:ln>
      </dgm:spPr>
      <dgm:t>
        <a:bodyPr/>
        <a:lstStyle/>
        <a:p>
          <a:r>
            <a:rPr lang="fr-FR" dirty="0"/>
            <a:t>Sentiment d’un état de santé dégradé (en comparaison avec les personnes de son âge)</a:t>
          </a:r>
        </a:p>
      </dgm:t>
    </dgm:pt>
    <dgm:pt modelId="{6D154B6E-DEF9-4880-981D-88EAF38B1825}" type="parTrans" cxnId="{AA05AA5B-5408-4D08-B554-9F13DB49AE8C}">
      <dgm:prSet/>
      <dgm:spPr/>
      <dgm:t>
        <a:bodyPr/>
        <a:lstStyle/>
        <a:p>
          <a:endParaRPr lang="fr-FR"/>
        </a:p>
      </dgm:t>
    </dgm:pt>
    <dgm:pt modelId="{E7812587-7243-4E9F-B28F-A62704F28604}" type="sibTrans" cxnId="{AA05AA5B-5408-4D08-B554-9F13DB49AE8C}">
      <dgm:prSet/>
      <dgm:spPr/>
      <dgm:t>
        <a:bodyPr/>
        <a:lstStyle/>
        <a:p>
          <a:endParaRPr lang="fr-FR"/>
        </a:p>
      </dgm:t>
    </dgm:pt>
    <dgm:pt modelId="{D2000ADC-2220-4F80-A3BE-F82600F523CC}">
      <dgm:prSet phldrT="[Texte]" custT="1"/>
      <dgm:spPr>
        <a:noFill/>
        <a:ln w="28575">
          <a:solidFill>
            <a:schemeClr val="accent5"/>
          </a:solidFill>
        </a:ln>
      </dgm:spPr>
      <dgm:t>
        <a:bodyPr/>
        <a:lstStyle/>
        <a:p>
          <a:r>
            <a:rPr lang="fr-FR" sz="1800" b="1" dirty="0">
              <a:solidFill>
                <a:schemeClr val="accent5"/>
              </a:solidFill>
            </a:rPr>
            <a:t>Logement</a:t>
          </a:r>
        </a:p>
      </dgm:t>
    </dgm:pt>
    <dgm:pt modelId="{ACAABC0E-C9E6-4475-8168-8C655D7A5FED}" type="parTrans" cxnId="{C10A155E-F038-4BCB-9178-E941253E5292}">
      <dgm:prSet/>
      <dgm:spPr/>
      <dgm:t>
        <a:bodyPr/>
        <a:lstStyle/>
        <a:p>
          <a:endParaRPr lang="fr-FR"/>
        </a:p>
      </dgm:t>
    </dgm:pt>
    <dgm:pt modelId="{D2CC8D70-93A4-46B5-83BF-05D20331B666}" type="sibTrans" cxnId="{C10A155E-F038-4BCB-9178-E941253E5292}">
      <dgm:prSet/>
      <dgm:spPr/>
      <dgm:t>
        <a:bodyPr/>
        <a:lstStyle/>
        <a:p>
          <a:endParaRPr lang="fr-FR"/>
        </a:p>
      </dgm:t>
    </dgm:pt>
    <dgm:pt modelId="{7281F979-EA75-4D95-9175-77D36A27EC7B}">
      <dgm:prSet phldrT="[Texte]" custT="1"/>
      <dgm:spPr>
        <a:noFill/>
        <a:ln>
          <a:noFill/>
        </a:ln>
      </dgm:spPr>
      <dgm:t>
        <a:bodyPr/>
        <a:lstStyle/>
        <a:p>
          <a:r>
            <a:rPr lang="fr-FR" sz="1300" dirty="0"/>
            <a:t>Situation de logement que l’on peut apparenter à une forme de surpeuplement (taille du logement au regard du nombre de personnes qui y résident et appréciation subjective de la taille du logement)</a:t>
          </a:r>
        </a:p>
      </dgm:t>
    </dgm:pt>
    <dgm:pt modelId="{CDEAA951-74B8-4A1B-AD6F-871786A97505}" type="parTrans" cxnId="{E8956C1E-4744-4D73-BCC6-EF17EA12372F}">
      <dgm:prSet/>
      <dgm:spPr/>
      <dgm:t>
        <a:bodyPr/>
        <a:lstStyle/>
        <a:p>
          <a:endParaRPr lang="fr-FR"/>
        </a:p>
      </dgm:t>
    </dgm:pt>
    <dgm:pt modelId="{4855204F-D33E-401E-9F0E-BF9492ECA0FB}" type="sibTrans" cxnId="{E8956C1E-4744-4D73-BCC6-EF17EA12372F}">
      <dgm:prSet/>
      <dgm:spPr/>
      <dgm:t>
        <a:bodyPr/>
        <a:lstStyle/>
        <a:p>
          <a:endParaRPr lang="fr-FR"/>
        </a:p>
      </dgm:t>
    </dgm:pt>
    <dgm:pt modelId="{0918AE5D-0705-40DD-908D-F700D32C84B8}">
      <dgm:prSet phldrT="[Texte]" custT="1"/>
      <dgm:spPr>
        <a:noFill/>
        <a:ln>
          <a:noFill/>
        </a:ln>
      </dgm:spPr>
      <dgm:t>
        <a:bodyPr/>
        <a:lstStyle/>
        <a:p>
          <a:r>
            <a:rPr lang="fr-FR" sz="1300" dirty="0"/>
            <a:t>Le poids excessif des charges de logement dans le budget des enquêtés (% de réponses « charge très lourde » et « charge à laquelle vous ne pouvez pas faire face »)</a:t>
          </a:r>
        </a:p>
      </dgm:t>
    </dgm:pt>
    <dgm:pt modelId="{2A268A59-F826-4428-B73E-DC38F405B320}" type="parTrans" cxnId="{B2FFFFD1-DCCC-4E16-A9F2-0E2E7BA5A99D}">
      <dgm:prSet/>
      <dgm:spPr/>
      <dgm:t>
        <a:bodyPr/>
        <a:lstStyle/>
        <a:p>
          <a:endParaRPr lang="fr-FR"/>
        </a:p>
      </dgm:t>
    </dgm:pt>
    <dgm:pt modelId="{0933BE1E-5B4D-4B81-8EA4-39EE7B2E296C}" type="sibTrans" cxnId="{B2FFFFD1-DCCC-4E16-A9F2-0E2E7BA5A99D}">
      <dgm:prSet/>
      <dgm:spPr/>
      <dgm:t>
        <a:bodyPr/>
        <a:lstStyle/>
        <a:p>
          <a:endParaRPr lang="fr-FR"/>
        </a:p>
      </dgm:t>
    </dgm:pt>
    <dgm:pt modelId="{161E9FE1-92DB-4FF1-A292-5636301EE22C}">
      <dgm:prSet phldrT="[Texte]" custT="1"/>
      <dgm:spPr>
        <a:noFill/>
        <a:ln w="28575">
          <a:solidFill>
            <a:schemeClr val="bg1">
              <a:lumMod val="50000"/>
            </a:schemeClr>
          </a:solidFill>
        </a:ln>
      </dgm:spPr>
      <dgm:t>
        <a:bodyPr/>
        <a:lstStyle/>
        <a:p>
          <a:r>
            <a:rPr lang="fr-FR" sz="1800" b="1" dirty="0">
              <a:solidFill>
                <a:schemeClr val="bg1">
                  <a:lumMod val="50000"/>
                </a:schemeClr>
              </a:solidFill>
            </a:rPr>
            <a:t>Relégation territoriale</a:t>
          </a:r>
        </a:p>
      </dgm:t>
    </dgm:pt>
    <dgm:pt modelId="{3004031D-AB72-4528-A147-DC87021CFED9}" type="parTrans" cxnId="{F0CDE65F-8D1F-44B2-8916-1CCBACF68B04}">
      <dgm:prSet/>
      <dgm:spPr/>
      <dgm:t>
        <a:bodyPr/>
        <a:lstStyle/>
        <a:p>
          <a:endParaRPr lang="fr-FR"/>
        </a:p>
      </dgm:t>
    </dgm:pt>
    <dgm:pt modelId="{BB45C449-86B7-4567-9EC8-B0B6830C1D3D}" type="sibTrans" cxnId="{F0CDE65F-8D1F-44B2-8916-1CCBACF68B04}">
      <dgm:prSet/>
      <dgm:spPr/>
      <dgm:t>
        <a:bodyPr/>
        <a:lstStyle/>
        <a:p>
          <a:endParaRPr lang="fr-FR"/>
        </a:p>
      </dgm:t>
    </dgm:pt>
    <dgm:pt modelId="{AD3FC7A3-5794-424E-AB6C-E28782A28CDE}">
      <dgm:prSet phldrT="[Texte]"/>
      <dgm:spPr>
        <a:noFill/>
        <a:ln>
          <a:noFill/>
        </a:ln>
      </dgm:spPr>
      <dgm:t>
        <a:bodyPr/>
        <a:lstStyle/>
        <a:p>
          <a:r>
            <a:rPr lang="fr-FR" dirty="0"/>
            <a:t>Le fait d’avoir le sentiment d’habiter dans un territoire délaissé par les pouvoirs publics (en % de réponses « tout à fait d’accord »)</a:t>
          </a:r>
        </a:p>
      </dgm:t>
    </dgm:pt>
    <dgm:pt modelId="{211E1E73-80DA-4A27-AFBE-CE978B9F4F17}" type="parTrans" cxnId="{3AF91D9A-A9C0-4BF1-8CCD-E971D7109BBD}">
      <dgm:prSet/>
      <dgm:spPr/>
      <dgm:t>
        <a:bodyPr/>
        <a:lstStyle/>
        <a:p>
          <a:endParaRPr lang="fr-FR"/>
        </a:p>
      </dgm:t>
    </dgm:pt>
    <dgm:pt modelId="{49E21CBC-3861-466B-B444-5A23BBF83B7D}" type="sibTrans" cxnId="{3AF91D9A-A9C0-4BF1-8CCD-E971D7109BBD}">
      <dgm:prSet/>
      <dgm:spPr/>
      <dgm:t>
        <a:bodyPr/>
        <a:lstStyle/>
        <a:p>
          <a:endParaRPr lang="fr-FR"/>
        </a:p>
      </dgm:t>
    </dgm:pt>
    <dgm:pt modelId="{AB9F96A5-30E7-4665-B29B-250DFA8F01BD}">
      <dgm:prSet custT="1"/>
      <dgm:spPr>
        <a:noFill/>
        <a:ln w="28575">
          <a:solidFill>
            <a:schemeClr val="accent1"/>
          </a:solidFill>
        </a:ln>
      </dgm:spPr>
      <dgm:t>
        <a:bodyPr/>
        <a:lstStyle/>
        <a:p>
          <a:r>
            <a:rPr lang="fr-FR" sz="1800" b="1" dirty="0">
              <a:solidFill>
                <a:schemeClr val="accent1"/>
              </a:solidFill>
            </a:rPr>
            <a:t>Emploi</a:t>
          </a:r>
        </a:p>
      </dgm:t>
    </dgm:pt>
    <dgm:pt modelId="{8BF9D98C-DB31-4D58-A669-64E1C9BEFE7A}" type="parTrans" cxnId="{180DBB8E-B698-4957-BFE5-567D2E7EEE37}">
      <dgm:prSet/>
      <dgm:spPr/>
      <dgm:t>
        <a:bodyPr/>
        <a:lstStyle/>
        <a:p>
          <a:endParaRPr lang="fr-FR"/>
        </a:p>
      </dgm:t>
    </dgm:pt>
    <dgm:pt modelId="{F0E93C95-89FC-49B8-88AA-18DE09C12433}" type="sibTrans" cxnId="{180DBB8E-B698-4957-BFE5-567D2E7EEE37}">
      <dgm:prSet/>
      <dgm:spPr/>
      <dgm:t>
        <a:bodyPr/>
        <a:lstStyle/>
        <a:p>
          <a:endParaRPr lang="fr-FR"/>
        </a:p>
      </dgm:t>
    </dgm:pt>
    <dgm:pt modelId="{2FB47D39-4618-4F52-AE07-51FC08E6F52D}">
      <dgm:prSet custT="1"/>
      <dgm:spPr>
        <a:noFill/>
        <a:ln>
          <a:noFill/>
        </a:ln>
      </dgm:spPr>
      <dgm:t>
        <a:bodyPr/>
        <a:lstStyle/>
        <a:p>
          <a:r>
            <a:rPr lang="fr-FR" sz="1300" dirty="0"/>
            <a:t>Pauvreté ressentie : sentiment d’appartenance à la catégorie des « défavorisés »</a:t>
          </a:r>
        </a:p>
      </dgm:t>
    </dgm:pt>
    <dgm:pt modelId="{F9200AAD-9A76-4060-9B14-7F7AEC47E430}" type="parTrans" cxnId="{86550CE7-9B9F-46D9-B45F-5B4613E10F29}">
      <dgm:prSet/>
      <dgm:spPr/>
      <dgm:t>
        <a:bodyPr/>
        <a:lstStyle/>
        <a:p>
          <a:endParaRPr lang="fr-FR"/>
        </a:p>
      </dgm:t>
    </dgm:pt>
    <dgm:pt modelId="{C8E4350A-A5BC-4C88-9A4A-8D7C8CBC4DDB}" type="sibTrans" cxnId="{86550CE7-9B9F-46D9-B45F-5B4613E10F29}">
      <dgm:prSet/>
      <dgm:spPr/>
      <dgm:t>
        <a:bodyPr/>
        <a:lstStyle/>
        <a:p>
          <a:endParaRPr lang="fr-FR"/>
        </a:p>
      </dgm:t>
    </dgm:pt>
    <dgm:pt modelId="{71CC940C-1D70-496B-A066-EF3F08A7B999}">
      <dgm:prSet custT="1">
        <dgm:style>
          <a:lnRef idx="2">
            <a:schemeClr val="accent6"/>
          </a:lnRef>
          <a:fillRef idx="1">
            <a:schemeClr val="lt1"/>
          </a:fillRef>
          <a:effectRef idx="0">
            <a:schemeClr val="accent6"/>
          </a:effectRef>
          <a:fontRef idx="minor">
            <a:schemeClr val="dk1"/>
          </a:fontRef>
        </dgm:style>
      </dgm:prSet>
      <dgm:spPr>
        <a:ln w="28575"/>
      </dgm:spPr>
      <dgm:t>
        <a:bodyPr/>
        <a:lstStyle/>
        <a:p>
          <a:r>
            <a:rPr lang="fr-FR" sz="1800" b="1" dirty="0">
              <a:solidFill>
                <a:srgbClr val="002060"/>
              </a:solidFill>
            </a:rPr>
            <a:t>Pauvreté</a:t>
          </a:r>
        </a:p>
      </dgm:t>
    </dgm:pt>
    <dgm:pt modelId="{0B5120BC-D4B7-4C3E-8D27-516AB9F578B4}" type="parTrans" cxnId="{6D248628-7615-43B0-9B60-123FB5DBDF66}">
      <dgm:prSet/>
      <dgm:spPr/>
      <dgm:t>
        <a:bodyPr/>
        <a:lstStyle/>
        <a:p>
          <a:endParaRPr lang="fr-FR"/>
        </a:p>
      </dgm:t>
    </dgm:pt>
    <dgm:pt modelId="{0873FE0C-6446-4E17-88AD-D100C4EAE691}" type="sibTrans" cxnId="{6D248628-7615-43B0-9B60-123FB5DBDF66}">
      <dgm:prSet/>
      <dgm:spPr/>
      <dgm:t>
        <a:bodyPr/>
        <a:lstStyle/>
        <a:p>
          <a:endParaRPr lang="fr-FR"/>
        </a:p>
      </dgm:t>
    </dgm:pt>
    <dgm:pt modelId="{AB6679C6-F00B-4CD8-A65A-7974A727EA3C}">
      <dgm:prSet custT="1"/>
      <dgm:spPr>
        <a:noFill/>
        <a:ln w="28575">
          <a:solidFill>
            <a:schemeClr val="accent3"/>
          </a:solidFill>
        </a:ln>
      </dgm:spPr>
      <dgm:t>
        <a:bodyPr/>
        <a:lstStyle/>
        <a:p>
          <a:r>
            <a:rPr lang="fr-FR" sz="1800" b="1" dirty="0">
              <a:solidFill>
                <a:schemeClr val="accent3"/>
              </a:solidFill>
            </a:rPr>
            <a:t>Isolement</a:t>
          </a:r>
        </a:p>
      </dgm:t>
    </dgm:pt>
    <dgm:pt modelId="{A2ED5DD4-2BFC-44F3-B337-4426F2419DB1}" type="parTrans" cxnId="{90C2671C-9918-4EFD-AEA9-D7143801DF23}">
      <dgm:prSet/>
      <dgm:spPr/>
      <dgm:t>
        <a:bodyPr/>
        <a:lstStyle/>
        <a:p>
          <a:endParaRPr lang="fr-FR"/>
        </a:p>
      </dgm:t>
    </dgm:pt>
    <dgm:pt modelId="{0BF76DCA-451C-47F1-961C-AC3F1DF595D1}" type="sibTrans" cxnId="{90C2671C-9918-4EFD-AEA9-D7143801DF23}">
      <dgm:prSet/>
      <dgm:spPr/>
      <dgm:t>
        <a:bodyPr/>
        <a:lstStyle/>
        <a:p>
          <a:endParaRPr lang="fr-FR"/>
        </a:p>
      </dgm:t>
    </dgm:pt>
    <dgm:pt modelId="{F5E6C18B-F1A5-467C-9718-E3444882D988}">
      <dgm:prSet custT="1"/>
      <dgm:spPr>
        <a:noFill/>
        <a:ln>
          <a:noFill/>
        </a:ln>
      </dgm:spPr>
      <dgm:t>
        <a:bodyPr/>
        <a:lstStyle/>
        <a:p>
          <a:r>
            <a:rPr lang="fr-FR" sz="1300" dirty="0"/>
            <a:t>Pauvreté monétaire au sens de l’Insee : personnes qui vivent dans un foyer dont le niveau de vie est inférieur à 60% de la médiane</a:t>
          </a:r>
        </a:p>
      </dgm:t>
    </dgm:pt>
    <dgm:pt modelId="{49DA35D3-82BF-4533-B4CD-D620D184D5E8}" type="parTrans" cxnId="{15F63252-EDC1-4D8C-951C-DE138073F1EF}">
      <dgm:prSet/>
      <dgm:spPr/>
      <dgm:t>
        <a:bodyPr/>
        <a:lstStyle/>
        <a:p>
          <a:endParaRPr lang="fr-FR"/>
        </a:p>
      </dgm:t>
    </dgm:pt>
    <dgm:pt modelId="{DDFBC8A2-4874-4E98-9C64-A625C35F10FD}" type="sibTrans" cxnId="{15F63252-EDC1-4D8C-951C-DE138073F1EF}">
      <dgm:prSet/>
      <dgm:spPr/>
      <dgm:t>
        <a:bodyPr/>
        <a:lstStyle/>
        <a:p>
          <a:endParaRPr lang="fr-FR"/>
        </a:p>
      </dgm:t>
    </dgm:pt>
    <dgm:pt modelId="{643F139D-7696-4739-96A2-3639A11D58C6}" type="pres">
      <dgm:prSet presAssocID="{D6208DCC-2D89-4232-951E-1287B3664392}" presName="Name0" presStyleCnt="0">
        <dgm:presLayoutVars>
          <dgm:dir/>
          <dgm:animLvl val="lvl"/>
          <dgm:resizeHandles val="exact"/>
        </dgm:presLayoutVars>
      </dgm:prSet>
      <dgm:spPr/>
    </dgm:pt>
    <dgm:pt modelId="{F1268899-516D-4BAE-9983-1184FCD6E079}" type="pres">
      <dgm:prSet presAssocID="{71CC940C-1D70-496B-A066-EF3F08A7B999}" presName="linNode" presStyleCnt="0"/>
      <dgm:spPr/>
    </dgm:pt>
    <dgm:pt modelId="{81CDBE42-1929-4582-93A9-20B8A02A4D05}" type="pres">
      <dgm:prSet presAssocID="{71CC940C-1D70-496B-A066-EF3F08A7B999}" presName="parentText" presStyleLbl="node1" presStyleIdx="0" presStyleCnt="6" custScaleX="78949">
        <dgm:presLayoutVars>
          <dgm:chMax val="1"/>
          <dgm:bulletEnabled val="1"/>
        </dgm:presLayoutVars>
      </dgm:prSet>
      <dgm:spPr/>
    </dgm:pt>
    <dgm:pt modelId="{053F61C0-83FA-445C-8CED-28D4D86AA481}" type="pres">
      <dgm:prSet presAssocID="{71CC940C-1D70-496B-A066-EF3F08A7B999}" presName="descendantText" presStyleLbl="alignAccFollowNode1" presStyleIdx="0" presStyleCnt="4" custScaleX="124712" custScaleY="124834">
        <dgm:presLayoutVars>
          <dgm:bulletEnabled val="1"/>
        </dgm:presLayoutVars>
      </dgm:prSet>
      <dgm:spPr/>
    </dgm:pt>
    <dgm:pt modelId="{DCF98629-9EA7-4D31-BFE6-CD78E5CFA8BA}" type="pres">
      <dgm:prSet presAssocID="{0873FE0C-6446-4E17-88AD-D100C4EAE691}" presName="sp" presStyleCnt="0"/>
      <dgm:spPr/>
    </dgm:pt>
    <dgm:pt modelId="{5F75B848-982F-4E95-8740-3A115DDEC8DC}" type="pres">
      <dgm:prSet presAssocID="{6C0DE546-5590-4E0C-9E5E-E048CF329B6E}" presName="linNode" presStyleCnt="0"/>
      <dgm:spPr/>
    </dgm:pt>
    <dgm:pt modelId="{712B80AE-098A-4511-9E0E-5DFDE3D053DA}" type="pres">
      <dgm:prSet presAssocID="{6C0DE546-5590-4E0C-9E5E-E048CF329B6E}" presName="parentText" presStyleLbl="node1" presStyleIdx="1" presStyleCnt="6" custScaleX="76581">
        <dgm:presLayoutVars>
          <dgm:chMax val="1"/>
          <dgm:bulletEnabled val="1"/>
        </dgm:presLayoutVars>
      </dgm:prSet>
      <dgm:spPr/>
    </dgm:pt>
    <dgm:pt modelId="{377727B6-20DB-4A82-9917-D5EE9A6F1A0E}" type="pres">
      <dgm:prSet presAssocID="{6C0DE546-5590-4E0C-9E5E-E048CF329B6E}" presName="descendantText" presStyleLbl="alignAccFollowNode1" presStyleIdx="1" presStyleCnt="4" custScaleX="118798">
        <dgm:presLayoutVars>
          <dgm:bulletEnabled val="1"/>
        </dgm:presLayoutVars>
      </dgm:prSet>
      <dgm:spPr/>
    </dgm:pt>
    <dgm:pt modelId="{0CE1E1C2-8C97-4B48-B968-B6A3047CBBFD}" type="pres">
      <dgm:prSet presAssocID="{61780C51-3074-4E8B-9186-32067C14EDC5}" presName="sp" presStyleCnt="0"/>
      <dgm:spPr/>
    </dgm:pt>
    <dgm:pt modelId="{32B3BA26-33AF-4742-931D-BD7705B88652}" type="pres">
      <dgm:prSet presAssocID="{AB9F96A5-30E7-4665-B29B-250DFA8F01BD}" presName="linNode" presStyleCnt="0"/>
      <dgm:spPr/>
    </dgm:pt>
    <dgm:pt modelId="{7ECD477D-17A3-46B6-8A15-4A65028A60A2}" type="pres">
      <dgm:prSet presAssocID="{AB9F96A5-30E7-4665-B29B-250DFA8F01BD}" presName="parentText" presStyleLbl="node1" presStyleIdx="2" presStyleCnt="6" custScaleX="72422">
        <dgm:presLayoutVars>
          <dgm:chMax val="1"/>
          <dgm:bulletEnabled val="1"/>
        </dgm:presLayoutVars>
      </dgm:prSet>
      <dgm:spPr/>
    </dgm:pt>
    <dgm:pt modelId="{9E09F360-6B38-405A-9DDF-DD4159CC1416}" type="pres">
      <dgm:prSet presAssocID="{F0E93C95-89FC-49B8-88AA-18DE09C12433}" presName="sp" presStyleCnt="0"/>
      <dgm:spPr/>
    </dgm:pt>
    <dgm:pt modelId="{FC8AE8EA-B870-4EBA-BCC1-6E754C994061}" type="pres">
      <dgm:prSet presAssocID="{D2000ADC-2220-4F80-A3BE-F82600F523CC}" presName="linNode" presStyleCnt="0"/>
      <dgm:spPr/>
    </dgm:pt>
    <dgm:pt modelId="{08B24E18-9C77-4662-B8CF-B2A07F5333EB}" type="pres">
      <dgm:prSet presAssocID="{D2000ADC-2220-4F80-A3BE-F82600F523CC}" presName="parentText" presStyleLbl="node1" presStyleIdx="3" presStyleCnt="6" custScaleX="72344">
        <dgm:presLayoutVars>
          <dgm:chMax val="1"/>
          <dgm:bulletEnabled val="1"/>
        </dgm:presLayoutVars>
      </dgm:prSet>
      <dgm:spPr/>
    </dgm:pt>
    <dgm:pt modelId="{E76015B4-542C-488A-BED0-A36CFB5E4D10}" type="pres">
      <dgm:prSet presAssocID="{D2000ADC-2220-4F80-A3BE-F82600F523CC}" presName="descendantText" presStyleLbl="alignAccFollowNode1" presStyleIdx="2" presStyleCnt="4" custScaleX="114985">
        <dgm:presLayoutVars>
          <dgm:bulletEnabled val="1"/>
        </dgm:presLayoutVars>
      </dgm:prSet>
      <dgm:spPr/>
    </dgm:pt>
    <dgm:pt modelId="{0430E946-7DEA-4087-9FFF-2F9ACFECCEEA}" type="pres">
      <dgm:prSet presAssocID="{D2CC8D70-93A4-46B5-83BF-05D20331B666}" presName="sp" presStyleCnt="0"/>
      <dgm:spPr/>
    </dgm:pt>
    <dgm:pt modelId="{A21EFAAF-F510-480F-AFA0-72C47EAED4BB}" type="pres">
      <dgm:prSet presAssocID="{AB6679C6-F00B-4CD8-A65A-7974A727EA3C}" presName="linNode" presStyleCnt="0"/>
      <dgm:spPr/>
    </dgm:pt>
    <dgm:pt modelId="{93A6351D-085F-4758-9085-D229CD189B0F}" type="pres">
      <dgm:prSet presAssocID="{AB6679C6-F00B-4CD8-A65A-7974A727EA3C}" presName="parentText" presStyleLbl="node1" presStyleIdx="4" presStyleCnt="6" custScaleX="72345">
        <dgm:presLayoutVars>
          <dgm:chMax val="1"/>
          <dgm:bulletEnabled val="1"/>
        </dgm:presLayoutVars>
      </dgm:prSet>
      <dgm:spPr/>
    </dgm:pt>
    <dgm:pt modelId="{F7741238-8565-44DD-A801-AC7DF4464DE2}" type="pres">
      <dgm:prSet presAssocID="{0BF76DCA-451C-47F1-961C-AC3F1DF595D1}" presName="sp" presStyleCnt="0"/>
      <dgm:spPr/>
    </dgm:pt>
    <dgm:pt modelId="{1248EA26-1780-4B09-8101-CF12D705087F}" type="pres">
      <dgm:prSet presAssocID="{161E9FE1-92DB-4FF1-A292-5636301EE22C}" presName="linNode" presStyleCnt="0"/>
      <dgm:spPr/>
    </dgm:pt>
    <dgm:pt modelId="{7F507115-0920-4FC5-A262-C06D6FF6A74E}" type="pres">
      <dgm:prSet presAssocID="{161E9FE1-92DB-4FF1-A292-5636301EE22C}" presName="parentText" presStyleLbl="node1" presStyleIdx="5" presStyleCnt="6" custScaleX="73256">
        <dgm:presLayoutVars>
          <dgm:chMax val="1"/>
          <dgm:bulletEnabled val="1"/>
        </dgm:presLayoutVars>
      </dgm:prSet>
      <dgm:spPr/>
    </dgm:pt>
    <dgm:pt modelId="{8C23BEAA-76AD-4870-A69E-090226EF3649}" type="pres">
      <dgm:prSet presAssocID="{161E9FE1-92DB-4FF1-A292-5636301EE22C}" presName="descendantText" presStyleLbl="alignAccFollowNode1" presStyleIdx="3" presStyleCnt="4">
        <dgm:presLayoutVars>
          <dgm:bulletEnabled val="1"/>
        </dgm:presLayoutVars>
      </dgm:prSet>
      <dgm:spPr/>
    </dgm:pt>
  </dgm:ptLst>
  <dgm:cxnLst>
    <dgm:cxn modelId="{C7EA3A0B-EACC-47CD-AF6F-F206AB03E12D}" type="presOf" srcId="{AB9F96A5-30E7-4665-B29B-250DFA8F01BD}" destId="{7ECD477D-17A3-46B6-8A15-4A65028A60A2}" srcOrd="0" destOrd="0" presId="urn:microsoft.com/office/officeart/2005/8/layout/vList5"/>
    <dgm:cxn modelId="{90C2671C-9918-4EFD-AEA9-D7143801DF23}" srcId="{D6208DCC-2D89-4232-951E-1287B3664392}" destId="{AB6679C6-F00B-4CD8-A65A-7974A727EA3C}" srcOrd="4" destOrd="0" parTransId="{A2ED5DD4-2BFC-44F3-B337-4426F2419DB1}" sibTransId="{0BF76DCA-451C-47F1-961C-AC3F1DF595D1}"/>
    <dgm:cxn modelId="{E8956C1E-4744-4D73-BCC6-EF17EA12372F}" srcId="{D2000ADC-2220-4F80-A3BE-F82600F523CC}" destId="{7281F979-EA75-4D95-9175-77D36A27EC7B}" srcOrd="0" destOrd="0" parTransId="{CDEAA951-74B8-4A1B-AD6F-871786A97505}" sibTransId="{4855204F-D33E-401E-9F0E-BF9492ECA0FB}"/>
    <dgm:cxn modelId="{1396A21E-430B-4DA8-AF64-EFEE3366B697}" type="presOf" srcId="{F5E6C18B-F1A5-467C-9718-E3444882D988}" destId="{053F61C0-83FA-445C-8CED-28D4D86AA481}" srcOrd="0" destOrd="1" presId="urn:microsoft.com/office/officeart/2005/8/layout/vList5"/>
    <dgm:cxn modelId="{6D248628-7615-43B0-9B60-123FB5DBDF66}" srcId="{D6208DCC-2D89-4232-951E-1287B3664392}" destId="{71CC940C-1D70-496B-A066-EF3F08A7B999}" srcOrd="0" destOrd="0" parTransId="{0B5120BC-D4B7-4C3E-8D27-516AB9F578B4}" sibTransId="{0873FE0C-6446-4E17-88AD-D100C4EAE691}"/>
    <dgm:cxn modelId="{7297373C-FA22-426D-903F-94E07B3DF093}" type="presOf" srcId="{AB6679C6-F00B-4CD8-A65A-7974A727EA3C}" destId="{93A6351D-085F-4758-9085-D229CD189B0F}" srcOrd="0" destOrd="0" presId="urn:microsoft.com/office/officeart/2005/8/layout/vList5"/>
    <dgm:cxn modelId="{80DE0C3F-3FFE-4CB9-8820-F7BF07347374}" type="presOf" srcId="{D6208DCC-2D89-4232-951E-1287B3664392}" destId="{643F139D-7696-4739-96A2-3639A11D58C6}" srcOrd="0" destOrd="0" presId="urn:microsoft.com/office/officeart/2005/8/layout/vList5"/>
    <dgm:cxn modelId="{15F63252-EDC1-4D8C-951C-DE138073F1EF}" srcId="{71CC940C-1D70-496B-A066-EF3F08A7B999}" destId="{F5E6C18B-F1A5-467C-9718-E3444882D988}" srcOrd="1" destOrd="0" parTransId="{49DA35D3-82BF-4533-B4CD-D620D184D5E8}" sibTransId="{DDFBC8A2-4874-4E98-9C64-A625C35F10FD}"/>
    <dgm:cxn modelId="{1F96F753-774D-4966-B606-B02DF3E9073E}" type="presOf" srcId="{D2000ADC-2220-4F80-A3BE-F82600F523CC}" destId="{08B24E18-9C77-4662-B8CF-B2A07F5333EB}" srcOrd="0" destOrd="0" presId="urn:microsoft.com/office/officeart/2005/8/layout/vList5"/>
    <dgm:cxn modelId="{20255956-2923-4AC1-888C-83A2EE0751CB}" type="presOf" srcId="{C5663B0F-A94B-421E-A5EA-9B53A6FCCC96}" destId="{377727B6-20DB-4A82-9917-D5EE9A6F1A0E}" srcOrd="0" destOrd="1" presId="urn:microsoft.com/office/officeart/2005/8/layout/vList5"/>
    <dgm:cxn modelId="{AA05AA5B-5408-4D08-B554-9F13DB49AE8C}" srcId="{6C0DE546-5590-4E0C-9E5E-E048CF329B6E}" destId="{C5663B0F-A94B-421E-A5EA-9B53A6FCCC96}" srcOrd="1" destOrd="0" parTransId="{6D154B6E-DEF9-4880-981D-88EAF38B1825}" sibTransId="{E7812587-7243-4E9F-B28F-A62704F28604}"/>
    <dgm:cxn modelId="{C10A155E-F038-4BCB-9178-E941253E5292}" srcId="{D6208DCC-2D89-4232-951E-1287B3664392}" destId="{D2000ADC-2220-4F80-A3BE-F82600F523CC}" srcOrd="3" destOrd="0" parTransId="{ACAABC0E-C9E6-4475-8168-8C655D7A5FED}" sibTransId="{D2CC8D70-93A4-46B5-83BF-05D20331B666}"/>
    <dgm:cxn modelId="{F0CDE65F-8D1F-44B2-8916-1CCBACF68B04}" srcId="{D6208DCC-2D89-4232-951E-1287B3664392}" destId="{161E9FE1-92DB-4FF1-A292-5636301EE22C}" srcOrd="5" destOrd="0" parTransId="{3004031D-AB72-4528-A147-DC87021CFED9}" sibTransId="{BB45C449-86B7-4567-9EC8-B0B6830C1D3D}"/>
    <dgm:cxn modelId="{B5B13388-91DC-440A-9DD4-DB090E9B1456}" type="presOf" srcId="{71CC940C-1D70-496B-A066-EF3F08A7B999}" destId="{81CDBE42-1929-4582-93A9-20B8A02A4D05}" srcOrd="0" destOrd="0" presId="urn:microsoft.com/office/officeart/2005/8/layout/vList5"/>
    <dgm:cxn modelId="{5791A48C-96AE-492D-8247-ABB96CE52AC1}" type="presOf" srcId="{6C0DE546-5590-4E0C-9E5E-E048CF329B6E}" destId="{712B80AE-098A-4511-9E0E-5DFDE3D053DA}" srcOrd="0" destOrd="0" presId="urn:microsoft.com/office/officeart/2005/8/layout/vList5"/>
    <dgm:cxn modelId="{180DBB8E-B698-4957-BFE5-567D2E7EEE37}" srcId="{D6208DCC-2D89-4232-951E-1287B3664392}" destId="{AB9F96A5-30E7-4665-B29B-250DFA8F01BD}" srcOrd="2" destOrd="0" parTransId="{8BF9D98C-DB31-4D58-A669-64E1C9BEFE7A}" sibTransId="{F0E93C95-89FC-49B8-88AA-18DE09C12433}"/>
    <dgm:cxn modelId="{6F9EFB93-8241-4259-90F6-0F2BA62846D4}" srcId="{D6208DCC-2D89-4232-951E-1287B3664392}" destId="{6C0DE546-5590-4E0C-9E5E-E048CF329B6E}" srcOrd="1" destOrd="0" parTransId="{58F3F642-5BAF-4D59-81E2-D8C1F80563EB}" sibTransId="{61780C51-3074-4E8B-9186-32067C14EDC5}"/>
    <dgm:cxn modelId="{CF22E597-2AEE-4B07-BBEA-B0FB1FEFA0B6}" type="presOf" srcId="{161E9FE1-92DB-4FF1-A292-5636301EE22C}" destId="{7F507115-0920-4FC5-A262-C06D6FF6A74E}" srcOrd="0" destOrd="0" presId="urn:microsoft.com/office/officeart/2005/8/layout/vList5"/>
    <dgm:cxn modelId="{3AF91D9A-A9C0-4BF1-8CCD-E971D7109BBD}" srcId="{161E9FE1-92DB-4FF1-A292-5636301EE22C}" destId="{AD3FC7A3-5794-424E-AB6C-E28782A28CDE}" srcOrd="0" destOrd="0" parTransId="{211E1E73-80DA-4A27-AFBE-CE978B9F4F17}" sibTransId="{49E21CBC-3861-466B-B444-5A23BBF83B7D}"/>
    <dgm:cxn modelId="{7E2EF19F-4067-4C74-A498-6C30607AED79}" type="presOf" srcId="{AD3FC7A3-5794-424E-AB6C-E28782A28CDE}" destId="{8C23BEAA-76AD-4870-A69E-090226EF3649}" srcOrd="0" destOrd="0" presId="urn:microsoft.com/office/officeart/2005/8/layout/vList5"/>
    <dgm:cxn modelId="{50469DA0-6F0E-479A-BFAD-0635789BA857}" type="presOf" srcId="{7281F979-EA75-4D95-9175-77D36A27EC7B}" destId="{E76015B4-542C-488A-BED0-A36CFB5E4D10}" srcOrd="0" destOrd="0" presId="urn:microsoft.com/office/officeart/2005/8/layout/vList5"/>
    <dgm:cxn modelId="{F5C3ECA9-601D-4C2D-97B0-EEDDD38C4932}" srcId="{6C0DE546-5590-4E0C-9E5E-E048CF329B6E}" destId="{06CDF738-B6C9-429A-91D3-1DA848BAF89B}" srcOrd="0" destOrd="0" parTransId="{A1B053C5-04E4-4DCE-B025-F9DA6F0C05C6}" sibTransId="{DFE8F8FB-2FF8-4D22-B970-4EB26BB0BC1E}"/>
    <dgm:cxn modelId="{02FF3CC6-B696-427D-988A-0AA94EBB20EA}" type="presOf" srcId="{0918AE5D-0705-40DD-908D-F700D32C84B8}" destId="{E76015B4-542C-488A-BED0-A36CFB5E4D10}" srcOrd="0" destOrd="1" presId="urn:microsoft.com/office/officeart/2005/8/layout/vList5"/>
    <dgm:cxn modelId="{F33153C7-9673-4502-94EE-5514F205A134}" type="presOf" srcId="{06CDF738-B6C9-429A-91D3-1DA848BAF89B}" destId="{377727B6-20DB-4A82-9917-D5EE9A6F1A0E}" srcOrd="0" destOrd="0" presId="urn:microsoft.com/office/officeart/2005/8/layout/vList5"/>
    <dgm:cxn modelId="{B2FFFFD1-DCCC-4E16-A9F2-0E2E7BA5A99D}" srcId="{D2000ADC-2220-4F80-A3BE-F82600F523CC}" destId="{0918AE5D-0705-40DD-908D-F700D32C84B8}" srcOrd="1" destOrd="0" parTransId="{2A268A59-F826-4428-B73E-DC38F405B320}" sibTransId="{0933BE1E-5B4D-4B81-8EA4-39EE7B2E296C}"/>
    <dgm:cxn modelId="{86550CE7-9B9F-46D9-B45F-5B4613E10F29}" srcId="{71CC940C-1D70-496B-A066-EF3F08A7B999}" destId="{2FB47D39-4618-4F52-AE07-51FC08E6F52D}" srcOrd="0" destOrd="0" parTransId="{F9200AAD-9A76-4060-9B14-7F7AEC47E430}" sibTransId="{C8E4350A-A5BC-4C88-9A4A-8D7C8CBC4DDB}"/>
    <dgm:cxn modelId="{7CE949E9-47F1-4EAF-BE7B-C90187A674C6}" type="presOf" srcId="{2FB47D39-4618-4F52-AE07-51FC08E6F52D}" destId="{053F61C0-83FA-445C-8CED-28D4D86AA481}" srcOrd="0" destOrd="0" presId="urn:microsoft.com/office/officeart/2005/8/layout/vList5"/>
    <dgm:cxn modelId="{D6134ECC-0DE3-45C6-856C-D08F827765C8}" type="presParOf" srcId="{643F139D-7696-4739-96A2-3639A11D58C6}" destId="{F1268899-516D-4BAE-9983-1184FCD6E079}" srcOrd="0" destOrd="0" presId="urn:microsoft.com/office/officeart/2005/8/layout/vList5"/>
    <dgm:cxn modelId="{A61F79A3-7BAD-48D8-97CB-DBFA0EB20747}" type="presParOf" srcId="{F1268899-516D-4BAE-9983-1184FCD6E079}" destId="{81CDBE42-1929-4582-93A9-20B8A02A4D05}" srcOrd="0" destOrd="0" presId="urn:microsoft.com/office/officeart/2005/8/layout/vList5"/>
    <dgm:cxn modelId="{7D26CE29-22FA-4F8E-A8BB-19CC50D8433A}" type="presParOf" srcId="{F1268899-516D-4BAE-9983-1184FCD6E079}" destId="{053F61C0-83FA-445C-8CED-28D4D86AA481}" srcOrd="1" destOrd="0" presId="urn:microsoft.com/office/officeart/2005/8/layout/vList5"/>
    <dgm:cxn modelId="{34A41086-9F1C-4E6B-B742-F1283DDC2E91}" type="presParOf" srcId="{643F139D-7696-4739-96A2-3639A11D58C6}" destId="{DCF98629-9EA7-4D31-BFE6-CD78E5CFA8BA}" srcOrd="1" destOrd="0" presId="urn:microsoft.com/office/officeart/2005/8/layout/vList5"/>
    <dgm:cxn modelId="{26D2251C-7E41-441A-A231-553C7E7C4BC4}" type="presParOf" srcId="{643F139D-7696-4739-96A2-3639A11D58C6}" destId="{5F75B848-982F-4E95-8740-3A115DDEC8DC}" srcOrd="2" destOrd="0" presId="urn:microsoft.com/office/officeart/2005/8/layout/vList5"/>
    <dgm:cxn modelId="{D492BE41-9E3A-4578-BD54-C25CA377BD65}" type="presParOf" srcId="{5F75B848-982F-4E95-8740-3A115DDEC8DC}" destId="{712B80AE-098A-4511-9E0E-5DFDE3D053DA}" srcOrd="0" destOrd="0" presId="urn:microsoft.com/office/officeart/2005/8/layout/vList5"/>
    <dgm:cxn modelId="{F122A3CE-63E5-416E-8F79-0293585DB047}" type="presParOf" srcId="{5F75B848-982F-4E95-8740-3A115DDEC8DC}" destId="{377727B6-20DB-4A82-9917-D5EE9A6F1A0E}" srcOrd="1" destOrd="0" presId="urn:microsoft.com/office/officeart/2005/8/layout/vList5"/>
    <dgm:cxn modelId="{D56AC785-017E-4DE7-85A1-C6ED8F23533D}" type="presParOf" srcId="{643F139D-7696-4739-96A2-3639A11D58C6}" destId="{0CE1E1C2-8C97-4B48-B968-B6A3047CBBFD}" srcOrd="3" destOrd="0" presId="urn:microsoft.com/office/officeart/2005/8/layout/vList5"/>
    <dgm:cxn modelId="{BE26061E-C96F-4DB6-BF31-92C6333BFD5A}" type="presParOf" srcId="{643F139D-7696-4739-96A2-3639A11D58C6}" destId="{32B3BA26-33AF-4742-931D-BD7705B88652}" srcOrd="4" destOrd="0" presId="urn:microsoft.com/office/officeart/2005/8/layout/vList5"/>
    <dgm:cxn modelId="{5DE616A4-8ADB-4499-AB83-344F8CB3A59A}" type="presParOf" srcId="{32B3BA26-33AF-4742-931D-BD7705B88652}" destId="{7ECD477D-17A3-46B6-8A15-4A65028A60A2}" srcOrd="0" destOrd="0" presId="urn:microsoft.com/office/officeart/2005/8/layout/vList5"/>
    <dgm:cxn modelId="{F53C27E1-AE84-458E-AB15-EBEEB7965AEB}" type="presParOf" srcId="{643F139D-7696-4739-96A2-3639A11D58C6}" destId="{9E09F360-6B38-405A-9DDF-DD4159CC1416}" srcOrd="5" destOrd="0" presId="urn:microsoft.com/office/officeart/2005/8/layout/vList5"/>
    <dgm:cxn modelId="{5AD4F21B-6F43-4663-A3A9-7B66385075EF}" type="presParOf" srcId="{643F139D-7696-4739-96A2-3639A11D58C6}" destId="{FC8AE8EA-B870-4EBA-BCC1-6E754C994061}" srcOrd="6" destOrd="0" presId="urn:microsoft.com/office/officeart/2005/8/layout/vList5"/>
    <dgm:cxn modelId="{05034797-13CA-4F63-BD15-C009E7F39427}" type="presParOf" srcId="{FC8AE8EA-B870-4EBA-BCC1-6E754C994061}" destId="{08B24E18-9C77-4662-B8CF-B2A07F5333EB}" srcOrd="0" destOrd="0" presId="urn:microsoft.com/office/officeart/2005/8/layout/vList5"/>
    <dgm:cxn modelId="{7C190775-378F-41EC-B91A-81D16749A369}" type="presParOf" srcId="{FC8AE8EA-B870-4EBA-BCC1-6E754C994061}" destId="{E76015B4-542C-488A-BED0-A36CFB5E4D10}" srcOrd="1" destOrd="0" presId="urn:microsoft.com/office/officeart/2005/8/layout/vList5"/>
    <dgm:cxn modelId="{98022AE0-2E28-414E-88AB-4B64804D5F7C}" type="presParOf" srcId="{643F139D-7696-4739-96A2-3639A11D58C6}" destId="{0430E946-7DEA-4087-9FFF-2F9ACFECCEEA}" srcOrd="7" destOrd="0" presId="urn:microsoft.com/office/officeart/2005/8/layout/vList5"/>
    <dgm:cxn modelId="{1FDBBF76-6FD9-4517-895A-A6EBFCDE366B}" type="presParOf" srcId="{643F139D-7696-4739-96A2-3639A11D58C6}" destId="{A21EFAAF-F510-480F-AFA0-72C47EAED4BB}" srcOrd="8" destOrd="0" presId="urn:microsoft.com/office/officeart/2005/8/layout/vList5"/>
    <dgm:cxn modelId="{9E81E821-AAF2-454C-80FB-2CF373C9C5BF}" type="presParOf" srcId="{A21EFAAF-F510-480F-AFA0-72C47EAED4BB}" destId="{93A6351D-085F-4758-9085-D229CD189B0F}" srcOrd="0" destOrd="0" presId="urn:microsoft.com/office/officeart/2005/8/layout/vList5"/>
    <dgm:cxn modelId="{D8BA2EA4-6FBC-455E-B875-DCF663DB6B0E}" type="presParOf" srcId="{643F139D-7696-4739-96A2-3639A11D58C6}" destId="{F7741238-8565-44DD-A801-AC7DF4464DE2}" srcOrd="9" destOrd="0" presId="urn:microsoft.com/office/officeart/2005/8/layout/vList5"/>
    <dgm:cxn modelId="{D31FF850-D940-4C71-B366-94C4E8B8874A}" type="presParOf" srcId="{643F139D-7696-4739-96A2-3639A11D58C6}" destId="{1248EA26-1780-4B09-8101-CF12D705087F}" srcOrd="10" destOrd="0" presId="urn:microsoft.com/office/officeart/2005/8/layout/vList5"/>
    <dgm:cxn modelId="{F9C458B4-5036-48A7-B858-BA90B997556F}" type="presParOf" srcId="{1248EA26-1780-4B09-8101-CF12D705087F}" destId="{7F507115-0920-4FC5-A262-C06D6FF6A74E}" srcOrd="0" destOrd="0" presId="urn:microsoft.com/office/officeart/2005/8/layout/vList5"/>
    <dgm:cxn modelId="{38921AD4-44E4-4579-B2F9-31DBB3CBA3C0}" type="presParOf" srcId="{1248EA26-1780-4B09-8101-CF12D705087F}" destId="{8C23BEAA-76AD-4870-A69E-090226EF36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26D78-4622-4C74-B652-3094EF76F759}"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D8CD08B-05F3-4986-AEC3-CF6B6CB48DDC}">
      <dgm:prSet/>
      <dgm:spPr/>
      <dgm:t>
        <a:bodyPr/>
        <a:lstStyle/>
        <a:p>
          <a:pPr>
            <a:lnSpc>
              <a:spcPct val="100000"/>
            </a:lnSpc>
            <a:defRPr cap="all"/>
          </a:pPr>
          <a:r>
            <a:rPr lang="fr-FR" b="0" noProof="0" dirty="0"/>
            <a:t>Financement du chômage partiel</a:t>
          </a:r>
        </a:p>
      </dgm:t>
    </dgm:pt>
    <dgm:pt modelId="{20400D40-CD7E-45B3-AB9D-4F590CD3BCBE}" type="parTrans" cxnId="{C7D2187C-279A-4254-A794-126FFEF094C2}">
      <dgm:prSet/>
      <dgm:spPr/>
      <dgm:t>
        <a:bodyPr/>
        <a:lstStyle/>
        <a:p>
          <a:endParaRPr lang="fr-FR" noProof="0" dirty="0"/>
        </a:p>
      </dgm:t>
    </dgm:pt>
    <dgm:pt modelId="{4578EEB9-16A0-4513-BACE-4B2012415029}" type="sibTrans" cxnId="{C7D2187C-279A-4254-A794-126FFEF094C2}">
      <dgm:prSet/>
      <dgm:spPr/>
      <dgm:t>
        <a:bodyPr/>
        <a:lstStyle/>
        <a:p>
          <a:endParaRPr lang="fr-FR" noProof="0" dirty="0"/>
        </a:p>
      </dgm:t>
    </dgm:pt>
    <dgm:pt modelId="{DB410B42-21DC-441F-8A67-CB8990BC0479}">
      <dgm:prSet/>
      <dgm:spPr/>
      <dgm:t>
        <a:bodyPr/>
        <a:lstStyle/>
        <a:p>
          <a:pPr>
            <a:lnSpc>
              <a:spcPct val="100000"/>
            </a:lnSpc>
            <a:defRPr cap="all"/>
          </a:pPr>
          <a:r>
            <a:rPr lang="fr-FR" noProof="0" dirty="0"/>
            <a:t>Prolongation de l’indemnisation des chômeurs en fin de droits</a:t>
          </a:r>
          <a:endParaRPr lang="fr-FR" b="1" noProof="0" dirty="0"/>
        </a:p>
      </dgm:t>
    </dgm:pt>
    <dgm:pt modelId="{AA4691E5-8D0C-42C8-9327-2A517B8D8411}" type="parTrans" cxnId="{B86A4D44-F931-4DA3-B0CB-0835A695BB1C}">
      <dgm:prSet/>
      <dgm:spPr/>
      <dgm:t>
        <a:bodyPr/>
        <a:lstStyle/>
        <a:p>
          <a:endParaRPr lang="fr-FR" noProof="0" dirty="0"/>
        </a:p>
      </dgm:t>
    </dgm:pt>
    <dgm:pt modelId="{AB8F6994-9268-4E5F-A464-81E79C70AFD7}" type="sibTrans" cxnId="{B86A4D44-F931-4DA3-B0CB-0835A695BB1C}">
      <dgm:prSet/>
      <dgm:spPr/>
      <dgm:t>
        <a:bodyPr/>
        <a:lstStyle/>
        <a:p>
          <a:endParaRPr lang="fr-FR" noProof="0" dirty="0"/>
        </a:p>
      </dgm:t>
    </dgm:pt>
    <dgm:pt modelId="{08D7BD63-019B-48AC-803E-F2075613BE88}">
      <dgm:prSet/>
      <dgm:spPr/>
      <dgm:t>
        <a:bodyPr/>
        <a:lstStyle/>
        <a:p>
          <a:pPr>
            <a:lnSpc>
              <a:spcPct val="100000"/>
            </a:lnSpc>
            <a:defRPr cap="all"/>
          </a:pPr>
          <a:r>
            <a:rPr lang="fr-FR" b="0" noProof="0" dirty="0"/>
            <a:t>Aides exceptionnelles des CAF</a:t>
          </a:r>
        </a:p>
      </dgm:t>
    </dgm:pt>
    <dgm:pt modelId="{66ADD053-9169-414A-B4BD-FA793DA30EE7}" type="parTrans" cxnId="{CD94EC16-A60D-4C63-9863-AC272A60C02C}">
      <dgm:prSet/>
      <dgm:spPr/>
      <dgm:t>
        <a:bodyPr/>
        <a:lstStyle/>
        <a:p>
          <a:endParaRPr lang="fr-FR" noProof="0" dirty="0"/>
        </a:p>
      </dgm:t>
    </dgm:pt>
    <dgm:pt modelId="{4E8746A1-6E65-4F34-9568-7BFFBD3C3331}" type="sibTrans" cxnId="{CD94EC16-A60D-4C63-9863-AC272A60C02C}">
      <dgm:prSet/>
      <dgm:spPr/>
      <dgm:t>
        <a:bodyPr/>
        <a:lstStyle/>
        <a:p>
          <a:endParaRPr lang="fr-FR" noProof="0" dirty="0"/>
        </a:p>
      </dgm:t>
    </dgm:pt>
    <dgm:pt modelId="{72EDF3B0-0A03-4D90-883A-B70F9CF61E1F}">
      <dgm:prSet/>
      <dgm:spPr/>
      <dgm:t>
        <a:bodyPr/>
        <a:lstStyle/>
        <a:p>
          <a:pPr>
            <a:lnSpc>
              <a:spcPct val="100000"/>
            </a:lnSpc>
            <a:defRPr cap="all"/>
          </a:pPr>
          <a:r>
            <a:rPr lang="fr-FR" noProof="0" dirty="0"/>
            <a:t>Report de la trêve hivernale pour les exclusions locatives</a:t>
          </a:r>
          <a:endParaRPr lang="fr-FR" b="1" noProof="0" dirty="0"/>
        </a:p>
      </dgm:t>
    </dgm:pt>
    <dgm:pt modelId="{A93F4FCA-DB98-4294-99B6-91DA1A33AF14}" type="parTrans" cxnId="{F72E90B1-4F40-4A5E-8580-916ED2740545}">
      <dgm:prSet/>
      <dgm:spPr/>
      <dgm:t>
        <a:bodyPr/>
        <a:lstStyle/>
        <a:p>
          <a:endParaRPr lang="fr-FR" noProof="0" dirty="0"/>
        </a:p>
      </dgm:t>
    </dgm:pt>
    <dgm:pt modelId="{9EE38E6E-2204-4F1B-B43D-F7D7667769F0}" type="sibTrans" cxnId="{F72E90B1-4F40-4A5E-8580-916ED2740545}">
      <dgm:prSet/>
      <dgm:spPr/>
      <dgm:t>
        <a:bodyPr/>
        <a:lstStyle/>
        <a:p>
          <a:endParaRPr lang="fr-FR" noProof="0" dirty="0"/>
        </a:p>
      </dgm:t>
    </dgm:pt>
    <dgm:pt modelId="{9CA4B834-84EB-474E-B909-7AFDEF4894D0}">
      <dgm:prSet/>
      <dgm:spPr/>
      <dgm:t>
        <a:bodyPr/>
        <a:lstStyle/>
        <a:p>
          <a:pPr>
            <a:lnSpc>
              <a:spcPct val="100000"/>
            </a:lnSpc>
            <a:defRPr cap="all"/>
          </a:pPr>
          <a:endParaRPr lang="fr-FR" b="1" noProof="0" dirty="0"/>
        </a:p>
      </dgm:t>
    </dgm:pt>
    <dgm:pt modelId="{02DE913A-8328-4012-849D-D801A0EC578B}" type="parTrans" cxnId="{6DD34D9B-21E4-4191-AD74-4AC0DC3591F2}">
      <dgm:prSet/>
      <dgm:spPr/>
      <dgm:t>
        <a:bodyPr/>
        <a:lstStyle/>
        <a:p>
          <a:endParaRPr lang="fr-FR" noProof="0" dirty="0"/>
        </a:p>
      </dgm:t>
    </dgm:pt>
    <dgm:pt modelId="{B34EDEE3-4B3D-49BC-B57A-A2211FBDE6C2}" type="sibTrans" cxnId="{6DD34D9B-21E4-4191-AD74-4AC0DC3591F2}">
      <dgm:prSet/>
      <dgm:spPr/>
      <dgm:t>
        <a:bodyPr/>
        <a:lstStyle/>
        <a:p>
          <a:endParaRPr lang="fr-FR" noProof="0" dirty="0"/>
        </a:p>
      </dgm:t>
    </dgm:pt>
    <dgm:pt modelId="{988DC390-38D7-413D-85E5-50B817878077}">
      <dgm:prSet/>
      <dgm:spPr/>
      <dgm:t>
        <a:bodyPr/>
        <a:lstStyle/>
        <a:p>
          <a:pPr>
            <a:lnSpc>
              <a:spcPct val="100000"/>
            </a:lnSpc>
            <a:defRPr cap="all"/>
          </a:pPr>
          <a:r>
            <a:rPr lang="fr-FR" noProof="0" dirty="0"/>
            <a:t>Aides alimentaires et besoins de 1</a:t>
          </a:r>
          <a:r>
            <a:rPr lang="fr-FR" baseline="30000" noProof="0" dirty="0"/>
            <a:t>ère</a:t>
          </a:r>
          <a:r>
            <a:rPr lang="fr-FR" noProof="0" dirty="0"/>
            <a:t> nécessité pour les plus démunis </a:t>
          </a:r>
          <a:endParaRPr lang="fr-FR" b="1" noProof="0" dirty="0"/>
        </a:p>
      </dgm:t>
    </dgm:pt>
    <dgm:pt modelId="{4ECC6F4F-B4C3-4E58-AC37-C2DE6B9393DF}" type="parTrans" cxnId="{C49E57F8-AF42-4576-9AFB-1CAE4A5D23FF}">
      <dgm:prSet/>
      <dgm:spPr/>
      <dgm:t>
        <a:bodyPr/>
        <a:lstStyle/>
        <a:p>
          <a:endParaRPr lang="fr-FR"/>
        </a:p>
      </dgm:t>
    </dgm:pt>
    <dgm:pt modelId="{5BE472A0-7487-41FC-927D-C179AE542790}" type="sibTrans" cxnId="{C49E57F8-AF42-4576-9AFB-1CAE4A5D23FF}">
      <dgm:prSet/>
      <dgm:spPr/>
      <dgm:t>
        <a:bodyPr/>
        <a:lstStyle/>
        <a:p>
          <a:endParaRPr lang="fr-FR"/>
        </a:p>
      </dgm:t>
    </dgm:pt>
    <dgm:pt modelId="{CDA7F205-39E7-42DB-9C7D-E916144143AB}">
      <dgm:prSet/>
      <dgm:spPr/>
      <dgm:t>
        <a:bodyPr/>
        <a:lstStyle/>
        <a:p>
          <a:pPr>
            <a:lnSpc>
              <a:spcPct val="100000"/>
            </a:lnSpc>
            <a:defRPr cap="all"/>
          </a:pPr>
          <a:r>
            <a:rPr lang="fr-FR" noProof="0" dirty="0"/>
            <a:t>Aides exceptionnelles aux indépendants</a:t>
          </a:r>
        </a:p>
      </dgm:t>
    </dgm:pt>
    <dgm:pt modelId="{FD4A778E-147A-4DCF-A6E4-C38BDC9D1513}" type="sibTrans" cxnId="{35B5D26E-A46D-41BD-BE88-A00EB482AD5B}">
      <dgm:prSet/>
      <dgm:spPr/>
      <dgm:t>
        <a:bodyPr/>
        <a:lstStyle/>
        <a:p>
          <a:endParaRPr lang="fr-FR" noProof="0" dirty="0"/>
        </a:p>
      </dgm:t>
    </dgm:pt>
    <dgm:pt modelId="{A82DC2DF-D722-4CE5-92B6-69C8D45A1CC4}" type="parTrans" cxnId="{35B5D26E-A46D-41BD-BE88-A00EB482AD5B}">
      <dgm:prSet/>
      <dgm:spPr/>
      <dgm:t>
        <a:bodyPr/>
        <a:lstStyle/>
        <a:p>
          <a:endParaRPr lang="fr-FR" noProof="0" dirty="0"/>
        </a:p>
      </dgm:t>
    </dgm:pt>
    <dgm:pt modelId="{55D93F20-F598-4E27-8423-A84C38ACC850}" type="pres">
      <dgm:prSet presAssocID="{2D726D78-4622-4C74-B652-3094EF76F759}" presName="root" presStyleCnt="0">
        <dgm:presLayoutVars>
          <dgm:dir/>
          <dgm:resizeHandles val="exact"/>
        </dgm:presLayoutVars>
      </dgm:prSet>
      <dgm:spPr/>
    </dgm:pt>
    <dgm:pt modelId="{997DE738-C463-4B9D-B1DB-ADFB2C85AA56}" type="pres">
      <dgm:prSet presAssocID="{CDA7F205-39E7-42DB-9C7D-E916144143AB}" presName="compNode" presStyleCnt="0"/>
      <dgm:spPr/>
    </dgm:pt>
    <dgm:pt modelId="{1CA55A1D-7C9D-4C99-AB39-0EE5AE5B0D1E}" type="pres">
      <dgm:prSet presAssocID="{CDA7F205-39E7-42DB-9C7D-E916144143AB}" presName="iconBgRect" presStyleLbl="bgShp" presStyleIdx="0" presStyleCnt="7"/>
      <dgm:spPr>
        <a:prstGeom prst="round2DiagRect">
          <a:avLst>
            <a:gd name="adj1" fmla="val 29727"/>
            <a:gd name="adj2" fmla="val 0"/>
          </a:avLst>
        </a:prstGeom>
      </dgm:spPr>
    </dgm:pt>
    <dgm:pt modelId="{703EE806-7D39-421E-B9C2-1DF14DDFC9F8}" type="pres">
      <dgm:prSet presAssocID="{CDA7F205-39E7-42DB-9C7D-E916144143AB}" presName="iconRect" presStyleLbl="node1" presStyleIdx="0" presStyleCnt="7"/>
      <dgm:spPr>
        <a:blipFill>
          <a:blip xmlns:r="http://schemas.openxmlformats.org/officeDocument/2006/relationships" r:embed="rId1">
            <a:duotone>
              <a:schemeClr val="accent5">
                <a:shade val="45000"/>
                <a:satMod val="135000"/>
              </a:schemeClr>
              <a:prstClr val="white"/>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mployé(e) de bureau"/>
        </a:ext>
      </dgm:extLst>
    </dgm:pt>
    <dgm:pt modelId="{C5F87368-B514-40FB-AEDD-86FCD33BF244}" type="pres">
      <dgm:prSet presAssocID="{CDA7F205-39E7-42DB-9C7D-E916144143AB}" presName="spaceRect" presStyleCnt="0"/>
      <dgm:spPr/>
    </dgm:pt>
    <dgm:pt modelId="{936FF2BA-B68C-4881-B3F4-C997DD91D3D1}" type="pres">
      <dgm:prSet presAssocID="{CDA7F205-39E7-42DB-9C7D-E916144143AB}" presName="textRect" presStyleLbl="revTx" presStyleIdx="0" presStyleCnt="7">
        <dgm:presLayoutVars>
          <dgm:chMax val="1"/>
          <dgm:chPref val="1"/>
        </dgm:presLayoutVars>
      </dgm:prSet>
      <dgm:spPr/>
    </dgm:pt>
    <dgm:pt modelId="{7FD24F24-6E96-4C92-9360-DECDFDCC871A}" type="pres">
      <dgm:prSet presAssocID="{FD4A778E-147A-4DCF-A6E4-C38BDC9D1513}" presName="sibTrans" presStyleCnt="0"/>
      <dgm:spPr/>
    </dgm:pt>
    <dgm:pt modelId="{AEDE38A6-19D7-4FA6-BF93-F8C10BF27A45}" type="pres">
      <dgm:prSet presAssocID="{CD8CD08B-05F3-4986-AEC3-CF6B6CB48DDC}" presName="compNode" presStyleCnt="0"/>
      <dgm:spPr/>
    </dgm:pt>
    <dgm:pt modelId="{04B0145D-9C81-464C-A653-460104D383CA}" type="pres">
      <dgm:prSet presAssocID="{CD8CD08B-05F3-4986-AEC3-CF6B6CB48DDC}" presName="iconBgRect" presStyleLbl="bgShp" presStyleIdx="1" presStyleCnt="7"/>
      <dgm:spPr>
        <a:prstGeom prst="round2DiagRect">
          <a:avLst>
            <a:gd name="adj1" fmla="val 29727"/>
            <a:gd name="adj2" fmla="val 0"/>
          </a:avLst>
        </a:prstGeom>
      </dgm:spPr>
    </dgm:pt>
    <dgm:pt modelId="{6BF4E6A0-F354-4CD0-87A2-4B142C75CFB4}" type="pres">
      <dgm:prSet presAssocID="{CD8CD08B-05F3-4986-AEC3-CF6B6CB48DDC}" presName="iconRect" presStyleLbl="node1" presStyleIdx="1" presStyleCnt="7" custScaleX="87228" custScaleY="90293" custLinFactNeighborX="5546" custLinFactNeighborY="-185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000" r="-2000"/>
          </a:stretch>
        </a:blipFill>
        <a:ln>
          <a:noFill/>
        </a:ln>
      </dgm:spPr>
      <dgm:extLst>
        <a:ext uri="{E40237B7-FDA0-4F09-8148-C483321AD2D9}">
          <dgm14:cNvPr xmlns:dgm14="http://schemas.microsoft.com/office/drawing/2010/diagram" id="0" name="" descr="Centre d’appels"/>
        </a:ext>
      </dgm:extLst>
    </dgm:pt>
    <dgm:pt modelId="{5EFD42D3-72A9-48A4-B2B0-2A9EEF3AC606}" type="pres">
      <dgm:prSet presAssocID="{CD8CD08B-05F3-4986-AEC3-CF6B6CB48DDC}" presName="spaceRect" presStyleCnt="0"/>
      <dgm:spPr/>
    </dgm:pt>
    <dgm:pt modelId="{E708BE8E-ACF6-4884-B898-7B47EE832AFC}" type="pres">
      <dgm:prSet presAssocID="{CD8CD08B-05F3-4986-AEC3-CF6B6CB48DDC}" presName="textRect" presStyleLbl="revTx" presStyleIdx="1" presStyleCnt="7">
        <dgm:presLayoutVars>
          <dgm:chMax val="1"/>
          <dgm:chPref val="1"/>
        </dgm:presLayoutVars>
      </dgm:prSet>
      <dgm:spPr/>
    </dgm:pt>
    <dgm:pt modelId="{9EFF3A86-CFD1-40A9-A963-6E7A148F5542}" type="pres">
      <dgm:prSet presAssocID="{4578EEB9-16A0-4513-BACE-4B2012415029}" presName="sibTrans" presStyleCnt="0"/>
      <dgm:spPr/>
    </dgm:pt>
    <dgm:pt modelId="{A4AD7F8D-2197-429F-BF37-A4E62B534830}" type="pres">
      <dgm:prSet presAssocID="{DB410B42-21DC-441F-8A67-CB8990BC0479}" presName="compNode" presStyleCnt="0"/>
      <dgm:spPr/>
    </dgm:pt>
    <dgm:pt modelId="{A772D443-2BF9-4E96-A6E5-4EBC6020B431}" type="pres">
      <dgm:prSet presAssocID="{DB410B42-21DC-441F-8A67-CB8990BC0479}" presName="iconBgRect" presStyleLbl="bgShp" presStyleIdx="2" presStyleCnt="7"/>
      <dgm:spPr>
        <a:prstGeom prst="round2DiagRect">
          <a:avLst>
            <a:gd name="adj1" fmla="val 29727"/>
            <a:gd name="adj2" fmla="val 0"/>
          </a:avLst>
        </a:prstGeom>
      </dgm:spPr>
    </dgm:pt>
    <dgm:pt modelId="{A9067D09-854D-4B6D-B61C-2319377552E8}" type="pres">
      <dgm:prSet presAssocID="{DB410B42-21DC-441F-8A67-CB8990BC047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uvrier du bâtiment"/>
        </a:ext>
      </dgm:extLst>
    </dgm:pt>
    <dgm:pt modelId="{464F67DD-99A4-4818-8F28-98A8BF13B64A}" type="pres">
      <dgm:prSet presAssocID="{DB410B42-21DC-441F-8A67-CB8990BC0479}" presName="spaceRect" presStyleCnt="0"/>
      <dgm:spPr/>
    </dgm:pt>
    <dgm:pt modelId="{F632CDF9-5D1C-42A3-86A7-6362642901AF}" type="pres">
      <dgm:prSet presAssocID="{DB410B42-21DC-441F-8A67-CB8990BC0479}" presName="textRect" presStyleLbl="revTx" presStyleIdx="2" presStyleCnt="7">
        <dgm:presLayoutVars>
          <dgm:chMax val="1"/>
          <dgm:chPref val="1"/>
        </dgm:presLayoutVars>
      </dgm:prSet>
      <dgm:spPr/>
    </dgm:pt>
    <dgm:pt modelId="{D2032A66-7282-40BD-B059-5B6565E86CDA}" type="pres">
      <dgm:prSet presAssocID="{AB8F6994-9268-4E5F-A464-81E79C70AFD7}" presName="sibTrans" presStyleCnt="0"/>
      <dgm:spPr/>
    </dgm:pt>
    <dgm:pt modelId="{2FB55E22-F9B9-4BA7-8483-6763D3F07D24}" type="pres">
      <dgm:prSet presAssocID="{08D7BD63-019B-48AC-803E-F2075613BE88}" presName="compNode" presStyleCnt="0"/>
      <dgm:spPr/>
    </dgm:pt>
    <dgm:pt modelId="{A2EAE85C-404E-40B8-A57B-7D8DA51FE0FA}" type="pres">
      <dgm:prSet presAssocID="{08D7BD63-019B-48AC-803E-F2075613BE88}" presName="iconBgRect" presStyleLbl="bgShp" presStyleIdx="3" presStyleCnt="7"/>
      <dgm:spPr>
        <a:prstGeom prst="round2DiagRect">
          <a:avLst>
            <a:gd name="adj1" fmla="val 29727"/>
            <a:gd name="adj2" fmla="val 0"/>
          </a:avLst>
        </a:prstGeom>
      </dgm:spPr>
    </dgm:pt>
    <dgm:pt modelId="{F6997E22-312D-48A5-8E54-C9A088CE664A}" type="pres">
      <dgm:prSet presAssocID="{08D7BD63-019B-48AC-803E-F2075613BE8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ièces"/>
        </a:ext>
      </dgm:extLst>
    </dgm:pt>
    <dgm:pt modelId="{A3C32122-6D3E-48A9-B6B4-8DE55ECEDC92}" type="pres">
      <dgm:prSet presAssocID="{08D7BD63-019B-48AC-803E-F2075613BE88}" presName="spaceRect" presStyleCnt="0"/>
      <dgm:spPr/>
    </dgm:pt>
    <dgm:pt modelId="{E573EAF5-6464-4C8C-9265-098421D57BE7}" type="pres">
      <dgm:prSet presAssocID="{08D7BD63-019B-48AC-803E-F2075613BE88}" presName="textRect" presStyleLbl="revTx" presStyleIdx="3" presStyleCnt="7">
        <dgm:presLayoutVars>
          <dgm:chMax val="1"/>
          <dgm:chPref val="1"/>
        </dgm:presLayoutVars>
      </dgm:prSet>
      <dgm:spPr/>
    </dgm:pt>
    <dgm:pt modelId="{9A675132-3CB1-43FE-84ED-03418A92A398}" type="pres">
      <dgm:prSet presAssocID="{4E8746A1-6E65-4F34-9568-7BFFBD3C3331}" presName="sibTrans" presStyleCnt="0"/>
      <dgm:spPr/>
    </dgm:pt>
    <dgm:pt modelId="{5B67900D-D480-428C-9E2B-9CD08486530B}" type="pres">
      <dgm:prSet presAssocID="{72EDF3B0-0A03-4D90-883A-B70F9CF61E1F}" presName="compNode" presStyleCnt="0"/>
      <dgm:spPr/>
    </dgm:pt>
    <dgm:pt modelId="{4E69D7EB-577A-47DB-94B8-4EA93473023C}" type="pres">
      <dgm:prSet presAssocID="{72EDF3B0-0A03-4D90-883A-B70F9CF61E1F}" presName="iconBgRect" presStyleLbl="bgShp" presStyleIdx="4" presStyleCnt="7" custLinFactNeighborX="3684" custLinFactNeighborY="-4694"/>
      <dgm:spPr>
        <a:prstGeom prst="round2DiagRect">
          <a:avLst>
            <a:gd name="adj1" fmla="val 29727"/>
            <a:gd name="adj2" fmla="val 0"/>
          </a:avLst>
        </a:prstGeom>
      </dgm:spPr>
    </dgm:pt>
    <dgm:pt modelId="{EBFC3B8E-DC91-40D0-B6AB-799DE684CD92}" type="pres">
      <dgm:prSet presAssocID="{72EDF3B0-0A03-4D90-883A-B70F9CF61E1F}" presName="iconRect" presStyleLbl="node1" presStyleIdx="4" presStyleCnt="7" custLinFactNeighborX="-4822" custLinFactNeighborY="-1514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Ville"/>
        </a:ext>
      </dgm:extLst>
    </dgm:pt>
    <dgm:pt modelId="{BACA9833-1E3A-469B-9423-5FB496974198}" type="pres">
      <dgm:prSet presAssocID="{72EDF3B0-0A03-4D90-883A-B70F9CF61E1F}" presName="spaceRect" presStyleCnt="0"/>
      <dgm:spPr/>
    </dgm:pt>
    <dgm:pt modelId="{D95FF260-752E-4AA7-888A-FC3D2867B5F4}" type="pres">
      <dgm:prSet presAssocID="{72EDF3B0-0A03-4D90-883A-B70F9CF61E1F}" presName="textRect" presStyleLbl="revTx" presStyleIdx="4" presStyleCnt="7" custScaleY="80441" custLinFactNeighborX="-901" custLinFactNeighborY="-18393">
        <dgm:presLayoutVars>
          <dgm:chMax val="1"/>
          <dgm:chPref val="1"/>
        </dgm:presLayoutVars>
      </dgm:prSet>
      <dgm:spPr/>
    </dgm:pt>
    <dgm:pt modelId="{7D9877A2-BD76-447E-B082-F09BCBD7DCF9}" type="pres">
      <dgm:prSet presAssocID="{9EE38E6E-2204-4F1B-B43D-F7D7667769F0}" presName="sibTrans" presStyleCnt="0"/>
      <dgm:spPr/>
    </dgm:pt>
    <dgm:pt modelId="{8E3ACD2C-2DD9-4992-B646-A9D2F3BA7982}" type="pres">
      <dgm:prSet presAssocID="{9CA4B834-84EB-474E-B909-7AFDEF4894D0}" presName="compNode" presStyleCnt="0"/>
      <dgm:spPr/>
    </dgm:pt>
    <dgm:pt modelId="{03BAD293-CA62-442B-AEF8-3A550C33AE54}" type="pres">
      <dgm:prSet presAssocID="{9CA4B834-84EB-474E-B909-7AFDEF4894D0}" presName="iconBgRect" presStyleLbl="bgShp" presStyleIdx="5" presStyleCnt="7" custLinFactNeighborX="-10879" custLinFactNeighborY="-1555"/>
      <dgm:spPr>
        <a:prstGeom prst="round2DiagRect">
          <a:avLst>
            <a:gd name="adj1" fmla="val 29727"/>
            <a:gd name="adj2" fmla="val 0"/>
          </a:avLst>
        </a:prstGeom>
      </dgm:spPr>
    </dgm:pt>
    <dgm:pt modelId="{C121F977-F4CF-4285-87A6-5592C3369851}" type="pres">
      <dgm:prSet presAssocID="{9CA4B834-84EB-474E-B909-7AFDEF4894D0}" presName="iconRect" presStyleLbl="node1" presStyleIdx="5" presStyleCnt="7" custLinFactNeighborX="-16570" custLinFactNeighborY="-2529"/>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Médical"/>
        </a:ext>
      </dgm:extLst>
    </dgm:pt>
    <dgm:pt modelId="{FA484D2A-105F-4D13-BD22-50AD773404C5}" type="pres">
      <dgm:prSet presAssocID="{9CA4B834-84EB-474E-B909-7AFDEF4894D0}" presName="spaceRect" presStyleCnt="0"/>
      <dgm:spPr/>
    </dgm:pt>
    <dgm:pt modelId="{92AA9F1D-0526-4803-A63E-0EEFBD9E11E8}" type="pres">
      <dgm:prSet presAssocID="{9CA4B834-84EB-474E-B909-7AFDEF4894D0}" presName="textRect" presStyleLbl="revTx" presStyleIdx="5" presStyleCnt="7">
        <dgm:presLayoutVars>
          <dgm:chMax val="1"/>
          <dgm:chPref val="1"/>
        </dgm:presLayoutVars>
      </dgm:prSet>
      <dgm:spPr/>
    </dgm:pt>
    <dgm:pt modelId="{C8613161-C90C-4D76-8481-72166EEF3675}" type="pres">
      <dgm:prSet presAssocID="{B34EDEE3-4B3D-49BC-B57A-A2211FBDE6C2}" presName="sibTrans" presStyleCnt="0"/>
      <dgm:spPr/>
    </dgm:pt>
    <dgm:pt modelId="{644A89B0-7F07-4621-8E7E-4BD96BE9CFD0}" type="pres">
      <dgm:prSet presAssocID="{988DC390-38D7-413D-85E5-50B817878077}" presName="compNode" presStyleCnt="0"/>
      <dgm:spPr/>
    </dgm:pt>
    <dgm:pt modelId="{C33AEE51-0131-4D89-8150-EC7CA6CB0441}" type="pres">
      <dgm:prSet presAssocID="{988DC390-38D7-413D-85E5-50B817878077}" presName="iconBgRect" presStyleLbl="bgShp" presStyleIdx="6" presStyleCnt="7" custLinFactNeighborX="-6643" custLinFactNeighborY="520"/>
      <dgm:spPr>
        <a:prstGeom prst="round2DiagRect">
          <a:avLst>
            <a:gd name="adj1" fmla="val 29727"/>
            <a:gd name="adj2" fmla="val 0"/>
          </a:avLst>
        </a:prstGeom>
      </dgm:spPr>
    </dgm:pt>
    <dgm:pt modelId="{0F9A8332-FBC3-4CA7-A88F-41C5490E9A6C}" type="pres">
      <dgm:prSet presAssocID="{988DC390-38D7-413D-85E5-50B817878077}" presName="iconRect" presStyleLbl="node1" presStyleIdx="6" presStyleCnt="7" custLinFactNeighborX="-7294" custLinFactNeighborY="1160"/>
      <dgm:spPr>
        <a:blipFill rotWithShape="1">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Globe terrestre : Europe et Afrique"/>
        </a:ext>
      </dgm:extLst>
    </dgm:pt>
    <dgm:pt modelId="{F32FFDC2-FF00-4CE7-83BC-133064E7FBE7}" type="pres">
      <dgm:prSet presAssocID="{988DC390-38D7-413D-85E5-50B817878077}" presName="spaceRect" presStyleCnt="0"/>
      <dgm:spPr/>
    </dgm:pt>
    <dgm:pt modelId="{D7FC6428-F09D-4FD9-8AD0-0A8CE29DB3E7}" type="pres">
      <dgm:prSet presAssocID="{988DC390-38D7-413D-85E5-50B817878077}" presName="textRect" presStyleLbl="revTx" presStyleIdx="6" presStyleCnt="7" custScaleY="80441" custLinFactNeighborX="2673" custLinFactNeighborY="-16124">
        <dgm:presLayoutVars>
          <dgm:chMax val="1"/>
          <dgm:chPref val="1"/>
        </dgm:presLayoutVars>
      </dgm:prSet>
      <dgm:spPr/>
    </dgm:pt>
  </dgm:ptLst>
  <dgm:cxnLst>
    <dgm:cxn modelId="{7AD8AE08-67C9-498C-8458-14B5012A11D8}" type="presOf" srcId="{DB410B42-21DC-441F-8A67-CB8990BC0479}" destId="{F632CDF9-5D1C-42A3-86A7-6362642901AF}" srcOrd="0" destOrd="0" presId="urn:microsoft.com/office/officeart/2018/5/layout/IconLeafLabelList"/>
    <dgm:cxn modelId="{CD94EC16-A60D-4C63-9863-AC272A60C02C}" srcId="{2D726D78-4622-4C74-B652-3094EF76F759}" destId="{08D7BD63-019B-48AC-803E-F2075613BE88}" srcOrd="3" destOrd="0" parTransId="{66ADD053-9169-414A-B4BD-FA793DA30EE7}" sibTransId="{4E8746A1-6E65-4F34-9568-7BFFBD3C3331}"/>
    <dgm:cxn modelId="{44169D1A-0860-4EBF-A0EC-6E50903B6663}" type="presOf" srcId="{2D726D78-4622-4C74-B652-3094EF76F759}" destId="{55D93F20-F598-4E27-8423-A84C38ACC850}" srcOrd="0" destOrd="0" presId="urn:microsoft.com/office/officeart/2018/5/layout/IconLeafLabelList"/>
    <dgm:cxn modelId="{937A241E-E3AB-496C-AB86-5122C2458E49}" type="presOf" srcId="{9CA4B834-84EB-474E-B909-7AFDEF4894D0}" destId="{92AA9F1D-0526-4803-A63E-0EEFBD9E11E8}" srcOrd="0" destOrd="0" presId="urn:microsoft.com/office/officeart/2018/5/layout/IconLeafLabelList"/>
    <dgm:cxn modelId="{B86A4D44-F931-4DA3-B0CB-0835A695BB1C}" srcId="{2D726D78-4622-4C74-B652-3094EF76F759}" destId="{DB410B42-21DC-441F-8A67-CB8990BC0479}" srcOrd="2" destOrd="0" parTransId="{AA4691E5-8D0C-42C8-9327-2A517B8D8411}" sibTransId="{AB8F6994-9268-4E5F-A464-81E79C70AFD7}"/>
    <dgm:cxn modelId="{EC3B704E-954C-47A4-9D59-D8F5AC5450D5}" type="presOf" srcId="{72EDF3B0-0A03-4D90-883A-B70F9CF61E1F}" destId="{D95FF260-752E-4AA7-888A-FC3D2867B5F4}" srcOrd="0" destOrd="0" presId="urn:microsoft.com/office/officeart/2018/5/layout/IconLeafLabelList"/>
    <dgm:cxn modelId="{5F630362-8769-49E8-A40C-B006CCD5012F}" type="presOf" srcId="{CD8CD08B-05F3-4986-AEC3-CF6B6CB48DDC}" destId="{E708BE8E-ACF6-4884-B898-7B47EE832AFC}" srcOrd="0" destOrd="0" presId="urn:microsoft.com/office/officeart/2018/5/layout/IconLeafLabelList"/>
    <dgm:cxn modelId="{35B5D26E-A46D-41BD-BE88-A00EB482AD5B}" srcId="{2D726D78-4622-4C74-B652-3094EF76F759}" destId="{CDA7F205-39E7-42DB-9C7D-E916144143AB}" srcOrd="0" destOrd="0" parTransId="{A82DC2DF-D722-4CE5-92B6-69C8D45A1CC4}" sibTransId="{FD4A778E-147A-4DCF-A6E4-C38BDC9D1513}"/>
    <dgm:cxn modelId="{C7D2187C-279A-4254-A794-126FFEF094C2}" srcId="{2D726D78-4622-4C74-B652-3094EF76F759}" destId="{CD8CD08B-05F3-4986-AEC3-CF6B6CB48DDC}" srcOrd="1" destOrd="0" parTransId="{20400D40-CD7E-45B3-AB9D-4F590CD3BCBE}" sibTransId="{4578EEB9-16A0-4513-BACE-4B2012415029}"/>
    <dgm:cxn modelId="{6DD34D9B-21E4-4191-AD74-4AC0DC3591F2}" srcId="{2D726D78-4622-4C74-B652-3094EF76F759}" destId="{9CA4B834-84EB-474E-B909-7AFDEF4894D0}" srcOrd="5" destOrd="0" parTransId="{02DE913A-8328-4012-849D-D801A0EC578B}" sibTransId="{B34EDEE3-4B3D-49BC-B57A-A2211FBDE6C2}"/>
    <dgm:cxn modelId="{19AD9CAE-7DD5-4AEE-A35F-27C14E4D3529}" type="presOf" srcId="{08D7BD63-019B-48AC-803E-F2075613BE88}" destId="{E573EAF5-6464-4C8C-9265-098421D57BE7}" srcOrd="0" destOrd="0" presId="urn:microsoft.com/office/officeart/2018/5/layout/IconLeafLabelList"/>
    <dgm:cxn modelId="{F72E90B1-4F40-4A5E-8580-916ED2740545}" srcId="{2D726D78-4622-4C74-B652-3094EF76F759}" destId="{72EDF3B0-0A03-4D90-883A-B70F9CF61E1F}" srcOrd="4" destOrd="0" parTransId="{A93F4FCA-DB98-4294-99B6-91DA1A33AF14}" sibTransId="{9EE38E6E-2204-4F1B-B43D-F7D7667769F0}"/>
    <dgm:cxn modelId="{986EA9E4-1DC3-4C19-9C65-01924EAF8DD3}" type="presOf" srcId="{CDA7F205-39E7-42DB-9C7D-E916144143AB}" destId="{936FF2BA-B68C-4881-B3F4-C997DD91D3D1}" srcOrd="0" destOrd="0" presId="urn:microsoft.com/office/officeart/2018/5/layout/IconLeafLabelList"/>
    <dgm:cxn modelId="{2C26DBF6-09BE-4EA3-8919-786ED9177B28}" type="presOf" srcId="{988DC390-38D7-413D-85E5-50B817878077}" destId="{D7FC6428-F09D-4FD9-8AD0-0A8CE29DB3E7}" srcOrd="0" destOrd="0" presId="urn:microsoft.com/office/officeart/2018/5/layout/IconLeafLabelList"/>
    <dgm:cxn modelId="{C49E57F8-AF42-4576-9AFB-1CAE4A5D23FF}" srcId="{2D726D78-4622-4C74-B652-3094EF76F759}" destId="{988DC390-38D7-413D-85E5-50B817878077}" srcOrd="6" destOrd="0" parTransId="{4ECC6F4F-B4C3-4E58-AC37-C2DE6B9393DF}" sibTransId="{5BE472A0-7487-41FC-927D-C179AE542790}"/>
    <dgm:cxn modelId="{B6C75951-F323-4C1F-8FD0-43ABF7B3AEF5}" type="presParOf" srcId="{55D93F20-F598-4E27-8423-A84C38ACC850}" destId="{997DE738-C463-4B9D-B1DB-ADFB2C85AA56}" srcOrd="0" destOrd="0" presId="urn:microsoft.com/office/officeart/2018/5/layout/IconLeafLabelList"/>
    <dgm:cxn modelId="{C838BE8C-294B-48E2-928A-8A6023B3AE65}" type="presParOf" srcId="{997DE738-C463-4B9D-B1DB-ADFB2C85AA56}" destId="{1CA55A1D-7C9D-4C99-AB39-0EE5AE5B0D1E}" srcOrd="0" destOrd="0" presId="urn:microsoft.com/office/officeart/2018/5/layout/IconLeafLabelList"/>
    <dgm:cxn modelId="{C7BA2FE6-7B91-4490-A2CB-BD526D2698D9}" type="presParOf" srcId="{997DE738-C463-4B9D-B1DB-ADFB2C85AA56}" destId="{703EE806-7D39-421E-B9C2-1DF14DDFC9F8}" srcOrd="1" destOrd="0" presId="urn:microsoft.com/office/officeart/2018/5/layout/IconLeafLabelList"/>
    <dgm:cxn modelId="{0A406C09-3403-4EF0-9D80-57000A004F13}" type="presParOf" srcId="{997DE738-C463-4B9D-B1DB-ADFB2C85AA56}" destId="{C5F87368-B514-40FB-AEDD-86FCD33BF244}" srcOrd="2" destOrd="0" presId="urn:microsoft.com/office/officeart/2018/5/layout/IconLeafLabelList"/>
    <dgm:cxn modelId="{C1A8E538-0320-4454-9052-F89ABA4FD48A}" type="presParOf" srcId="{997DE738-C463-4B9D-B1DB-ADFB2C85AA56}" destId="{936FF2BA-B68C-4881-B3F4-C997DD91D3D1}" srcOrd="3" destOrd="0" presId="urn:microsoft.com/office/officeart/2018/5/layout/IconLeafLabelList"/>
    <dgm:cxn modelId="{9450A89F-F8EF-4612-9108-A65E21EE3CB8}" type="presParOf" srcId="{55D93F20-F598-4E27-8423-A84C38ACC850}" destId="{7FD24F24-6E96-4C92-9360-DECDFDCC871A}" srcOrd="1" destOrd="0" presId="urn:microsoft.com/office/officeart/2018/5/layout/IconLeafLabelList"/>
    <dgm:cxn modelId="{E6A7D4E2-D7EF-4114-884F-C0B3EFABF149}" type="presParOf" srcId="{55D93F20-F598-4E27-8423-A84C38ACC850}" destId="{AEDE38A6-19D7-4FA6-BF93-F8C10BF27A45}" srcOrd="2" destOrd="0" presId="urn:microsoft.com/office/officeart/2018/5/layout/IconLeafLabelList"/>
    <dgm:cxn modelId="{2B397B28-441D-4026-AA95-1390867CAC23}" type="presParOf" srcId="{AEDE38A6-19D7-4FA6-BF93-F8C10BF27A45}" destId="{04B0145D-9C81-464C-A653-460104D383CA}" srcOrd="0" destOrd="0" presId="urn:microsoft.com/office/officeart/2018/5/layout/IconLeafLabelList"/>
    <dgm:cxn modelId="{E0245D2F-8D6C-4176-AE7B-1A0673B811C7}" type="presParOf" srcId="{AEDE38A6-19D7-4FA6-BF93-F8C10BF27A45}" destId="{6BF4E6A0-F354-4CD0-87A2-4B142C75CFB4}" srcOrd="1" destOrd="0" presId="urn:microsoft.com/office/officeart/2018/5/layout/IconLeafLabelList"/>
    <dgm:cxn modelId="{DFF2A32E-BB25-4788-BC55-113FC93B41A7}" type="presParOf" srcId="{AEDE38A6-19D7-4FA6-BF93-F8C10BF27A45}" destId="{5EFD42D3-72A9-48A4-B2B0-2A9EEF3AC606}" srcOrd="2" destOrd="0" presId="urn:microsoft.com/office/officeart/2018/5/layout/IconLeafLabelList"/>
    <dgm:cxn modelId="{70C61386-325B-4B50-A81A-A1A1F660CF78}" type="presParOf" srcId="{AEDE38A6-19D7-4FA6-BF93-F8C10BF27A45}" destId="{E708BE8E-ACF6-4884-B898-7B47EE832AFC}" srcOrd="3" destOrd="0" presId="urn:microsoft.com/office/officeart/2018/5/layout/IconLeafLabelList"/>
    <dgm:cxn modelId="{24137428-03D4-463A-831A-106A8D8FBA1C}" type="presParOf" srcId="{55D93F20-F598-4E27-8423-A84C38ACC850}" destId="{9EFF3A86-CFD1-40A9-A963-6E7A148F5542}" srcOrd="3" destOrd="0" presId="urn:microsoft.com/office/officeart/2018/5/layout/IconLeafLabelList"/>
    <dgm:cxn modelId="{09259F0B-4019-473C-B0EE-465E77B99962}" type="presParOf" srcId="{55D93F20-F598-4E27-8423-A84C38ACC850}" destId="{A4AD7F8D-2197-429F-BF37-A4E62B534830}" srcOrd="4" destOrd="0" presId="urn:microsoft.com/office/officeart/2018/5/layout/IconLeafLabelList"/>
    <dgm:cxn modelId="{69EEBFE8-578B-4EFA-8E90-807297E925A3}" type="presParOf" srcId="{A4AD7F8D-2197-429F-BF37-A4E62B534830}" destId="{A772D443-2BF9-4E96-A6E5-4EBC6020B431}" srcOrd="0" destOrd="0" presId="urn:microsoft.com/office/officeart/2018/5/layout/IconLeafLabelList"/>
    <dgm:cxn modelId="{6F875E90-4FDC-4EC1-919B-EB23757B1749}" type="presParOf" srcId="{A4AD7F8D-2197-429F-BF37-A4E62B534830}" destId="{A9067D09-854D-4B6D-B61C-2319377552E8}" srcOrd="1" destOrd="0" presId="urn:microsoft.com/office/officeart/2018/5/layout/IconLeafLabelList"/>
    <dgm:cxn modelId="{10C0B010-BDC6-4405-B7F9-8A8D3D321873}" type="presParOf" srcId="{A4AD7F8D-2197-429F-BF37-A4E62B534830}" destId="{464F67DD-99A4-4818-8F28-98A8BF13B64A}" srcOrd="2" destOrd="0" presId="urn:microsoft.com/office/officeart/2018/5/layout/IconLeafLabelList"/>
    <dgm:cxn modelId="{9C7D4CA5-3EA7-4D12-9B0A-10C16F559179}" type="presParOf" srcId="{A4AD7F8D-2197-429F-BF37-A4E62B534830}" destId="{F632CDF9-5D1C-42A3-86A7-6362642901AF}" srcOrd="3" destOrd="0" presId="urn:microsoft.com/office/officeart/2018/5/layout/IconLeafLabelList"/>
    <dgm:cxn modelId="{15E150F4-B8DA-4779-803C-60E47DAADC11}" type="presParOf" srcId="{55D93F20-F598-4E27-8423-A84C38ACC850}" destId="{D2032A66-7282-40BD-B059-5B6565E86CDA}" srcOrd="5" destOrd="0" presId="urn:microsoft.com/office/officeart/2018/5/layout/IconLeafLabelList"/>
    <dgm:cxn modelId="{AB968C56-1ABA-4DFB-9479-391925CDF9FB}" type="presParOf" srcId="{55D93F20-F598-4E27-8423-A84C38ACC850}" destId="{2FB55E22-F9B9-4BA7-8483-6763D3F07D24}" srcOrd="6" destOrd="0" presId="urn:microsoft.com/office/officeart/2018/5/layout/IconLeafLabelList"/>
    <dgm:cxn modelId="{405893B3-CDFC-4DFF-9B01-5D451CF45857}" type="presParOf" srcId="{2FB55E22-F9B9-4BA7-8483-6763D3F07D24}" destId="{A2EAE85C-404E-40B8-A57B-7D8DA51FE0FA}" srcOrd="0" destOrd="0" presId="urn:microsoft.com/office/officeart/2018/5/layout/IconLeafLabelList"/>
    <dgm:cxn modelId="{415CE78A-63DE-4558-91F4-F39067FCC6FD}" type="presParOf" srcId="{2FB55E22-F9B9-4BA7-8483-6763D3F07D24}" destId="{F6997E22-312D-48A5-8E54-C9A088CE664A}" srcOrd="1" destOrd="0" presId="urn:microsoft.com/office/officeart/2018/5/layout/IconLeafLabelList"/>
    <dgm:cxn modelId="{349A7152-FC63-4382-884C-F6BF2E89CE2F}" type="presParOf" srcId="{2FB55E22-F9B9-4BA7-8483-6763D3F07D24}" destId="{A3C32122-6D3E-48A9-B6B4-8DE55ECEDC92}" srcOrd="2" destOrd="0" presId="urn:microsoft.com/office/officeart/2018/5/layout/IconLeafLabelList"/>
    <dgm:cxn modelId="{B367816B-1BEE-4904-80D0-D7738A6EF09B}" type="presParOf" srcId="{2FB55E22-F9B9-4BA7-8483-6763D3F07D24}" destId="{E573EAF5-6464-4C8C-9265-098421D57BE7}" srcOrd="3" destOrd="0" presId="urn:microsoft.com/office/officeart/2018/5/layout/IconLeafLabelList"/>
    <dgm:cxn modelId="{516D184B-FF2D-4705-8CA6-19A40D0A8AE2}" type="presParOf" srcId="{55D93F20-F598-4E27-8423-A84C38ACC850}" destId="{9A675132-3CB1-43FE-84ED-03418A92A398}" srcOrd="7" destOrd="0" presId="urn:microsoft.com/office/officeart/2018/5/layout/IconLeafLabelList"/>
    <dgm:cxn modelId="{F5DA1B6C-6913-4567-B955-87A6B9F60DBB}" type="presParOf" srcId="{55D93F20-F598-4E27-8423-A84C38ACC850}" destId="{5B67900D-D480-428C-9E2B-9CD08486530B}" srcOrd="8" destOrd="0" presId="urn:microsoft.com/office/officeart/2018/5/layout/IconLeafLabelList"/>
    <dgm:cxn modelId="{511286B7-ECA3-4046-8547-2478FA402DD6}" type="presParOf" srcId="{5B67900D-D480-428C-9E2B-9CD08486530B}" destId="{4E69D7EB-577A-47DB-94B8-4EA93473023C}" srcOrd="0" destOrd="0" presId="urn:microsoft.com/office/officeart/2018/5/layout/IconLeafLabelList"/>
    <dgm:cxn modelId="{464E2AB3-0179-4936-946F-1495F055F76C}" type="presParOf" srcId="{5B67900D-D480-428C-9E2B-9CD08486530B}" destId="{EBFC3B8E-DC91-40D0-B6AB-799DE684CD92}" srcOrd="1" destOrd="0" presId="urn:microsoft.com/office/officeart/2018/5/layout/IconLeafLabelList"/>
    <dgm:cxn modelId="{58A7D3F1-3D11-4A09-B703-78965D2734E3}" type="presParOf" srcId="{5B67900D-D480-428C-9E2B-9CD08486530B}" destId="{BACA9833-1E3A-469B-9423-5FB496974198}" srcOrd="2" destOrd="0" presId="urn:microsoft.com/office/officeart/2018/5/layout/IconLeafLabelList"/>
    <dgm:cxn modelId="{DDA7E90E-7FE4-4A3D-8676-FF5FD3BB2DDF}" type="presParOf" srcId="{5B67900D-D480-428C-9E2B-9CD08486530B}" destId="{D95FF260-752E-4AA7-888A-FC3D2867B5F4}" srcOrd="3" destOrd="0" presId="urn:microsoft.com/office/officeart/2018/5/layout/IconLeafLabelList"/>
    <dgm:cxn modelId="{4B14C2F2-6405-48C0-94DD-830D75D5A749}" type="presParOf" srcId="{55D93F20-F598-4E27-8423-A84C38ACC850}" destId="{7D9877A2-BD76-447E-B082-F09BCBD7DCF9}" srcOrd="9" destOrd="0" presId="urn:microsoft.com/office/officeart/2018/5/layout/IconLeafLabelList"/>
    <dgm:cxn modelId="{CC7DBDE2-B21D-4E34-A311-2162E55DAF40}" type="presParOf" srcId="{55D93F20-F598-4E27-8423-A84C38ACC850}" destId="{8E3ACD2C-2DD9-4992-B646-A9D2F3BA7982}" srcOrd="10" destOrd="0" presId="urn:microsoft.com/office/officeart/2018/5/layout/IconLeafLabelList"/>
    <dgm:cxn modelId="{86249BB5-8008-4D2F-9C1C-8B3596BD2183}" type="presParOf" srcId="{8E3ACD2C-2DD9-4992-B646-A9D2F3BA7982}" destId="{03BAD293-CA62-442B-AEF8-3A550C33AE54}" srcOrd="0" destOrd="0" presId="urn:microsoft.com/office/officeart/2018/5/layout/IconLeafLabelList"/>
    <dgm:cxn modelId="{A9235223-2D1E-4A2B-A51B-8A7A61ED4529}" type="presParOf" srcId="{8E3ACD2C-2DD9-4992-B646-A9D2F3BA7982}" destId="{C121F977-F4CF-4285-87A6-5592C3369851}" srcOrd="1" destOrd="0" presId="urn:microsoft.com/office/officeart/2018/5/layout/IconLeafLabelList"/>
    <dgm:cxn modelId="{74BC3994-AC53-4D10-84D0-81D1C584CBD9}" type="presParOf" srcId="{8E3ACD2C-2DD9-4992-B646-A9D2F3BA7982}" destId="{FA484D2A-105F-4D13-BD22-50AD773404C5}" srcOrd="2" destOrd="0" presId="urn:microsoft.com/office/officeart/2018/5/layout/IconLeafLabelList"/>
    <dgm:cxn modelId="{6980EF95-186D-4638-833B-66E753CDA931}" type="presParOf" srcId="{8E3ACD2C-2DD9-4992-B646-A9D2F3BA7982}" destId="{92AA9F1D-0526-4803-A63E-0EEFBD9E11E8}" srcOrd="3" destOrd="0" presId="urn:microsoft.com/office/officeart/2018/5/layout/IconLeafLabelList"/>
    <dgm:cxn modelId="{3213DA35-07F1-4BF5-BCC0-57376B4AE830}" type="presParOf" srcId="{55D93F20-F598-4E27-8423-A84C38ACC850}" destId="{C8613161-C90C-4D76-8481-72166EEF3675}" srcOrd="11" destOrd="0" presId="urn:microsoft.com/office/officeart/2018/5/layout/IconLeafLabelList"/>
    <dgm:cxn modelId="{FF7D8BF3-24D2-40C5-82EE-87F41E91D5B6}" type="presParOf" srcId="{55D93F20-F598-4E27-8423-A84C38ACC850}" destId="{644A89B0-7F07-4621-8E7E-4BD96BE9CFD0}" srcOrd="12" destOrd="0" presId="urn:microsoft.com/office/officeart/2018/5/layout/IconLeafLabelList"/>
    <dgm:cxn modelId="{0496F214-2801-4A0E-B338-CB2D98FEFAC6}" type="presParOf" srcId="{644A89B0-7F07-4621-8E7E-4BD96BE9CFD0}" destId="{C33AEE51-0131-4D89-8150-EC7CA6CB0441}" srcOrd="0" destOrd="0" presId="urn:microsoft.com/office/officeart/2018/5/layout/IconLeafLabelList"/>
    <dgm:cxn modelId="{2852F223-A207-45F6-8E59-061D7BF13C06}" type="presParOf" srcId="{644A89B0-7F07-4621-8E7E-4BD96BE9CFD0}" destId="{0F9A8332-FBC3-4CA7-A88F-41C5490E9A6C}" srcOrd="1" destOrd="0" presId="urn:microsoft.com/office/officeart/2018/5/layout/IconLeafLabelList"/>
    <dgm:cxn modelId="{7BC15A8F-5DC6-4815-9AB4-9874A55D6091}" type="presParOf" srcId="{644A89B0-7F07-4621-8E7E-4BD96BE9CFD0}" destId="{F32FFDC2-FF00-4CE7-83BC-133064E7FBE7}" srcOrd="2" destOrd="0" presId="urn:microsoft.com/office/officeart/2018/5/layout/IconLeafLabelList"/>
    <dgm:cxn modelId="{01F7F089-ECDF-4514-B158-03084943F6BA}" type="presParOf" srcId="{644A89B0-7F07-4621-8E7E-4BD96BE9CFD0}" destId="{D7FC6428-F09D-4FD9-8AD0-0A8CE29DB3E7}"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F61C0-83FA-445C-8CED-28D4D86AA481}">
      <dsp:nvSpPr>
        <dsp:cNvPr id="0" name=""/>
        <dsp:cNvSpPr/>
      </dsp:nvSpPr>
      <dsp:spPr>
        <a:xfrm rot="5400000">
          <a:off x="6484141" y="-3604792"/>
          <a:ext cx="865359" cy="8079072"/>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83820" rIns="167640" bIns="8382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Pauvreté ressentie : sentiment d’appartenance à la catégorie des « défavorisés »</a:t>
          </a:r>
        </a:p>
        <a:p>
          <a:pPr marL="114300" lvl="1" indent="-114300" algn="l" defTabSz="577850">
            <a:lnSpc>
              <a:spcPct val="90000"/>
            </a:lnSpc>
            <a:spcBef>
              <a:spcPct val="0"/>
            </a:spcBef>
            <a:spcAft>
              <a:spcPct val="15000"/>
            </a:spcAft>
            <a:buChar char="•"/>
          </a:pPr>
          <a:r>
            <a:rPr lang="fr-FR" sz="1300" kern="1200" dirty="0"/>
            <a:t>Pauvreté monétaire au sens de l’Insee : personnes qui vivent dans un foyer dont le niveau de vie est inférieur à 60% de la médiane</a:t>
          </a:r>
        </a:p>
      </dsp:txBody>
      <dsp:txXfrm rot="-5400000">
        <a:off x="2877285" y="44307"/>
        <a:ext cx="8036829" cy="780873"/>
      </dsp:txXfrm>
    </dsp:sp>
    <dsp:sp modelId="{81CDBE42-1929-4582-93A9-20B8A02A4D05}">
      <dsp:nvSpPr>
        <dsp:cNvPr id="0" name=""/>
        <dsp:cNvSpPr/>
      </dsp:nvSpPr>
      <dsp:spPr>
        <a:xfrm>
          <a:off x="400" y="1488"/>
          <a:ext cx="2876884" cy="866510"/>
        </a:xfrm>
        <a:prstGeom prst="roundRect">
          <a:avLst/>
        </a:prstGeom>
        <a:solidFill>
          <a:schemeClr val="lt1"/>
        </a:soli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2060"/>
              </a:solidFill>
            </a:rPr>
            <a:t>Pauvreté</a:t>
          </a:r>
        </a:p>
      </dsp:txBody>
      <dsp:txXfrm>
        <a:off x="42700" y="43788"/>
        <a:ext cx="2792284" cy="781910"/>
      </dsp:txXfrm>
    </dsp:sp>
    <dsp:sp modelId="{377727B6-20DB-4A82-9917-D5EE9A6F1A0E}">
      <dsp:nvSpPr>
        <dsp:cNvPr id="0" name=""/>
        <dsp:cNvSpPr/>
      </dsp:nvSpPr>
      <dsp:spPr>
        <a:xfrm rot="5400000">
          <a:off x="6587103" y="-2674237"/>
          <a:ext cx="693208" cy="803763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Déclaration d’un handicap ou d’une maladie chronique</a:t>
          </a:r>
        </a:p>
        <a:p>
          <a:pPr marL="114300" lvl="1" indent="-114300" algn="l" defTabSz="666750">
            <a:lnSpc>
              <a:spcPct val="90000"/>
            </a:lnSpc>
            <a:spcBef>
              <a:spcPct val="0"/>
            </a:spcBef>
            <a:spcAft>
              <a:spcPct val="15000"/>
            </a:spcAft>
            <a:buChar char="•"/>
          </a:pPr>
          <a:r>
            <a:rPr lang="fr-FR" sz="1500" kern="1200" dirty="0"/>
            <a:t>Sentiment d’un état de santé dégradé (en comparaison avec les personnes de son âge)</a:t>
          </a:r>
        </a:p>
      </dsp:txBody>
      <dsp:txXfrm rot="-5400000">
        <a:off x="2914891" y="1031815"/>
        <a:ext cx="8003793" cy="625528"/>
      </dsp:txXfrm>
    </dsp:sp>
    <dsp:sp modelId="{712B80AE-098A-4511-9E0E-5DFDE3D053DA}">
      <dsp:nvSpPr>
        <dsp:cNvPr id="0" name=""/>
        <dsp:cNvSpPr/>
      </dsp:nvSpPr>
      <dsp:spPr>
        <a:xfrm>
          <a:off x="400" y="911324"/>
          <a:ext cx="2914490" cy="866510"/>
        </a:xfrm>
        <a:prstGeom prst="roundRect">
          <a:avLst/>
        </a:prstGeom>
        <a:no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2"/>
              </a:solidFill>
            </a:rPr>
            <a:t>Maladie / handicap</a:t>
          </a:r>
        </a:p>
      </dsp:txBody>
      <dsp:txXfrm>
        <a:off x="42700" y="953624"/>
        <a:ext cx="2829890" cy="781910"/>
      </dsp:txXfrm>
    </dsp:sp>
    <dsp:sp modelId="{7ECD477D-17A3-46B6-8A15-4A65028A60A2}">
      <dsp:nvSpPr>
        <dsp:cNvPr id="0" name=""/>
        <dsp:cNvSpPr/>
      </dsp:nvSpPr>
      <dsp:spPr>
        <a:xfrm>
          <a:off x="400" y="1821160"/>
          <a:ext cx="2856637" cy="866510"/>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1"/>
              </a:solidFill>
            </a:rPr>
            <a:t>Emploi</a:t>
          </a:r>
        </a:p>
      </dsp:txBody>
      <dsp:txXfrm>
        <a:off x="42700" y="1863460"/>
        <a:ext cx="2772037" cy="781910"/>
      </dsp:txXfrm>
    </dsp:sp>
    <dsp:sp modelId="{E76015B4-542C-488A-BED0-A36CFB5E4D10}">
      <dsp:nvSpPr>
        <dsp:cNvPr id="0" name=""/>
        <dsp:cNvSpPr/>
      </dsp:nvSpPr>
      <dsp:spPr>
        <a:xfrm rot="5400000">
          <a:off x="6538918" y="-867309"/>
          <a:ext cx="693208" cy="8063122"/>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Situation de logement que l’on peut apparenter à une forme de surpeuplement (taille du logement au regard du nombre de personnes qui y résident et appréciation subjective de la taille du logement)</a:t>
          </a:r>
        </a:p>
        <a:p>
          <a:pPr marL="114300" lvl="1" indent="-114300" algn="l" defTabSz="577850">
            <a:lnSpc>
              <a:spcPct val="90000"/>
            </a:lnSpc>
            <a:spcBef>
              <a:spcPct val="0"/>
            </a:spcBef>
            <a:spcAft>
              <a:spcPct val="15000"/>
            </a:spcAft>
            <a:buChar char="•"/>
          </a:pPr>
          <a:r>
            <a:rPr lang="fr-FR" sz="1300" kern="1200" dirty="0"/>
            <a:t>Le poids excessif des charges de logement dans le budget des enquêtés (% de réponses « charge très lourde » et « charge à laquelle vous ne pouvez pas faire face »)</a:t>
          </a:r>
        </a:p>
      </dsp:txBody>
      <dsp:txXfrm rot="-5400000">
        <a:off x="2853961" y="2851488"/>
        <a:ext cx="8029282" cy="625528"/>
      </dsp:txXfrm>
    </dsp:sp>
    <dsp:sp modelId="{08B24E18-9C77-4662-B8CF-B2A07F5333EB}">
      <dsp:nvSpPr>
        <dsp:cNvPr id="0" name=""/>
        <dsp:cNvSpPr/>
      </dsp:nvSpPr>
      <dsp:spPr>
        <a:xfrm>
          <a:off x="400" y="2730996"/>
          <a:ext cx="2853560" cy="866510"/>
        </a:xfrm>
        <a:prstGeom prst="roundRect">
          <a:avLst/>
        </a:prstGeom>
        <a:noFill/>
        <a:ln w="28575"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5"/>
              </a:solidFill>
            </a:rPr>
            <a:t>Logement</a:t>
          </a:r>
        </a:p>
      </dsp:txBody>
      <dsp:txXfrm>
        <a:off x="42700" y="2773296"/>
        <a:ext cx="2768960" cy="781910"/>
      </dsp:txXfrm>
    </dsp:sp>
    <dsp:sp modelId="{93A6351D-085F-4758-9085-D229CD189B0F}">
      <dsp:nvSpPr>
        <dsp:cNvPr id="0" name=""/>
        <dsp:cNvSpPr/>
      </dsp:nvSpPr>
      <dsp:spPr>
        <a:xfrm>
          <a:off x="400" y="3640832"/>
          <a:ext cx="2853600" cy="866510"/>
        </a:xfrm>
        <a:prstGeom prst="roundRect">
          <a:avLst/>
        </a:prstGeom>
        <a:no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accent3"/>
              </a:solidFill>
            </a:rPr>
            <a:t>Isolement</a:t>
          </a:r>
        </a:p>
      </dsp:txBody>
      <dsp:txXfrm>
        <a:off x="42700" y="3683132"/>
        <a:ext cx="2769000" cy="781910"/>
      </dsp:txXfrm>
    </dsp:sp>
    <dsp:sp modelId="{8C23BEAA-76AD-4870-A69E-090226EF3649}">
      <dsp:nvSpPr>
        <dsp:cNvPr id="0" name=""/>
        <dsp:cNvSpPr/>
      </dsp:nvSpPr>
      <dsp:spPr>
        <a:xfrm rot="5400000">
          <a:off x="6049493" y="1477760"/>
          <a:ext cx="693208" cy="7012325"/>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Le fait d’avoir le sentiment d’habiter dans un territoire délaissé par les pouvoirs publics (en % de réponses « tout à fait d’accord »)</a:t>
          </a:r>
        </a:p>
      </dsp:txBody>
      <dsp:txXfrm rot="-5400000">
        <a:off x="2889935" y="4671158"/>
        <a:ext cx="6978485" cy="625528"/>
      </dsp:txXfrm>
    </dsp:sp>
    <dsp:sp modelId="{7F507115-0920-4FC5-A262-C06D6FF6A74E}">
      <dsp:nvSpPr>
        <dsp:cNvPr id="0" name=""/>
        <dsp:cNvSpPr/>
      </dsp:nvSpPr>
      <dsp:spPr>
        <a:xfrm>
          <a:off x="400" y="4550668"/>
          <a:ext cx="2889534" cy="866510"/>
        </a:xfrm>
        <a:prstGeom prst="roundRect">
          <a:avLst/>
        </a:prstGeom>
        <a:no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lumMod val="50000"/>
                </a:schemeClr>
              </a:solidFill>
            </a:rPr>
            <a:t>Relégation territoriale</a:t>
          </a:r>
        </a:p>
      </dsp:txBody>
      <dsp:txXfrm>
        <a:off x="42700" y="4592968"/>
        <a:ext cx="2804934" cy="781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5A1D-7C9D-4C99-AB39-0EE5AE5B0D1E}">
      <dsp:nvSpPr>
        <dsp:cNvPr id="0" name=""/>
        <dsp:cNvSpPr/>
      </dsp:nvSpPr>
      <dsp:spPr>
        <a:xfrm>
          <a:off x="331479" y="888230"/>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EE806-7D39-421E-B9C2-1DF14DDFC9F8}">
      <dsp:nvSpPr>
        <dsp:cNvPr id="0" name=""/>
        <dsp:cNvSpPr/>
      </dsp:nvSpPr>
      <dsp:spPr>
        <a:xfrm>
          <a:off x="550397" y="1107148"/>
          <a:ext cx="589394" cy="589394"/>
        </a:xfrm>
        <a:prstGeom prst="rect">
          <a:avLst/>
        </a:prstGeom>
        <a:blipFill>
          <a:blip xmlns:r="http://schemas.openxmlformats.org/officeDocument/2006/relationships" r:embed="rId1">
            <a:duotone>
              <a:schemeClr val="accent5">
                <a:shade val="45000"/>
                <a:satMod val="135000"/>
              </a:schemeClr>
              <a:prstClr val="white"/>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FF2BA-B68C-4881-B3F4-C997DD91D3D1}">
      <dsp:nvSpPr>
        <dsp:cNvPr id="0" name=""/>
        <dsp:cNvSpPr/>
      </dsp:nvSpPr>
      <dsp:spPr>
        <a:xfrm>
          <a:off x="3102" y="2235418"/>
          <a:ext cx="1683984" cy="55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noProof="0" dirty="0"/>
            <a:t>Aides exceptionnelles aux indépendants</a:t>
          </a:r>
        </a:p>
      </dsp:txBody>
      <dsp:txXfrm>
        <a:off x="3102" y="2235418"/>
        <a:ext cx="1683984" cy="558778"/>
      </dsp:txXfrm>
    </dsp:sp>
    <dsp:sp modelId="{04B0145D-9C81-464C-A653-460104D383CA}">
      <dsp:nvSpPr>
        <dsp:cNvPr id="0" name=""/>
        <dsp:cNvSpPr/>
      </dsp:nvSpPr>
      <dsp:spPr>
        <a:xfrm>
          <a:off x="2310160" y="888230"/>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4E6A0-F354-4CD0-87A2-4B142C75CFB4}">
      <dsp:nvSpPr>
        <dsp:cNvPr id="0" name=""/>
        <dsp:cNvSpPr/>
      </dsp:nvSpPr>
      <dsp:spPr>
        <a:xfrm>
          <a:off x="2628062" y="1151712"/>
          <a:ext cx="448454" cy="48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8BE8E-ACF6-4884-B898-7B47EE832AFC}">
      <dsp:nvSpPr>
        <dsp:cNvPr id="0" name=""/>
        <dsp:cNvSpPr/>
      </dsp:nvSpPr>
      <dsp:spPr>
        <a:xfrm>
          <a:off x="1981783" y="2235418"/>
          <a:ext cx="1683984" cy="55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b="0" kern="1200" noProof="0" dirty="0"/>
            <a:t>Financement du chômage partiel</a:t>
          </a:r>
        </a:p>
      </dsp:txBody>
      <dsp:txXfrm>
        <a:off x="1981783" y="2235418"/>
        <a:ext cx="1683984" cy="558778"/>
      </dsp:txXfrm>
    </dsp:sp>
    <dsp:sp modelId="{A772D443-2BF9-4E96-A6E5-4EBC6020B431}">
      <dsp:nvSpPr>
        <dsp:cNvPr id="0" name=""/>
        <dsp:cNvSpPr/>
      </dsp:nvSpPr>
      <dsp:spPr>
        <a:xfrm>
          <a:off x="4288842" y="888230"/>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67D09-854D-4B6D-B61C-2319377552E8}">
      <dsp:nvSpPr>
        <dsp:cNvPr id="0" name=""/>
        <dsp:cNvSpPr/>
      </dsp:nvSpPr>
      <dsp:spPr>
        <a:xfrm>
          <a:off x="4507760" y="1107148"/>
          <a:ext cx="589394" cy="58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2CDF9-5D1C-42A3-86A7-6362642901AF}">
      <dsp:nvSpPr>
        <dsp:cNvPr id="0" name=""/>
        <dsp:cNvSpPr/>
      </dsp:nvSpPr>
      <dsp:spPr>
        <a:xfrm>
          <a:off x="3960465" y="2235418"/>
          <a:ext cx="1683984" cy="55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noProof="0" dirty="0"/>
            <a:t>Prolongation de l’indemnisation des chômeurs en fin de droits</a:t>
          </a:r>
          <a:endParaRPr lang="fr-FR" sz="1100" b="1" kern="1200" noProof="0" dirty="0"/>
        </a:p>
      </dsp:txBody>
      <dsp:txXfrm>
        <a:off x="3960465" y="2235418"/>
        <a:ext cx="1683984" cy="558778"/>
      </dsp:txXfrm>
    </dsp:sp>
    <dsp:sp modelId="{A2EAE85C-404E-40B8-A57B-7D8DA51FE0FA}">
      <dsp:nvSpPr>
        <dsp:cNvPr id="0" name=""/>
        <dsp:cNvSpPr/>
      </dsp:nvSpPr>
      <dsp:spPr>
        <a:xfrm>
          <a:off x="6267524" y="888230"/>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97E22-312D-48A5-8E54-C9A088CE664A}">
      <dsp:nvSpPr>
        <dsp:cNvPr id="0" name=""/>
        <dsp:cNvSpPr/>
      </dsp:nvSpPr>
      <dsp:spPr>
        <a:xfrm>
          <a:off x="6486442" y="1107148"/>
          <a:ext cx="589394" cy="58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73EAF5-6464-4C8C-9265-098421D57BE7}">
      <dsp:nvSpPr>
        <dsp:cNvPr id="0" name=""/>
        <dsp:cNvSpPr/>
      </dsp:nvSpPr>
      <dsp:spPr>
        <a:xfrm>
          <a:off x="5939147" y="2235418"/>
          <a:ext cx="1683984" cy="55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b="0" kern="1200" noProof="0" dirty="0"/>
            <a:t>Aides exceptionnelles des CAF</a:t>
          </a:r>
        </a:p>
      </dsp:txBody>
      <dsp:txXfrm>
        <a:off x="5939147" y="2235418"/>
        <a:ext cx="1683984" cy="558778"/>
      </dsp:txXfrm>
    </dsp:sp>
    <dsp:sp modelId="{4E69D7EB-577A-47DB-94B8-4EA93473023C}">
      <dsp:nvSpPr>
        <dsp:cNvPr id="0" name=""/>
        <dsp:cNvSpPr/>
      </dsp:nvSpPr>
      <dsp:spPr>
        <a:xfrm>
          <a:off x="1358663" y="3194297"/>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C3B8E-DC91-40D0-B6AB-799DE684CD92}">
      <dsp:nvSpPr>
        <dsp:cNvPr id="0" name=""/>
        <dsp:cNvSpPr/>
      </dsp:nvSpPr>
      <dsp:spPr>
        <a:xfrm>
          <a:off x="1511317" y="3372163"/>
          <a:ext cx="589394" cy="58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5FF260-752E-4AA7-888A-FC3D2867B5F4}">
      <dsp:nvSpPr>
        <dsp:cNvPr id="0" name=""/>
        <dsp:cNvSpPr/>
      </dsp:nvSpPr>
      <dsp:spPr>
        <a:xfrm>
          <a:off x="977270" y="4541572"/>
          <a:ext cx="1683984" cy="44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noProof="0" dirty="0"/>
            <a:t>Report de la trêve hivernale pour les exclusions locatives</a:t>
          </a:r>
          <a:endParaRPr lang="fr-FR" sz="1100" b="1" kern="1200" noProof="0" dirty="0"/>
        </a:p>
      </dsp:txBody>
      <dsp:txXfrm>
        <a:off x="977270" y="4541572"/>
        <a:ext cx="1683984" cy="449486"/>
      </dsp:txXfrm>
    </dsp:sp>
    <dsp:sp modelId="{03BAD293-CA62-442B-AEF8-3A550C33AE54}">
      <dsp:nvSpPr>
        <dsp:cNvPr id="0" name=""/>
        <dsp:cNvSpPr/>
      </dsp:nvSpPr>
      <dsp:spPr>
        <a:xfrm>
          <a:off x="3187749" y="3199219"/>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1F977-F4CF-4285-87A6-5592C3369851}">
      <dsp:nvSpPr>
        <dsp:cNvPr id="0" name=""/>
        <dsp:cNvSpPr/>
      </dsp:nvSpPr>
      <dsp:spPr>
        <a:xfrm>
          <a:off x="3420757" y="3419204"/>
          <a:ext cx="589394" cy="589394"/>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AA9F1D-0526-4803-A63E-0EEFBD9E11E8}">
      <dsp:nvSpPr>
        <dsp:cNvPr id="0" name=""/>
        <dsp:cNvSpPr/>
      </dsp:nvSpPr>
      <dsp:spPr>
        <a:xfrm>
          <a:off x="2971124" y="4562380"/>
          <a:ext cx="1683984" cy="55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fr-FR" sz="1100" b="1" kern="1200" noProof="0" dirty="0"/>
        </a:p>
      </dsp:txBody>
      <dsp:txXfrm>
        <a:off x="2971124" y="4562380"/>
        <a:ext cx="1683984" cy="558778"/>
      </dsp:txXfrm>
    </dsp:sp>
    <dsp:sp modelId="{C33AEE51-0131-4D89-8150-EC7CA6CB0441}">
      <dsp:nvSpPr>
        <dsp:cNvPr id="0" name=""/>
        <dsp:cNvSpPr/>
      </dsp:nvSpPr>
      <dsp:spPr>
        <a:xfrm>
          <a:off x="5209944" y="3247857"/>
          <a:ext cx="1027230" cy="102723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A8332-FBC3-4CA7-A88F-41C5490E9A6C}">
      <dsp:nvSpPr>
        <dsp:cNvPr id="0" name=""/>
        <dsp:cNvSpPr/>
      </dsp:nvSpPr>
      <dsp:spPr>
        <a:xfrm>
          <a:off x="5454110" y="3468270"/>
          <a:ext cx="589394" cy="589394"/>
        </a:xfrm>
        <a:prstGeom prst="rect">
          <a:avLst/>
        </a:prstGeom>
        <a:blipFill rotWithShape="1">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C6428-F09D-4FD9-8AD0-0A8CE29DB3E7}">
      <dsp:nvSpPr>
        <dsp:cNvPr id="0" name=""/>
        <dsp:cNvSpPr/>
      </dsp:nvSpPr>
      <dsp:spPr>
        <a:xfrm>
          <a:off x="4994819" y="4554251"/>
          <a:ext cx="1683984" cy="44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noProof="0" dirty="0"/>
            <a:t>Aides alimentaires et besoins de 1</a:t>
          </a:r>
          <a:r>
            <a:rPr lang="fr-FR" sz="1100" kern="1200" baseline="30000" noProof="0" dirty="0"/>
            <a:t>ère</a:t>
          </a:r>
          <a:r>
            <a:rPr lang="fr-FR" sz="1100" kern="1200" noProof="0" dirty="0"/>
            <a:t> nécessité pour les plus démunis </a:t>
          </a:r>
          <a:endParaRPr lang="fr-FR" sz="1100" b="1" kern="1200" noProof="0" dirty="0"/>
        </a:p>
      </dsp:txBody>
      <dsp:txXfrm>
        <a:off x="4994819" y="4554251"/>
        <a:ext cx="1683984" cy="4494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0.18625</cdr:x>
      <cdr:y>0.03712</cdr:y>
    </cdr:from>
    <cdr:to>
      <cdr:x>0.9454</cdr:x>
      <cdr:y>0.14159</cdr:y>
    </cdr:to>
    <cdr:sp macro="" textlink="">
      <cdr:nvSpPr>
        <cdr:cNvPr id="2" name="ZoneTexte 5">
          <a:extLst xmlns:a="http://schemas.openxmlformats.org/drawingml/2006/main">
            <a:ext uri="{FF2B5EF4-FFF2-40B4-BE49-F238E27FC236}">
              <a16:creationId xmlns:a16="http://schemas.microsoft.com/office/drawing/2014/main" id="{95EE81B8-5275-4590-8AC4-84995174ECF8}"/>
            </a:ext>
          </a:extLst>
        </cdr:cNvPr>
        <cdr:cNvSpPr txBox="1"/>
      </cdr:nvSpPr>
      <cdr:spPr>
        <a:xfrm xmlns:a="http://schemas.openxmlformats.org/drawingml/2006/main">
          <a:off x="1749422" y="142173"/>
          <a:ext cx="7130478"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2000" b="1" dirty="0">
              <a:solidFill>
                <a:schemeClr val="accent2"/>
              </a:solidFill>
            </a:rPr>
            <a:t>36%</a:t>
          </a:r>
          <a:r>
            <a:rPr lang="fr-FR" sz="1600" dirty="0">
              <a:solidFill>
                <a:schemeClr val="accent2"/>
              </a:solidFill>
            </a:rPr>
            <a:t> des Français relèvent d’une forme au moins de fragilité liée à la santé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8470918-4039-47EA-9CEB-A25BB4491B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9AD2318-32C8-4902-8D04-ACAF839C8F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6FD5D-3297-4E47-871D-E7358BE4BBFA}" type="datetimeFigureOut">
              <a:rPr lang="fr-FR" smtClean="0"/>
              <a:t>04/02/2021</a:t>
            </a:fld>
            <a:endParaRPr lang="fr-FR"/>
          </a:p>
        </p:txBody>
      </p:sp>
      <p:sp>
        <p:nvSpPr>
          <p:cNvPr id="4" name="Espace réservé du pied de page 3">
            <a:extLst>
              <a:ext uri="{FF2B5EF4-FFF2-40B4-BE49-F238E27FC236}">
                <a16:creationId xmlns:a16="http://schemas.microsoft.com/office/drawing/2014/main" id="{B3AD54E3-6F0C-461E-8CE0-F7F058B544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273461F-4C56-4A41-812E-22262795C8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2423D1-6407-4382-A6AC-A351F6C3E0BD}" type="slidenum">
              <a:rPr lang="fr-FR" smtClean="0"/>
              <a:t>‹N°›</a:t>
            </a:fld>
            <a:endParaRPr lang="fr-FR"/>
          </a:p>
        </p:txBody>
      </p:sp>
    </p:spTree>
    <p:extLst>
      <p:ext uri="{BB962C8B-B14F-4D97-AF65-F5344CB8AC3E}">
        <p14:creationId xmlns:p14="http://schemas.microsoft.com/office/powerpoint/2010/main" val="54079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0CDEF-80C3-49B5-8BEF-40A400C6F023}" type="datetimeFigureOut">
              <a:rPr lang="fr-FR" smtClean="0"/>
              <a:t>04/02/2021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C54D5-B7EA-413F-93CC-955B58AD3EF7}" type="slidenum">
              <a:rPr lang="fr-FR" smtClean="0"/>
              <a:t>‹N°›</a:t>
            </a:fld>
            <a:endParaRPr lang="fr-FR"/>
          </a:p>
        </p:txBody>
      </p:sp>
    </p:spTree>
    <p:extLst>
      <p:ext uri="{BB962C8B-B14F-4D97-AF65-F5344CB8AC3E}">
        <p14:creationId xmlns:p14="http://schemas.microsoft.com/office/powerpoint/2010/main" val="420572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Très joli et intéressant, il y a plein de dispositifs dont je n’avais pas connaissance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5C54D5-B7EA-413F-93CC-955B58AD3EF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76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Un chômeur au sens du Bureau international du travail (BIT) est une personne âgée de 15 ans ou plus qui est sans emploi au cours de la semaine de référence, est disponible pour travailler dans les deux semaines à venir et a effectué, au cours des quatre dernières semaines, une démarche active de recherche d’emploi ou a trouvé un emploi qui commence dans les trois mois.</a:t>
            </a:r>
            <a:endParaRPr lang="fr-FR" dirty="0"/>
          </a:p>
        </p:txBody>
      </p:sp>
      <p:sp>
        <p:nvSpPr>
          <p:cNvPr id="4" name="Espace réservé du numéro de diapositive 3"/>
          <p:cNvSpPr>
            <a:spLocks noGrp="1"/>
          </p:cNvSpPr>
          <p:nvPr>
            <p:ph type="sldNum" sz="quarter" idx="5"/>
          </p:nvPr>
        </p:nvSpPr>
        <p:spPr/>
        <p:txBody>
          <a:bodyPr/>
          <a:lstStyle/>
          <a:p>
            <a:fld id="{045C54D5-B7EA-413F-93CC-955B58AD3EF7}" type="slidenum">
              <a:rPr lang="fr-FR" smtClean="0"/>
              <a:t>20</a:t>
            </a:fld>
            <a:endParaRPr lang="fr-FR"/>
          </a:p>
        </p:txBody>
      </p:sp>
    </p:spTree>
    <p:extLst>
      <p:ext uri="{BB962C8B-B14F-4D97-AF65-F5344CB8AC3E}">
        <p14:creationId xmlns:p14="http://schemas.microsoft.com/office/powerpoint/2010/main" val="149541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Selon la CNAF, la hausse des effectifs depuis juin s’explique d’abord par le faible nombre de sorties du RSA, principalement celles qui sont liées à une amélioration des ressources, puis par l’importance des entrées d’allocataires l’ayant déjà été dans le passé. En revanche, les entrées dans le RSA de nouveaux allocataires (allocataires pour la première fois) sont comparables à la situation contrefactuelle depuis mars 2020.</a:t>
            </a:r>
          </a:p>
        </p:txBody>
      </p:sp>
      <p:sp>
        <p:nvSpPr>
          <p:cNvPr id="4" name="Espace réservé du numéro de diapositive 3"/>
          <p:cNvSpPr>
            <a:spLocks noGrp="1"/>
          </p:cNvSpPr>
          <p:nvPr>
            <p:ph type="sldNum" sz="quarter" idx="5"/>
          </p:nvPr>
        </p:nvSpPr>
        <p:spPr/>
        <p:txBody>
          <a:bodyPr/>
          <a:lstStyle/>
          <a:p>
            <a:fld id="{045C54D5-B7EA-413F-93CC-955B58AD3EF7}" type="slidenum">
              <a:rPr lang="fr-FR" smtClean="0"/>
              <a:t>22</a:t>
            </a:fld>
            <a:endParaRPr lang="fr-FR"/>
          </a:p>
        </p:txBody>
      </p:sp>
    </p:spTree>
    <p:extLst>
      <p:ext uri="{BB962C8B-B14F-4D97-AF65-F5344CB8AC3E}">
        <p14:creationId xmlns:p14="http://schemas.microsoft.com/office/powerpoint/2010/main" val="356073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Le Conseil d’analyse économique établit une augmentation de l’endettement pour les plus modestes. </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David </a:t>
            </a:r>
            <a:r>
              <a:rPr lang="fr-FR" sz="12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Bounie</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 Youssouf Camara(2), Étienne </a:t>
            </a:r>
            <a:r>
              <a:rPr lang="fr-FR" sz="12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Fize</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(3), John Galbraith(4), Camille Landais(5), Chloé </a:t>
            </a:r>
            <a:r>
              <a:rPr lang="fr-FR" sz="12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Lavest</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(6), Tatiana </a:t>
            </a:r>
            <a:r>
              <a:rPr lang="fr-FR" sz="12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Pazem</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(7) et Baptiste </a:t>
            </a:r>
            <a:r>
              <a:rPr lang="fr-FR" sz="12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Savatier</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(8), Dynamiques de consommation dans la crise : les enseignements en temps réel des données bancaires, Conseil d’analyse économique, Focus N° 049</a:t>
            </a:r>
            <a:r>
              <a:rPr lang="fr-FR" sz="1200"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fr-FR"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2020, Octobre 2020. </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045C54D5-B7EA-413F-93CC-955B58AD3EF7}" type="slidenum">
              <a:rPr lang="fr-FR" smtClean="0"/>
              <a:t>28</a:t>
            </a:fld>
            <a:endParaRPr lang="fr-FR"/>
          </a:p>
        </p:txBody>
      </p:sp>
    </p:spTree>
    <p:extLst>
      <p:ext uri="{BB962C8B-B14F-4D97-AF65-F5344CB8AC3E}">
        <p14:creationId xmlns:p14="http://schemas.microsoft.com/office/powerpoint/2010/main" val="93958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45C54D5-B7EA-413F-93CC-955B58AD3EF7}" type="slidenum">
              <a:rPr lang="fr-FR" smtClean="0"/>
              <a:t>30</a:t>
            </a:fld>
            <a:endParaRPr lang="fr-FR"/>
          </a:p>
        </p:txBody>
      </p:sp>
    </p:spTree>
    <p:extLst>
      <p:ext uri="{BB962C8B-B14F-4D97-AF65-F5344CB8AC3E}">
        <p14:creationId xmlns:p14="http://schemas.microsoft.com/office/powerpoint/2010/main" val="334156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83314659-17A7-4173-AF75-7557258404AA}"/>
              </a:ext>
            </a:extLst>
          </p:cNvPr>
          <p:cNvSpPr>
            <a:spLocks/>
          </p:cNvSpPr>
          <p:nvPr userDrawn="1"/>
        </p:nvSpPr>
        <p:spPr bwMode="auto">
          <a:xfrm>
            <a:off x="1378617"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alpha val="7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2" name="Titre 1">
            <a:extLst>
              <a:ext uri="{FF2B5EF4-FFF2-40B4-BE49-F238E27FC236}">
                <a16:creationId xmlns:a16="http://schemas.microsoft.com/office/drawing/2014/main" id="{13BE61DD-4183-4577-B636-9AFA3DA8274F}"/>
              </a:ext>
            </a:extLst>
          </p:cNvPr>
          <p:cNvSpPr>
            <a:spLocks noGrp="1"/>
          </p:cNvSpPr>
          <p:nvPr>
            <p:ph type="ctrTitle" hasCustomPrompt="1"/>
          </p:nvPr>
        </p:nvSpPr>
        <p:spPr>
          <a:xfrm>
            <a:off x="1524000" y="3014749"/>
            <a:ext cx="9144000" cy="646331"/>
          </a:xfrm>
        </p:spPr>
        <p:txBody>
          <a:bodyPr anchor="b"/>
          <a:lstStyle>
            <a:lvl1pPr algn="ctr">
              <a:defRPr lang="fr-FR" sz="4000" b="1" kern="1200" dirty="0">
                <a:solidFill>
                  <a:schemeClr val="accent5"/>
                </a:solidFill>
                <a:latin typeface="+mn-lt"/>
                <a:ea typeface="+mn-ea"/>
                <a:cs typeface="+mn-cs"/>
              </a:defRPr>
            </a:lvl1pPr>
          </a:lstStyle>
          <a:p>
            <a:r>
              <a:rPr lang="fr-FR" dirty="0"/>
              <a:t>Titre de la présentation</a:t>
            </a:r>
          </a:p>
        </p:txBody>
      </p:sp>
      <p:sp>
        <p:nvSpPr>
          <p:cNvPr id="3" name="Sous-titre 2">
            <a:extLst>
              <a:ext uri="{FF2B5EF4-FFF2-40B4-BE49-F238E27FC236}">
                <a16:creationId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4-févr.-21</a:t>
            </a:fld>
            <a:endParaRPr lang="fr-FR" dirty="0"/>
          </a:p>
        </p:txBody>
      </p:sp>
      <p:cxnSp>
        <p:nvCxnSpPr>
          <p:cNvPr id="92" name="Connecteur droit 91">
            <a:extLst>
              <a:ext uri="{FF2B5EF4-FFF2-40B4-BE49-F238E27FC236}">
                <a16:creationId xmlns:a16="http://schemas.microsoft.com/office/drawing/2014/main" id="{6ED83E26-3C01-49E8-B515-7B7ED64B22A3}"/>
              </a:ext>
            </a:extLst>
          </p:cNvPr>
          <p:cNvCxnSpPr>
            <a:cxnSpLocks/>
          </p:cNvCxnSpPr>
          <p:nvPr userDrawn="1"/>
        </p:nvCxnSpPr>
        <p:spPr>
          <a:xfrm>
            <a:off x="5790860" y="2321168"/>
            <a:ext cx="608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id="{7BC28D4A-05E4-C444-8C73-DD3E1BFEC158}"/>
              </a:ext>
            </a:extLst>
          </p:cNvPr>
          <p:cNvGrpSpPr/>
          <p:nvPr userDrawn="1"/>
        </p:nvGrpSpPr>
        <p:grpSpPr>
          <a:xfrm>
            <a:off x="4865717" y="1019467"/>
            <a:ext cx="2415883" cy="980085"/>
            <a:chOff x="1474127" y="4320880"/>
            <a:chExt cx="3139850" cy="1273787"/>
          </a:xfrm>
        </p:grpSpPr>
        <p:grpSp>
          <p:nvGrpSpPr>
            <p:cNvPr id="94" name="Groupe 93">
              <a:extLst>
                <a:ext uri="{FF2B5EF4-FFF2-40B4-BE49-F238E27FC236}">
                  <a16:creationId xmlns:a16="http://schemas.microsoft.com/office/drawing/2014/main" id="{842D98B3-27A0-BC40-B5D9-A0A5EEB875F8}"/>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a16="http://schemas.microsoft.com/office/drawing/2014/main" id="{C3CC6D48-E0B6-1F40-B5C7-9C3904833B0E}"/>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a16="http://schemas.microsoft.com/office/drawing/2014/main" id="{A74B9A30-1D7A-6A4B-A5C5-103E35C65065}"/>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a16="http://schemas.microsoft.com/office/drawing/2014/main" id="{B2EE1303-001C-C24C-BBBF-941DA0E874E5}"/>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a16="http://schemas.microsoft.com/office/drawing/2014/main" id="{2234B6BD-E00D-FB43-B933-DDF3E435117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a16="http://schemas.microsoft.com/office/drawing/2014/main" id="{F7E454D7-2112-C840-84C4-BA2D0AD24C80}"/>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a16="http://schemas.microsoft.com/office/drawing/2014/main" id="{B8E150EC-A05E-2C41-9BBB-6C69A81FC6C3}"/>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a16="http://schemas.microsoft.com/office/drawing/2014/main" id="{D29F7FC5-7ED5-344E-80B7-6844DA90BF79}"/>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a16="http://schemas.microsoft.com/office/drawing/2014/main" id="{16A969BF-73E2-3144-B0F3-54069E1AA73B}"/>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a16="http://schemas.microsoft.com/office/drawing/2014/main" id="{F860EE86-CDD2-7443-B432-7E1C3F5C75EB}"/>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a16="http://schemas.microsoft.com/office/drawing/2014/main" id="{7E2D5A96-919D-BE4C-9BDE-9B7C8C0A9100}"/>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a16="http://schemas.microsoft.com/office/drawing/2014/main" id="{FF52B709-C872-2F4E-BE1C-2E11A063A509}"/>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a16="http://schemas.microsoft.com/office/drawing/2014/main" id="{5897068A-10CB-2F4C-A5E5-C729AFC2C878}"/>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a16="http://schemas.microsoft.com/office/drawing/2014/main" id="{7AD7A869-D022-874C-8B72-DF0B645C661F}"/>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a16="http://schemas.microsoft.com/office/drawing/2014/main" id="{DA21C4C2-ACEB-7D49-83A0-00F1402A8D88}"/>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a16="http://schemas.microsoft.com/office/drawing/2014/main" id="{DC00E58A-F70B-BD44-B201-3EA6A59E4CD3}"/>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a16="http://schemas.microsoft.com/office/drawing/2014/main" id="{4B86244D-47C7-BF40-BB13-92A355F81124}"/>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a16="http://schemas.microsoft.com/office/drawing/2014/main" id="{2A9D90B0-0907-9F43-8DA4-C049D8290A37}"/>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a16="http://schemas.microsoft.com/office/drawing/2014/main" id="{1874AFAF-C890-C74C-BB7B-2E2B12E3CD84}"/>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a16="http://schemas.microsoft.com/office/drawing/2014/main" id="{E7D40369-18E7-334A-B57C-8FC34B312B09}"/>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a16="http://schemas.microsoft.com/office/drawing/2014/main" id="{2B36EB9B-C012-A941-8D6E-188DD64542FC}"/>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a16="http://schemas.microsoft.com/office/drawing/2014/main" id="{007CAC24-AEEB-2447-8841-F421B0A491F8}"/>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a16="http://schemas.microsoft.com/office/drawing/2014/main" id="{1111528E-719F-BC47-AEC9-25773A89E5FA}"/>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a16="http://schemas.microsoft.com/office/drawing/2014/main" id="{2B4F8097-EF2D-BA4C-AC91-AEDDD7AD5EA8}"/>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a16="http://schemas.microsoft.com/office/drawing/2014/main" id="{43C9DCF7-7DFF-5948-B983-CB5CB65AD3A8}"/>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a16="http://schemas.microsoft.com/office/drawing/2014/main" id="{7EEFD968-F4D4-7C4F-8361-C441318A9FE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a16="http://schemas.microsoft.com/office/drawing/2014/main" id="{210D72CE-6DB1-B54E-ACCC-35424F3E203F}"/>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a16="http://schemas.microsoft.com/office/drawing/2014/main" id="{C776CE18-46ED-5B43-BC62-35E237AAF17F}"/>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a16="http://schemas.microsoft.com/office/drawing/2014/main" id="{4A9CE237-86B0-0444-AA9F-29C53984CDD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a16="http://schemas.microsoft.com/office/drawing/2014/main" id="{B51655F9-E14C-4E48-BBA4-D2A34206ACFD}"/>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a16="http://schemas.microsoft.com/office/drawing/2014/main" id="{C0E1BE6F-A7A7-0448-B36F-8EF27BFFBB1B}"/>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a16="http://schemas.microsoft.com/office/drawing/2014/main" id="{8836EBA0-CA9E-9945-BA15-83FBA280C35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a16="http://schemas.microsoft.com/office/drawing/2014/main" id="{0EFF9F5D-9A14-2444-A697-EF92299ED89C}"/>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a16="http://schemas.microsoft.com/office/drawing/2014/main" id="{EA8E64E7-C1B8-2541-BECC-8AED11CE511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a16="http://schemas.microsoft.com/office/drawing/2014/main" id="{F6A03752-9505-A640-9AA2-BF4001D6F0B6}"/>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a16="http://schemas.microsoft.com/office/drawing/2014/main" id="{F047C41F-8E91-4D4C-A3A3-F895959CC01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a16="http://schemas.microsoft.com/office/drawing/2014/main" id="{32DFEA42-117A-ED4D-960B-EB569A4173F2}"/>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a16="http://schemas.microsoft.com/office/drawing/2014/main" id="{B42BBAF6-3EF6-C84F-81D7-BEFC63094E65}"/>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a16="http://schemas.microsoft.com/office/drawing/2014/main" id="{92D4651E-5086-6B49-9CF7-07B9C9C0C376}"/>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a16="http://schemas.microsoft.com/office/drawing/2014/main" id="{5BDFA5D9-1D9C-974C-98A4-6CD69E5ACF6B}"/>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a16="http://schemas.microsoft.com/office/drawing/2014/main" id="{ABC2AF0E-3F8A-6D44-B698-71F5391742CB}"/>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a16="http://schemas.microsoft.com/office/drawing/2014/main" id="{57CCA1EB-4A5E-D443-82A9-005765471236}"/>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a16="http://schemas.microsoft.com/office/drawing/2014/main" id="{A7F0F55F-65FF-1B4E-9A32-3F8DFCA57E0D}"/>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a16="http://schemas.microsoft.com/office/drawing/2014/main" id="{020C8222-C405-E744-83E5-7922910EA45A}"/>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a16="http://schemas.microsoft.com/office/drawing/2014/main" id="{E4F38082-79DD-7A4F-A701-488CB6F62F2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a16="http://schemas.microsoft.com/office/drawing/2014/main" id="{52F19702-4982-0C43-8402-2D0F98EF9047}"/>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a16="http://schemas.microsoft.com/office/drawing/2014/main" id="{2EFE4A0A-B772-484A-B168-80EB51EE5C0C}"/>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a16="http://schemas.microsoft.com/office/drawing/2014/main" id="{C297B65B-138A-AD44-8FA6-0A35C07F7505}"/>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a16="http://schemas.microsoft.com/office/drawing/2014/main" id="{411619E4-B8AC-1442-A7DF-C9C751D8415A}"/>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a16="http://schemas.microsoft.com/office/drawing/2014/main" id="{4A8709B6-EC68-2144-832B-1B50D2B2DD3D}"/>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a16="http://schemas.microsoft.com/office/drawing/2014/main" id="{37695940-BEEA-8B4D-9894-F9745B3B842C}"/>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a16="http://schemas.microsoft.com/office/drawing/2014/main" id="{D8DF462F-3E16-5D49-A953-2D3992102A0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a16="http://schemas.microsoft.com/office/drawing/2014/main" id="{5D5FF180-C739-B44C-8C4D-92FD67DFD2A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a16="http://schemas.microsoft.com/office/drawing/2014/main" id="{B82D6D7E-8581-5149-97DD-BE8A473F21A5}"/>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5"/>
              </a:solidFill>
              <a:ln w="6739" cap="flat">
                <a:noFill/>
                <a:prstDash val="solid"/>
                <a:miter/>
              </a:ln>
            </p:spPr>
            <p:txBody>
              <a:bodyPr rtlCol="0" anchor="ctr"/>
              <a:lstStyle/>
              <a:p>
                <a:endParaRPr lang="fr-FR"/>
              </a:p>
            </p:txBody>
          </p:sp>
          <p:sp>
            <p:nvSpPr>
              <p:cNvPr id="97" name="Forme libre : forme 14">
                <a:extLst>
                  <a:ext uri="{FF2B5EF4-FFF2-40B4-BE49-F238E27FC236}">
                    <a16:creationId xmlns:a16="http://schemas.microsoft.com/office/drawing/2014/main" id="{8D6CF39A-408E-5B4B-8BA6-91C6B64AD17C}"/>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5"/>
              </a:solidFill>
              <a:ln w="6739" cap="flat">
                <a:noFill/>
                <a:prstDash val="solid"/>
                <a:miter/>
              </a:ln>
            </p:spPr>
            <p:txBody>
              <a:bodyPr rtlCol="0" anchor="ctr"/>
              <a:lstStyle/>
              <a:p>
                <a:endParaRPr lang="fr-FR"/>
              </a:p>
            </p:txBody>
          </p:sp>
          <p:sp>
            <p:nvSpPr>
              <p:cNvPr id="98" name="Forme libre : forme 17">
                <a:extLst>
                  <a:ext uri="{FF2B5EF4-FFF2-40B4-BE49-F238E27FC236}">
                    <a16:creationId xmlns:a16="http://schemas.microsoft.com/office/drawing/2014/main" id="{D2211277-2FAD-B043-BFD8-6E3CA2AD7DEF}"/>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5"/>
              </a:solidFill>
              <a:ln w="6739" cap="flat">
                <a:noFill/>
                <a:prstDash val="solid"/>
                <a:miter/>
              </a:ln>
            </p:spPr>
            <p:txBody>
              <a:bodyPr rtlCol="0" anchor="ctr"/>
              <a:lstStyle/>
              <a:p>
                <a:endParaRPr lang="fr-FR"/>
              </a:p>
            </p:txBody>
          </p:sp>
          <p:sp>
            <p:nvSpPr>
              <p:cNvPr id="99" name="Forme libre : forme 29">
                <a:extLst>
                  <a:ext uri="{FF2B5EF4-FFF2-40B4-BE49-F238E27FC236}">
                    <a16:creationId xmlns:a16="http://schemas.microsoft.com/office/drawing/2014/main" id="{E5AB23AD-00FE-2C41-A61C-53534ED15138}"/>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5"/>
              </a:solidFill>
              <a:ln w="6739" cap="flat">
                <a:noFill/>
                <a:prstDash val="solid"/>
                <a:miter/>
              </a:ln>
            </p:spPr>
            <p:txBody>
              <a:bodyPr rtlCol="0" anchor="ctr"/>
              <a:lstStyle/>
              <a:p>
                <a:endParaRPr lang="fr-FR"/>
              </a:p>
            </p:txBody>
          </p:sp>
          <p:sp>
            <p:nvSpPr>
              <p:cNvPr id="100" name="Forme libre : forme 35">
                <a:extLst>
                  <a:ext uri="{FF2B5EF4-FFF2-40B4-BE49-F238E27FC236}">
                    <a16:creationId xmlns:a16="http://schemas.microsoft.com/office/drawing/2014/main" id="{AF176D59-1625-7A45-A17A-F7018AD247A5}"/>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5"/>
              </a:solidFill>
              <a:ln w="6739" cap="flat">
                <a:noFill/>
                <a:prstDash val="solid"/>
                <a:miter/>
              </a:ln>
            </p:spPr>
            <p:txBody>
              <a:bodyPr rtlCol="0" anchor="ctr"/>
              <a:lstStyle/>
              <a:p>
                <a:endParaRPr lang="fr-FR"/>
              </a:p>
            </p:txBody>
          </p:sp>
          <p:sp>
            <p:nvSpPr>
              <p:cNvPr id="101" name="Forme libre : forme 37">
                <a:extLst>
                  <a:ext uri="{FF2B5EF4-FFF2-40B4-BE49-F238E27FC236}">
                    <a16:creationId xmlns:a16="http://schemas.microsoft.com/office/drawing/2014/main" id="{696661A0-C5E9-C644-BBD4-9A3E2360974A}"/>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5"/>
              </a:solidFill>
              <a:ln w="6739" cap="flat">
                <a:noFill/>
                <a:prstDash val="solid"/>
                <a:miter/>
              </a:ln>
            </p:spPr>
            <p:txBody>
              <a:bodyPr rtlCol="0" anchor="ctr"/>
              <a:lstStyle/>
              <a:p>
                <a:endParaRPr lang="fr-FR"/>
              </a:p>
            </p:txBody>
          </p:sp>
          <p:sp>
            <p:nvSpPr>
              <p:cNvPr id="102" name="Forme libre : forme 41">
                <a:extLst>
                  <a:ext uri="{FF2B5EF4-FFF2-40B4-BE49-F238E27FC236}">
                    <a16:creationId xmlns:a16="http://schemas.microsoft.com/office/drawing/2014/main" id="{8F7A2AEC-F974-0046-90E5-6B3F07AF0423}"/>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5"/>
              </a:solidFill>
              <a:ln w="6739" cap="flat">
                <a:noFill/>
                <a:prstDash val="solid"/>
                <a:miter/>
              </a:ln>
            </p:spPr>
            <p:txBody>
              <a:bodyPr rtlCol="0" anchor="ctr"/>
              <a:lstStyle/>
              <a:p>
                <a:endParaRPr lang="fr-FR"/>
              </a:p>
            </p:txBody>
          </p:sp>
          <p:sp>
            <p:nvSpPr>
              <p:cNvPr id="103" name="Forme libre : forme 42">
                <a:extLst>
                  <a:ext uri="{FF2B5EF4-FFF2-40B4-BE49-F238E27FC236}">
                    <a16:creationId xmlns:a16="http://schemas.microsoft.com/office/drawing/2014/main" id="{9D933D0F-EE93-4F4E-A49C-03E296072598}"/>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5"/>
              </a:solidFill>
              <a:ln w="6739" cap="flat">
                <a:noFill/>
                <a:prstDash val="solid"/>
                <a:miter/>
              </a:ln>
            </p:spPr>
            <p:txBody>
              <a:bodyPr rtlCol="0" anchor="ctr"/>
              <a:lstStyle/>
              <a:p>
                <a:endParaRPr lang="fr-FR"/>
              </a:p>
            </p:txBody>
          </p:sp>
          <p:sp>
            <p:nvSpPr>
              <p:cNvPr id="104" name="Forme libre : forme 44">
                <a:extLst>
                  <a:ext uri="{FF2B5EF4-FFF2-40B4-BE49-F238E27FC236}">
                    <a16:creationId xmlns:a16="http://schemas.microsoft.com/office/drawing/2014/main" id="{A8E23CD5-4E26-B049-854C-A2D52CA6610C}"/>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5" name="Forme libre : forme 50">
                <a:extLst>
                  <a:ext uri="{FF2B5EF4-FFF2-40B4-BE49-F238E27FC236}">
                    <a16:creationId xmlns:a16="http://schemas.microsoft.com/office/drawing/2014/main" id="{1E2DFFCB-CF29-7A43-8BAA-FC18D0A619FD}"/>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5"/>
              </a:solidFill>
              <a:ln w="6739" cap="flat">
                <a:noFill/>
                <a:prstDash val="solid"/>
                <a:miter/>
              </a:ln>
            </p:spPr>
            <p:txBody>
              <a:bodyPr rtlCol="0" anchor="ctr"/>
              <a:lstStyle/>
              <a:p>
                <a:endParaRPr lang="fr-FR"/>
              </a:p>
            </p:txBody>
          </p:sp>
          <p:sp>
            <p:nvSpPr>
              <p:cNvPr id="106" name="Forme libre : forme 51">
                <a:extLst>
                  <a:ext uri="{FF2B5EF4-FFF2-40B4-BE49-F238E27FC236}">
                    <a16:creationId xmlns:a16="http://schemas.microsoft.com/office/drawing/2014/main" id="{87D13929-1CD3-EE4F-874A-A3B3E49F68DF}"/>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7" name="Forme libre : forme 53">
                <a:extLst>
                  <a:ext uri="{FF2B5EF4-FFF2-40B4-BE49-F238E27FC236}">
                    <a16:creationId xmlns:a16="http://schemas.microsoft.com/office/drawing/2014/main" id="{7536E4EA-1974-2D4F-8C34-24BB78C91C29}"/>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8" name="Forme libre : forme 57">
                <a:extLst>
                  <a:ext uri="{FF2B5EF4-FFF2-40B4-BE49-F238E27FC236}">
                    <a16:creationId xmlns:a16="http://schemas.microsoft.com/office/drawing/2014/main" id="{1A9A8AFB-70C8-714E-B4C2-8898F2D974F3}"/>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5"/>
              </a:solidFill>
              <a:ln w="6739" cap="flat">
                <a:noFill/>
                <a:prstDash val="solid"/>
                <a:miter/>
              </a:ln>
            </p:spPr>
            <p:txBody>
              <a:bodyPr rtlCol="0" anchor="ctr"/>
              <a:lstStyle/>
              <a:p>
                <a:endParaRPr lang="fr-FR"/>
              </a:p>
            </p:txBody>
          </p:sp>
          <p:sp>
            <p:nvSpPr>
              <p:cNvPr id="109" name="Forme libre : forme 58">
                <a:extLst>
                  <a:ext uri="{FF2B5EF4-FFF2-40B4-BE49-F238E27FC236}">
                    <a16:creationId xmlns:a16="http://schemas.microsoft.com/office/drawing/2014/main" id="{21B71363-1273-6A41-B7EB-57657B20CB6D}"/>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5"/>
              </a:solidFill>
              <a:ln w="6739" cap="flat">
                <a:noFill/>
                <a:prstDash val="solid"/>
                <a:miter/>
              </a:ln>
            </p:spPr>
            <p:txBody>
              <a:bodyPr rtlCol="0" anchor="ctr"/>
              <a:lstStyle/>
              <a:p>
                <a:endParaRPr lang="fr-FR"/>
              </a:p>
            </p:txBody>
          </p:sp>
          <p:sp>
            <p:nvSpPr>
              <p:cNvPr id="110" name="Forme libre : forme 64">
                <a:extLst>
                  <a:ext uri="{FF2B5EF4-FFF2-40B4-BE49-F238E27FC236}">
                    <a16:creationId xmlns:a16="http://schemas.microsoft.com/office/drawing/2014/main" id="{43EC4FAC-6C6E-0848-BCF0-A920F3ABBEB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5"/>
              </a:solidFill>
              <a:ln w="6739" cap="flat">
                <a:noFill/>
                <a:prstDash val="solid"/>
                <a:miter/>
              </a:ln>
            </p:spPr>
            <p:txBody>
              <a:bodyPr rtlCol="0" anchor="ctr"/>
              <a:lstStyle/>
              <a:p>
                <a:endParaRPr lang="fr-FR"/>
              </a:p>
            </p:txBody>
          </p:sp>
          <p:sp>
            <p:nvSpPr>
              <p:cNvPr id="111" name="Forme libre : forme 65">
                <a:extLst>
                  <a:ext uri="{FF2B5EF4-FFF2-40B4-BE49-F238E27FC236}">
                    <a16:creationId xmlns:a16="http://schemas.microsoft.com/office/drawing/2014/main" id="{C92C028A-FECB-C345-8AC1-6E830BBD3A3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5"/>
              </a:solidFill>
              <a:ln w="6739" cap="flat">
                <a:noFill/>
                <a:prstDash val="solid"/>
                <a:miter/>
              </a:ln>
            </p:spPr>
            <p:txBody>
              <a:bodyPr rtlCol="0" anchor="ctr"/>
              <a:lstStyle/>
              <a:p>
                <a:endParaRPr lang="fr-FR"/>
              </a:p>
            </p:txBody>
          </p:sp>
          <p:sp>
            <p:nvSpPr>
              <p:cNvPr id="112" name="Forme libre : forme 69">
                <a:extLst>
                  <a:ext uri="{FF2B5EF4-FFF2-40B4-BE49-F238E27FC236}">
                    <a16:creationId xmlns:a16="http://schemas.microsoft.com/office/drawing/2014/main" id="{401670F7-1FEA-5240-9E0A-704F45AD3830}"/>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5"/>
              </a:solidFill>
              <a:ln w="6739" cap="flat">
                <a:noFill/>
                <a:prstDash val="solid"/>
                <a:miter/>
              </a:ln>
            </p:spPr>
            <p:txBody>
              <a:bodyPr rtlCol="0" anchor="ctr"/>
              <a:lstStyle/>
              <a:p>
                <a:endParaRPr lang="fr-FR"/>
              </a:p>
            </p:txBody>
          </p:sp>
          <p:sp>
            <p:nvSpPr>
              <p:cNvPr id="113" name="Forme libre : forme 79">
                <a:extLst>
                  <a:ext uri="{FF2B5EF4-FFF2-40B4-BE49-F238E27FC236}">
                    <a16:creationId xmlns:a16="http://schemas.microsoft.com/office/drawing/2014/main" id="{090F5207-66DC-1342-A448-DA6D5B8402BC}"/>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88648912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8215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83314659-17A7-4173-AF75-7557258404AA}"/>
              </a:ext>
            </a:extLst>
          </p:cNvPr>
          <p:cNvSpPr>
            <a:spLocks/>
          </p:cNvSpPr>
          <p:nvPr userDrawn="1"/>
        </p:nvSpPr>
        <p:spPr bwMode="auto">
          <a:xfrm>
            <a:off x="1378617"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alpha val="7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2" name="Titre 1">
            <a:extLst>
              <a:ext uri="{FF2B5EF4-FFF2-40B4-BE49-F238E27FC236}">
                <a16:creationId xmlns:a16="http://schemas.microsoft.com/office/drawing/2014/main" id="{13BE61DD-4183-4577-B636-9AFA3DA8274F}"/>
              </a:ext>
            </a:extLst>
          </p:cNvPr>
          <p:cNvSpPr>
            <a:spLocks noGrp="1"/>
          </p:cNvSpPr>
          <p:nvPr>
            <p:ph type="ctrTitle" hasCustomPrompt="1"/>
          </p:nvPr>
        </p:nvSpPr>
        <p:spPr>
          <a:xfrm>
            <a:off x="1524000" y="3014749"/>
            <a:ext cx="9144000" cy="646331"/>
          </a:xfrm>
        </p:spPr>
        <p:txBody>
          <a:bodyPr anchor="b"/>
          <a:lstStyle>
            <a:lvl1pPr algn="ctr">
              <a:defRPr lang="fr-FR" sz="4000" b="1" kern="1200" dirty="0">
                <a:solidFill>
                  <a:schemeClr val="accent3"/>
                </a:solidFill>
                <a:latin typeface="+mn-lt"/>
                <a:ea typeface="+mn-ea"/>
                <a:cs typeface="+mn-cs"/>
              </a:defRPr>
            </a:lvl1pPr>
          </a:lstStyle>
          <a:p>
            <a:r>
              <a:rPr lang="fr-FR" dirty="0"/>
              <a:t>Titre de la présentation</a:t>
            </a:r>
          </a:p>
        </p:txBody>
      </p:sp>
      <p:sp>
        <p:nvSpPr>
          <p:cNvPr id="3" name="Sous-titre 2">
            <a:extLst>
              <a:ext uri="{FF2B5EF4-FFF2-40B4-BE49-F238E27FC236}">
                <a16:creationId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4-févr.-21</a:t>
            </a:fld>
            <a:endParaRPr lang="fr-FR"/>
          </a:p>
        </p:txBody>
      </p:sp>
      <p:cxnSp>
        <p:nvCxnSpPr>
          <p:cNvPr id="92" name="Connecteur droit 91">
            <a:extLst>
              <a:ext uri="{FF2B5EF4-FFF2-40B4-BE49-F238E27FC236}">
                <a16:creationId xmlns:a16="http://schemas.microsoft.com/office/drawing/2014/main" id="{6ED83E26-3C01-49E8-B515-7B7ED64B22A3}"/>
              </a:ext>
            </a:extLst>
          </p:cNvPr>
          <p:cNvCxnSpPr>
            <a:cxnSpLocks/>
          </p:cNvCxnSpPr>
          <p:nvPr userDrawn="1"/>
        </p:nvCxnSpPr>
        <p:spPr>
          <a:xfrm>
            <a:off x="5790860" y="2321168"/>
            <a:ext cx="6080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id="{13DCCFD8-1949-BA45-9D2E-44B853269561}"/>
              </a:ext>
            </a:extLst>
          </p:cNvPr>
          <p:cNvGrpSpPr/>
          <p:nvPr userDrawn="1"/>
        </p:nvGrpSpPr>
        <p:grpSpPr>
          <a:xfrm>
            <a:off x="4865717" y="1019467"/>
            <a:ext cx="2415883" cy="980085"/>
            <a:chOff x="1474127" y="4320880"/>
            <a:chExt cx="3139850" cy="1273787"/>
          </a:xfrm>
        </p:grpSpPr>
        <p:grpSp>
          <p:nvGrpSpPr>
            <p:cNvPr id="94" name="Groupe 93">
              <a:extLst>
                <a:ext uri="{FF2B5EF4-FFF2-40B4-BE49-F238E27FC236}">
                  <a16:creationId xmlns:a16="http://schemas.microsoft.com/office/drawing/2014/main" id="{7C92B305-09D9-E749-874D-E265A0A375B2}"/>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a16="http://schemas.microsoft.com/office/drawing/2014/main" id="{E2FD64EB-8F38-4D4F-8FBE-20A127068A77}"/>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a16="http://schemas.microsoft.com/office/drawing/2014/main" id="{4C54AD2B-DB6F-AE4C-B5BB-C767BB4A2D96}"/>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a16="http://schemas.microsoft.com/office/drawing/2014/main" id="{121F7378-9191-3540-B7DE-2E8CF362B9A8}"/>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a16="http://schemas.microsoft.com/office/drawing/2014/main" id="{C78D00B2-6273-D84D-8897-5B9DF0F4F966}"/>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a16="http://schemas.microsoft.com/office/drawing/2014/main" id="{712FD213-BDF8-7045-B8B7-B57EA5344641}"/>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a16="http://schemas.microsoft.com/office/drawing/2014/main" id="{94B7E723-21DA-3345-8007-625C636319E2}"/>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a16="http://schemas.microsoft.com/office/drawing/2014/main" id="{D069344B-09A4-D24D-8EBA-C3C4B7F6F77F}"/>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a16="http://schemas.microsoft.com/office/drawing/2014/main" id="{7A772FA0-AC55-FB42-8DC9-E8116DF71E8E}"/>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a16="http://schemas.microsoft.com/office/drawing/2014/main" id="{A4299E38-F6B5-BD44-8F4A-25605D87EC2F}"/>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a16="http://schemas.microsoft.com/office/drawing/2014/main" id="{563D2FCD-7ADD-B643-95B6-F1717C6CBA9F}"/>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a16="http://schemas.microsoft.com/office/drawing/2014/main" id="{75BD06FD-19F5-D241-9449-D255C8D7526E}"/>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a16="http://schemas.microsoft.com/office/drawing/2014/main" id="{64DF3D89-6F28-C043-BEC0-BE2CF6B7F837}"/>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a16="http://schemas.microsoft.com/office/drawing/2014/main" id="{C41ACD08-8430-DC4D-8126-883410E2E5F7}"/>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a16="http://schemas.microsoft.com/office/drawing/2014/main" id="{FF798F1D-5FE4-F942-8A70-BF709CB16A45}"/>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a16="http://schemas.microsoft.com/office/drawing/2014/main" id="{F7E89F12-5BDC-6E47-91BC-93EC034E7135}"/>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a16="http://schemas.microsoft.com/office/drawing/2014/main" id="{F3C97332-51AB-1A4A-9525-CF1361BE14D7}"/>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a16="http://schemas.microsoft.com/office/drawing/2014/main" id="{A0EB2880-9D98-7A4A-805E-CC65F34C8362}"/>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a16="http://schemas.microsoft.com/office/drawing/2014/main" id="{637D704B-F962-4F4F-B6F2-A038DE17F3BC}"/>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a16="http://schemas.microsoft.com/office/drawing/2014/main" id="{C719B646-2458-C049-8BD4-65B63D9760CD}"/>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a16="http://schemas.microsoft.com/office/drawing/2014/main" id="{BD46724E-AABB-2D4B-BAF3-0C4372E94AB5}"/>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a16="http://schemas.microsoft.com/office/drawing/2014/main" id="{2E29955B-822A-594C-95B6-8521C09EE5D0}"/>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a16="http://schemas.microsoft.com/office/drawing/2014/main" id="{FABDA034-CB6A-934B-8E5D-B12BE344DC85}"/>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a16="http://schemas.microsoft.com/office/drawing/2014/main" id="{77DB8C4A-4C9B-1149-9182-3FB8A81C4EF1}"/>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a16="http://schemas.microsoft.com/office/drawing/2014/main" id="{8AD5FA08-8BE2-CA4E-84E7-AC77E88A43FE}"/>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a16="http://schemas.microsoft.com/office/drawing/2014/main" id="{816EFB5F-EBAD-3C4E-BC30-2A7D3832480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a16="http://schemas.microsoft.com/office/drawing/2014/main" id="{65A02C97-D4F0-DB4D-9038-A647F43F9696}"/>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a16="http://schemas.microsoft.com/office/drawing/2014/main" id="{0C897FD5-A276-B049-9CE6-7E265036D3E3}"/>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a16="http://schemas.microsoft.com/office/drawing/2014/main" id="{AD2F3A8C-1D27-EA4F-8E34-E784A3C4D8B3}"/>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a16="http://schemas.microsoft.com/office/drawing/2014/main" id="{BF30D0DD-ECBD-6843-B343-EA54BDFF4BEC}"/>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a16="http://schemas.microsoft.com/office/drawing/2014/main" id="{3662919A-D12C-A04C-802F-16C35CAEEDD1}"/>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a16="http://schemas.microsoft.com/office/drawing/2014/main" id="{9BEFD2BC-1AE3-2B41-97E2-5EB9C0184E28}"/>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a16="http://schemas.microsoft.com/office/drawing/2014/main" id="{C0E653AE-FCE0-E241-A723-78773C1C5074}"/>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a16="http://schemas.microsoft.com/office/drawing/2014/main" id="{0D7A6565-A382-9148-A3A0-E9A2351D100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a16="http://schemas.microsoft.com/office/drawing/2014/main" id="{FB567E01-3A6D-7A4C-A7E6-17BE5B4657F1}"/>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a16="http://schemas.microsoft.com/office/drawing/2014/main" id="{2BB3B0D6-046A-9345-A20D-2A381D98055F}"/>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a16="http://schemas.microsoft.com/office/drawing/2014/main" id="{35C24AF8-E2F8-1F4B-919E-B1BF15CE43AA}"/>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a16="http://schemas.microsoft.com/office/drawing/2014/main" id="{7F672A34-A0FA-C84C-B265-44017F3253CE}"/>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a16="http://schemas.microsoft.com/office/drawing/2014/main" id="{D4E91DB2-5E0F-CC48-A539-FEC142C52AC5}"/>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a16="http://schemas.microsoft.com/office/drawing/2014/main" id="{208BB00C-0A97-F04F-BB44-F15ADAF33D15}"/>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a16="http://schemas.microsoft.com/office/drawing/2014/main" id="{6A0003B6-A195-9D43-9ACB-2D0DC9AC4EEA}"/>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a16="http://schemas.microsoft.com/office/drawing/2014/main" id="{78BF3C66-BA6F-7C4D-B21E-24EDC4835B55}"/>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a16="http://schemas.microsoft.com/office/drawing/2014/main" id="{D29D1231-C069-4347-AA24-A1A3A5637679}"/>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a16="http://schemas.microsoft.com/office/drawing/2014/main" id="{0DB0CFC2-E974-9343-B938-D70927DCD7C2}"/>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a16="http://schemas.microsoft.com/office/drawing/2014/main" id="{9E4F5197-6935-F54E-B679-9B4E0537C784}"/>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a16="http://schemas.microsoft.com/office/drawing/2014/main" id="{BA9FC211-FF86-2F40-9EA1-F7D848290E61}"/>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a16="http://schemas.microsoft.com/office/drawing/2014/main" id="{6F99A021-E62A-F148-98A2-08731E167804}"/>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a16="http://schemas.microsoft.com/office/drawing/2014/main" id="{BEBC75FD-154E-7445-B01E-5A6C3BF3F107}"/>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a16="http://schemas.microsoft.com/office/drawing/2014/main" id="{9B74E0A6-ACBD-2C44-B216-684DFC0A0AFB}"/>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a16="http://schemas.microsoft.com/office/drawing/2014/main" id="{A0A9BE6A-5158-A846-BDB3-8F7E4D3214F5}"/>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a16="http://schemas.microsoft.com/office/drawing/2014/main" id="{C9D11BF1-620D-554A-8DC8-B760E0E58D1B}"/>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a16="http://schemas.microsoft.com/office/drawing/2014/main" id="{C10B3227-D255-1A4D-9A06-23B9B9F87E36}"/>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a16="http://schemas.microsoft.com/office/drawing/2014/main" id="{A749866C-30E7-0C45-9DED-006B1E9C7A6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a16="http://schemas.microsoft.com/office/drawing/2014/main" id="{CCF49297-41F0-D143-9672-3E6E45048802}"/>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3"/>
              </a:solidFill>
              <a:ln w="6739" cap="flat">
                <a:noFill/>
                <a:prstDash val="solid"/>
                <a:miter/>
              </a:ln>
            </p:spPr>
            <p:txBody>
              <a:bodyPr rtlCol="0" anchor="ctr"/>
              <a:lstStyle/>
              <a:p>
                <a:endParaRPr lang="fr-FR"/>
              </a:p>
            </p:txBody>
          </p:sp>
          <p:sp>
            <p:nvSpPr>
              <p:cNvPr id="97" name="Forme libre : forme 14">
                <a:extLst>
                  <a:ext uri="{FF2B5EF4-FFF2-40B4-BE49-F238E27FC236}">
                    <a16:creationId xmlns:a16="http://schemas.microsoft.com/office/drawing/2014/main" id="{26983540-068E-FF40-A0A8-898F8D00B66A}"/>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3"/>
              </a:solidFill>
              <a:ln w="6739" cap="flat">
                <a:noFill/>
                <a:prstDash val="solid"/>
                <a:miter/>
              </a:ln>
            </p:spPr>
            <p:txBody>
              <a:bodyPr rtlCol="0" anchor="ctr"/>
              <a:lstStyle/>
              <a:p>
                <a:endParaRPr lang="fr-FR"/>
              </a:p>
            </p:txBody>
          </p:sp>
          <p:sp>
            <p:nvSpPr>
              <p:cNvPr id="98" name="Forme libre : forme 17">
                <a:extLst>
                  <a:ext uri="{FF2B5EF4-FFF2-40B4-BE49-F238E27FC236}">
                    <a16:creationId xmlns:a16="http://schemas.microsoft.com/office/drawing/2014/main" id="{AAA888A0-A162-E14C-87D0-9EB36CE8CF3D}"/>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3"/>
              </a:solidFill>
              <a:ln w="6739" cap="flat">
                <a:noFill/>
                <a:prstDash val="solid"/>
                <a:miter/>
              </a:ln>
            </p:spPr>
            <p:txBody>
              <a:bodyPr rtlCol="0" anchor="ctr"/>
              <a:lstStyle/>
              <a:p>
                <a:endParaRPr lang="fr-FR"/>
              </a:p>
            </p:txBody>
          </p:sp>
          <p:sp>
            <p:nvSpPr>
              <p:cNvPr id="99" name="Forme libre : forme 29">
                <a:extLst>
                  <a:ext uri="{FF2B5EF4-FFF2-40B4-BE49-F238E27FC236}">
                    <a16:creationId xmlns:a16="http://schemas.microsoft.com/office/drawing/2014/main" id="{1FA80CA9-4FC6-7B44-8B97-19C2DA28E47A}"/>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3"/>
              </a:solidFill>
              <a:ln w="6739" cap="flat">
                <a:noFill/>
                <a:prstDash val="solid"/>
                <a:miter/>
              </a:ln>
            </p:spPr>
            <p:txBody>
              <a:bodyPr rtlCol="0" anchor="ctr"/>
              <a:lstStyle/>
              <a:p>
                <a:endParaRPr lang="fr-FR"/>
              </a:p>
            </p:txBody>
          </p:sp>
          <p:sp>
            <p:nvSpPr>
              <p:cNvPr id="100" name="Forme libre : forme 35">
                <a:extLst>
                  <a:ext uri="{FF2B5EF4-FFF2-40B4-BE49-F238E27FC236}">
                    <a16:creationId xmlns:a16="http://schemas.microsoft.com/office/drawing/2014/main" id="{86C60F2A-DFFE-3D42-B749-C641864D3637}"/>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3"/>
              </a:solidFill>
              <a:ln w="6739" cap="flat">
                <a:noFill/>
                <a:prstDash val="solid"/>
                <a:miter/>
              </a:ln>
            </p:spPr>
            <p:txBody>
              <a:bodyPr rtlCol="0" anchor="ctr"/>
              <a:lstStyle/>
              <a:p>
                <a:endParaRPr lang="fr-FR"/>
              </a:p>
            </p:txBody>
          </p:sp>
          <p:sp>
            <p:nvSpPr>
              <p:cNvPr id="101" name="Forme libre : forme 37">
                <a:extLst>
                  <a:ext uri="{FF2B5EF4-FFF2-40B4-BE49-F238E27FC236}">
                    <a16:creationId xmlns:a16="http://schemas.microsoft.com/office/drawing/2014/main" id="{CC1B6DDE-B68C-0E46-AD4E-6971BFD65296}"/>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3"/>
              </a:solidFill>
              <a:ln w="6739" cap="flat">
                <a:noFill/>
                <a:prstDash val="solid"/>
                <a:miter/>
              </a:ln>
            </p:spPr>
            <p:txBody>
              <a:bodyPr rtlCol="0" anchor="ctr"/>
              <a:lstStyle/>
              <a:p>
                <a:endParaRPr lang="fr-FR"/>
              </a:p>
            </p:txBody>
          </p:sp>
          <p:sp>
            <p:nvSpPr>
              <p:cNvPr id="102" name="Forme libre : forme 41">
                <a:extLst>
                  <a:ext uri="{FF2B5EF4-FFF2-40B4-BE49-F238E27FC236}">
                    <a16:creationId xmlns:a16="http://schemas.microsoft.com/office/drawing/2014/main" id="{BB52DF8D-5A73-6D46-BFEB-6494CE8045F1}"/>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3"/>
              </a:solidFill>
              <a:ln w="6739" cap="flat">
                <a:noFill/>
                <a:prstDash val="solid"/>
                <a:miter/>
              </a:ln>
            </p:spPr>
            <p:txBody>
              <a:bodyPr rtlCol="0" anchor="ctr"/>
              <a:lstStyle/>
              <a:p>
                <a:endParaRPr lang="fr-FR"/>
              </a:p>
            </p:txBody>
          </p:sp>
          <p:sp>
            <p:nvSpPr>
              <p:cNvPr id="103" name="Forme libre : forme 42">
                <a:extLst>
                  <a:ext uri="{FF2B5EF4-FFF2-40B4-BE49-F238E27FC236}">
                    <a16:creationId xmlns:a16="http://schemas.microsoft.com/office/drawing/2014/main" id="{764179FF-8F6D-5842-B1E9-1956F2EFD39A}"/>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3"/>
              </a:solidFill>
              <a:ln w="6739" cap="flat">
                <a:noFill/>
                <a:prstDash val="solid"/>
                <a:miter/>
              </a:ln>
            </p:spPr>
            <p:txBody>
              <a:bodyPr rtlCol="0" anchor="ctr"/>
              <a:lstStyle/>
              <a:p>
                <a:endParaRPr lang="fr-FR"/>
              </a:p>
            </p:txBody>
          </p:sp>
          <p:sp>
            <p:nvSpPr>
              <p:cNvPr id="104" name="Forme libre : forme 44">
                <a:extLst>
                  <a:ext uri="{FF2B5EF4-FFF2-40B4-BE49-F238E27FC236}">
                    <a16:creationId xmlns:a16="http://schemas.microsoft.com/office/drawing/2014/main" id="{4A5FA8F8-A6FA-E24B-8FE0-374E127763E3}"/>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5" name="Forme libre : forme 50">
                <a:extLst>
                  <a:ext uri="{FF2B5EF4-FFF2-40B4-BE49-F238E27FC236}">
                    <a16:creationId xmlns:a16="http://schemas.microsoft.com/office/drawing/2014/main" id="{9E186AC2-F030-1540-B1CD-644EA8567C8E}"/>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3"/>
              </a:solidFill>
              <a:ln w="6739" cap="flat">
                <a:noFill/>
                <a:prstDash val="solid"/>
                <a:miter/>
              </a:ln>
            </p:spPr>
            <p:txBody>
              <a:bodyPr rtlCol="0" anchor="ctr"/>
              <a:lstStyle/>
              <a:p>
                <a:endParaRPr lang="fr-FR"/>
              </a:p>
            </p:txBody>
          </p:sp>
          <p:sp>
            <p:nvSpPr>
              <p:cNvPr id="106" name="Forme libre : forme 51">
                <a:extLst>
                  <a:ext uri="{FF2B5EF4-FFF2-40B4-BE49-F238E27FC236}">
                    <a16:creationId xmlns:a16="http://schemas.microsoft.com/office/drawing/2014/main" id="{F30E79B9-239A-F346-9B59-9010E95935BD}"/>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7" name="Forme libre : forme 53">
                <a:extLst>
                  <a:ext uri="{FF2B5EF4-FFF2-40B4-BE49-F238E27FC236}">
                    <a16:creationId xmlns:a16="http://schemas.microsoft.com/office/drawing/2014/main" id="{47FE9AAE-AC45-B34C-A9C2-F27E2D4D25AC}"/>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8" name="Forme libre : forme 57">
                <a:extLst>
                  <a:ext uri="{FF2B5EF4-FFF2-40B4-BE49-F238E27FC236}">
                    <a16:creationId xmlns:a16="http://schemas.microsoft.com/office/drawing/2014/main" id="{A300C31C-9A58-1242-82B0-65A088FE870B}"/>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3"/>
              </a:solidFill>
              <a:ln w="6739" cap="flat">
                <a:noFill/>
                <a:prstDash val="solid"/>
                <a:miter/>
              </a:ln>
            </p:spPr>
            <p:txBody>
              <a:bodyPr rtlCol="0" anchor="ctr"/>
              <a:lstStyle/>
              <a:p>
                <a:endParaRPr lang="fr-FR"/>
              </a:p>
            </p:txBody>
          </p:sp>
          <p:sp>
            <p:nvSpPr>
              <p:cNvPr id="109" name="Forme libre : forme 58">
                <a:extLst>
                  <a:ext uri="{FF2B5EF4-FFF2-40B4-BE49-F238E27FC236}">
                    <a16:creationId xmlns:a16="http://schemas.microsoft.com/office/drawing/2014/main" id="{48F4A13C-1B72-B548-B49D-F3C0D880E863}"/>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3"/>
              </a:solidFill>
              <a:ln w="6739" cap="flat">
                <a:noFill/>
                <a:prstDash val="solid"/>
                <a:miter/>
              </a:ln>
            </p:spPr>
            <p:txBody>
              <a:bodyPr rtlCol="0" anchor="ctr"/>
              <a:lstStyle/>
              <a:p>
                <a:endParaRPr lang="fr-FR"/>
              </a:p>
            </p:txBody>
          </p:sp>
          <p:sp>
            <p:nvSpPr>
              <p:cNvPr id="110" name="Forme libre : forme 64">
                <a:extLst>
                  <a:ext uri="{FF2B5EF4-FFF2-40B4-BE49-F238E27FC236}">
                    <a16:creationId xmlns:a16="http://schemas.microsoft.com/office/drawing/2014/main" id="{07515CA2-97FB-DE40-A5A9-4FFAD150DB7D}"/>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3"/>
              </a:solidFill>
              <a:ln w="6739" cap="flat">
                <a:noFill/>
                <a:prstDash val="solid"/>
                <a:miter/>
              </a:ln>
            </p:spPr>
            <p:txBody>
              <a:bodyPr rtlCol="0" anchor="ctr"/>
              <a:lstStyle/>
              <a:p>
                <a:endParaRPr lang="fr-FR"/>
              </a:p>
            </p:txBody>
          </p:sp>
          <p:sp>
            <p:nvSpPr>
              <p:cNvPr id="111" name="Forme libre : forme 65">
                <a:extLst>
                  <a:ext uri="{FF2B5EF4-FFF2-40B4-BE49-F238E27FC236}">
                    <a16:creationId xmlns:a16="http://schemas.microsoft.com/office/drawing/2014/main" id="{82CD7D6D-622A-E347-B207-E7BF58CDAB58}"/>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3"/>
              </a:solidFill>
              <a:ln w="6739" cap="flat">
                <a:noFill/>
                <a:prstDash val="solid"/>
                <a:miter/>
              </a:ln>
            </p:spPr>
            <p:txBody>
              <a:bodyPr rtlCol="0" anchor="ctr"/>
              <a:lstStyle/>
              <a:p>
                <a:endParaRPr lang="fr-FR"/>
              </a:p>
            </p:txBody>
          </p:sp>
          <p:sp>
            <p:nvSpPr>
              <p:cNvPr id="112" name="Forme libre : forme 69">
                <a:extLst>
                  <a:ext uri="{FF2B5EF4-FFF2-40B4-BE49-F238E27FC236}">
                    <a16:creationId xmlns:a16="http://schemas.microsoft.com/office/drawing/2014/main" id="{B87E1F71-FE11-5B4E-A45D-90A6603DC3DA}"/>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3"/>
              </a:solidFill>
              <a:ln w="6739" cap="flat">
                <a:noFill/>
                <a:prstDash val="solid"/>
                <a:miter/>
              </a:ln>
            </p:spPr>
            <p:txBody>
              <a:bodyPr rtlCol="0" anchor="ctr"/>
              <a:lstStyle/>
              <a:p>
                <a:endParaRPr lang="fr-FR"/>
              </a:p>
            </p:txBody>
          </p:sp>
          <p:sp>
            <p:nvSpPr>
              <p:cNvPr id="113" name="Forme libre : forme 79">
                <a:extLst>
                  <a:ext uri="{FF2B5EF4-FFF2-40B4-BE49-F238E27FC236}">
                    <a16:creationId xmlns:a16="http://schemas.microsoft.com/office/drawing/2014/main" id="{A28F177A-A91B-5A46-8631-07345D999777}"/>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3"/>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43872443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37CCAC-7D0F-416F-82F1-68462F157E5D}"/>
              </a:ext>
            </a:extLst>
          </p:cNvPr>
          <p:cNvSpPr/>
          <p:nvPr userDrawn="1"/>
        </p:nvSpPr>
        <p:spPr>
          <a:xfrm>
            <a:off x="0" y="0"/>
            <a:ext cx="12192000" cy="6858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83314659-17A7-4173-AF75-7557258404AA}"/>
              </a:ext>
            </a:extLst>
          </p:cNvPr>
          <p:cNvSpPr>
            <a:spLocks/>
          </p:cNvSpPr>
          <p:nvPr userDrawn="1"/>
        </p:nvSpPr>
        <p:spPr bwMode="auto">
          <a:xfrm>
            <a:off x="1378617"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5" name="Groupe 84">
            <a:extLst>
              <a:ext uri="{FF2B5EF4-FFF2-40B4-BE49-F238E27FC236}">
                <a16:creationId xmlns:a16="http://schemas.microsoft.com/office/drawing/2014/main" id="{C11DEB4D-9E95-4953-B69C-61E61EB95766}"/>
              </a:ext>
            </a:extLst>
          </p:cNvPr>
          <p:cNvGrpSpPr/>
          <p:nvPr userDrawn="1"/>
        </p:nvGrpSpPr>
        <p:grpSpPr>
          <a:xfrm>
            <a:off x="2184376" y="0"/>
            <a:ext cx="8163984" cy="6858000"/>
            <a:chOff x="2184376" y="0"/>
            <a:chExt cx="8163984" cy="6858000"/>
          </a:xfrm>
        </p:grpSpPr>
        <p:grpSp>
          <p:nvGrpSpPr>
            <p:cNvPr id="86" name="Groupe 85">
              <a:extLst>
                <a:ext uri="{FF2B5EF4-FFF2-40B4-BE49-F238E27FC236}">
                  <a16:creationId xmlns:a16="http://schemas.microsoft.com/office/drawing/2014/main" id="{D55F6788-EDD1-4E78-9DD9-30E910C62164}"/>
                </a:ext>
              </a:extLst>
            </p:cNvPr>
            <p:cNvGrpSpPr/>
            <p:nvPr/>
          </p:nvGrpSpPr>
          <p:grpSpPr>
            <a:xfrm>
              <a:off x="2184376" y="1"/>
              <a:ext cx="3052259" cy="6857999"/>
              <a:chOff x="2184376" y="1"/>
              <a:chExt cx="3052259" cy="6857999"/>
            </a:xfrm>
          </p:grpSpPr>
          <p:sp>
            <p:nvSpPr>
              <p:cNvPr id="90" name="Forme libre : forme 89">
                <a:extLst>
                  <a:ext uri="{FF2B5EF4-FFF2-40B4-BE49-F238E27FC236}">
                    <a16:creationId xmlns:a16="http://schemas.microsoft.com/office/drawing/2014/main" id="{F134B607-E8B7-43AD-A5DE-E488C95D59A9}"/>
                  </a:ext>
                </a:extLst>
              </p:cNvPr>
              <p:cNvSpPr>
                <a:spLocks/>
              </p:cNvSpPr>
              <p:nvPr/>
            </p:nvSpPr>
            <p:spPr bwMode="auto">
              <a:xfrm>
                <a:off x="2400142" y="1"/>
                <a:ext cx="2836493" cy="6857999"/>
              </a:xfrm>
              <a:custGeom>
                <a:avLst/>
                <a:gdLst>
                  <a:gd name="connsiteX0" fmla="*/ 2836493 w 3695859"/>
                  <a:gd name="connsiteY0" fmla="*/ 0 h 6857999"/>
                  <a:gd name="connsiteX1" fmla="*/ 3695859 w 3695859"/>
                  <a:gd name="connsiteY1" fmla="*/ 0 h 6857999"/>
                  <a:gd name="connsiteX2" fmla="*/ 3695859 w 3695859"/>
                  <a:gd name="connsiteY2" fmla="*/ 6857999 h 6857999"/>
                  <a:gd name="connsiteX3" fmla="*/ 1167094 w 3695859"/>
                  <a:gd name="connsiteY3" fmla="*/ 6857999 h 6857999"/>
                  <a:gd name="connsiteX4" fmla="*/ 1079111 w 3695859"/>
                  <a:gd name="connsiteY4" fmla="*/ 6786356 h 6857999"/>
                  <a:gd name="connsiteX5" fmla="*/ 185816 w 3695859"/>
                  <a:gd name="connsiteY5" fmla="*/ 5318683 h 6857999"/>
                  <a:gd name="connsiteX6" fmla="*/ 449629 w 3695859"/>
                  <a:gd name="connsiteY6" fmla="*/ 1969286 h 6857999"/>
                  <a:gd name="connsiteX7" fmla="*/ 2678844 w 3695859"/>
                  <a:gd name="connsiteY7" fmla="*/ 39647 h 6857999"/>
                  <a:gd name="connsiteX0" fmla="*/ 2836493 w 3710372"/>
                  <a:gd name="connsiteY0" fmla="*/ 0 h 6857999"/>
                  <a:gd name="connsiteX1" fmla="*/ 3695859 w 3710372"/>
                  <a:gd name="connsiteY1" fmla="*/ 0 h 6857999"/>
                  <a:gd name="connsiteX2" fmla="*/ 3710372 w 3710372"/>
                  <a:gd name="connsiteY2" fmla="*/ 3236685 h 6857999"/>
                  <a:gd name="connsiteX3" fmla="*/ 3695859 w 3710372"/>
                  <a:gd name="connsiteY3" fmla="*/ 6857999 h 6857999"/>
                  <a:gd name="connsiteX4" fmla="*/ 1167094 w 3710372"/>
                  <a:gd name="connsiteY4" fmla="*/ 6857999 h 6857999"/>
                  <a:gd name="connsiteX5" fmla="*/ 1079111 w 3710372"/>
                  <a:gd name="connsiteY5" fmla="*/ 6786356 h 6857999"/>
                  <a:gd name="connsiteX6" fmla="*/ 185816 w 3710372"/>
                  <a:gd name="connsiteY6" fmla="*/ 5318683 h 6857999"/>
                  <a:gd name="connsiteX7" fmla="*/ 449629 w 3710372"/>
                  <a:gd name="connsiteY7" fmla="*/ 1969286 h 6857999"/>
                  <a:gd name="connsiteX8" fmla="*/ 2678844 w 3710372"/>
                  <a:gd name="connsiteY8" fmla="*/ 39647 h 6857999"/>
                  <a:gd name="connsiteX9" fmla="*/ 2836493 w 3710372"/>
                  <a:gd name="connsiteY9" fmla="*/ 0 h 6857999"/>
                  <a:gd name="connsiteX0" fmla="*/ 3710372 w 3801812"/>
                  <a:gd name="connsiteY0" fmla="*/ 3236685 h 6857999"/>
                  <a:gd name="connsiteX1" fmla="*/ 3695859 w 3801812"/>
                  <a:gd name="connsiteY1" fmla="*/ 6857999 h 6857999"/>
                  <a:gd name="connsiteX2" fmla="*/ 1167094 w 3801812"/>
                  <a:gd name="connsiteY2" fmla="*/ 6857999 h 6857999"/>
                  <a:gd name="connsiteX3" fmla="*/ 1079111 w 3801812"/>
                  <a:gd name="connsiteY3" fmla="*/ 6786356 h 6857999"/>
                  <a:gd name="connsiteX4" fmla="*/ 185816 w 3801812"/>
                  <a:gd name="connsiteY4" fmla="*/ 5318683 h 6857999"/>
                  <a:gd name="connsiteX5" fmla="*/ 449629 w 3801812"/>
                  <a:gd name="connsiteY5" fmla="*/ 1969286 h 6857999"/>
                  <a:gd name="connsiteX6" fmla="*/ 2678844 w 3801812"/>
                  <a:gd name="connsiteY6" fmla="*/ 39647 h 6857999"/>
                  <a:gd name="connsiteX7" fmla="*/ 2836493 w 3801812"/>
                  <a:gd name="connsiteY7" fmla="*/ 0 h 6857999"/>
                  <a:gd name="connsiteX8" fmla="*/ 3695859 w 3801812"/>
                  <a:gd name="connsiteY8" fmla="*/ 0 h 6857999"/>
                  <a:gd name="connsiteX9" fmla="*/ 3801812 w 3801812"/>
                  <a:gd name="connsiteY9" fmla="*/ 3328125 h 6857999"/>
                  <a:gd name="connsiteX0" fmla="*/ 3695859 w 3801812"/>
                  <a:gd name="connsiteY0" fmla="*/ 6857999 h 6857999"/>
                  <a:gd name="connsiteX1" fmla="*/ 1167094 w 3801812"/>
                  <a:gd name="connsiteY1" fmla="*/ 6857999 h 6857999"/>
                  <a:gd name="connsiteX2" fmla="*/ 1079111 w 3801812"/>
                  <a:gd name="connsiteY2" fmla="*/ 6786356 h 6857999"/>
                  <a:gd name="connsiteX3" fmla="*/ 185816 w 3801812"/>
                  <a:gd name="connsiteY3" fmla="*/ 5318683 h 6857999"/>
                  <a:gd name="connsiteX4" fmla="*/ 449629 w 3801812"/>
                  <a:gd name="connsiteY4" fmla="*/ 1969286 h 6857999"/>
                  <a:gd name="connsiteX5" fmla="*/ 2678844 w 3801812"/>
                  <a:gd name="connsiteY5" fmla="*/ 39647 h 6857999"/>
                  <a:gd name="connsiteX6" fmla="*/ 2836493 w 3801812"/>
                  <a:gd name="connsiteY6" fmla="*/ 0 h 6857999"/>
                  <a:gd name="connsiteX7" fmla="*/ 3695859 w 3801812"/>
                  <a:gd name="connsiteY7" fmla="*/ 0 h 6857999"/>
                  <a:gd name="connsiteX8" fmla="*/ 3801812 w 3801812"/>
                  <a:gd name="connsiteY8" fmla="*/ 3328125 h 6857999"/>
                  <a:gd name="connsiteX0" fmla="*/ 3695859 w 3695859"/>
                  <a:gd name="connsiteY0" fmla="*/ 6857999 h 6857999"/>
                  <a:gd name="connsiteX1" fmla="*/ 1167094 w 3695859"/>
                  <a:gd name="connsiteY1" fmla="*/ 6857999 h 6857999"/>
                  <a:gd name="connsiteX2" fmla="*/ 1079111 w 3695859"/>
                  <a:gd name="connsiteY2" fmla="*/ 6786356 h 6857999"/>
                  <a:gd name="connsiteX3" fmla="*/ 185816 w 3695859"/>
                  <a:gd name="connsiteY3" fmla="*/ 5318683 h 6857999"/>
                  <a:gd name="connsiteX4" fmla="*/ 449629 w 3695859"/>
                  <a:gd name="connsiteY4" fmla="*/ 1969286 h 6857999"/>
                  <a:gd name="connsiteX5" fmla="*/ 2678844 w 3695859"/>
                  <a:gd name="connsiteY5" fmla="*/ 39647 h 6857999"/>
                  <a:gd name="connsiteX6" fmla="*/ 2836493 w 3695859"/>
                  <a:gd name="connsiteY6" fmla="*/ 0 h 6857999"/>
                  <a:gd name="connsiteX7" fmla="*/ 3695859 w 3695859"/>
                  <a:gd name="connsiteY7" fmla="*/ 0 h 6857999"/>
                  <a:gd name="connsiteX0" fmla="*/ 1167094 w 3695859"/>
                  <a:gd name="connsiteY0" fmla="*/ 6857999 h 6857999"/>
                  <a:gd name="connsiteX1" fmla="*/ 1079111 w 3695859"/>
                  <a:gd name="connsiteY1" fmla="*/ 6786356 h 6857999"/>
                  <a:gd name="connsiteX2" fmla="*/ 185816 w 3695859"/>
                  <a:gd name="connsiteY2" fmla="*/ 5318683 h 6857999"/>
                  <a:gd name="connsiteX3" fmla="*/ 449629 w 3695859"/>
                  <a:gd name="connsiteY3" fmla="*/ 1969286 h 6857999"/>
                  <a:gd name="connsiteX4" fmla="*/ 2678844 w 3695859"/>
                  <a:gd name="connsiteY4" fmla="*/ 39647 h 6857999"/>
                  <a:gd name="connsiteX5" fmla="*/ 2836493 w 3695859"/>
                  <a:gd name="connsiteY5" fmla="*/ 0 h 6857999"/>
                  <a:gd name="connsiteX6" fmla="*/ 3695859 w 3695859"/>
                  <a:gd name="connsiteY6" fmla="*/ 0 h 6857999"/>
                  <a:gd name="connsiteX0" fmla="*/ 1167094 w 2836493"/>
                  <a:gd name="connsiteY0" fmla="*/ 6857999 h 6857999"/>
                  <a:gd name="connsiteX1" fmla="*/ 1079111 w 2836493"/>
                  <a:gd name="connsiteY1" fmla="*/ 6786356 h 6857999"/>
                  <a:gd name="connsiteX2" fmla="*/ 185816 w 2836493"/>
                  <a:gd name="connsiteY2" fmla="*/ 5318683 h 6857999"/>
                  <a:gd name="connsiteX3" fmla="*/ 449629 w 2836493"/>
                  <a:gd name="connsiteY3" fmla="*/ 1969286 h 6857999"/>
                  <a:gd name="connsiteX4" fmla="*/ 2678844 w 2836493"/>
                  <a:gd name="connsiteY4" fmla="*/ 39647 h 6857999"/>
                  <a:gd name="connsiteX5" fmla="*/ 2836493 w 2836493"/>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493" h="6857999">
                    <a:moveTo>
                      <a:pt x="1167094" y="6857999"/>
                    </a:moveTo>
                    <a:lnTo>
                      <a:pt x="1079111" y="6786356"/>
                    </a:lnTo>
                    <a:cubicBezTo>
                      <a:pt x="663616" y="6421259"/>
                      <a:pt x="361416" y="5909608"/>
                      <a:pt x="185816" y="5318683"/>
                    </a:cubicBezTo>
                    <a:cubicBezTo>
                      <a:pt x="-130759" y="4276942"/>
                      <a:pt x="-42821" y="2980259"/>
                      <a:pt x="449629" y="1969286"/>
                    </a:cubicBezTo>
                    <a:cubicBezTo>
                      <a:pt x="950872" y="953918"/>
                      <a:pt x="1755500" y="290192"/>
                      <a:pt x="2678844" y="39647"/>
                    </a:cubicBezTo>
                    <a:lnTo>
                      <a:pt x="2836493" y="0"/>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91" name="Forme libre : forme 90">
                <a:extLst>
                  <a:ext uri="{FF2B5EF4-FFF2-40B4-BE49-F238E27FC236}">
                    <a16:creationId xmlns:a16="http://schemas.microsoft.com/office/drawing/2014/main" id="{1CD319C9-C379-4F1D-8BCF-5CDBCEBF7D41}"/>
                  </a:ext>
                </a:extLst>
              </p:cNvPr>
              <p:cNvSpPr>
                <a:spLocks/>
              </p:cNvSpPr>
              <p:nvPr/>
            </p:nvSpPr>
            <p:spPr bwMode="auto">
              <a:xfrm rot="16200000">
                <a:off x="191532" y="1992845"/>
                <a:ext cx="6857999" cy="2872312"/>
              </a:xfrm>
              <a:custGeom>
                <a:avLst/>
                <a:gdLst>
                  <a:gd name="connsiteX0" fmla="*/ 6857999 w 6857999"/>
                  <a:gd name="connsiteY0" fmla="*/ 2872312 h 3911625"/>
                  <a:gd name="connsiteX1" fmla="*/ 6857999 w 6857999"/>
                  <a:gd name="connsiteY1" fmla="*/ 3911625 h 3911625"/>
                  <a:gd name="connsiteX2" fmla="*/ 0 w 6857999"/>
                  <a:gd name="connsiteY2" fmla="*/ 3911625 h 3911625"/>
                  <a:gd name="connsiteX3" fmla="*/ 0 w 6857999"/>
                  <a:gd name="connsiteY3" fmla="*/ 1545459 h 3911625"/>
                  <a:gd name="connsiteX4" fmla="*/ 179900 w 6857999"/>
                  <a:gd name="connsiteY4" fmla="*/ 1267806 h 3911625"/>
                  <a:gd name="connsiteX5" fmla="*/ 3190946 w 6857999"/>
                  <a:gd name="connsiteY5" fmla="*/ 164667 h 3911625"/>
                  <a:gd name="connsiteX6" fmla="*/ 6856585 w 6857999"/>
                  <a:gd name="connsiteY6" fmla="*/ 2868724 h 3911625"/>
                  <a:gd name="connsiteX0" fmla="*/ 6857999 w 6857999"/>
                  <a:gd name="connsiteY0" fmla="*/ 2872312 h 3940653"/>
                  <a:gd name="connsiteX1" fmla="*/ 6857999 w 6857999"/>
                  <a:gd name="connsiteY1" fmla="*/ 3911625 h 3940653"/>
                  <a:gd name="connsiteX2" fmla="*/ 3911600 w 6857999"/>
                  <a:gd name="connsiteY2" fmla="*/ 3940653 h 3940653"/>
                  <a:gd name="connsiteX3" fmla="*/ 0 w 6857999"/>
                  <a:gd name="connsiteY3" fmla="*/ 3911625 h 3940653"/>
                  <a:gd name="connsiteX4" fmla="*/ 0 w 6857999"/>
                  <a:gd name="connsiteY4" fmla="*/ 1545459 h 3940653"/>
                  <a:gd name="connsiteX5" fmla="*/ 179900 w 6857999"/>
                  <a:gd name="connsiteY5" fmla="*/ 1267806 h 3940653"/>
                  <a:gd name="connsiteX6" fmla="*/ 3190946 w 6857999"/>
                  <a:gd name="connsiteY6" fmla="*/ 164667 h 3940653"/>
                  <a:gd name="connsiteX7" fmla="*/ 6856585 w 6857999"/>
                  <a:gd name="connsiteY7" fmla="*/ 2868724 h 3940653"/>
                  <a:gd name="connsiteX8" fmla="*/ 6857999 w 6857999"/>
                  <a:gd name="connsiteY8" fmla="*/ 2872312 h 3940653"/>
                  <a:gd name="connsiteX0" fmla="*/ 3911600 w 6857999"/>
                  <a:gd name="connsiteY0" fmla="*/ 3940653 h 4032093"/>
                  <a:gd name="connsiteX1" fmla="*/ 0 w 6857999"/>
                  <a:gd name="connsiteY1" fmla="*/ 3911625 h 4032093"/>
                  <a:gd name="connsiteX2" fmla="*/ 0 w 6857999"/>
                  <a:gd name="connsiteY2" fmla="*/ 1545459 h 4032093"/>
                  <a:gd name="connsiteX3" fmla="*/ 179900 w 6857999"/>
                  <a:gd name="connsiteY3" fmla="*/ 1267806 h 4032093"/>
                  <a:gd name="connsiteX4" fmla="*/ 3190946 w 6857999"/>
                  <a:gd name="connsiteY4" fmla="*/ 164667 h 4032093"/>
                  <a:gd name="connsiteX5" fmla="*/ 6856585 w 6857999"/>
                  <a:gd name="connsiteY5" fmla="*/ 2868724 h 4032093"/>
                  <a:gd name="connsiteX6" fmla="*/ 6857999 w 6857999"/>
                  <a:gd name="connsiteY6" fmla="*/ 2872312 h 4032093"/>
                  <a:gd name="connsiteX7" fmla="*/ 6857999 w 6857999"/>
                  <a:gd name="connsiteY7" fmla="*/ 3911625 h 4032093"/>
                  <a:gd name="connsiteX8" fmla="*/ 4003040 w 6857999"/>
                  <a:gd name="connsiteY8" fmla="*/ 4032093 h 4032093"/>
                  <a:gd name="connsiteX0" fmla="*/ 3911600 w 6857999"/>
                  <a:gd name="connsiteY0" fmla="*/ 3940653 h 3940653"/>
                  <a:gd name="connsiteX1" fmla="*/ 0 w 6857999"/>
                  <a:gd name="connsiteY1" fmla="*/ 3911625 h 3940653"/>
                  <a:gd name="connsiteX2" fmla="*/ 0 w 6857999"/>
                  <a:gd name="connsiteY2" fmla="*/ 1545459 h 3940653"/>
                  <a:gd name="connsiteX3" fmla="*/ 179900 w 6857999"/>
                  <a:gd name="connsiteY3" fmla="*/ 1267806 h 3940653"/>
                  <a:gd name="connsiteX4" fmla="*/ 3190946 w 6857999"/>
                  <a:gd name="connsiteY4" fmla="*/ 164667 h 3940653"/>
                  <a:gd name="connsiteX5" fmla="*/ 6856585 w 6857999"/>
                  <a:gd name="connsiteY5" fmla="*/ 2868724 h 3940653"/>
                  <a:gd name="connsiteX6" fmla="*/ 6857999 w 6857999"/>
                  <a:gd name="connsiteY6" fmla="*/ 2872312 h 3940653"/>
                  <a:gd name="connsiteX7" fmla="*/ 6857999 w 6857999"/>
                  <a:gd name="connsiteY7" fmla="*/ 3911625 h 3940653"/>
                  <a:gd name="connsiteX0" fmla="*/ 0 w 6857999"/>
                  <a:gd name="connsiteY0" fmla="*/ 3911625 h 3911625"/>
                  <a:gd name="connsiteX1" fmla="*/ 0 w 6857999"/>
                  <a:gd name="connsiteY1" fmla="*/ 1545459 h 3911625"/>
                  <a:gd name="connsiteX2" fmla="*/ 179900 w 6857999"/>
                  <a:gd name="connsiteY2" fmla="*/ 1267806 h 3911625"/>
                  <a:gd name="connsiteX3" fmla="*/ 3190946 w 6857999"/>
                  <a:gd name="connsiteY3" fmla="*/ 164667 h 3911625"/>
                  <a:gd name="connsiteX4" fmla="*/ 6856585 w 6857999"/>
                  <a:gd name="connsiteY4" fmla="*/ 2868724 h 3911625"/>
                  <a:gd name="connsiteX5" fmla="*/ 6857999 w 6857999"/>
                  <a:gd name="connsiteY5" fmla="*/ 2872312 h 3911625"/>
                  <a:gd name="connsiteX6" fmla="*/ 6857999 w 6857999"/>
                  <a:gd name="connsiteY6" fmla="*/ 3911625 h 3911625"/>
                  <a:gd name="connsiteX0" fmla="*/ 0 w 6857999"/>
                  <a:gd name="connsiteY0" fmla="*/ 1545459 h 3911625"/>
                  <a:gd name="connsiteX1" fmla="*/ 179900 w 6857999"/>
                  <a:gd name="connsiteY1" fmla="*/ 1267806 h 3911625"/>
                  <a:gd name="connsiteX2" fmla="*/ 3190946 w 6857999"/>
                  <a:gd name="connsiteY2" fmla="*/ 164667 h 3911625"/>
                  <a:gd name="connsiteX3" fmla="*/ 6856585 w 6857999"/>
                  <a:gd name="connsiteY3" fmla="*/ 2868724 h 3911625"/>
                  <a:gd name="connsiteX4" fmla="*/ 6857999 w 6857999"/>
                  <a:gd name="connsiteY4" fmla="*/ 2872312 h 3911625"/>
                  <a:gd name="connsiteX5" fmla="*/ 6857999 w 6857999"/>
                  <a:gd name="connsiteY5" fmla="*/ 3911625 h 3911625"/>
                  <a:gd name="connsiteX0" fmla="*/ 0 w 6857999"/>
                  <a:gd name="connsiteY0" fmla="*/ 1545459 h 2872312"/>
                  <a:gd name="connsiteX1" fmla="*/ 179900 w 6857999"/>
                  <a:gd name="connsiteY1" fmla="*/ 1267806 h 2872312"/>
                  <a:gd name="connsiteX2" fmla="*/ 3190946 w 6857999"/>
                  <a:gd name="connsiteY2" fmla="*/ 164667 h 2872312"/>
                  <a:gd name="connsiteX3" fmla="*/ 6856585 w 6857999"/>
                  <a:gd name="connsiteY3" fmla="*/ 2868724 h 2872312"/>
                  <a:gd name="connsiteX4" fmla="*/ 6857999 w 6857999"/>
                  <a:gd name="connsiteY4" fmla="*/ 2872312 h 28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872312">
                    <a:moveTo>
                      <a:pt x="0" y="1545459"/>
                    </a:moveTo>
                    <a:lnTo>
                      <a:pt x="179900" y="1267806"/>
                    </a:lnTo>
                    <a:cubicBezTo>
                      <a:pt x="895883" y="271705"/>
                      <a:pt x="1979216" y="-301742"/>
                      <a:pt x="3190946" y="164667"/>
                    </a:cubicBezTo>
                    <a:cubicBezTo>
                      <a:pt x="4873904" y="815832"/>
                      <a:pt x="6309183" y="1590882"/>
                      <a:pt x="6856585" y="2868724"/>
                    </a:cubicBezTo>
                    <a:lnTo>
                      <a:pt x="6857999" y="2872312"/>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grpSp>
          <p:nvGrpSpPr>
            <p:cNvPr id="87" name="Groupe 86">
              <a:extLst>
                <a:ext uri="{FF2B5EF4-FFF2-40B4-BE49-F238E27FC236}">
                  <a16:creationId xmlns:a16="http://schemas.microsoft.com/office/drawing/2014/main" id="{CA15EE9F-FB00-4082-8373-5D7538C9EC60}"/>
                </a:ext>
              </a:extLst>
            </p:cNvPr>
            <p:cNvGrpSpPr/>
            <p:nvPr/>
          </p:nvGrpSpPr>
          <p:grpSpPr>
            <a:xfrm>
              <a:off x="6888253" y="0"/>
              <a:ext cx="3460107" cy="6858000"/>
              <a:chOff x="6888253" y="0"/>
              <a:chExt cx="3460107" cy="6858000"/>
            </a:xfrm>
          </p:grpSpPr>
          <p:sp>
            <p:nvSpPr>
              <p:cNvPr id="88" name="Forme libre : forme 87">
                <a:extLst>
                  <a:ext uri="{FF2B5EF4-FFF2-40B4-BE49-F238E27FC236}">
                    <a16:creationId xmlns:a16="http://schemas.microsoft.com/office/drawing/2014/main" id="{6DDC5B27-F981-4B14-9C93-3521F08CC649}"/>
                  </a:ext>
                </a:extLst>
              </p:cNvPr>
              <p:cNvSpPr>
                <a:spLocks/>
              </p:cNvSpPr>
              <p:nvPr/>
            </p:nvSpPr>
            <p:spPr bwMode="auto">
              <a:xfrm>
                <a:off x="6888253" y="1"/>
                <a:ext cx="3460107" cy="6857999"/>
              </a:xfrm>
              <a:custGeom>
                <a:avLst/>
                <a:gdLst>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14515 w 4266874"/>
                  <a:gd name="connsiteY0" fmla="*/ 0 h 6857999"/>
                  <a:gd name="connsiteX1" fmla="*/ 806767 w 4266874"/>
                  <a:gd name="connsiteY1" fmla="*/ 0 h 6857999"/>
                  <a:gd name="connsiteX2" fmla="*/ 819798 w 4266874"/>
                  <a:gd name="connsiteY2" fmla="*/ 2388 h 6857999"/>
                  <a:gd name="connsiteX3" fmla="*/ 1934612 w 4266874"/>
                  <a:gd name="connsiteY3" fmla="*/ 364916 h 6857999"/>
                  <a:gd name="connsiteX4" fmla="*/ 3992349 w 4266874"/>
                  <a:gd name="connsiteY4" fmla="*/ 2149503 h 6857999"/>
                  <a:gd name="connsiteX5" fmla="*/ 3930793 w 4266874"/>
                  <a:gd name="connsiteY5" fmla="*/ 4342875 h 6857999"/>
                  <a:gd name="connsiteX6" fmla="*/ 1705975 w 4266874"/>
                  <a:gd name="connsiteY6" fmla="*/ 6501082 h 6857999"/>
                  <a:gd name="connsiteX7" fmla="*/ 1334474 w 4266874"/>
                  <a:gd name="connsiteY7" fmla="*/ 6715639 h 6857999"/>
                  <a:gd name="connsiteX8" fmla="*/ 1050455 w 4266874"/>
                  <a:gd name="connsiteY8" fmla="*/ 6857999 h 6857999"/>
                  <a:gd name="connsiteX9" fmla="*/ 14515 w 4266874"/>
                  <a:gd name="connsiteY9" fmla="*/ 6857999 h 6857999"/>
                  <a:gd name="connsiteX10" fmla="*/ 0 w 4266874"/>
                  <a:gd name="connsiteY10" fmla="*/ 3062513 h 6857999"/>
                  <a:gd name="connsiteX11" fmla="*/ 14515 w 4266874"/>
                  <a:gd name="connsiteY11" fmla="*/ 0 h 6857999"/>
                  <a:gd name="connsiteX0" fmla="*/ 0 w 4266874"/>
                  <a:gd name="connsiteY0" fmla="*/ 3062513 h 6857999"/>
                  <a:gd name="connsiteX1" fmla="*/ 14515 w 4266874"/>
                  <a:gd name="connsiteY1" fmla="*/ 0 h 6857999"/>
                  <a:gd name="connsiteX2" fmla="*/ 806767 w 4266874"/>
                  <a:gd name="connsiteY2" fmla="*/ 0 h 6857999"/>
                  <a:gd name="connsiteX3" fmla="*/ 819798 w 4266874"/>
                  <a:gd name="connsiteY3" fmla="*/ 2388 h 6857999"/>
                  <a:gd name="connsiteX4" fmla="*/ 1934612 w 4266874"/>
                  <a:gd name="connsiteY4" fmla="*/ 364916 h 6857999"/>
                  <a:gd name="connsiteX5" fmla="*/ 3992349 w 4266874"/>
                  <a:gd name="connsiteY5" fmla="*/ 2149503 h 6857999"/>
                  <a:gd name="connsiteX6" fmla="*/ 3930793 w 4266874"/>
                  <a:gd name="connsiteY6" fmla="*/ 4342875 h 6857999"/>
                  <a:gd name="connsiteX7" fmla="*/ 1705975 w 4266874"/>
                  <a:gd name="connsiteY7" fmla="*/ 6501082 h 6857999"/>
                  <a:gd name="connsiteX8" fmla="*/ 1334474 w 4266874"/>
                  <a:gd name="connsiteY8" fmla="*/ 6715639 h 6857999"/>
                  <a:gd name="connsiteX9" fmla="*/ 1050455 w 4266874"/>
                  <a:gd name="connsiteY9" fmla="*/ 6857999 h 6857999"/>
                  <a:gd name="connsiteX10" fmla="*/ 14515 w 4266874"/>
                  <a:gd name="connsiteY10" fmla="*/ 6857999 h 6857999"/>
                  <a:gd name="connsiteX11" fmla="*/ 91440 w 4266874"/>
                  <a:gd name="connsiteY11" fmla="*/ 3153953 h 6857999"/>
                  <a:gd name="connsiteX0" fmla="*/ 2226 w 4254585"/>
                  <a:gd name="connsiteY0" fmla="*/ 0 h 6857999"/>
                  <a:gd name="connsiteX1" fmla="*/ 794478 w 4254585"/>
                  <a:gd name="connsiteY1" fmla="*/ 0 h 6857999"/>
                  <a:gd name="connsiteX2" fmla="*/ 807509 w 4254585"/>
                  <a:gd name="connsiteY2" fmla="*/ 2388 h 6857999"/>
                  <a:gd name="connsiteX3" fmla="*/ 1922323 w 4254585"/>
                  <a:gd name="connsiteY3" fmla="*/ 364916 h 6857999"/>
                  <a:gd name="connsiteX4" fmla="*/ 3980060 w 4254585"/>
                  <a:gd name="connsiteY4" fmla="*/ 2149503 h 6857999"/>
                  <a:gd name="connsiteX5" fmla="*/ 3918504 w 4254585"/>
                  <a:gd name="connsiteY5" fmla="*/ 4342875 h 6857999"/>
                  <a:gd name="connsiteX6" fmla="*/ 1693686 w 4254585"/>
                  <a:gd name="connsiteY6" fmla="*/ 6501082 h 6857999"/>
                  <a:gd name="connsiteX7" fmla="*/ 1322185 w 4254585"/>
                  <a:gd name="connsiteY7" fmla="*/ 6715639 h 6857999"/>
                  <a:gd name="connsiteX8" fmla="*/ 1038166 w 4254585"/>
                  <a:gd name="connsiteY8" fmla="*/ 6857999 h 6857999"/>
                  <a:gd name="connsiteX9" fmla="*/ 2226 w 4254585"/>
                  <a:gd name="connsiteY9" fmla="*/ 6857999 h 6857999"/>
                  <a:gd name="connsiteX10" fmla="*/ 79151 w 4254585"/>
                  <a:gd name="connsiteY10" fmla="*/ 3153953 h 6857999"/>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792252 w 4252359"/>
                  <a:gd name="connsiteY0" fmla="*/ 0 h 6857999"/>
                  <a:gd name="connsiteX1" fmla="*/ 805283 w 4252359"/>
                  <a:gd name="connsiteY1" fmla="*/ 2388 h 6857999"/>
                  <a:gd name="connsiteX2" fmla="*/ 1920097 w 4252359"/>
                  <a:gd name="connsiteY2" fmla="*/ 364916 h 6857999"/>
                  <a:gd name="connsiteX3" fmla="*/ 3977834 w 4252359"/>
                  <a:gd name="connsiteY3" fmla="*/ 2149503 h 6857999"/>
                  <a:gd name="connsiteX4" fmla="*/ 3916278 w 4252359"/>
                  <a:gd name="connsiteY4" fmla="*/ 4342875 h 6857999"/>
                  <a:gd name="connsiteX5" fmla="*/ 1691460 w 4252359"/>
                  <a:gd name="connsiteY5" fmla="*/ 6501082 h 6857999"/>
                  <a:gd name="connsiteX6" fmla="*/ 1319959 w 4252359"/>
                  <a:gd name="connsiteY6" fmla="*/ 6715639 h 6857999"/>
                  <a:gd name="connsiteX7" fmla="*/ 1035940 w 4252359"/>
                  <a:gd name="connsiteY7" fmla="*/ 6857999 h 6857999"/>
                  <a:gd name="connsiteX8" fmla="*/ 0 w 4252359"/>
                  <a:gd name="connsiteY8" fmla="*/ 6857999 h 6857999"/>
                  <a:gd name="connsiteX0" fmla="*/ 0 w 3460107"/>
                  <a:gd name="connsiteY0" fmla="*/ 0 h 6857999"/>
                  <a:gd name="connsiteX1" fmla="*/ 13031 w 3460107"/>
                  <a:gd name="connsiteY1" fmla="*/ 2388 h 6857999"/>
                  <a:gd name="connsiteX2" fmla="*/ 1127845 w 3460107"/>
                  <a:gd name="connsiteY2" fmla="*/ 364916 h 6857999"/>
                  <a:gd name="connsiteX3" fmla="*/ 3185582 w 3460107"/>
                  <a:gd name="connsiteY3" fmla="*/ 2149503 h 6857999"/>
                  <a:gd name="connsiteX4" fmla="*/ 3124026 w 3460107"/>
                  <a:gd name="connsiteY4" fmla="*/ 4342875 h 6857999"/>
                  <a:gd name="connsiteX5" fmla="*/ 899208 w 3460107"/>
                  <a:gd name="connsiteY5" fmla="*/ 6501082 h 6857999"/>
                  <a:gd name="connsiteX6" fmla="*/ 527707 w 3460107"/>
                  <a:gd name="connsiteY6" fmla="*/ 6715639 h 6857999"/>
                  <a:gd name="connsiteX7" fmla="*/ 243688 w 3460107"/>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107" h="6857999">
                    <a:moveTo>
                      <a:pt x="0" y="0"/>
                    </a:moveTo>
                    <a:lnTo>
                      <a:pt x="13031" y="2388"/>
                    </a:lnTo>
                    <a:cubicBezTo>
                      <a:pt x="387109" y="78726"/>
                      <a:pt x="761805" y="201732"/>
                      <a:pt x="1127845" y="364916"/>
                    </a:cubicBezTo>
                    <a:cubicBezTo>
                      <a:pt x="2099554" y="826447"/>
                      <a:pt x="2820642" y="1472591"/>
                      <a:pt x="3185582" y="2149503"/>
                    </a:cubicBezTo>
                    <a:cubicBezTo>
                      <a:pt x="3554920" y="2839602"/>
                      <a:pt x="3568110" y="3556074"/>
                      <a:pt x="3124026" y="4342875"/>
                    </a:cubicBezTo>
                    <a:cubicBezTo>
                      <a:pt x="2684338" y="5107698"/>
                      <a:pt x="1875314" y="5894498"/>
                      <a:pt x="899208" y="6501082"/>
                    </a:cubicBezTo>
                    <a:cubicBezTo>
                      <a:pt x="777745" y="6575806"/>
                      <a:pt x="653739" y="6647577"/>
                      <a:pt x="527707" y="6715639"/>
                    </a:cubicBezTo>
                    <a:lnTo>
                      <a:pt x="243688" y="6857999"/>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89" name="Forme libre : forme 88">
                <a:extLst>
                  <a:ext uri="{FF2B5EF4-FFF2-40B4-BE49-F238E27FC236}">
                    <a16:creationId xmlns:a16="http://schemas.microsoft.com/office/drawing/2014/main" id="{AA7C8BF4-D003-4F6B-823F-AA48F047C634}"/>
                  </a:ext>
                </a:extLst>
              </p:cNvPr>
              <p:cNvSpPr>
                <a:spLocks/>
              </p:cNvSpPr>
              <p:nvPr/>
            </p:nvSpPr>
            <p:spPr bwMode="auto">
              <a:xfrm rot="16200000">
                <a:off x="5597671" y="2133925"/>
                <a:ext cx="6857999" cy="2590149"/>
              </a:xfrm>
              <a:custGeom>
                <a:avLst/>
                <a:gdLst>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 h 4225745"/>
                  <a:gd name="connsiteX1" fmla="*/ 6857999 w 6857999"/>
                  <a:gd name="connsiteY1" fmla="*/ 1635596 h 4225745"/>
                  <a:gd name="connsiteX2" fmla="*/ 6856585 w 6857999"/>
                  <a:gd name="connsiteY2" fmla="*/ 1640361 h 4225745"/>
                  <a:gd name="connsiteX3" fmla="*/ 3190946 w 6857999"/>
                  <a:gd name="connsiteY3" fmla="*/ 4061079 h 4225745"/>
                  <a:gd name="connsiteX4" fmla="*/ 179899 w 6857999"/>
                  <a:gd name="connsiteY4" fmla="*/ 2323658 h 4225745"/>
                  <a:gd name="connsiteX5" fmla="*/ 0 w 6857999"/>
                  <a:gd name="connsiteY5" fmla="*/ 2120167 h 4225745"/>
                  <a:gd name="connsiteX6" fmla="*/ 0 w 6857999"/>
                  <a:gd name="connsiteY6" fmla="*/ 1 h 4225745"/>
                  <a:gd name="connsiteX7" fmla="*/ 4201886 w 6857999"/>
                  <a:gd name="connsiteY7" fmla="*/ 0 h 4225745"/>
                  <a:gd name="connsiteX8" fmla="*/ 6857999 w 6857999"/>
                  <a:gd name="connsiteY8" fmla="*/ 1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8" fmla="*/ 4293326 w 6857999"/>
                  <a:gd name="connsiteY8" fmla="*/ 91440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635595 h 4225744"/>
                  <a:gd name="connsiteX1" fmla="*/ 6856585 w 6857999"/>
                  <a:gd name="connsiteY1" fmla="*/ 1640360 h 4225744"/>
                  <a:gd name="connsiteX2" fmla="*/ 3190946 w 6857999"/>
                  <a:gd name="connsiteY2" fmla="*/ 4061078 h 4225744"/>
                  <a:gd name="connsiteX3" fmla="*/ 179899 w 6857999"/>
                  <a:gd name="connsiteY3" fmla="*/ 2323657 h 4225744"/>
                  <a:gd name="connsiteX4" fmla="*/ 0 w 6857999"/>
                  <a:gd name="connsiteY4" fmla="*/ 2120166 h 4225744"/>
                  <a:gd name="connsiteX5" fmla="*/ 0 w 6857999"/>
                  <a:gd name="connsiteY5" fmla="*/ 0 h 4225744"/>
                  <a:gd name="connsiteX0" fmla="*/ 6857999 w 6857999"/>
                  <a:gd name="connsiteY0" fmla="*/ 0 h 2590149"/>
                  <a:gd name="connsiteX1" fmla="*/ 6856585 w 6857999"/>
                  <a:gd name="connsiteY1" fmla="*/ 4765 h 2590149"/>
                  <a:gd name="connsiteX2" fmla="*/ 3190946 w 6857999"/>
                  <a:gd name="connsiteY2" fmla="*/ 2425483 h 2590149"/>
                  <a:gd name="connsiteX3" fmla="*/ 179899 w 6857999"/>
                  <a:gd name="connsiteY3" fmla="*/ 688062 h 2590149"/>
                  <a:gd name="connsiteX4" fmla="*/ 0 w 6857999"/>
                  <a:gd name="connsiteY4" fmla="*/ 484571 h 259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590149">
                    <a:moveTo>
                      <a:pt x="6857999" y="0"/>
                    </a:moveTo>
                    <a:lnTo>
                      <a:pt x="6856585" y="4765"/>
                    </a:lnTo>
                    <a:cubicBezTo>
                      <a:pt x="6309183" y="1715169"/>
                      <a:pt x="4873904" y="3073273"/>
                      <a:pt x="3190946" y="2425483"/>
                    </a:cubicBezTo>
                    <a:cubicBezTo>
                      <a:pt x="1979216" y="1959073"/>
                      <a:pt x="895883" y="1427074"/>
                      <a:pt x="179899" y="688062"/>
                    </a:cubicBezTo>
                    <a:lnTo>
                      <a:pt x="0" y="484571"/>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grpSp>
      <p:sp>
        <p:nvSpPr>
          <p:cNvPr id="2" name="Titre 1">
            <a:extLst>
              <a:ext uri="{FF2B5EF4-FFF2-40B4-BE49-F238E27FC236}">
                <a16:creationId xmlns:a16="http://schemas.microsoft.com/office/drawing/2014/main" id="{13BE61DD-4183-4577-B636-9AFA3DA8274F}"/>
              </a:ext>
            </a:extLst>
          </p:cNvPr>
          <p:cNvSpPr>
            <a:spLocks noGrp="1"/>
          </p:cNvSpPr>
          <p:nvPr>
            <p:ph type="ctrTitle" hasCustomPrompt="1"/>
          </p:nvPr>
        </p:nvSpPr>
        <p:spPr>
          <a:xfrm>
            <a:off x="1524000" y="3014749"/>
            <a:ext cx="9144000" cy="646331"/>
          </a:xfrm>
        </p:spPr>
        <p:txBody>
          <a:bodyPr anchor="b"/>
          <a:lstStyle>
            <a:lvl1pPr algn="ctr">
              <a:defRPr lang="fr-FR" sz="4000" b="1" kern="1200" dirty="0">
                <a:solidFill>
                  <a:schemeClr val="accent3"/>
                </a:solidFill>
                <a:latin typeface="+mn-lt"/>
                <a:ea typeface="+mn-ea"/>
                <a:cs typeface="+mn-cs"/>
              </a:defRPr>
            </a:lvl1pPr>
          </a:lstStyle>
          <a:p>
            <a:r>
              <a:rPr lang="fr-FR" dirty="0"/>
              <a:t>Titre de la présentation</a:t>
            </a:r>
          </a:p>
        </p:txBody>
      </p:sp>
      <p:sp>
        <p:nvSpPr>
          <p:cNvPr id="3" name="Sous-titre 2">
            <a:extLst>
              <a:ext uri="{FF2B5EF4-FFF2-40B4-BE49-F238E27FC236}">
                <a16:creationId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4-févr.-21</a:t>
            </a:fld>
            <a:endParaRPr lang="fr-FR"/>
          </a:p>
        </p:txBody>
      </p:sp>
      <p:cxnSp>
        <p:nvCxnSpPr>
          <p:cNvPr id="92" name="Connecteur droit 91">
            <a:extLst>
              <a:ext uri="{FF2B5EF4-FFF2-40B4-BE49-F238E27FC236}">
                <a16:creationId xmlns:a16="http://schemas.microsoft.com/office/drawing/2014/main" id="{6ED83E26-3C01-49E8-B515-7B7ED64B22A3}"/>
              </a:ext>
            </a:extLst>
          </p:cNvPr>
          <p:cNvCxnSpPr>
            <a:cxnSpLocks/>
          </p:cNvCxnSpPr>
          <p:nvPr userDrawn="1"/>
        </p:nvCxnSpPr>
        <p:spPr>
          <a:xfrm>
            <a:off x="5790860" y="2321168"/>
            <a:ext cx="6080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id="{13DCCFD8-1949-BA45-9D2E-44B853269561}"/>
              </a:ext>
            </a:extLst>
          </p:cNvPr>
          <p:cNvGrpSpPr/>
          <p:nvPr userDrawn="1"/>
        </p:nvGrpSpPr>
        <p:grpSpPr>
          <a:xfrm>
            <a:off x="4865717" y="1019467"/>
            <a:ext cx="2415883" cy="980085"/>
            <a:chOff x="1474127" y="4320880"/>
            <a:chExt cx="3139850" cy="1273787"/>
          </a:xfrm>
        </p:grpSpPr>
        <p:grpSp>
          <p:nvGrpSpPr>
            <p:cNvPr id="94" name="Groupe 93">
              <a:extLst>
                <a:ext uri="{FF2B5EF4-FFF2-40B4-BE49-F238E27FC236}">
                  <a16:creationId xmlns:a16="http://schemas.microsoft.com/office/drawing/2014/main" id="{7C92B305-09D9-E749-874D-E265A0A375B2}"/>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a16="http://schemas.microsoft.com/office/drawing/2014/main" id="{E2FD64EB-8F38-4D4F-8FBE-20A127068A77}"/>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a16="http://schemas.microsoft.com/office/drawing/2014/main" id="{4C54AD2B-DB6F-AE4C-B5BB-C767BB4A2D96}"/>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a16="http://schemas.microsoft.com/office/drawing/2014/main" id="{121F7378-9191-3540-B7DE-2E8CF362B9A8}"/>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a16="http://schemas.microsoft.com/office/drawing/2014/main" id="{C78D00B2-6273-D84D-8897-5B9DF0F4F966}"/>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a16="http://schemas.microsoft.com/office/drawing/2014/main" id="{712FD213-BDF8-7045-B8B7-B57EA5344641}"/>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a16="http://schemas.microsoft.com/office/drawing/2014/main" id="{94B7E723-21DA-3345-8007-625C636319E2}"/>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a16="http://schemas.microsoft.com/office/drawing/2014/main" id="{D069344B-09A4-D24D-8EBA-C3C4B7F6F77F}"/>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a16="http://schemas.microsoft.com/office/drawing/2014/main" id="{7A772FA0-AC55-FB42-8DC9-E8116DF71E8E}"/>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a16="http://schemas.microsoft.com/office/drawing/2014/main" id="{A4299E38-F6B5-BD44-8F4A-25605D87EC2F}"/>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a16="http://schemas.microsoft.com/office/drawing/2014/main" id="{563D2FCD-7ADD-B643-95B6-F1717C6CBA9F}"/>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a16="http://schemas.microsoft.com/office/drawing/2014/main" id="{75BD06FD-19F5-D241-9449-D255C8D7526E}"/>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a16="http://schemas.microsoft.com/office/drawing/2014/main" id="{64DF3D89-6F28-C043-BEC0-BE2CF6B7F837}"/>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a16="http://schemas.microsoft.com/office/drawing/2014/main" id="{C41ACD08-8430-DC4D-8126-883410E2E5F7}"/>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a16="http://schemas.microsoft.com/office/drawing/2014/main" id="{FF798F1D-5FE4-F942-8A70-BF709CB16A45}"/>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a16="http://schemas.microsoft.com/office/drawing/2014/main" id="{F7E89F12-5BDC-6E47-91BC-93EC034E7135}"/>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a16="http://schemas.microsoft.com/office/drawing/2014/main" id="{F3C97332-51AB-1A4A-9525-CF1361BE14D7}"/>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a16="http://schemas.microsoft.com/office/drawing/2014/main" id="{A0EB2880-9D98-7A4A-805E-CC65F34C8362}"/>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a16="http://schemas.microsoft.com/office/drawing/2014/main" id="{637D704B-F962-4F4F-B6F2-A038DE17F3BC}"/>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a16="http://schemas.microsoft.com/office/drawing/2014/main" id="{C719B646-2458-C049-8BD4-65B63D9760CD}"/>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a16="http://schemas.microsoft.com/office/drawing/2014/main" id="{BD46724E-AABB-2D4B-BAF3-0C4372E94AB5}"/>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a16="http://schemas.microsoft.com/office/drawing/2014/main" id="{2E29955B-822A-594C-95B6-8521C09EE5D0}"/>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a16="http://schemas.microsoft.com/office/drawing/2014/main" id="{FABDA034-CB6A-934B-8E5D-B12BE344DC85}"/>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a16="http://schemas.microsoft.com/office/drawing/2014/main" id="{77DB8C4A-4C9B-1149-9182-3FB8A81C4EF1}"/>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a16="http://schemas.microsoft.com/office/drawing/2014/main" id="{8AD5FA08-8BE2-CA4E-84E7-AC77E88A43FE}"/>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a16="http://schemas.microsoft.com/office/drawing/2014/main" id="{816EFB5F-EBAD-3C4E-BC30-2A7D3832480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a16="http://schemas.microsoft.com/office/drawing/2014/main" id="{65A02C97-D4F0-DB4D-9038-A647F43F9696}"/>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a16="http://schemas.microsoft.com/office/drawing/2014/main" id="{0C897FD5-A276-B049-9CE6-7E265036D3E3}"/>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a16="http://schemas.microsoft.com/office/drawing/2014/main" id="{AD2F3A8C-1D27-EA4F-8E34-E784A3C4D8B3}"/>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a16="http://schemas.microsoft.com/office/drawing/2014/main" id="{BF30D0DD-ECBD-6843-B343-EA54BDFF4BEC}"/>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a16="http://schemas.microsoft.com/office/drawing/2014/main" id="{3662919A-D12C-A04C-802F-16C35CAEEDD1}"/>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a16="http://schemas.microsoft.com/office/drawing/2014/main" id="{9BEFD2BC-1AE3-2B41-97E2-5EB9C0184E28}"/>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a16="http://schemas.microsoft.com/office/drawing/2014/main" id="{C0E653AE-FCE0-E241-A723-78773C1C5074}"/>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a16="http://schemas.microsoft.com/office/drawing/2014/main" id="{0D7A6565-A382-9148-A3A0-E9A2351D100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a16="http://schemas.microsoft.com/office/drawing/2014/main" id="{FB567E01-3A6D-7A4C-A7E6-17BE5B4657F1}"/>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a16="http://schemas.microsoft.com/office/drawing/2014/main" id="{2BB3B0D6-046A-9345-A20D-2A381D98055F}"/>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a16="http://schemas.microsoft.com/office/drawing/2014/main" id="{35C24AF8-E2F8-1F4B-919E-B1BF15CE43AA}"/>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a16="http://schemas.microsoft.com/office/drawing/2014/main" id="{7F672A34-A0FA-C84C-B265-44017F3253CE}"/>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a16="http://schemas.microsoft.com/office/drawing/2014/main" id="{D4E91DB2-5E0F-CC48-A539-FEC142C52AC5}"/>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a16="http://schemas.microsoft.com/office/drawing/2014/main" id="{208BB00C-0A97-F04F-BB44-F15ADAF33D15}"/>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a16="http://schemas.microsoft.com/office/drawing/2014/main" id="{6A0003B6-A195-9D43-9ACB-2D0DC9AC4EEA}"/>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a16="http://schemas.microsoft.com/office/drawing/2014/main" id="{78BF3C66-BA6F-7C4D-B21E-24EDC4835B55}"/>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a16="http://schemas.microsoft.com/office/drawing/2014/main" id="{D29D1231-C069-4347-AA24-A1A3A5637679}"/>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a16="http://schemas.microsoft.com/office/drawing/2014/main" id="{0DB0CFC2-E974-9343-B938-D70927DCD7C2}"/>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a16="http://schemas.microsoft.com/office/drawing/2014/main" id="{9E4F5197-6935-F54E-B679-9B4E0537C784}"/>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a16="http://schemas.microsoft.com/office/drawing/2014/main" id="{BA9FC211-FF86-2F40-9EA1-F7D848290E61}"/>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a16="http://schemas.microsoft.com/office/drawing/2014/main" id="{6F99A021-E62A-F148-98A2-08731E167804}"/>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a16="http://schemas.microsoft.com/office/drawing/2014/main" id="{BEBC75FD-154E-7445-B01E-5A6C3BF3F107}"/>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a16="http://schemas.microsoft.com/office/drawing/2014/main" id="{9B74E0A6-ACBD-2C44-B216-684DFC0A0AFB}"/>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a16="http://schemas.microsoft.com/office/drawing/2014/main" id="{A0A9BE6A-5158-A846-BDB3-8F7E4D3214F5}"/>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a16="http://schemas.microsoft.com/office/drawing/2014/main" id="{C9D11BF1-620D-554A-8DC8-B760E0E58D1B}"/>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a16="http://schemas.microsoft.com/office/drawing/2014/main" id="{C10B3227-D255-1A4D-9A06-23B9B9F87E36}"/>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a16="http://schemas.microsoft.com/office/drawing/2014/main" id="{A749866C-30E7-0C45-9DED-006B1E9C7A6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a16="http://schemas.microsoft.com/office/drawing/2014/main" id="{CCF49297-41F0-D143-9672-3E6E45048802}"/>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3"/>
              </a:solidFill>
              <a:ln w="6739" cap="flat">
                <a:noFill/>
                <a:prstDash val="solid"/>
                <a:miter/>
              </a:ln>
            </p:spPr>
            <p:txBody>
              <a:bodyPr rtlCol="0" anchor="ctr"/>
              <a:lstStyle/>
              <a:p>
                <a:endParaRPr lang="fr-FR"/>
              </a:p>
            </p:txBody>
          </p:sp>
          <p:sp>
            <p:nvSpPr>
              <p:cNvPr id="97" name="Forme libre : forme 14">
                <a:extLst>
                  <a:ext uri="{FF2B5EF4-FFF2-40B4-BE49-F238E27FC236}">
                    <a16:creationId xmlns:a16="http://schemas.microsoft.com/office/drawing/2014/main" id="{26983540-068E-FF40-A0A8-898F8D00B66A}"/>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3"/>
              </a:solidFill>
              <a:ln w="6739" cap="flat">
                <a:noFill/>
                <a:prstDash val="solid"/>
                <a:miter/>
              </a:ln>
            </p:spPr>
            <p:txBody>
              <a:bodyPr rtlCol="0" anchor="ctr"/>
              <a:lstStyle/>
              <a:p>
                <a:endParaRPr lang="fr-FR"/>
              </a:p>
            </p:txBody>
          </p:sp>
          <p:sp>
            <p:nvSpPr>
              <p:cNvPr id="98" name="Forme libre : forme 17">
                <a:extLst>
                  <a:ext uri="{FF2B5EF4-FFF2-40B4-BE49-F238E27FC236}">
                    <a16:creationId xmlns:a16="http://schemas.microsoft.com/office/drawing/2014/main" id="{AAA888A0-A162-E14C-87D0-9EB36CE8CF3D}"/>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3"/>
              </a:solidFill>
              <a:ln w="6739" cap="flat">
                <a:noFill/>
                <a:prstDash val="solid"/>
                <a:miter/>
              </a:ln>
            </p:spPr>
            <p:txBody>
              <a:bodyPr rtlCol="0" anchor="ctr"/>
              <a:lstStyle/>
              <a:p>
                <a:endParaRPr lang="fr-FR"/>
              </a:p>
            </p:txBody>
          </p:sp>
          <p:sp>
            <p:nvSpPr>
              <p:cNvPr id="99" name="Forme libre : forme 29">
                <a:extLst>
                  <a:ext uri="{FF2B5EF4-FFF2-40B4-BE49-F238E27FC236}">
                    <a16:creationId xmlns:a16="http://schemas.microsoft.com/office/drawing/2014/main" id="{1FA80CA9-4FC6-7B44-8B97-19C2DA28E47A}"/>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3"/>
              </a:solidFill>
              <a:ln w="6739" cap="flat">
                <a:noFill/>
                <a:prstDash val="solid"/>
                <a:miter/>
              </a:ln>
            </p:spPr>
            <p:txBody>
              <a:bodyPr rtlCol="0" anchor="ctr"/>
              <a:lstStyle/>
              <a:p>
                <a:endParaRPr lang="fr-FR"/>
              </a:p>
            </p:txBody>
          </p:sp>
          <p:sp>
            <p:nvSpPr>
              <p:cNvPr id="100" name="Forme libre : forme 35">
                <a:extLst>
                  <a:ext uri="{FF2B5EF4-FFF2-40B4-BE49-F238E27FC236}">
                    <a16:creationId xmlns:a16="http://schemas.microsoft.com/office/drawing/2014/main" id="{86C60F2A-DFFE-3D42-B749-C641864D3637}"/>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3"/>
              </a:solidFill>
              <a:ln w="6739" cap="flat">
                <a:noFill/>
                <a:prstDash val="solid"/>
                <a:miter/>
              </a:ln>
            </p:spPr>
            <p:txBody>
              <a:bodyPr rtlCol="0" anchor="ctr"/>
              <a:lstStyle/>
              <a:p>
                <a:endParaRPr lang="fr-FR"/>
              </a:p>
            </p:txBody>
          </p:sp>
          <p:sp>
            <p:nvSpPr>
              <p:cNvPr id="101" name="Forme libre : forme 37">
                <a:extLst>
                  <a:ext uri="{FF2B5EF4-FFF2-40B4-BE49-F238E27FC236}">
                    <a16:creationId xmlns:a16="http://schemas.microsoft.com/office/drawing/2014/main" id="{CC1B6DDE-B68C-0E46-AD4E-6971BFD65296}"/>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3"/>
              </a:solidFill>
              <a:ln w="6739" cap="flat">
                <a:noFill/>
                <a:prstDash val="solid"/>
                <a:miter/>
              </a:ln>
            </p:spPr>
            <p:txBody>
              <a:bodyPr rtlCol="0" anchor="ctr"/>
              <a:lstStyle/>
              <a:p>
                <a:endParaRPr lang="fr-FR"/>
              </a:p>
            </p:txBody>
          </p:sp>
          <p:sp>
            <p:nvSpPr>
              <p:cNvPr id="102" name="Forme libre : forme 41">
                <a:extLst>
                  <a:ext uri="{FF2B5EF4-FFF2-40B4-BE49-F238E27FC236}">
                    <a16:creationId xmlns:a16="http://schemas.microsoft.com/office/drawing/2014/main" id="{BB52DF8D-5A73-6D46-BFEB-6494CE8045F1}"/>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3"/>
              </a:solidFill>
              <a:ln w="6739" cap="flat">
                <a:noFill/>
                <a:prstDash val="solid"/>
                <a:miter/>
              </a:ln>
            </p:spPr>
            <p:txBody>
              <a:bodyPr rtlCol="0" anchor="ctr"/>
              <a:lstStyle/>
              <a:p>
                <a:endParaRPr lang="fr-FR"/>
              </a:p>
            </p:txBody>
          </p:sp>
          <p:sp>
            <p:nvSpPr>
              <p:cNvPr id="103" name="Forme libre : forme 42">
                <a:extLst>
                  <a:ext uri="{FF2B5EF4-FFF2-40B4-BE49-F238E27FC236}">
                    <a16:creationId xmlns:a16="http://schemas.microsoft.com/office/drawing/2014/main" id="{764179FF-8F6D-5842-B1E9-1956F2EFD39A}"/>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3"/>
              </a:solidFill>
              <a:ln w="6739" cap="flat">
                <a:noFill/>
                <a:prstDash val="solid"/>
                <a:miter/>
              </a:ln>
            </p:spPr>
            <p:txBody>
              <a:bodyPr rtlCol="0" anchor="ctr"/>
              <a:lstStyle/>
              <a:p>
                <a:endParaRPr lang="fr-FR"/>
              </a:p>
            </p:txBody>
          </p:sp>
          <p:sp>
            <p:nvSpPr>
              <p:cNvPr id="104" name="Forme libre : forme 44">
                <a:extLst>
                  <a:ext uri="{FF2B5EF4-FFF2-40B4-BE49-F238E27FC236}">
                    <a16:creationId xmlns:a16="http://schemas.microsoft.com/office/drawing/2014/main" id="{4A5FA8F8-A6FA-E24B-8FE0-374E127763E3}"/>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5" name="Forme libre : forme 50">
                <a:extLst>
                  <a:ext uri="{FF2B5EF4-FFF2-40B4-BE49-F238E27FC236}">
                    <a16:creationId xmlns:a16="http://schemas.microsoft.com/office/drawing/2014/main" id="{9E186AC2-F030-1540-B1CD-644EA8567C8E}"/>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3"/>
              </a:solidFill>
              <a:ln w="6739" cap="flat">
                <a:noFill/>
                <a:prstDash val="solid"/>
                <a:miter/>
              </a:ln>
            </p:spPr>
            <p:txBody>
              <a:bodyPr rtlCol="0" anchor="ctr"/>
              <a:lstStyle/>
              <a:p>
                <a:endParaRPr lang="fr-FR"/>
              </a:p>
            </p:txBody>
          </p:sp>
          <p:sp>
            <p:nvSpPr>
              <p:cNvPr id="106" name="Forme libre : forme 51">
                <a:extLst>
                  <a:ext uri="{FF2B5EF4-FFF2-40B4-BE49-F238E27FC236}">
                    <a16:creationId xmlns:a16="http://schemas.microsoft.com/office/drawing/2014/main" id="{F30E79B9-239A-F346-9B59-9010E95935BD}"/>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7" name="Forme libre : forme 53">
                <a:extLst>
                  <a:ext uri="{FF2B5EF4-FFF2-40B4-BE49-F238E27FC236}">
                    <a16:creationId xmlns:a16="http://schemas.microsoft.com/office/drawing/2014/main" id="{47FE9AAE-AC45-B34C-A9C2-F27E2D4D25AC}"/>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8" name="Forme libre : forme 57">
                <a:extLst>
                  <a:ext uri="{FF2B5EF4-FFF2-40B4-BE49-F238E27FC236}">
                    <a16:creationId xmlns:a16="http://schemas.microsoft.com/office/drawing/2014/main" id="{A300C31C-9A58-1242-82B0-65A088FE870B}"/>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3"/>
              </a:solidFill>
              <a:ln w="6739" cap="flat">
                <a:noFill/>
                <a:prstDash val="solid"/>
                <a:miter/>
              </a:ln>
            </p:spPr>
            <p:txBody>
              <a:bodyPr rtlCol="0" anchor="ctr"/>
              <a:lstStyle/>
              <a:p>
                <a:endParaRPr lang="fr-FR"/>
              </a:p>
            </p:txBody>
          </p:sp>
          <p:sp>
            <p:nvSpPr>
              <p:cNvPr id="109" name="Forme libre : forme 58">
                <a:extLst>
                  <a:ext uri="{FF2B5EF4-FFF2-40B4-BE49-F238E27FC236}">
                    <a16:creationId xmlns:a16="http://schemas.microsoft.com/office/drawing/2014/main" id="{48F4A13C-1B72-B548-B49D-F3C0D880E863}"/>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3"/>
              </a:solidFill>
              <a:ln w="6739" cap="flat">
                <a:noFill/>
                <a:prstDash val="solid"/>
                <a:miter/>
              </a:ln>
            </p:spPr>
            <p:txBody>
              <a:bodyPr rtlCol="0" anchor="ctr"/>
              <a:lstStyle/>
              <a:p>
                <a:endParaRPr lang="fr-FR"/>
              </a:p>
            </p:txBody>
          </p:sp>
          <p:sp>
            <p:nvSpPr>
              <p:cNvPr id="110" name="Forme libre : forme 64">
                <a:extLst>
                  <a:ext uri="{FF2B5EF4-FFF2-40B4-BE49-F238E27FC236}">
                    <a16:creationId xmlns:a16="http://schemas.microsoft.com/office/drawing/2014/main" id="{07515CA2-97FB-DE40-A5A9-4FFAD150DB7D}"/>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3"/>
              </a:solidFill>
              <a:ln w="6739" cap="flat">
                <a:noFill/>
                <a:prstDash val="solid"/>
                <a:miter/>
              </a:ln>
            </p:spPr>
            <p:txBody>
              <a:bodyPr rtlCol="0" anchor="ctr"/>
              <a:lstStyle/>
              <a:p>
                <a:endParaRPr lang="fr-FR"/>
              </a:p>
            </p:txBody>
          </p:sp>
          <p:sp>
            <p:nvSpPr>
              <p:cNvPr id="111" name="Forme libre : forme 65">
                <a:extLst>
                  <a:ext uri="{FF2B5EF4-FFF2-40B4-BE49-F238E27FC236}">
                    <a16:creationId xmlns:a16="http://schemas.microsoft.com/office/drawing/2014/main" id="{82CD7D6D-622A-E347-B207-E7BF58CDAB58}"/>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3"/>
              </a:solidFill>
              <a:ln w="6739" cap="flat">
                <a:noFill/>
                <a:prstDash val="solid"/>
                <a:miter/>
              </a:ln>
            </p:spPr>
            <p:txBody>
              <a:bodyPr rtlCol="0" anchor="ctr"/>
              <a:lstStyle/>
              <a:p>
                <a:endParaRPr lang="fr-FR"/>
              </a:p>
            </p:txBody>
          </p:sp>
          <p:sp>
            <p:nvSpPr>
              <p:cNvPr id="112" name="Forme libre : forme 69">
                <a:extLst>
                  <a:ext uri="{FF2B5EF4-FFF2-40B4-BE49-F238E27FC236}">
                    <a16:creationId xmlns:a16="http://schemas.microsoft.com/office/drawing/2014/main" id="{B87E1F71-FE11-5B4E-A45D-90A6603DC3DA}"/>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3"/>
              </a:solidFill>
              <a:ln w="6739" cap="flat">
                <a:noFill/>
                <a:prstDash val="solid"/>
                <a:miter/>
              </a:ln>
            </p:spPr>
            <p:txBody>
              <a:bodyPr rtlCol="0" anchor="ctr"/>
              <a:lstStyle/>
              <a:p>
                <a:endParaRPr lang="fr-FR"/>
              </a:p>
            </p:txBody>
          </p:sp>
          <p:sp>
            <p:nvSpPr>
              <p:cNvPr id="113" name="Forme libre : forme 79">
                <a:extLst>
                  <a:ext uri="{FF2B5EF4-FFF2-40B4-BE49-F238E27FC236}">
                    <a16:creationId xmlns:a16="http://schemas.microsoft.com/office/drawing/2014/main" id="{A28F177A-A91B-5A46-8631-07345D999777}"/>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3"/>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256393509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rcalaire">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513E8C-C38D-4308-BEDE-1DC5084A703D}"/>
              </a:ext>
            </a:extLst>
          </p:cNvPr>
          <p:cNvSpPr>
            <a:spLocks/>
          </p:cNvSpPr>
          <p:nvPr userDrawn="1"/>
        </p:nvSpPr>
        <p:spPr bwMode="auto">
          <a:xfrm>
            <a:off x="0" y="0"/>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a16="http://schemas.microsoft.com/office/drawing/2014/main" id="{28C71255-EB9D-4C43-82F0-1C01B92D4FFD}"/>
              </a:ext>
            </a:extLst>
          </p:cNvPr>
          <p:cNvGrpSpPr/>
          <p:nvPr userDrawn="1"/>
        </p:nvGrpSpPr>
        <p:grpSpPr>
          <a:xfrm>
            <a:off x="5063709" y="0"/>
            <a:ext cx="2546850" cy="6858000"/>
            <a:chOff x="5063709" y="0"/>
            <a:chExt cx="2546850" cy="6858000"/>
          </a:xfrm>
        </p:grpSpPr>
        <p:sp>
          <p:nvSpPr>
            <p:cNvPr id="11" name="Forme libre : forme 10">
              <a:extLst>
                <a:ext uri="{FF2B5EF4-FFF2-40B4-BE49-F238E27FC236}">
                  <a16:creationId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a16="http://schemas.microsoft.com/office/drawing/2014/main" id="{C405028D-671B-439E-A4D6-1B0A039AEEB0}"/>
              </a:ext>
            </a:extLst>
          </p:cNvPr>
          <p:cNvSpPr>
            <a:spLocks noGrp="1"/>
          </p:cNvSpPr>
          <p:nvPr>
            <p:ph type="title" hasCustomPrompt="1"/>
          </p:nvPr>
        </p:nvSpPr>
        <p:spPr>
          <a:xfrm>
            <a:off x="608949" y="884255"/>
            <a:ext cx="6216780" cy="2767853"/>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a16="http://schemas.microsoft.com/office/drawing/2014/main" id="{5CC4DC46-1D59-4411-8225-C5A324D9805C}"/>
              </a:ext>
            </a:extLst>
          </p:cNvPr>
          <p:cNvSpPr>
            <a:spLocks noGrp="1"/>
          </p:cNvSpPr>
          <p:nvPr>
            <p:ph type="body" idx="1" hasCustomPrompt="1"/>
          </p:nvPr>
        </p:nvSpPr>
        <p:spPr>
          <a:xfrm>
            <a:off x="608949" y="3714582"/>
            <a:ext cx="6216780" cy="2151098"/>
          </a:xfrm>
        </p:spPr>
        <p:txBody>
          <a:bodyPr>
            <a:normAutofit/>
          </a:bodyPr>
          <a:lstStyle>
            <a:lvl1pPr marL="0" indent="0">
              <a:buNone/>
              <a:defRPr lang="fr-FR" sz="1800" b="0" kern="1200" dirty="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4-févr.-21</a:t>
            </a:fld>
            <a:endParaRPr lang="fr-FR"/>
          </a:p>
        </p:txBody>
      </p:sp>
      <p:sp>
        <p:nvSpPr>
          <p:cNvPr id="5" name="Espace réservé du pied de page 4">
            <a:extLst>
              <a:ext uri="{FF2B5EF4-FFF2-40B4-BE49-F238E27FC236}">
                <a16:creationId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a16="http://schemas.microsoft.com/office/drawing/2014/main" id="{A7435047-1EA3-4EA0-9E47-3DD8BE63A4CA}"/>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a16="http://schemas.microsoft.com/office/drawing/2014/main" id="{DDCDB4D4-2C0B-4A04-83C7-0740F6C5FD94}"/>
              </a:ext>
            </a:extLst>
          </p:cNvPr>
          <p:cNvGrpSpPr/>
          <p:nvPr userDrawn="1"/>
        </p:nvGrpSpPr>
        <p:grpSpPr>
          <a:xfrm>
            <a:off x="10979764" y="6057213"/>
            <a:ext cx="775890" cy="196541"/>
            <a:chOff x="1479883" y="1650108"/>
            <a:chExt cx="3134094" cy="793901"/>
          </a:xfrm>
          <a:solidFill>
            <a:schemeClr val="bg1"/>
          </a:solidFill>
        </p:grpSpPr>
        <p:sp>
          <p:nvSpPr>
            <p:cNvPr id="16" name="Forme libre : forme 15">
              <a:extLst>
                <a:ext uri="{FF2B5EF4-FFF2-40B4-BE49-F238E27FC236}">
                  <a16:creationId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a16="http://schemas.microsoft.com/office/drawing/2014/main" id="{E4DDC626-67B3-4407-B497-ED10FB9E595C}"/>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9914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rcalaire avec photo">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513E8C-C38D-4308-BEDE-1DC5084A703D}"/>
              </a:ext>
            </a:extLst>
          </p:cNvPr>
          <p:cNvSpPr>
            <a:spLocks/>
          </p:cNvSpPr>
          <p:nvPr userDrawn="1"/>
        </p:nvSpPr>
        <p:spPr bwMode="auto">
          <a:xfrm>
            <a:off x="0" y="0"/>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3">
              <a:alpha val="8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a16="http://schemas.microsoft.com/office/drawing/2014/main" id="{28C71255-EB9D-4C43-82F0-1C01B92D4FFD}"/>
              </a:ext>
            </a:extLst>
          </p:cNvPr>
          <p:cNvGrpSpPr/>
          <p:nvPr userDrawn="1"/>
        </p:nvGrpSpPr>
        <p:grpSpPr>
          <a:xfrm>
            <a:off x="5063709" y="0"/>
            <a:ext cx="2546850" cy="6858000"/>
            <a:chOff x="5063709" y="0"/>
            <a:chExt cx="2546850" cy="6858000"/>
          </a:xfrm>
        </p:grpSpPr>
        <p:sp>
          <p:nvSpPr>
            <p:cNvPr id="11" name="Forme libre : forme 10">
              <a:extLst>
                <a:ext uri="{FF2B5EF4-FFF2-40B4-BE49-F238E27FC236}">
                  <a16:creationId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a16="http://schemas.microsoft.com/office/drawing/2014/main" id="{C405028D-671B-439E-A4D6-1B0A039AEEB0}"/>
              </a:ext>
            </a:extLst>
          </p:cNvPr>
          <p:cNvSpPr>
            <a:spLocks noGrp="1"/>
          </p:cNvSpPr>
          <p:nvPr>
            <p:ph type="title" hasCustomPrompt="1"/>
          </p:nvPr>
        </p:nvSpPr>
        <p:spPr>
          <a:xfrm>
            <a:off x="608949" y="884255"/>
            <a:ext cx="6216780" cy="2767853"/>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a16="http://schemas.microsoft.com/office/drawing/2014/main" id="{5CC4DC46-1D59-4411-8225-C5A324D9805C}"/>
              </a:ext>
            </a:extLst>
          </p:cNvPr>
          <p:cNvSpPr>
            <a:spLocks noGrp="1"/>
          </p:cNvSpPr>
          <p:nvPr>
            <p:ph type="body" idx="1" hasCustomPrompt="1"/>
          </p:nvPr>
        </p:nvSpPr>
        <p:spPr>
          <a:xfrm>
            <a:off x="608949" y="3714582"/>
            <a:ext cx="6216780" cy="2151098"/>
          </a:xfrm>
        </p:spPr>
        <p:txBody>
          <a:bodyPr>
            <a:normAutofit/>
          </a:bodyPr>
          <a:lstStyle>
            <a:lvl1pPr marL="0" indent="0">
              <a:buNone/>
              <a:defRPr lang="fr-FR" sz="1800" b="0" kern="1200" dirty="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4-févr.-21</a:t>
            </a:fld>
            <a:endParaRPr lang="fr-FR"/>
          </a:p>
        </p:txBody>
      </p:sp>
      <p:sp>
        <p:nvSpPr>
          <p:cNvPr id="5" name="Espace réservé du pied de page 4">
            <a:extLst>
              <a:ext uri="{FF2B5EF4-FFF2-40B4-BE49-F238E27FC236}">
                <a16:creationId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a16="http://schemas.microsoft.com/office/drawing/2014/main" id="{A7435047-1EA3-4EA0-9E47-3DD8BE63A4CA}"/>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a16="http://schemas.microsoft.com/office/drawing/2014/main" id="{DDCDB4D4-2C0B-4A04-83C7-0740F6C5FD94}"/>
              </a:ext>
            </a:extLst>
          </p:cNvPr>
          <p:cNvGrpSpPr/>
          <p:nvPr userDrawn="1"/>
        </p:nvGrpSpPr>
        <p:grpSpPr>
          <a:xfrm>
            <a:off x="10979764" y="6057213"/>
            <a:ext cx="775890" cy="196541"/>
            <a:chOff x="1479883" y="1650108"/>
            <a:chExt cx="3134094" cy="793901"/>
          </a:xfrm>
          <a:solidFill>
            <a:schemeClr val="bg1"/>
          </a:solidFill>
        </p:grpSpPr>
        <p:sp>
          <p:nvSpPr>
            <p:cNvPr id="16" name="Forme libre : forme 15">
              <a:extLst>
                <a:ext uri="{FF2B5EF4-FFF2-40B4-BE49-F238E27FC236}">
                  <a16:creationId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a16="http://schemas.microsoft.com/office/drawing/2014/main" id="{E4DDC626-67B3-4407-B497-ED10FB9E595C}"/>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797803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4482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1">
            <a:extLst>
              <a:ext uri="{FF2B5EF4-FFF2-40B4-BE49-F238E27FC236}">
                <a16:creationId xmlns:a16="http://schemas.microsoft.com/office/drawing/2014/main" id="{0DBB3B23-BAAE-4D7C-AE53-8114659861DD}"/>
              </a:ext>
            </a:extLst>
          </p:cNvPr>
          <p:cNvSpPr>
            <a:spLocks noGrp="1"/>
          </p:cNvSpPr>
          <p:nvPr>
            <p:ph type="body" sz="quarter" idx="14"/>
          </p:nvPr>
        </p:nvSpPr>
        <p:spPr>
          <a:xfrm>
            <a:off x="6349800"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3847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B0860-5A16-4ED5-9501-D8164B0950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695F22-2C58-42B1-9CB4-A1EDEF815F4B}"/>
              </a:ext>
            </a:extLst>
          </p:cNvPr>
          <p:cNvSpPr>
            <a:spLocks noGrp="1"/>
          </p:cNvSpPr>
          <p:nvPr>
            <p:ph type="dt" sz="half" idx="10"/>
          </p:nvPr>
        </p:nvSpPr>
        <p:spPr/>
        <p:txBody>
          <a:bodyPr/>
          <a:lstStyle/>
          <a:p>
            <a:fld id="{4AC6AD7E-9B6C-48F9-A241-590707FCE83E}" type="datetime5">
              <a:rPr lang="fr-FR" smtClean="0"/>
              <a:t>4-févr.-21</a:t>
            </a:fld>
            <a:endParaRPr lang="fr-FR"/>
          </a:p>
        </p:txBody>
      </p:sp>
      <p:sp>
        <p:nvSpPr>
          <p:cNvPr id="4" name="Espace réservé du pied de page 3">
            <a:extLst>
              <a:ext uri="{FF2B5EF4-FFF2-40B4-BE49-F238E27FC236}">
                <a16:creationId xmlns:a16="http://schemas.microsoft.com/office/drawing/2014/main" id="{3573D69E-62C0-4FB5-9080-EDD1F75FAE21}"/>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AD1A7C1C-5CB4-4B4E-9C77-7C087F3CD71F}"/>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99443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4-févr.-21</a:t>
            </a:fld>
            <a:endParaRPr lang="fr-FR"/>
          </a:p>
        </p:txBody>
      </p:sp>
      <p:sp>
        <p:nvSpPr>
          <p:cNvPr id="3" name="Espace réservé du pied de page 2">
            <a:extLst>
              <a:ext uri="{FF2B5EF4-FFF2-40B4-BE49-F238E27FC236}">
                <a16:creationId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4073359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4-févr.-21</a:t>
            </a:fld>
            <a:endParaRPr lang="fr-FR"/>
          </a:p>
        </p:txBody>
      </p:sp>
      <p:sp>
        <p:nvSpPr>
          <p:cNvPr id="3" name="Espace réservé du pied de page 2">
            <a:extLst>
              <a:ext uri="{FF2B5EF4-FFF2-40B4-BE49-F238E27FC236}">
                <a16:creationId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86146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37CCAC-7D0F-416F-82F1-68462F157E5D}"/>
              </a:ext>
            </a:extLst>
          </p:cNvPr>
          <p:cNvSpPr/>
          <p:nvPr userDrawn="1"/>
        </p:nvSpPr>
        <p:spPr>
          <a:xfrm>
            <a:off x="0" y="0"/>
            <a:ext cx="12192000" cy="6858000"/>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83314659-17A7-4173-AF75-7557258404AA}"/>
              </a:ext>
            </a:extLst>
          </p:cNvPr>
          <p:cNvSpPr>
            <a:spLocks/>
          </p:cNvSpPr>
          <p:nvPr userDrawn="1"/>
        </p:nvSpPr>
        <p:spPr bwMode="auto">
          <a:xfrm>
            <a:off x="1378617"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5" name="Groupe 84">
            <a:extLst>
              <a:ext uri="{FF2B5EF4-FFF2-40B4-BE49-F238E27FC236}">
                <a16:creationId xmlns:a16="http://schemas.microsoft.com/office/drawing/2014/main" id="{C11DEB4D-9E95-4953-B69C-61E61EB95766}"/>
              </a:ext>
            </a:extLst>
          </p:cNvPr>
          <p:cNvGrpSpPr/>
          <p:nvPr userDrawn="1"/>
        </p:nvGrpSpPr>
        <p:grpSpPr>
          <a:xfrm>
            <a:off x="2184376" y="0"/>
            <a:ext cx="8163984" cy="6858000"/>
            <a:chOff x="2184376" y="0"/>
            <a:chExt cx="8163984" cy="6858000"/>
          </a:xfrm>
        </p:grpSpPr>
        <p:grpSp>
          <p:nvGrpSpPr>
            <p:cNvPr id="86" name="Groupe 85">
              <a:extLst>
                <a:ext uri="{FF2B5EF4-FFF2-40B4-BE49-F238E27FC236}">
                  <a16:creationId xmlns:a16="http://schemas.microsoft.com/office/drawing/2014/main" id="{D55F6788-EDD1-4E78-9DD9-30E910C62164}"/>
                </a:ext>
              </a:extLst>
            </p:cNvPr>
            <p:cNvGrpSpPr/>
            <p:nvPr/>
          </p:nvGrpSpPr>
          <p:grpSpPr>
            <a:xfrm>
              <a:off x="2184376" y="1"/>
              <a:ext cx="3052259" cy="6857999"/>
              <a:chOff x="2184376" y="1"/>
              <a:chExt cx="3052259" cy="6857999"/>
            </a:xfrm>
          </p:grpSpPr>
          <p:sp>
            <p:nvSpPr>
              <p:cNvPr id="90" name="Forme libre : forme 89">
                <a:extLst>
                  <a:ext uri="{FF2B5EF4-FFF2-40B4-BE49-F238E27FC236}">
                    <a16:creationId xmlns:a16="http://schemas.microsoft.com/office/drawing/2014/main" id="{F134B607-E8B7-43AD-A5DE-E488C95D59A9}"/>
                  </a:ext>
                </a:extLst>
              </p:cNvPr>
              <p:cNvSpPr>
                <a:spLocks/>
              </p:cNvSpPr>
              <p:nvPr/>
            </p:nvSpPr>
            <p:spPr bwMode="auto">
              <a:xfrm>
                <a:off x="2400142" y="1"/>
                <a:ext cx="2836493" cy="6857999"/>
              </a:xfrm>
              <a:custGeom>
                <a:avLst/>
                <a:gdLst>
                  <a:gd name="connsiteX0" fmla="*/ 2836493 w 3695859"/>
                  <a:gd name="connsiteY0" fmla="*/ 0 h 6857999"/>
                  <a:gd name="connsiteX1" fmla="*/ 3695859 w 3695859"/>
                  <a:gd name="connsiteY1" fmla="*/ 0 h 6857999"/>
                  <a:gd name="connsiteX2" fmla="*/ 3695859 w 3695859"/>
                  <a:gd name="connsiteY2" fmla="*/ 6857999 h 6857999"/>
                  <a:gd name="connsiteX3" fmla="*/ 1167094 w 3695859"/>
                  <a:gd name="connsiteY3" fmla="*/ 6857999 h 6857999"/>
                  <a:gd name="connsiteX4" fmla="*/ 1079111 w 3695859"/>
                  <a:gd name="connsiteY4" fmla="*/ 6786356 h 6857999"/>
                  <a:gd name="connsiteX5" fmla="*/ 185816 w 3695859"/>
                  <a:gd name="connsiteY5" fmla="*/ 5318683 h 6857999"/>
                  <a:gd name="connsiteX6" fmla="*/ 449629 w 3695859"/>
                  <a:gd name="connsiteY6" fmla="*/ 1969286 h 6857999"/>
                  <a:gd name="connsiteX7" fmla="*/ 2678844 w 3695859"/>
                  <a:gd name="connsiteY7" fmla="*/ 39647 h 6857999"/>
                  <a:gd name="connsiteX0" fmla="*/ 2836493 w 3710372"/>
                  <a:gd name="connsiteY0" fmla="*/ 0 h 6857999"/>
                  <a:gd name="connsiteX1" fmla="*/ 3695859 w 3710372"/>
                  <a:gd name="connsiteY1" fmla="*/ 0 h 6857999"/>
                  <a:gd name="connsiteX2" fmla="*/ 3710372 w 3710372"/>
                  <a:gd name="connsiteY2" fmla="*/ 3236685 h 6857999"/>
                  <a:gd name="connsiteX3" fmla="*/ 3695859 w 3710372"/>
                  <a:gd name="connsiteY3" fmla="*/ 6857999 h 6857999"/>
                  <a:gd name="connsiteX4" fmla="*/ 1167094 w 3710372"/>
                  <a:gd name="connsiteY4" fmla="*/ 6857999 h 6857999"/>
                  <a:gd name="connsiteX5" fmla="*/ 1079111 w 3710372"/>
                  <a:gd name="connsiteY5" fmla="*/ 6786356 h 6857999"/>
                  <a:gd name="connsiteX6" fmla="*/ 185816 w 3710372"/>
                  <a:gd name="connsiteY6" fmla="*/ 5318683 h 6857999"/>
                  <a:gd name="connsiteX7" fmla="*/ 449629 w 3710372"/>
                  <a:gd name="connsiteY7" fmla="*/ 1969286 h 6857999"/>
                  <a:gd name="connsiteX8" fmla="*/ 2678844 w 3710372"/>
                  <a:gd name="connsiteY8" fmla="*/ 39647 h 6857999"/>
                  <a:gd name="connsiteX9" fmla="*/ 2836493 w 3710372"/>
                  <a:gd name="connsiteY9" fmla="*/ 0 h 6857999"/>
                  <a:gd name="connsiteX0" fmla="*/ 3710372 w 3801812"/>
                  <a:gd name="connsiteY0" fmla="*/ 3236685 h 6857999"/>
                  <a:gd name="connsiteX1" fmla="*/ 3695859 w 3801812"/>
                  <a:gd name="connsiteY1" fmla="*/ 6857999 h 6857999"/>
                  <a:gd name="connsiteX2" fmla="*/ 1167094 w 3801812"/>
                  <a:gd name="connsiteY2" fmla="*/ 6857999 h 6857999"/>
                  <a:gd name="connsiteX3" fmla="*/ 1079111 w 3801812"/>
                  <a:gd name="connsiteY3" fmla="*/ 6786356 h 6857999"/>
                  <a:gd name="connsiteX4" fmla="*/ 185816 w 3801812"/>
                  <a:gd name="connsiteY4" fmla="*/ 5318683 h 6857999"/>
                  <a:gd name="connsiteX5" fmla="*/ 449629 w 3801812"/>
                  <a:gd name="connsiteY5" fmla="*/ 1969286 h 6857999"/>
                  <a:gd name="connsiteX6" fmla="*/ 2678844 w 3801812"/>
                  <a:gd name="connsiteY6" fmla="*/ 39647 h 6857999"/>
                  <a:gd name="connsiteX7" fmla="*/ 2836493 w 3801812"/>
                  <a:gd name="connsiteY7" fmla="*/ 0 h 6857999"/>
                  <a:gd name="connsiteX8" fmla="*/ 3695859 w 3801812"/>
                  <a:gd name="connsiteY8" fmla="*/ 0 h 6857999"/>
                  <a:gd name="connsiteX9" fmla="*/ 3801812 w 3801812"/>
                  <a:gd name="connsiteY9" fmla="*/ 3328125 h 6857999"/>
                  <a:gd name="connsiteX0" fmla="*/ 3695859 w 3801812"/>
                  <a:gd name="connsiteY0" fmla="*/ 6857999 h 6857999"/>
                  <a:gd name="connsiteX1" fmla="*/ 1167094 w 3801812"/>
                  <a:gd name="connsiteY1" fmla="*/ 6857999 h 6857999"/>
                  <a:gd name="connsiteX2" fmla="*/ 1079111 w 3801812"/>
                  <a:gd name="connsiteY2" fmla="*/ 6786356 h 6857999"/>
                  <a:gd name="connsiteX3" fmla="*/ 185816 w 3801812"/>
                  <a:gd name="connsiteY3" fmla="*/ 5318683 h 6857999"/>
                  <a:gd name="connsiteX4" fmla="*/ 449629 w 3801812"/>
                  <a:gd name="connsiteY4" fmla="*/ 1969286 h 6857999"/>
                  <a:gd name="connsiteX5" fmla="*/ 2678844 w 3801812"/>
                  <a:gd name="connsiteY5" fmla="*/ 39647 h 6857999"/>
                  <a:gd name="connsiteX6" fmla="*/ 2836493 w 3801812"/>
                  <a:gd name="connsiteY6" fmla="*/ 0 h 6857999"/>
                  <a:gd name="connsiteX7" fmla="*/ 3695859 w 3801812"/>
                  <a:gd name="connsiteY7" fmla="*/ 0 h 6857999"/>
                  <a:gd name="connsiteX8" fmla="*/ 3801812 w 3801812"/>
                  <a:gd name="connsiteY8" fmla="*/ 3328125 h 6857999"/>
                  <a:gd name="connsiteX0" fmla="*/ 3695859 w 3695859"/>
                  <a:gd name="connsiteY0" fmla="*/ 6857999 h 6857999"/>
                  <a:gd name="connsiteX1" fmla="*/ 1167094 w 3695859"/>
                  <a:gd name="connsiteY1" fmla="*/ 6857999 h 6857999"/>
                  <a:gd name="connsiteX2" fmla="*/ 1079111 w 3695859"/>
                  <a:gd name="connsiteY2" fmla="*/ 6786356 h 6857999"/>
                  <a:gd name="connsiteX3" fmla="*/ 185816 w 3695859"/>
                  <a:gd name="connsiteY3" fmla="*/ 5318683 h 6857999"/>
                  <a:gd name="connsiteX4" fmla="*/ 449629 w 3695859"/>
                  <a:gd name="connsiteY4" fmla="*/ 1969286 h 6857999"/>
                  <a:gd name="connsiteX5" fmla="*/ 2678844 w 3695859"/>
                  <a:gd name="connsiteY5" fmla="*/ 39647 h 6857999"/>
                  <a:gd name="connsiteX6" fmla="*/ 2836493 w 3695859"/>
                  <a:gd name="connsiteY6" fmla="*/ 0 h 6857999"/>
                  <a:gd name="connsiteX7" fmla="*/ 3695859 w 3695859"/>
                  <a:gd name="connsiteY7" fmla="*/ 0 h 6857999"/>
                  <a:gd name="connsiteX0" fmla="*/ 1167094 w 3695859"/>
                  <a:gd name="connsiteY0" fmla="*/ 6857999 h 6857999"/>
                  <a:gd name="connsiteX1" fmla="*/ 1079111 w 3695859"/>
                  <a:gd name="connsiteY1" fmla="*/ 6786356 h 6857999"/>
                  <a:gd name="connsiteX2" fmla="*/ 185816 w 3695859"/>
                  <a:gd name="connsiteY2" fmla="*/ 5318683 h 6857999"/>
                  <a:gd name="connsiteX3" fmla="*/ 449629 w 3695859"/>
                  <a:gd name="connsiteY3" fmla="*/ 1969286 h 6857999"/>
                  <a:gd name="connsiteX4" fmla="*/ 2678844 w 3695859"/>
                  <a:gd name="connsiteY4" fmla="*/ 39647 h 6857999"/>
                  <a:gd name="connsiteX5" fmla="*/ 2836493 w 3695859"/>
                  <a:gd name="connsiteY5" fmla="*/ 0 h 6857999"/>
                  <a:gd name="connsiteX6" fmla="*/ 3695859 w 3695859"/>
                  <a:gd name="connsiteY6" fmla="*/ 0 h 6857999"/>
                  <a:gd name="connsiteX0" fmla="*/ 1167094 w 2836493"/>
                  <a:gd name="connsiteY0" fmla="*/ 6857999 h 6857999"/>
                  <a:gd name="connsiteX1" fmla="*/ 1079111 w 2836493"/>
                  <a:gd name="connsiteY1" fmla="*/ 6786356 h 6857999"/>
                  <a:gd name="connsiteX2" fmla="*/ 185816 w 2836493"/>
                  <a:gd name="connsiteY2" fmla="*/ 5318683 h 6857999"/>
                  <a:gd name="connsiteX3" fmla="*/ 449629 w 2836493"/>
                  <a:gd name="connsiteY3" fmla="*/ 1969286 h 6857999"/>
                  <a:gd name="connsiteX4" fmla="*/ 2678844 w 2836493"/>
                  <a:gd name="connsiteY4" fmla="*/ 39647 h 6857999"/>
                  <a:gd name="connsiteX5" fmla="*/ 2836493 w 2836493"/>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493" h="6857999">
                    <a:moveTo>
                      <a:pt x="1167094" y="6857999"/>
                    </a:moveTo>
                    <a:lnTo>
                      <a:pt x="1079111" y="6786356"/>
                    </a:lnTo>
                    <a:cubicBezTo>
                      <a:pt x="663616" y="6421259"/>
                      <a:pt x="361416" y="5909608"/>
                      <a:pt x="185816" y="5318683"/>
                    </a:cubicBezTo>
                    <a:cubicBezTo>
                      <a:pt x="-130759" y="4276942"/>
                      <a:pt x="-42821" y="2980259"/>
                      <a:pt x="449629" y="1969286"/>
                    </a:cubicBezTo>
                    <a:cubicBezTo>
                      <a:pt x="950872" y="953918"/>
                      <a:pt x="1755500" y="290192"/>
                      <a:pt x="2678844" y="39647"/>
                    </a:cubicBezTo>
                    <a:lnTo>
                      <a:pt x="2836493" y="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91" name="Forme libre : forme 90">
                <a:extLst>
                  <a:ext uri="{FF2B5EF4-FFF2-40B4-BE49-F238E27FC236}">
                    <a16:creationId xmlns:a16="http://schemas.microsoft.com/office/drawing/2014/main" id="{1CD319C9-C379-4F1D-8BCF-5CDBCEBF7D41}"/>
                  </a:ext>
                </a:extLst>
              </p:cNvPr>
              <p:cNvSpPr>
                <a:spLocks/>
              </p:cNvSpPr>
              <p:nvPr/>
            </p:nvSpPr>
            <p:spPr bwMode="auto">
              <a:xfrm rot="16200000">
                <a:off x="191532" y="1992845"/>
                <a:ext cx="6857999" cy="2872312"/>
              </a:xfrm>
              <a:custGeom>
                <a:avLst/>
                <a:gdLst>
                  <a:gd name="connsiteX0" fmla="*/ 6857999 w 6857999"/>
                  <a:gd name="connsiteY0" fmla="*/ 2872312 h 3911625"/>
                  <a:gd name="connsiteX1" fmla="*/ 6857999 w 6857999"/>
                  <a:gd name="connsiteY1" fmla="*/ 3911625 h 3911625"/>
                  <a:gd name="connsiteX2" fmla="*/ 0 w 6857999"/>
                  <a:gd name="connsiteY2" fmla="*/ 3911625 h 3911625"/>
                  <a:gd name="connsiteX3" fmla="*/ 0 w 6857999"/>
                  <a:gd name="connsiteY3" fmla="*/ 1545459 h 3911625"/>
                  <a:gd name="connsiteX4" fmla="*/ 179900 w 6857999"/>
                  <a:gd name="connsiteY4" fmla="*/ 1267806 h 3911625"/>
                  <a:gd name="connsiteX5" fmla="*/ 3190946 w 6857999"/>
                  <a:gd name="connsiteY5" fmla="*/ 164667 h 3911625"/>
                  <a:gd name="connsiteX6" fmla="*/ 6856585 w 6857999"/>
                  <a:gd name="connsiteY6" fmla="*/ 2868724 h 3911625"/>
                  <a:gd name="connsiteX0" fmla="*/ 6857999 w 6857999"/>
                  <a:gd name="connsiteY0" fmla="*/ 2872312 h 3940653"/>
                  <a:gd name="connsiteX1" fmla="*/ 6857999 w 6857999"/>
                  <a:gd name="connsiteY1" fmla="*/ 3911625 h 3940653"/>
                  <a:gd name="connsiteX2" fmla="*/ 3911600 w 6857999"/>
                  <a:gd name="connsiteY2" fmla="*/ 3940653 h 3940653"/>
                  <a:gd name="connsiteX3" fmla="*/ 0 w 6857999"/>
                  <a:gd name="connsiteY3" fmla="*/ 3911625 h 3940653"/>
                  <a:gd name="connsiteX4" fmla="*/ 0 w 6857999"/>
                  <a:gd name="connsiteY4" fmla="*/ 1545459 h 3940653"/>
                  <a:gd name="connsiteX5" fmla="*/ 179900 w 6857999"/>
                  <a:gd name="connsiteY5" fmla="*/ 1267806 h 3940653"/>
                  <a:gd name="connsiteX6" fmla="*/ 3190946 w 6857999"/>
                  <a:gd name="connsiteY6" fmla="*/ 164667 h 3940653"/>
                  <a:gd name="connsiteX7" fmla="*/ 6856585 w 6857999"/>
                  <a:gd name="connsiteY7" fmla="*/ 2868724 h 3940653"/>
                  <a:gd name="connsiteX8" fmla="*/ 6857999 w 6857999"/>
                  <a:gd name="connsiteY8" fmla="*/ 2872312 h 3940653"/>
                  <a:gd name="connsiteX0" fmla="*/ 3911600 w 6857999"/>
                  <a:gd name="connsiteY0" fmla="*/ 3940653 h 4032093"/>
                  <a:gd name="connsiteX1" fmla="*/ 0 w 6857999"/>
                  <a:gd name="connsiteY1" fmla="*/ 3911625 h 4032093"/>
                  <a:gd name="connsiteX2" fmla="*/ 0 w 6857999"/>
                  <a:gd name="connsiteY2" fmla="*/ 1545459 h 4032093"/>
                  <a:gd name="connsiteX3" fmla="*/ 179900 w 6857999"/>
                  <a:gd name="connsiteY3" fmla="*/ 1267806 h 4032093"/>
                  <a:gd name="connsiteX4" fmla="*/ 3190946 w 6857999"/>
                  <a:gd name="connsiteY4" fmla="*/ 164667 h 4032093"/>
                  <a:gd name="connsiteX5" fmla="*/ 6856585 w 6857999"/>
                  <a:gd name="connsiteY5" fmla="*/ 2868724 h 4032093"/>
                  <a:gd name="connsiteX6" fmla="*/ 6857999 w 6857999"/>
                  <a:gd name="connsiteY6" fmla="*/ 2872312 h 4032093"/>
                  <a:gd name="connsiteX7" fmla="*/ 6857999 w 6857999"/>
                  <a:gd name="connsiteY7" fmla="*/ 3911625 h 4032093"/>
                  <a:gd name="connsiteX8" fmla="*/ 4003040 w 6857999"/>
                  <a:gd name="connsiteY8" fmla="*/ 4032093 h 4032093"/>
                  <a:gd name="connsiteX0" fmla="*/ 3911600 w 6857999"/>
                  <a:gd name="connsiteY0" fmla="*/ 3940653 h 3940653"/>
                  <a:gd name="connsiteX1" fmla="*/ 0 w 6857999"/>
                  <a:gd name="connsiteY1" fmla="*/ 3911625 h 3940653"/>
                  <a:gd name="connsiteX2" fmla="*/ 0 w 6857999"/>
                  <a:gd name="connsiteY2" fmla="*/ 1545459 h 3940653"/>
                  <a:gd name="connsiteX3" fmla="*/ 179900 w 6857999"/>
                  <a:gd name="connsiteY3" fmla="*/ 1267806 h 3940653"/>
                  <a:gd name="connsiteX4" fmla="*/ 3190946 w 6857999"/>
                  <a:gd name="connsiteY4" fmla="*/ 164667 h 3940653"/>
                  <a:gd name="connsiteX5" fmla="*/ 6856585 w 6857999"/>
                  <a:gd name="connsiteY5" fmla="*/ 2868724 h 3940653"/>
                  <a:gd name="connsiteX6" fmla="*/ 6857999 w 6857999"/>
                  <a:gd name="connsiteY6" fmla="*/ 2872312 h 3940653"/>
                  <a:gd name="connsiteX7" fmla="*/ 6857999 w 6857999"/>
                  <a:gd name="connsiteY7" fmla="*/ 3911625 h 3940653"/>
                  <a:gd name="connsiteX0" fmla="*/ 0 w 6857999"/>
                  <a:gd name="connsiteY0" fmla="*/ 3911625 h 3911625"/>
                  <a:gd name="connsiteX1" fmla="*/ 0 w 6857999"/>
                  <a:gd name="connsiteY1" fmla="*/ 1545459 h 3911625"/>
                  <a:gd name="connsiteX2" fmla="*/ 179900 w 6857999"/>
                  <a:gd name="connsiteY2" fmla="*/ 1267806 h 3911625"/>
                  <a:gd name="connsiteX3" fmla="*/ 3190946 w 6857999"/>
                  <a:gd name="connsiteY3" fmla="*/ 164667 h 3911625"/>
                  <a:gd name="connsiteX4" fmla="*/ 6856585 w 6857999"/>
                  <a:gd name="connsiteY4" fmla="*/ 2868724 h 3911625"/>
                  <a:gd name="connsiteX5" fmla="*/ 6857999 w 6857999"/>
                  <a:gd name="connsiteY5" fmla="*/ 2872312 h 3911625"/>
                  <a:gd name="connsiteX6" fmla="*/ 6857999 w 6857999"/>
                  <a:gd name="connsiteY6" fmla="*/ 3911625 h 3911625"/>
                  <a:gd name="connsiteX0" fmla="*/ 0 w 6857999"/>
                  <a:gd name="connsiteY0" fmla="*/ 1545459 h 3911625"/>
                  <a:gd name="connsiteX1" fmla="*/ 179900 w 6857999"/>
                  <a:gd name="connsiteY1" fmla="*/ 1267806 h 3911625"/>
                  <a:gd name="connsiteX2" fmla="*/ 3190946 w 6857999"/>
                  <a:gd name="connsiteY2" fmla="*/ 164667 h 3911625"/>
                  <a:gd name="connsiteX3" fmla="*/ 6856585 w 6857999"/>
                  <a:gd name="connsiteY3" fmla="*/ 2868724 h 3911625"/>
                  <a:gd name="connsiteX4" fmla="*/ 6857999 w 6857999"/>
                  <a:gd name="connsiteY4" fmla="*/ 2872312 h 3911625"/>
                  <a:gd name="connsiteX5" fmla="*/ 6857999 w 6857999"/>
                  <a:gd name="connsiteY5" fmla="*/ 3911625 h 3911625"/>
                  <a:gd name="connsiteX0" fmla="*/ 0 w 6857999"/>
                  <a:gd name="connsiteY0" fmla="*/ 1545459 h 2872312"/>
                  <a:gd name="connsiteX1" fmla="*/ 179900 w 6857999"/>
                  <a:gd name="connsiteY1" fmla="*/ 1267806 h 2872312"/>
                  <a:gd name="connsiteX2" fmla="*/ 3190946 w 6857999"/>
                  <a:gd name="connsiteY2" fmla="*/ 164667 h 2872312"/>
                  <a:gd name="connsiteX3" fmla="*/ 6856585 w 6857999"/>
                  <a:gd name="connsiteY3" fmla="*/ 2868724 h 2872312"/>
                  <a:gd name="connsiteX4" fmla="*/ 6857999 w 6857999"/>
                  <a:gd name="connsiteY4" fmla="*/ 2872312 h 28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872312">
                    <a:moveTo>
                      <a:pt x="0" y="1545459"/>
                    </a:moveTo>
                    <a:lnTo>
                      <a:pt x="179900" y="1267806"/>
                    </a:lnTo>
                    <a:cubicBezTo>
                      <a:pt x="895883" y="271705"/>
                      <a:pt x="1979216" y="-301742"/>
                      <a:pt x="3190946" y="164667"/>
                    </a:cubicBezTo>
                    <a:cubicBezTo>
                      <a:pt x="4873904" y="815832"/>
                      <a:pt x="6309183" y="1590882"/>
                      <a:pt x="6856585" y="2868724"/>
                    </a:cubicBezTo>
                    <a:lnTo>
                      <a:pt x="6857999" y="2872312"/>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grpSp>
          <p:nvGrpSpPr>
            <p:cNvPr id="87" name="Groupe 86">
              <a:extLst>
                <a:ext uri="{FF2B5EF4-FFF2-40B4-BE49-F238E27FC236}">
                  <a16:creationId xmlns:a16="http://schemas.microsoft.com/office/drawing/2014/main" id="{CA15EE9F-FB00-4082-8373-5D7538C9EC60}"/>
                </a:ext>
              </a:extLst>
            </p:cNvPr>
            <p:cNvGrpSpPr/>
            <p:nvPr/>
          </p:nvGrpSpPr>
          <p:grpSpPr>
            <a:xfrm>
              <a:off x="6888253" y="0"/>
              <a:ext cx="3460107" cy="6858000"/>
              <a:chOff x="6888253" y="0"/>
              <a:chExt cx="3460107" cy="6858000"/>
            </a:xfrm>
          </p:grpSpPr>
          <p:sp>
            <p:nvSpPr>
              <p:cNvPr id="88" name="Forme libre : forme 87">
                <a:extLst>
                  <a:ext uri="{FF2B5EF4-FFF2-40B4-BE49-F238E27FC236}">
                    <a16:creationId xmlns:a16="http://schemas.microsoft.com/office/drawing/2014/main" id="{6DDC5B27-F981-4B14-9C93-3521F08CC649}"/>
                  </a:ext>
                </a:extLst>
              </p:cNvPr>
              <p:cNvSpPr>
                <a:spLocks/>
              </p:cNvSpPr>
              <p:nvPr/>
            </p:nvSpPr>
            <p:spPr bwMode="auto">
              <a:xfrm>
                <a:off x="6888253" y="1"/>
                <a:ext cx="3460107" cy="6857999"/>
              </a:xfrm>
              <a:custGeom>
                <a:avLst/>
                <a:gdLst>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14515 w 4266874"/>
                  <a:gd name="connsiteY0" fmla="*/ 0 h 6857999"/>
                  <a:gd name="connsiteX1" fmla="*/ 806767 w 4266874"/>
                  <a:gd name="connsiteY1" fmla="*/ 0 h 6857999"/>
                  <a:gd name="connsiteX2" fmla="*/ 819798 w 4266874"/>
                  <a:gd name="connsiteY2" fmla="*/ 2388 h 6857999"/>
                  <a:gd name="connsiteX3" fmla="*/ 1934612 w 4266874"/>
                  <a:gd name="connsiteY3" fmla="*/ 364916 h 6857999"/>
                  <a:gd name="connsiteX4" fmla="*/ 3992349 w 4266874"/>
                  <a:gd name="connsiteY4" fmla="*/ 2149503 h 6857999"/>
                  <a:gd name="connsiteX5" fmla="*/ 3930793 w 4266874"/>
                  <a:gd name="connsiteY5" fmla="*/ 4342875 h 6857999"/>
                  <a:gd name="connsiteX6" fmla="*/ 1705975 w 4266874"/>
                  <a:gd name="connsiteY6" fmla="*/ 6501082 h 6857999"/>
                  <a:gd name="connsiteX7" fmla="*/ 1334474 w 4266874"/>
                  <a:gd name="connsiteY7" fmla="*/ 6715639 h 6857999"/>
                  <a:gd name="connsiteX8" fmla="*/ 1050455 w 4266874"/>
                  <a:gd name="connsiteY8" fmla="*/ 6857999 h 6857999"/>
                  <a:gd name="connsiteX9" fmla="*/ 14515 w 4266874"/>
                  <a:gd name="connsiteY9" fmla="*/ 6857999 h 6857999"/>
                  <a:gd name="connsiteX10" fmla="*/ 0 w 4266874"/>
                  <a:gd name="connsiteY10" fmla="*/ 3062513 h 6857999"/>
                  <a:gd name="connsiteX11" fmla="*/ 14515 w 4266874"/>
                  <a:gd name="connsiteY11" fmla="*/ 0 h 6857999"/>
                  <a:gd name="connsiteX0" fmla="*/ 0 w 4266874"/>
                  <a:gd name="connsiteY0" fmla="*/ 3062513 h 6857999"/>
                  <a:gd name="connsiteX1" fmla="*/ 14515 w 4266874"/>
                  <a:gd name="connsiteY1" fmla="*/ 0 h 6857999"/>
                  <a:gd name="connsiteX2" fmla="*/ 806767 w 4266874"/>
                  <a:gd name="connsiteY2" fmla="*/ 0 h 6857999"/>
                  <a:gd name="connsiteX3" fmla="*/ 819798 w 4266874"/>
                  <a:gd name="connsiteY3" fmla="*/ 2388 h 6857999"/>
                  <a:gd name="connsiteX4" fmla="*/ 1934612 w 4266874"/>
                  <a:gd name="connsiteY4" fmla="*/ 364916 h 6857999"/>
                  <a:gd name="connsiteX5" fmla="*/ 3992349 w 4266874"/>
                  <a:gd name="connsiteY5" fmla="*/ 2149503 h 6857999"/>
                  <a:gd name="connsiteX6" fmla="*/ 3930793 w 4266874"/>
                  <a:gd name="connsiteY6" fmla="*/ 4342875 h 6857999"/>
                  <a:gd name="connsiteX7" fmla="*/ 1705975 w 4266874"/>
                  <a:gd name="connsiteY7" fmla="*/ 6501082 h 6857999"/>
                  <a:gd name="connsiteX8" fmla="*/ 1334474 w 4266874"/>
                  <a:gd name="connsiteY8" fmla="*/ 6715639 h 6857999"/>
                  <a:gd name="connsiteX9" fmla="*/ 1050455 w 4266874"/>
                  <a:gd name="connsiteY9" fmla="*/ 6857999 h 6857999"/>
                  <a:gd name="connsiteX10" fmla="*/ 14515 w 4266874"/>
                  <a:gd name="connsiteY10" fmla="*/ 6857999 h 6857999"/>
                  <a:gd name="connsiteX11" fmla="*/ 91440 w 4266874"/>
                  <a:gd name="connsiteY11" fmla="*/ 3153953 h 6857999"/>
                  <a:gd name="connsiteX0" fmla="*/ 2226 w 4254585"/>
                  <a:gd name="connsiteY0" fmla="*/ 0 h 6857999"/>
                  <a:gd name="connsiteX1" fmla="*/ 794478 w 4254585"/>
                  <a:gd name="connsiteY1" fmla="*/ 0 h 6857999"/>
                  <a:gd name="connsiteX2" fmla="*/ 807509 w 4254585"/>
                  <a:gd name="connsiteY2" fmla="*/ 2388 h 6857999"/>
                  <a:gd name="connsiteX3" fmla="*/ 1922323 w 4254585"/>
                  <a:gd name="connsiteY3" fmla="*/ 364916 h 6857999"/>
                  <a:gd name="connsiteX4" fmla="*/ 3980060 w 4254585"/>
                  <a:gd name="connsiteY4" fmla="*/ 2149503 h 6857999"/>
                  <a:gd name="connsiteX5" fmla="*/ 3918504 w 4254585"/>
                  <a:gd name="connsiteY5" fmla="*/ 4342875 h 6857999"/>
                  <a:gd name="connsiteX6" fmla="*/ 1693686 w 4254585"/>
                  <a:gd name="connsiteY6" fmla="*/ 6501082 h 6857999"/>
                  <a:gd name="connsiteX7" fmla="*/ 1322185 w 4254585"/>
                  <a:gd name="connsiteY7" fmla="*/ 6715639 h 6857999"/>
                  <a:gd name="connsiteX8" fmla="*/ 1038166 w 4254585"/>
                  <a:gd name="connsiteY8" fmla="*/ 6857999 h 6857999"/>
                  <a:gd name="connsiteX9" fmla="*/ 2226 w 4254585"/>
                  <a:gd name="connsiteY9" fmla="*/ 6857999 h 6857999"/>
                  <a:gd name="connsiteX10" fmla="*/ 79151 w 4254585"/>
                  <a:gd name="connsiteY10" fmla="*/ 3153953 h 6857999"/>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792252 w 4252359"/>
                  <a:gd name="connsiteY0" fmla="*/ 0 h 6857999"/>
                  <a:gd name="connsiteX1" fmla="*/ 805283 w 4252359"/>
                  <a:gd name="connsiteY1" fmla="*/ 2388 h 6857999"/>
                  <a:gd name="connsiteX2" fmla="*/ 1920097 w 4252359"/>
                  <a:gd name="connsiteY2" fmla="*/ 364916 h 6857999"/>
                  <a:gd name="connsiteX3" fmla="*/ 3977834 w 4252359"/>
                  <a:gd name="connsiteY3" fmla="*/ 2149503 h 6857999"/>
                  <a:gd name="connsiteX4" fmla="*/ 3916278 w 4252359"/>
                  <a:gd name="connsiteY4" fmla="*/ 4342875 h 6857999"/>
                  <a:gd name="connsiteX5" fmla="*/ 1691460 w 4252359"/>
                  <a:gd name="connsiteY5" fmla="*/ 6501082 h 6857999"/>
                  <a:gd name="connsiteX6" fmla="*/ 1319959 w 4252359"/>
                  <a:gd name="connsiteY6" fmla="*/ 6715639 h 6857999"/>
                  <a:gd name="connsiteX7" fmla="*/ 1035940 w 4252359"/>
                  <a:gd name="connsiteY7" fmla="*/ 6857999 h 6857999"/>
                  <a:gd name="connsiteX8" fmla="*/ 0 w 4252359"/>
                  <a:gd name="connsiteY8" fmla="*/ 6857999 h 6857999"/>
                  <a:gd name="connsiteX0" fmla="*/ 0 w 3460107"/>
                  <a:gd name="connsiteY0" fmla="*/ 0 h 6857999"/>
                  <a:gd name="connsiteX1" fmla="*/ 13031 w 3460107"/>
                  <a:gd name="connsiteY1" fmla="*/ 2388 h 6857999"/>
                  <a:gd name="connsiteX2" fmla="*/ 1127845 w 3460107"/>
                  <a:gd name="connsiteY2" fmla="*/ 364916 h 6857999"/>
                  <a:gd name="connsiteX3" fmla="*/ 3185582 w 3460107"/>
                  <a:gd name="connsiteY3" fmla="*/ 2149503 h 6857999"/>
                  <a:gd name="connsiteX4" fmla="*/ 3124026 w 3460107"/>
                  <a:gd name="connsiteY4" fmla="*/ 4342875 h 6857999"/>
                  <a:gd name="connsiteX5" fmla="*/ 899208 w 3460107"/>
                  <a:gd name="connsiteY5" fmla="*/ 6501082 h 6857999"/>
                  <a:gd name="connsiteX6" fmla="*/ 527707 w 3460107"/>
                  <a:gd name="connsiteY6" fmla="*/ 6715639 h 6857999"/>
                  <a:gd name="connsiteX7" fmla="*/ 243688 w 3460107"/>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107" h="6857999">
                    <a:moveTo>
                      <a:pt x="0" y="0"/>
                    </a:moveTo>
                    <a:lnTo>
                      <a:pt x="13031" y="2388"/>
                    </a:lnTo>
                    <a:cubicBezTo>
                      <a:pt x="387109" y="78726"/>
                      <a:pt x="761805" y="201732"/>
                      <a:pt x="1127845" y="364916"/>
                    </a:cubicBezTo>
                    <a:cubicBezTo>
                      <a:pt x="2099554" y="826447"/>
                      <a:pt x="2820642" y="1472591"/>
                      <a:pt x="3185582" y="2149503"/>
                    </a:cubicBezTo>
                    <a:cubicBezTo>
                      <a:pt x="3554920" y="2839602"/>
                      <a:pt x="3568110" y="3556074"/>
                      <a:pt x="3124026" y="4342875"/>
                    </a:cubicBezTo>
                    <a:cubicBezTo>
                      <a:pt x="2684338" y="5107698"/>
                      <a:pt x="1875314" y="5894498"/>
                      <a:pt x="899208" y="6501082"/>
                    </a:cubicBezTo>
                    <a:cubicBezTo>
                      <a:pt x="777745" y="6575806"/>
                      <a:pt x="653739" y="6647577"/>
                      <a:pt x="527707" y="6715639"/>
                    </a:cubicBezTo>
                    <a:lnTo>
                      <a:pt x="243688" y="6857999"/>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89" name="Forme libre : forme 88">
                <a:extLst>
                  <a:ext uri="{FF2B5EF4-FFF2-40B4-BE49-F238E27FC236}">
                    <a16:creationId xmlns:a16="http://schemas.microsoft.com/office/drawing/2014/main" id="{AA7C8BF4-D003-4F6B-823F-AA48F047C634}"/>
                  </a:ext>
                </a:extLst>
              </p:cNvPr>
              <p:cNvSpPr>
                <a:spLocks/>
              </p:cNvSpPr>
              <p:nvPr/>
            </p:nvSpPr>
            <p:spPr bwMode="auto">
              <a:xfrm rot="16200000">
                <a:off x="5597671" y="2133925"/>
                <a:ext cx="6857999" cy="2590149"/>
              </a:xfrm>
              <a:custGeom>
                <a:avLst/>
                <a:gdLst>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 h 4225745"/>
                  <a:gd name="connsiteX1" fmla="*/ 6857999 w 6857999"/>
                  <a:gd name="connsiteY1" fmla="*/ 1635596 h 4225745"/>
                  <a:gd name="connsiteX2" fmla="*/ 6856585 w 6857999"/>
                  <a:gd name="connsiteY2" fmla="*/ 1640361 h 4225745"/>
                  <a:gd name="connsiteX3" fmla="*/ 3190946 w 6857999"/>
                  <a:gd name="connsiteY3" fmla="*/ 4061079 h 4225745"/>
                  <a:gd name="connsiteX4" fmla="*/ 179899 w 6857999"/>
                  <a:gd name="connsiteY4" fmla="*/ 2323658 h 4225745"/>
                  <a:gd name="connsiteX5" fmla="*/ 0 w 6857999"/>
                  <a:gd name="connsiteY5" fmla="*/ 2120167 h 4225745"/>
                  <a:gd name="connsiteX6" fmla="*/ 0 w 6857999"/>
                  <a:gd name="connsiteY6" fmla="*/ 1 h 4225745"/>
                  <a:gd name="connsiteX7" fmla="*/ 4201886 w 6857999"/>
                  <a:gd name="connsiteY7" fmla="*/ 0 h 4225745"/>
                  <a:gd name="connsiteX8" fmla="*/ 6857999 w 6857999"/>
                  <a:gd name="connsiteY8" fmla="*/ 1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8" fmla="*/ 4293326 w 6857999"/>
                  <a:gd name="connsiteY8" fmla="*/ 91440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635595 h 4225744"/>
                  <a:gd name="connsiteX1" fmla="*/ 6856585 w 6857999"/>
                  <a:gd name="connsiteY1" fmla="*/ 1640360 h 4225744"/>
                  <a:gd name="connsiteX2" fmla="*/ 3190946 w 6857999"/>
                  <a:gd name="connsiteY2" fmla="*/ 4061078 h 4225744"/>
                  <a:gd name="connsiteX3" fmla="*/ 179899 w 6857999"/>
                  <a:gd name="connsiteY3" fmla="*/ 2323657 h 4225744"/>
                  <a:gd name="connsiteX4" fmla="*/ 0 w 6857999"/>
                  <a:gd name="connsiteY4" fmla="*/ 2120166 h 4225744"/>
                  <a:gd name="connsiteX5" fmla="*/ 0 w 6857999"/>
                  <a:gd name="connsiteY5" fmla="*/ 0 h 4225744"/>
                  <a:gd name="connsiteX0" fmla="*/ 6857999 w 6857999"/>
                  <a:gd name="connsiteY0" fmla="*/ 0 h 2590149"/>
                  <a:gd name="connsiteX1" fmla="*/ 6856585 w 6857999"/>
                  <a:gd name="connsiteY1" fmla="*/ 4765 h 2590149"/>
                  <a:gd name="connsiteX2" fmla="*/ 3190946 w 6857999"/>
                  <a:gd name="connsiteY2" fmla="*/ 2425483 h 2590149"/>
                  <a:gd name="connsiteX3" fmla="*/ 179899 w 6857999"/>
                  <a:gd name="connsiteY3" fmla="*/ 688062 h 2590149"/>
                  <a:gd name="connsiteX4" fmla="*/ 0 w 6857999"/>
                  <a:gd name="connsiteY4" fmla="*/ 484571 h 259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590149">
                    <a:moveTo>
                      <a:pt x="6857999" y="0"/>
                    </a:moveTo>
                    <a:lnTo>
                      <a:pt x="6856585" y="4765"/>
                    </a:lnTo>
                    <a:cubicBezTo>
                      <a:pt x="6309183" y="1715169"/>
                      <a:pt x="4873904" y="3073273"/>
                      <a:pt x="3190946" y="2425483"/>
                    </a:cubicBezTo>
                    <a:cubicBezTo>
                      <a:pt x="1979216" y="1959073"/>
                      <a:pt x="895883" y="1427074"/>
                      <a:pt x="179899" y="688062"/>
                    </a:cubicBezTo>
                    <a:lnTo>
                      <a:pt x="0" y="484571"/>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grpSp>
      <p:sp>
        <p:nvSpPr>
          <p:cNvPr id="2" name="Titre 1">
            <a:extLst>
              <a:ext uri="{FF2B5EF4-FFF2-40B4-BE49-F238E27FC236}">
                <a16:creationId xmlns:a16="http://schemas.microsoft.com/office/drawing/2014/main" id="{13BE61DD-4183-4577-B636-9AFA3DA8274F}"/>
              </a:ext>
            </a:extLst>
          </p:cNvPr>
          <p:cNvSpPr>
            <a:spLocks noGrp="1"/>
          </p:cNvSpPr>
          <p:nvPr>
            <p:ph type="ctrTitle" hasCustomPrompt="1"/>
          </p:nvPr>
        </p:nvSpPr>
        <p:spPr>
          <a:xfrm>
            <a:off x="1524000" y="3014749"/>
            <a:ext cx="9144000" cy="646331"/>
          </a:xfrm>
        </p:spPr>
        <p:txBody>
          <a:bodyPr anchor="b"/>
          <a:lstStyle>
            <a:lvl1pPr algn="ctr">
              <a:defRPr lang="fr-FR" sz="4000" b="1" kern="1200" dirty="0">
                <a:solidFill>
                  <a:schemeClr val="accent5"/>
                </a:solidFill>
                <a:latin typeface="+mn-lt"/>
                <a:ea typeface="+mn-ea"/>
                <a:cs typeface="+mn-cs"/>
              </a:defRPr>
            </a:lvl1pPr>
          </a:lstStyle>
          <a:p>
            <a:r>
              <a:rPr lang="fr-FR" dirty="0"/>
              <a:t>Titre de la présentation</a:t>
            </a:r>
          </a:p>
        </p:txBody>
      </p:sp>
      <p:sp>
        <p:nvSpPr>
          <p:cNvPr id="3" name="Sous-titre 2">
            <a:extLst>
              <a:ext uri="{FF2B5EF4-FFF2-40B4-BE49-F238E27FC236}">
                <a16:creationId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4-févr.-21</a:t>
            </a:fld>
            <a:endParaRPr lang="fr-FR" dirty="0"/>
          </a:p>
        </p:txBody>
      </p:sp>
      <p:cxnSp>
        <p:nvCxnSpPr>
          <p:cNvPr id="92" name="Connecteur droit 91">
            <a:extLst>
              <a:ext uri="{FF2B5EF4-FFF2-40B4-BE49-F238E27FC236}">
                <a16:creationId xmlns:a16="http://schemas.microsoft.com/office/drawing/2014/main" id="{6ED83E26-3C01-49E8-B515-7B7ED64B22A3}"/>
              </a:ext>
            </a:extLst>
          </p:cNvPr>
          <p:cNvCxnSpPr>
            <a:cxnSpLocks/>
          </p:cNvCxnSpPr>
          <p:nvPr userDrawn="1"/>
        </p:nvCxnSpPr>
        <p:spPr>
          <a:xfrm>
            <a:off x="5790860" y="2321168"/>
            <a:ext cx="608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id="{7BC28D4A-05E4-C444-8C73-DD3E1BFEC158}"/>
              </a:ext>
            </a:extLst>
          </p:cNvPr>
          <p:cNvGrpSpPr/>
          <p:nvPr userDrawn="1"/>
        </p:nvGrpSpPr>
        <p:grpSpPr>
          <a:xfrm>
            <a:off x="4865717" y="1019467"/>
            <a:ext cx="2415883" cy="980085"/>
            <a:chOff x="1474127" y="4320880"/>
            <a:chExt cx="3139850" cy="1273787"/>
          </a:xfrm>
        </p:grpSpPr>
        <p:grpSp>
          <p:nvGrpSpPr>
            <p:cNvPr id="94" name="Groupe 93">
              <a:extLst>
                <a:ext uri="{FF2B5EF4-FFF2-40B4-BE49-F238E27FC236}">
                  <a16:creationId xmlns:a16="http://schemas.microsoft.com/office/drawing/2014/main" id="{842D98B3-27A0-BC40-B5D9-A0A5EEB875F8}"/>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a16="http://schemas.microsoft.com/office/drawing/2014/main" id="{C3CC6D48-E0B6-1F40-B5C7-9C3904833B0E}"/>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a16="http://schemas.microsoft.com/office/drawing/2014/main" id="{A74B9A30-1D7A-6A4B-A5C5-103E35C65065}"/>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a16="http://schemas.microsoft.com/office/drawing/2014/main" id="{B2EE1303-001C-C24C-BBBF-941DA0E874E5}"/>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a16="http://schemas.microsoft.com/office/drawing/2014/main" id="{2234B6BD-E00D-FB43-B933-DDF3E435117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a16="http://schemas.microsoft.com/office/drawing/2014/main" id="{F7E454D7-2112-C840-84C4-BA2D0AD24C80}"/>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a16="http://schemas.microsoft.com/office/drawing/2014/main" id="{B8E150EC-A05E-2C41-9BBB-6C69A81FC6C3}"/>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a16="http://schemas.microsoft.com/office/drawing/2014/main" id="{D29F7FC5-7ED5-344E-80B7-6844DA90BF79}"/>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a16="http://schemas.microsoft.com/office/drawing/2014/main" id="{16A969BF-73E2-3144-B0F3-54069E1AA73B}"/>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a16="http://schemas.microsoft.com/office/drawing/2014/main" id="{F860EE86-CDD2-7443-B432-7E1C3F5C75EB}"/>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a16="http://schemas.microsoft.com/office/drawing/2014/main" id="{7E2D5A96-919D-BE4C-9BDE-9B7C8C0A9100}"/>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a16="http://schemas.microsoft.com/office/drawing/2014/main" id="{FF52B709-C872-2F4E-BE1C-2E11A063A509}"/>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a16="http://schemas.microsoft.com/office/drawing/2014/main" id="{5897068A-10CB-2F4C-A5E5-C729AFC2C878}"/>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a16="http://schemas.microsoft.com/office/drawing/2014/main" id="{7AD7A869-D022-874C-8B72-DF0B645C661F}"/>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a16="http://schemas.microsoft.com/office/drawing/2014/main" id="{DA21C4C2-ACEB-7D49-83A0-00F1402A8D88}"/>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a16="http://schemas.microsoft.com/office/drawing/2014/main" id="{DC00E58A-F70B-BD44-B201-3EA6A59E4CD3}"/>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a16="http://schemas.microsoft.com/office/drawing/2014/main" id="{4B86244D-47C7-BF40-BB13-92A355F81124}"/>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a16="http://schemas.microsoft.com/office/drawing/2014/main" id="{2A9D90B0-0907-9F43-8DA4-C049D8290A37}"/>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a16="http://schemas.microsoft.com/office/drawing/2014/main" id="{1874AFAF-C890-C74C-BB7B-2E2B12E3CD84}"/>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a16="http://schemas.microsoft.com/office/drawing/2014/main" id="{E7D40369-18E7-334A-B57C-8FC34B312B09}"/>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a16="http://schemas.microsoft.com/office/drawing/2014/main" id="{2B36EB9B-C012-A941-8D6E-188DD64542FC}"/>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a16="http://schemas.microsoft.com/office/drawing/2014/main" id="{007CAC24-AEEB-2447-8841-F421B0A491F8}"/>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a16="http://schemas.microsoft.com/office/drawing/2014/main" id="{1111528E-719F-BC47-AEC9-25773A89E5FA}"/>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a16="http://schemas.microsoft.com/office/drawing/2014/main" id="{2B4F8097-EF2D-BA4C-AC91-AEDDD7AD5EA8}"/>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a16="http://schemas.microsoft.com/office/drawing/2014/main" id="{43C9DCF7-7DFF-5948-B983-CB5CB65AD3A8}"/>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a16="http://schemas.microsoft.com/office/drawing/2014/main" id="{7EEFD968-F4D4-7C4F-8361-C441318A9FE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a16="http://schemas.microsoft.com/office/drawing/2014/main" id="{210D72CE-6DB1-B54E-ACCC-35424F3E203F}"/>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a16="http://schemas.microsoft.com/office/drawing/2014/main" id="{C776CE18-46ED-5B43-BC62-35E237AAF17F}"/>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a16="http://schemas.microsoft.com/office/drawing/2014/main" id="{4A9CE237-86B0-0444-AA9F-29C53984CDD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a16="http://schemas.microsoft.com/office/drawing/2014/main" id="{B51655F9-E14C-4E48-BBA4-D2A34206ACFD}"/>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a16="http://schemas.microsoft.com/office/drawing/2014/main" id="{C0E1BE6F-A7A7-0448-B36F-8EF27BFFBB1B}"/>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a16="http://schemas.microsoft.com/office/drawing/2014/main" id="{8836EBA0-CA9E-9945-BA15-83FBA280C35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a16="http://schemas.microsoft.com/office/drawing/2014/main" id="{0EFF9F5D-9A14-2444-A697-EF92299ED89C}"/>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a16="http://schemas.microsoft.com/office/drawing/2014/main" id="{EA8E64E7-C1B8-2541-BECC-8AED11CE511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a16="http://schemas.microsoft.com/office/drawing/2014/main" id="{F6A03752-9505-A640-9AA2-BF4001D6F0B6}"/>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a16="http://schemas.microsoft.com/office/drawing/2014/main" id="{F047C41F-8E91-4D4C-A3A3-F895959CC01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a16="http://schemas.microsoft.com/office/drawing/2014/main" id="{32DFEA42-117A-ED4D-960B-EB569A4173F2}"/>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a16="http://schemas.microsoft.com/office/drawing/2014/main" id="{B42BBAF6-3EF6-C84F-81D7-BEFC63094E65}"/>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a16="http://schemas.microsoft.com/office/drawing/2014/main" id="{92D4651E-5086-6B49-9CF7-07B9C9C0C376}"/>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a16="http://schemas.microsoft.com/office/drawing/2014/main" id="{5BDFA5D9-1D9C-974C-98A4-6CD69E5ACF6B}"/>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a16="http://schemas.microsoft.com/office/drawing/2014/main" id="{ABC2AF0E-3F8A-6D44-B698-71F5391742CB}"/>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a16="http://schemas.microsoft.com/office/drawing/2014/main" id="{57CCA1EB-4A5E-D443-82A9-005765471236}"/>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a16="http://schemas.microsoft.com/office/drawing/2014/main" id="{A7F0F55F-65FF-1B4E-9A32-3F8DFCA57E0D}"/>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a16="http://schemas.microsoft.com/office/drawing/2014/main" id="{020C8222-C405-E744-83E5-7922910EA45A}"/>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a16="http://schemas.microsoft.com/office/drawing/2014/main" id="{E4F38082-79DD-7A4F-A701-488CB6F62F2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a16="http://schemas.microsoft.com/office/drawing/2014/main" id="{52F19702-4982-0C43-8402-2D0F98EF9047}"/>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a16="http://schemas.microsoft.com/office/drawing/2014/main" id="{2EFE4A0A-B772-484A-B168-80EB51EE5C0C}"/>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a16="http://schemas.microsoft.com/office/drawing/2014/main" id="{C297B65B-138A-AD44-8FA6-0A35C07F7505}"/>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a16="http://schemas.microsoft.com/office/drawing/2014/main" id="{411619E4-B8AC-1442-A7DF-C9C751D8415A}"/>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a16="http://schemas.microsoft.com/office/drawing/2014/main" id="{4A8709B6-EC68-2144-832B-1B50D2B2DD3D}"/>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a16="http://schemas.microsoft.com/office/drawing/2014/main" id="{37695940-BEEA-8B4D-9894-F9745B3B842C}"/>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a16="http://schemas.microsoft.com/office/drawing/2014/main" id="{D8DF462F-3E16-5D49-A953-2D3992102A0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a16="http://schemas.microsoft.com/office/drawing/2014/main" id="{5D5FF180-C739-B44C-8C4D-92FD67DFD2A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a16="http://schemas.microsoft.com/office/drawing/2014/main" id="{B82D6D7E-8581-5149-97DD-BE8A473F21A5}"/>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5"/>
              </a:solidFill>
              <a:ln w="6739" cap="flat">
                <a:noFill/>
                <a:prstDash val="solid"/>
                <a:miter/>
              </a:ln>
            </p:spPr>
            <p:txBody>
              <a:bodyPr rtlCol="0" anchor="ctr"/>
              <a:lstStyle/>
              <a:p>
                <a:endParaRPr lang="fr-FR"/>
              </a:p>
            </p:txBody>
          </p:sp>
          <p:sp>
            <p:nvSpPr>
              <p:cNvPr id="97" name="Forme libre : forme 14">
                <a:extLst>
                  <a:ext uri="{FF2B5EF4-FFF2-40B4-BE49-F238E27FC236}">
                    <a16:creationId xmlns:a16="http://schemas.microsoft.com/office/drawing/2014/main" id="{8D6CF39A-408E-5B4B-8BA6-91C6B64AD17C}"/>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5"/>
              </a:solidFill>
              <a:ln w="6739" cap="flat">
                <a:noFill/>
                <a:prstDash val="solid"/>
                <a:miter/>
              </a:ln>
            </p:spPr>
            <p:txBody>
              <a:bodyPr rtlCol="0" anchor="ctr"/>
              <a:lstStyle/>
              <a:p>
                <a:endParaRPr lang="fr-FR"/>
              </a:p>
            </p:txBody>
          </p:sp>
          <p:sp>
            <p:nvSpPr>
              <p:cNvPr id="98" name="Forme libre : forme 17">
                <a:extLst>
                  <a:ext uri="{FF2B5EF4-FFF2-40B4-BE49-F238E27FC236}">
                    <a16:creationId xmlns:a16="http://schemas.microsoft.com/office/drawing/2014/main" id="{D2211277-2FAD-B043-BFD8-6E3CA2AD7DEF}"/>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5"/>
              </a:solidFill>
              <a:ln w="6739" cap="flat">
                <a:noFill/>
                <a:prstDash val="solid"/>
                <a:miter/>
              </a:ln>
            </p:spPr>
            <p:txBody>
              <a:bodyPr rtlCol="0" anchor="ctr"/>
              <a:lstStyle/>
              <a:p>
                <a:endParaRPr lang="fr-FR"/>
              </a:p>
            </p:txBody>
          </p:sp>
          <p:sp>
            <p:nvSpPr>
              <p:cNvPr id="99" name="Forme libre : forme 29">
                <a:extLst>
                  <a:ext uri="{FF2B5EF4-FFF2-40B4-BE49-F238E27FC236}">
                    <a16:creationId xmlns:a16="http://schemas.microsoft.com/office/drawing/2014/main" id="{E5AB23AD-00FE-2C41-A61C-53534ED15138}"/>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5"/>
              </a:solidFill>
              <a:ln w="6739" cap="flat">
                <a:noFill/>
                <a:prstDash val="solid"/>
                <a:miter/>
              </a:ln>
            </p:spPr>
            <p:txBody>
              <a:bodyPr rtlCol="0" anchor="ctr"/>
              <a:lstStyle/>
              <a:p>
                <a:endParaRPr lang="fr-FR"/>
              </a:p>
            </p:txBody>
          </p:sp>
          <p:sp>
            <p:nvSpPr>
              <p:cNvPr id="100" name="Forme libre : forme 35">
                <a:extLst>
                  <a:ext uri="{FF2B5EF4-FFF2-40B4-BE49-F238E27FC236}">
                    <a16:creationId xmlns:a16="http://schemas.microsoft.com/office/drawing/2014/main" id="{AF176D59-1625-7A45-A17A-F7018AD247A5}"/>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5"/>
              </a:solidFill>
              <a:ln w="6739" cap="flat">
                <a:noFill/>
                <a:prstDash val="solid"/>
                <a:miter/>
              </a:ln>
            </p:spPr>
            <p:txBody>
              <a:bodyPr rtlCol="0" anchor="ctr"/>
              <a:lstStyle/>
              <a:p>
                <a:endParaRPr lang="fr-FR"/>
              </a:p>
            </p:txBody>
          </p:sp>
          <p:sp>
            <p:nvSpPr>
              <p:cNvPr id="101" name="Forme libre : forme 37">
                <a:extLst>
                  <a:ext uri="{FF2B5EF4-FFF2-40B4-BE49-F238E27FC236}">
                    <a16:creationId xmlns:a16="http://schemas.microsoft.com/office/drawing/2014/main" id="{696661A0-C5E9-C644-BBD4-9A3E2360974A}"/>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5"/>
              </a:solidFill>
              <a:ln w="6739" cap="flat">
                <a:noFill/>
                <a:prstDash val="solid"/>
                <a:miter/>
              </a:ln>
            </p:spPr>
            <p:txBody>
              <a:bodyPr rtlCol="0" anchor="ctr"/>
              <a:lstStyle/>
              <a:p>
                <a:endParaRPr lang="fr-FR"/>
              </a:p>
            </p:txBody>
          </p:sp>
          <p:sp>
            <p:nvSpPr>
              <p:cNvPr id="102" name="Forme libre : forme 41">
                <a:extLst>
                  <a:ext uri="{FF2B5EF4-FFF2-40B4-BE49-F238E27FC236}">
                    <a16:creationId xmlns:a16="http://schemas.microsoft.com/office/drawing/2014/main" id="{8F7A2AEC-F974-0046-90E5-6B3F07AF0423}"/>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5"/>
              </a:solidFill>
              <a:ln w="6739" cap="flat">
                <a:noFill/>
                <a:prstDash val="solid"/>
                <a:miter/>
              </a:ln>
            </p:spPr>
            <p:txBody>
              <a:bodyPr rtlCol="0" anchor="ctr"/>
              <a:lstStyle/>
              <a:p>
                <a:endParaRPr lang="fr-FR"/>
              </a:p>
            </p:txBody>
          </p:sp>
          <p:sp>
            <p:nvSpPr>
              <p:cNvPr id="103" name="Forme libre : forme 42">
                <a:extLst>
                  <a:ext uri="{FF2B5EF4-FFF2-40B4-BE49-F238E27FC236}">
                    <a16:creationId xmlns:a16="http://schemas.microsoft.com/office/drawing/2014/main" id="{9D933D0F-EE93-4F4E-A49C-03E296072598}"/>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5"/>
              </a:solidFill>
              <a:ln w="6739" cap="flat">
                <a:noFill/>
                <a:prstDash val="solid"/>
                <a:miter/>
              </a:ln>
            </p:spPr>
            <p:txBody>
              <a:bodyPr rtlCol="0" anchor="ctr"/>
              <a:lstStyle/>
              <a:p>
                <a:endParaRPr lang="fr-FR"/>
              </a:p>
            </p:txBody>
          </p:sp>
          <p:sp>
            <p:nvSpPr>
              <p:cNvPr id="104" name="Forme libre : forme 44">
                <a:extLst>
                  <a:ext uri="{FF2B5EF4-FFF2-40B4-BE49-F238E27FC236}">
                    <a16:creationId xmlns:a16="http://schemas.microsoft.com/office/drawing/2014/main" id="{A8E23CD5-4E26-B049-854C-A2D52CA6610C}"/>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5" name="Forme libre : forme 50">
                <a:extLst>
                  <a:ext uri="{FF2B5EF4-FFF2-40B4-BE49-F238E27FC236}">
                    <a16:creationId xmlns:a16="http://schemas.microsoft.com/office/drawing/2014/main" id="{1E2DFFCB-CF29-7A43-8BAA-FC18D0A619FD}"/>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5"/>
              </a:solidFill>
              <a:ln w="6739" cap="flat">
                <a:noFill/>
                <a:prstDash val="solid"/>
                <a:miter/>
              </a:ln>
            </p:spPr>
            <p:txBody>
              <a:bodyPr rtlCol="0" anchor="ctr"/>
              <a:lstStyle/>
              <a:p>
                <a:endParaRPr lang="fr-FR"/>
              </a:p>
            </p:txBody>
          </p:sp>
          <p:sp>
            <p:nvSpPr>
              <p:cNvPr id="106" name="Forme libre : forme 51">
                <a:extLst>
                  <a:ext uri="{FF2B5EF4-FFF2-40B4-BE49-F238E27FC236}">
                    <a16:creationId xmlns:a16="http://schemas.microsoft.com/office/drawing/2014/main" id="{87D13929-1CD3-EE4F-874A-A3B3E49F68DF}"/>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7" name="Forme libre : forme 53">
                <a:extLst>
                  <a:ext uri="{FF2B5EF4-FFF2-40B4-BE49-F238E27FC236}">
                    <a16:creationId xmlns:a16="http://schemas.microsoft.com/office/drawing/2014/main" id="{7536E4EA-1974-2D4F-8C34-24BB78C91C29}"/>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8" name="Forme libre : forme 57">
                <a:extLst>
                  <a:ext uri="{FF2B5EF4-FFF2-40B4-BE49-F238E27FC236}">
                    <a16:creationId xmlns:a16="http://schemas.microsoft.com/office/drawing/2014/main" id="{1A9A8AFB-70C8-714E-B4C2-8898F2D974F3}"/>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5"/>
              </a:solidFill>
              <a:ln w="6739" cap="flat">
                <a:noFill/>
                <a:prstDash val="solid"/>
                <a:miter/>
              </a:ln>
            </p:spPr>
            <p:txBody>
              <a:bodyPr rtlCol="0" anchor="ctr"/>
              <a:lstStyle/>
              <a:p>
                <a:endParaRPr lang="fr-FR"/>
              </a:p>
            </p:txBody>
          </p:sp>
          <p:sp>
            <p:nvSpPr>
              <p:cNvPr id="109" name="Forme libre : forme 58">
                <a:extLst>
                  <a:ext uri="{FF2B5EF4-FFF2-40B4-BE49-F238E27FC236}">
                    <a16:creationId xmlns:a16="http://schemas.microsoft.com/office/drawing/2014/main" id="{21B71363-1273-6A41-B7EB-57657B20CB6D}"/>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5"/>
              </a:solidFill>
              <a:ln w="6739" cap="flat">
                <a:noFill/>
                <a:prstDash val="solid"/>
                <a:miter/>
              </a:ln>
            </p:spPr>
            <p:txBody>
              <a:bodyPr rtlCol="0" anchor="ctr"/>
              <a:lstStyle/>
              <a:p>
                <a:endParaRPr lang="fr-FR"/>
              </a:p>
            </p:txBody>
          </p:sp>
          <p:sp>
            <p:nvSpPr>
              <p:cNvPr id="110" name="Forme libre : forme 64">
                <a:extLst>
                  <a:ext uri="{FF2B5EF4-FFF2-40B4-BE49-F238E27FC236}">
                    <a16:creationId xmlns:a16="http://schemas.microsoft.com/office/drawing/2014/main" id="{43EC4FAC-6C6E-0848-BCF0-A920F3ABBEB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5"/>
              </a:solidFill>
              <a:ln w="6739" cap="flat">
                <a:noFill/>
                <a:prstDash val="solid"/>
                <a:miter/>
              </a:ln>
            </p:spPr>
            <p:txBody>
              <a:bodyPr rtlCol="0" anchor="ctr"/>
              <a:lstStyle/>
              <a:p>
                <a:endParaRPr lang="fr-FR"/>
              </a:p>
            </p:txBody>
          </p:sp>
          <p:sp>
            <p:nvSpPr>
              <p:cNvPr id="111" name="Forme libre : forme 65">
                <a:extLst>
                  <a:ext uri="{FF2B5EF4-FFF2-40B4-BE49-F238E27FC236}">
                    <a16:creationId xmlns:a16="http://schemas.microsoft.com/office/drawing/2014/main" id="{C92C028A-FECB-C345-8AC1-6E830BBD3A3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5"/>
              </a:solidFill>
              <a:ln w="6739" cap="flat">
                <a:noFill/>
                <a:prstDash val="solid"/>
                <a:miter/>
              </a:ln>
            </p:spPr>
            <p:txBody>
              <a:bodyPr rtlCol="0" anchor="ctr"/>
              <a:lstStyle/>
              <a:p>
                <a:endParaRPr lang="fr-FR"/>
              </a:p>
            </p:txBody>
          </p:sp>
          <p:sp>
            <p:nvSpPr>
              <p:cNvPr id="112" name="Forme libre : forme 69">
                <a:extLst>
                  <a:ext uri="{FF2B5EF4-FFF2-40B4-BE49-F238E27FC236}">
                    <a16:creationId xmlns:a16="http://schemas.microsoft.com/office/drawing/2014/main" id="{401670F7-1FEA-5240-9E0A-704F45AD3830}"/>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5"/>
              </a:solidFill>
              <a:ln w="6739" cap="flat">
                <a:noFill/>
                <a:prstDash val="solid"/>
                <a:miter/>
              </a:ln>
            </p:spPr>
            <p:txBody>
              <a:bodyPr rtlCol="0" anchor="ctr"/>
              <a:lstStyle/>
              <a:p>
                <a:endParaRPr lang="fr-FR"/>
              </a:p>
            </p:txBody>
          </p:sp>
          <p:sp>
            <p:nvSpPr>
              <p:cNvPr id="113" name="Forme libre : forme 79">
                <a:extLst>
                  <a:ext uri="{FF2B5EF4-FFF2-40B4-BE49-F238E27FC236}">
                    <a16:creationId xmlns:a16="http://schemas.microsoft.com/office/drawing/2014/main" id="{090F5207-66DC-1342-A448-DA6D5B8402BC}"/>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291592041"/>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83314659-17A7-4173-AF75-7557258404AA}"/>
              </a:ext>
            </a:extLst>
          </p:cNvPr>
          <p:cNvSpPr>
            <a:spLocks/>
          </p:cNvSpPr>
          <p:nvPr userDrawn="1"/>
        </p:nvSpPr>
        <p:spPr bwMode="auto">
          <a:xfrm>
            <a:off x="1378617"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alpha val="7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2" name="Titre 1">
            <a:extLst>
              <a:ext uri="{FF2B5EF4-FFF2-40B4-BE49-F238E27FC236}">
                <a16:creationId xmlns:a16="http://schemas.microsoft.com/office/drawing/2014/main" id="{13BE61DD-4183-4577-B636-9AFA3DA8274F}"/>
              </a:ext>
            </a:extLst>
          </p:cNvPr>
          <p:cNvSpPr>
            <a:spLocks noGrp="1"/>
          </p:cNvSpPr>
          <p:nvPr>
            <p:ph type="ctrTitle" hasCustomPrompt="1"/>
          </p:nvPr>
        </p:nvSpPr>
        <p:spPr>
          <a:xfrm>
            <a:off x="1524000" y="3014749"/>
            <a:ext cx="9144000" cy="646331"/>
          </a:xfrm>
        </p:spPr>
        <p:txBody>
          <a:bodyPr anchor="b"/>
          <a:lstStyle>
            <a:lvl1pPr algn="ctr">
              <a:defRPr lang="fr-FR" sz="4000" b="1" kern="1200" dirty="0">
                <a:solidFill>
                  <a:schemeClr val="accent5"/>
                </a:solidFill>
                <a:latin typeface="+mn-lt"/>
                <a:ea typeface="+mn-ea"/>
                <a:cs typeface="+mn-cs"/>
              </a:defRPr>
            </a:lvl1pPr>
          </a:lstStyle>
          <a:p>
            <a:r>
              <a:rPr lang="fr-FR" dirty="0"/>
              <a:t>Titre de la présentation</a:t>
            </a:r>
          </a:p>
        </p:txBody>
      </p:sp>
      <p:sp>
        <p:nvSpPr>
          <p:cNvPr id="3" name="Sous-titre 2">
            <a:extLst>
              <a:ext uri="{FF2B5EF4-FFF2-40B4-BE49-F238E27FC236}">
                <a16:creationId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r>
              <a:rPr lang="fr-FR"/>
              <a:t>Janvier 2021</a:t>
            </a:r>
            <a:endParaRPr lang="fr-FR" dirty="0"/>
          </a:p>
        </p:txBody>
      </p:sp>
      <p:cxnSp>
        <p:nvCxnSpPr>
          <p:cNvPr id="92" name="Connecteur droit 91">
            <a:extLst>
              <a:ext uri="{FF2B5EF4-FFF2-40B4-BE49-F238E27FC236}">
                <a16:creationId xmlns:a16="http://schemas.microsoft.com/office/drawing/2014/main" id="{6ED83E26-3C01-49E8-B515-7B7ED64B22A3}"/>
              </a:ext>
            </a:extLst>
          </p:cNvPr>
          <p:cNvCxnSpPr>
            <a:cxnSpLocks/>
          </p:cNvCxnSpPr>
          <p:nvPr userDrawn="1"/>
        </p:nvCxnSpPr>
        <p:spPr>
          <a:xfrm>
            <a:off x="5790860" y="2321168"/>
            <a:ext cx="608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id="{7BC28D4A-05E4-C444-8C73-DD3E1BFEC158}"/>
              </a:ext>
            </a:extLst>
          </p:cNvPr>
          <p:cNvGrpSpPr/>
          <p:nvPr userDrawn="1"/>
        </p:nvGrpSpPr>
        <p:grpSpPr>
          <a:xfrm>
            <a:off x="4865717" y="1019467"/>
            <a:ext cx="2415883" cy="980085"/>
            <a:chOff x="1474127" y="4320880"/>
            <a:chExt cx="3139850" cy="1273787"/>
          </a:xfrm>
        </p:grpSpPr>
        <p:grpSp>
          <p:nvGrpSpPr>
            <p:cNvPr id="94" name="Groupe 93">
              <a:extLst>
                <a:ext uri="{FF2B5EF4-FFF2-40B4-BE49-F238E27FC236}">
                  <a16:creationId xmlns:a16="http://schemas.microsoft.com/office/drawing/2014/main" id="{842D98B3-27A0-BC40-B5D9-A0A5EEB875F8}"/>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a16="http://schemas.microsoft.com/office/drawing/2014/main" id="{C3CC6D48-E0B6-1F40-B5C7-9C3904833B0E}"/>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a16="http://schemas.microsoft.com/office/drawing/2014/main" id="{A74B9A30-1D7A-6A4B-A5C5-103E35C65065}"/>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a16="http://schemas.microsoft.com/office/drawing/2014/main" id="{B2EE1303-001C-C24C-BBBF-941DA0E874E5}"/>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a16="http://schemas.microsoft.com/office/drawing/2014/main" id="{2234B6BD-E00D-FB43-B933-DDF3E435117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a16="http://schemas.microsoft.com/office/drawing/2014/main" id="{F7E454D7-2112-C840-84C4-BA2D0AD24C80}"/>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a16="http://schemas.microsoft.com/office/drawing/2014/main" id="{B8E150EC-A05E-2C41-9BBB-6C69A81FC6C3}"/>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a16="http://schemas.microsoft.com/office/drawing/2014/main" id="{D29F7FC5-7ED5-344E-80B7-6844DA90BF79}"/>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a16="http://schemas.microsoft.com/office/drawing/2014/main" id="{16A969BF-73E2-3144-B0F3-54069E1AA73B}"/>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a16="http://schemas.microsoft.com/office/drawing/2014/main" id="{F860EE86-CDD2-7443-B432-7E1C3F5C75EB}"/>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a16="http://schemas.microsoft.com/office/drawing/2014/main" id="{7E2D5A96-919D-BE4C-9BDE-9B7C8C0A9100}"/>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a16="http://schemas.microsoft.com/office/drawing/2014/main" id="{FF52B709-C872-2F4E-BE1C-2E11A063A509}"/>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a16="http://schemas.microsoft.com/office/drawing/2014/main" id="{5897068A-10CB-2F4C-A5E5-C729AFC2C878}"/>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a16="http://schemas.microsoft.com/office/drawing/2014/main" id="{7AD7A869-D022-874C-8B72-DF0B645C661F}"/>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a16="http://schemas.microsoft.com/office/drawing/2014/main" id="{DA21C4C2-ACEB-7D49-83A0-00F1402A8D88}"/>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a16="http://schemas.microsoft.com/office/drawing/2014/main" id="{DC00E58A-F70B-BD44-B201-3EA6A59E4CD3}"/>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a16="http://schemas.microsoft.com/office/drawing/2014/main" id="{4B86244D-47C7-BF40-BB13-92A355F81124}"/>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a16="http://schemas.microsoft.com/office/drawing/2014/main" id="{2A9D90B0-0907-9F43-8DA4-C049D8290A37}"/>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a16="http://schemas.microsoft.com/office/drawing/2014/main" id="{1874AFAF-C890-C74C-BB7B-2E2B12E3CD84}"/>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a16="http://schemas.microsoft.com/office/drawing/2014/main" id="{E7D40369-18E7-334A-B57C-8FC34B312B09}"/>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a16="http://schemas.microsoft.com/office/drawing/2014/main" id="{2B36EB9B-C012-A941-8D6E-188DD64542FC}"/>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a16="http://schemas.microsoft.com/office/drawing/2014/main" id="{007CAC24-AEEB-2447-8841-F421B0A491F8}"/>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a16="http://schemas.microsoft.com/office/drawing/2014/main" id="{1111528E-719F-BC47-AEC9-25773A89E5FA}"/>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a16="http://schemas.microsoft.com/office/drawing/2014/main" id="{2B4F8097-EF2D-BA4C-AC91-AEDDD7AD5EA8}"/>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a16="http://schemas.microsoft.com/office/drawing/2014/main" id="{43C9DCF7-7DFF-5948-B983-CB5CB65AD3A8}"/>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a16="http://schemas.microsoft.com/office/drawing/2014/main" id="{7EEFD968-F4D4-7C4F-8361-C441318A9FE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a16="http://schemas.microsoft.com/office/drawing/2014/main" id="{210D72CE-6DB1-B54E-ACCC-35424F3E203F}"/>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a16="http://schemas.microsoft.com/office/drawing/2014/main" id="{C776CE18-46ED-5B43-BC62-35E237AAF17F}"/>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a16="http://schemas.microsoft.com/office/drawing/2014/main" id="{4A9CE237-86B0-0444-AA9F-29C53984CDD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a16="http://schemas.microsoft.com/office/drawing/2014/main" id="{B51655F9-E14C-4E48-BBA4-D2A34206ACFD}"/>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a16="http://schemas.microsoft.com/office/drawing/2014/main" id="{C0E1BE6F-A7A7-0448-B36F-8EF27BFFBB1B}"/>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a16="http://schemas.microsoft.com/office/drawing/2014/main" id="{8836EBA0-CA9E-9945-BA15-83FBA280C35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a16="http://schemas.microsoft.com/office/drawing/2014/main" id="{0EFF9F5D-9A14-2444-A697-EF92299ED89C}"/>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a16="http://schemas.microsoft.com/office/drawing/2014/main" id="{EA8E64E7-C1B8-2541-BECC-8AED11CE511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a16="http://schemas.microsoft.com/office/drawing/2014/main" id="{F6A03752-9505-A640-9AA2-BF4001D6F0B6}"/>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a16="http://schemas.microsoft.com/office/drawing/2014/main" id="{F047C41F-8E91-4D4C-A3A3-F895959CC01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a16="http://schemas.microsoft.com/office/drawing/2014/main" id="{32DFEA42-117A-ED4D-960B-EB569A4173F2}"/>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a16="http://schemas.microsoft.com/office/drawing/2014/main" id="{B42BBAF6-3EF6-C84F-81D7-BEFC63094E65}"/>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a16="http://schemas.microsoft.com/office/drawing/2014/main" id="{92D4651E-5086-6B49-9CF7-07B9C9C0C376}"/>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a16="http://schemas.microsoft.com/office/drawing/2014/main" id="{5BDFA5D9-1D9C-974C-98A4-6CD69E5ACF6B}"/>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a16="http://schemas.microsoft.com/office/drawing/2014/main" id="{ABC2AF0E-3F8A-6D44-B698-71F5391742CB}"/>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a16="http://schemas.microsoft.com/office/drawing/2014/main" id="{57CCA1EB-4A5E-D443-82A9-005765471236}"/>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a16="http://schemas.microsoft.com/office/drawing/2014/main" id="{A7F0F55F-65FF-1B4E-9A32-3F8DFCA57E0D}"/>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a16="http://schemas.microsoft.com/office/drawing/2014/main" id="{020C8222-C405-E744-83E5-7922910EA45A}"/>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a16="http://schemas.microsoft.com/office/drawing/2014/main" id="{E4F38082-79DD-7A4F-A701-488CB6F62F2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a16="http://schemas.microsoft.com/office/drawing/2014/main" id="{52F19702-4982-0C43-8402-2D0F98EF9047}"/>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a16="http://schemas.microsoft.com/office/drawing/2014/main" id="{2EFE4A0A-B772-484A-B168-80EB51EE5C0C}"/>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a16="http://schemas.microsoft.com/office/drawing/2014/main" id="{C297B65B-138A-AD44-8FA6-0A35C07F7505}"/>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a16="http://schemas.microsoft.com/office/drawing/2014/main" id="{411619E4-B8AC-1442-A7DF-C9C751D8415A}"/>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a16="http://schemas.microsoft.com/office/drawing/2014/main" id="{4A8709B6-EC68-2144-832B-1B50D2B2DD3D}"/>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a16="http://schemas.microsoft.com/office/drawing/2014/main" id="{37695940-BEEA-8B4D-9894-F9745B3B842C}"/>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a16="http://schemas.microsoft.com/office/drawing/2014/main" id="{D8DF462F-3E16-5D49-A953-2D3992102A0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a16="http://schemas.microsoft.com/office/drawing/2014/main" id="{5D5FF180-C739-B44C-8C4D-92FD67DFD2A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a16="http://schemas.microsoft.com/office/drawing/2014/main" id="{B82D6D7E-8581-5149-97DD-BE8A473F21A5}"/>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5"/>
              </a:solidFill>
              <a:ln w="6739" cap="flat">
                <a:noFill/>
                <a:prstDash val="solid"/>
                <a:miter/>
              </a:ln>
            </p:spPr>
            <p:txBody>
              <a:bodyPr rtlCol="0" anchor="ctr"/>
              <a:lstStyle/>
              <a:p>
                <a:endParaRPr lang="fr-FR"/>
              </a:p>
            </p:txBody>
          </p:sp>
          <p:sp>
            <p:nvSpPr>
              <p:cNvPr id="97" name="Forme libre : forme 14">
                <a:extLst>
                  <a:ext uri="{FF2B5EF4-FFF2-40B4-BE49-F238E27FC236}">
                    <a16:creationId xmlns:a16="http://schemas.microsoft.com/office/drawing/2014/main" id="{8D6CF39A-408E-5B4B-8BA6-91C6B64AD17C}"/>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5"/>
              </a:solidFill>
              <a:ln w="6739" cap="flat">
                <a:noFill/>
                <a:prstDash val="solid"/>
                <a:miter/>
              </a:ln>
            </p:spPr>
            <p:txBody>
              <a:bodyPr rtlCol="0" anchor="ctr"/>
              <a:lstStyle/>
              <a:p>
                <a:endParaRPr lang="fr-FR"/>
              </a:p>
            </p:txBody>
          </p:sp>
          <p:sp>
            <p:nvSpPr>
              <p:cNvPr id="98" name="Forme libre : forme 17">
                <a:extLst>
                  <a:ext uri="{FF2B5EF4-FFF2-40B4-BE49-F238E27FC236}">
                    <a16:creationId xmlns:a16="http://schemas.microsoft.com/office/drawing/2014/main" id="{D2211277-2FAD-B043-BFD8-6E3CA2AD7DEF}"/>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5"/>
              </a:solidFill>
              <a:ln w="6739" cap="flat">
                <a:noFill/>
                <a:prstDash val="solid"/>
                <a:miter/>
              </a:ln>
            </p:spPr>
            <p:txBody>
              <a:bodyPr rtlCol="0" anchor="ctr"/>
              <a:lstStyle/>
              <a:p>
                <a:endParaRPr lang="fr-FR"/>
              </a:p>
            </p:txBody>
          </p:sp>
          <p:sp>
            <p:nvSpPr>
              <p:cNvPr id="99" name="Forme libre : forme 29">
                <a:extLst>
                  <a:ext uri="{FF2B5EF4-FFF2-40B4-BE49-F238E27FC236}">
                    <a16:creationId xmlns:a16="http://schemas.microsoft.com/office/drawing/2014/main" id="{E5AB23AD-00FE-2C41-A61C-53534ED15138}"/>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5"/>
              </a:solidFill>
              <a:ln w="6739" cap="flat">
                <a:noFill/>
                <a:prstDash val="solid"/>
                <a:miter/>
              </a:ln>
            </p:spPr>
            <p:txBody>
              <a:bodyPr rtlCol="0" anchor="ctr"/>
              <a:lstStyle/>
              <a:p>
                <a:endParaRPr lang="fr-FR"/>
              </a:p>
            </p:txBody>
          </p:sp>
          <p:sp>
            <p:nvSpPr>
              <p:cNvPr id="100" name="Forme libre : forme 35">
                <a:extLst>
                  <a:ext uri="{FF2B5EF4-FFF2-40B4-BE49-F238E27FC236}">
                    <a16:creationId xmlns:a16="http://schemas.microsoft.com/office/drawing/2014/main" id="{AF176D59-1625-7A45-A17A-F7018AD247A5}"/>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5"/>
              </a:solidFill>
              <a:ln w="6739" cap="flat">
                <a:noFill/>
                <a:prstDash val="solid"/>
                <a:miter/>
              </a:ln>
            </p:spPr>
            <p:txBody>
              <a:bodyPr rtlCol="0" anchor="ctr"/>
              <a:lstStyle/>
              <a:p>
                <a:endParaRPr lang="fr-FR"/>
              </a:p>
            </p:txBody>
          </p:sp>
          <p:sp>
            <p:nvSpPr>
              <p:cNvPr id="101" name="Forme libre : forme 37">
                <a:extLst>
                  <a:ext uri="{FF2B5EF4-FFF2-40B4-BE49-F238E27FC236}">
                    <a16:creationId xmlns:a16="http://schemas.microsoft.com/office/drawing/2014/main" id="{696661A0-C5E9-C644-BBD4-9A3E2360974A}"/>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5"/>
              </a:solidFill>
              <a:ln w="6739" cap="flat">
                <a:noFill/>
                <a:prstDash val="solid"/>
                <a:miter/>
              </a:ln>
            </p:spPr>
            <p:txBody>
              <a:bodyPr rtlCol="0" anchor="ctr"/>
              <a:lstStyle/>
              <a:p>
                <a:endParaRPr lang="fr-FR"/>
              </a:p>
            </p:txBody>
          </p:sp>
          <p:sp>
            <p:nvSpPr>
              <p:cNvPr id="102" name="Forme libre : forme 41">
                <a:extLst>
                  <a:ext uri="{FF2B5EF4-FFF2-40B4-BE49-F238E27FC236}">
                    <a16:creationId xmlns:a16="http://schemas.microsoft.com/office/drawing/2014/main" id="{8F7A2AEC-F974-0046-90E5-6B3F07AF0423}"/>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5"/>
              </a:solidFill>
              <a:ln w="6739" cap="flat">
                <a:noFill/>
                <a:prstDash val="solid"/>
                <a:miter/>
              </a:ln>
            </p:spPr>
            <p:txBody>
              <a:bodyPr rtlCol="0" anchor="ctr"/>
              <a:lstStyle/>
              <a:p>
                <a:endParaRPr lang="fr-FR"/>
              </a:p>
            </p:txBody>
          </p:sp>
          <p:sp>
            <p:nvSpPr>
              <p:cNvPr id="103" name="Forme libre : forme 42">
                <a:extLst>
                  <a:ext uri="{FF2B5EF4-FFF2-40B4-BE49-F238E27FC236}">
                    <a16:creationId xmlns:a16="http://schemas.microsoft.com/office/drawing/2014/main" id="{9D933D0F-EE93-4F4E-A49C-03E296072598}"/>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5"/>
              </a:solidFill>
              <a:ln w="6739" cap="flat">
                <a:noFill/>
                <a:prstDash val="solid"/>
                <a:miter/>
              </a:ln>
            </p:spPr>
            <p:txBody>
              <a:bodyPr rtlCol="0" anchor="ctr"/>
              <a:lstStyle/>
              <a:p>
                <a:endParaRPr lang="fr-FR"/>
              </a:p>
            </p:txBody>
          </p:sp>
          <p:sp>
            <p:nvSpPr>
              <p:cNvPr id="104" name="Forme libre : forme 44">
                <a:extLst>
                  <a:ext uri="{FF2B5EF4-FFF2-40B4-BE49-F238E27FC236}">
                    <a16:creationId xmlns:a16="http://schemas.microsoft.com/office/drawing/2014/main" id="{A8E23CD5-4E26-B049-854C-A2D52CA6610C}"/>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5" name="Forme libre : forme 50">
                <a:extLst>
                  <a:ext uri="{FF2B5EF4-FFF2-40B4-BE49-F238E27FC236}">
                    <a16:creationId xmlns:a16="http://schemas.microsoft.com/office/drawing/2014/main" id="{1E2DFFCB-CF29-7A43-8BAA-FC18D0A619FD}"/>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5"/>
              </a:solidFill>
              <a:ln w="6739" cap="flat">
                <a:noFill/>
                <a:prstDash val="solid"/>
                <a:miter/>
              </a:ln>
            </p:spPr>
            <p:txBody>
              <a:bodyPr rtlCol="0" anchor="ctr"/>
              <a:lstStyle/>
              <a:p>
                <a:endParaRPr lang="fr-FR"/>
              </a:p>
            </p:txBody>
          </p:sp>
          <p:sp>
            <p:nvSpPr>
              <p:cNvPr id="106" name="Forme libre : forme 51">
                <a:extLst>
                  <a:ext uri="{FF2B5EF4-FFF2-40B4-BE49-F238E27FC236}">
                    <a16:creationId xmlns:a16="http://schemas.microsoft.com/office/drawing/2014/main" id="{87D13929-1CD3-EE4F-874A-A3B3E49F68DF}"/>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7" name="Forme libre : forme 53">
                <a:extLst>
                  <a:ext uri="{FF2B5EF4-FFF2-40B4-BE49-F238E27FC236}">
                    <a16:creationId xmlns:a16="http://schemas.microsoft.com/office/drawing/2014/main" id="{7536E4EA-1974-2D4F-8C34-24BB78C91C29}"/>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8" name="Forme libre : forme 57">
                <a:extLst>
                  <a:ext uri="{FF2B5EF4-FFF2-40B4-BE49-F238E27FC236}">
                    <a16:creationId xmlns:a16="http://schemas.microsoft.com/office/drawing/2014/main" id="{1A9A8AFB-70C8-714E-B4C2-8898F2D974F3}"/>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5"/>
              </a:solidFill>
              <a:ln w="6739" cap="flat">
                <a:noFill/>
                <a:prstDash val="solid"/>
                <a:miter/>
              </a:ln>
            </p:spPr>
            <p:txBody>
              <a:bodyPr rtlCol="0" anchor="ctr"/>
              <a:lstStyle/>
              <a:p>
                <a:endParaRPr lang="fr-FR"/>
              </a:p>
            </p:txBody>
          </p:sp>
          <p:sp>
            <p:nvSpPr>
              <p:cNvPr id="109" name="Forme libre : forme 58">
                <a:extLst>
                  <a:ext uri="{FF2B5EF4-FFF2-40B4-BE49-F238E27FC236}">
                    <a16:creationId xmlns:a16="http://schemas.microsoft.com/office/drawing/2014/main" id="{21B71363-1273-6A41-B7EB-57657B20CB6D}"/>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5"/>
              </a:solidFill>
              <a:ln w="6739" cap="flat">
                <a:noFill/>
                <a:prstDash val="solid"/>
                <a:miter/>
              </a:ln>
            </p:spPr>
            <p:txBody>
              <a:bodyPr rtlCol="0" anchor="ctr"/>
              <a:lstStyle/>
              <a:p>
                <a:endParaRPr lang="fr-FR"/>
              </a:p>
            </p:txBody>
          </p:sp>
          <p:sp>
            <p:nvSpPr>
              <p:cNvPr id="110" name="Forme libre : forme 64">
                <a:extLst>
                  <a:ext uri="{FF2B5EF4-FFF2-40B4-BE49-F238E27FC236}">
                    <a16:creationId xmlns:a16="http://schemas.microsoft.com/office/drawing/2014/main" id="{43EC4FAC-6C6E-0848-BCF0-A920F3ABBEB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5"/>
              </a:solidFill>
              <a:ln w="6739" cap="flat">
                <a:noFill/>
                <a:prstDash val="solid"/>
                <a:miter/>
              </a:ln>
            </p:spPr>
            <p:txBody>
              <a:bodyPr rtlCol="0" anchor="ctr"/>
              <a:lstStyle/>
              <a:p>
                <a:endParaRPr lang="fr-FR"/>
              </a:p>
            </p:txBody>
          </p:sp>
          <p:sp>
            <p:nvSpPr>
              <p:cNvPr id="111" name="Forme libre : forme 65">
                <a:extLst>
                  <a:ext uri="{FF2B5EF4-FFF2-40B4-BE49-F238E27FC236}">
                    <a16:creationId xmlns:a16="http://schemas.microsoft.com/office/drawing/2014/main" id="{C92C028A-FECB-C345-8AC1-6E830BBD3A3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5"/>
              </a:solidFill>
              <a:ln w="6739" cap="flat">
                <a:noFill/>
                <a:prstDash val="solid"/>
                <a:miter/>
              </a:ln>
            </p:spPr>
            <p:txBody>
              <a:bodyPr rtlCol="0" anchor="ctr"/>
              <a:lstStyle/>
              <a:p>
                <a:endParaRPr lang="fr-FR"/>
              </a:p>
            </p:txBody>
          </p:sp>
          <p:sp>
            <p:nvSpPr>
              <p:cNvPr id="112" name="Forme libre : forme 69">
                <a:extLst>
                  <a:ext uri="{FF2B5EF4-FFF2-40B4-BE49-F238E27FC236}">
                    <a16:creationId xmlns:a16="http://schemas.microsoft.com/office/drawing/2014/main" id="{401670F7-1FEA-5240-9E0A-704F45AD3830}"/>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5"/>
              </a:solidFill>
              <a:ln w="6739" cap="flat">
                <a:noFill/>
                <a:prstDash val="solid"/>
                <a:miter/>
              </a:ln>
            </p:spPr>
            <p:txBody>
              <a:bodyPr rtlCol="0" anchor="ctr"/>
              <a:lstStyle/>
              <a:p>
                <a:endParaRPr lang="fr-FR"/>
              </a:p>
            </p:txBody>
          </p:sp>
          <p:sp>
            <p:nvSpPr>
              <p:cNvPr id="113" name="Forme libre : forme 79">
                <a:extLst>
                  <a:ext uri="{FF2B5EF4-FFF2-40B4-BE49-F238E27FC236}">
                    <a16:creationId xmlns:a16="http://schemas.microsoft.com/office/drawing/2014/main" id="{090F5207-66DC-1342-A448-DA6D5B8402BC}"/>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070322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Cover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37CCAC-7D0F-416F-82F1-68462F157E5D}"/>
              </a:ext>
            </a:extLst>
          </p:cNvPr>
          <p:cNvSpPr/>
          <p:nvPr userDrawn="1"/>
        </p:nvSpPr>
        <p:spPr>
          <a:xfrm>
            <a:off x="0" y="0"/>
            <a:ext cx="12192000" cy="6858000"/>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83314659-17A7-4173-AF75-7557258404AA}"/>
              </a:ext>
            </a:extLst>
          </p:cNvPr>
          <p:cNvSpPr>
            <a:spLocks/>
          </p:cNvSpPr>
          <p:nvPr userDrawn="1"/>
        </p:nvSpPr>
        <p:spPr bwMode="auto">
          <a:xfrm>
            <a:off x="1378617"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5" name="Groupe 84">
            <a:extLst>
              <a:ext uri="{FF2B5EF4-FFF2-40B4-BE49-F238E27FC236}">
                <a16:creationId xmlns:a16="http://schemas.microsoft.com/office/drawing/2014/main" id="{C11DEB4D-9E95-4953-B69C-61E61EB95766}"/>
              </a:ext>
            </a:extLst>
          </p:cNvPr>
          <p:cNvGrpSpPr/>
          <p:nvPr userDrawn="1"/>
        </p:nvGrpSpPr>
        <p:grpSpPr>
          <a:xfrm>
            <a:off x="2184376" y="0"/>
            <a:ext cx="8163984" cy="6858000"/>
            <a:chOff x="2184376" y="0"/>
            <a:chExt cx="8163984" cy="6858000"/>
          </a:xfrm>
        </p:grpSpPr>
        <p:grpSp>
          <p:nvGrpSpPr>
            <p:cNvPr id="86" name="Groupe 85">
              <a:extLst>
                <a:ext uri="{FF2B5EF4-FFF2-40B4-BE49-F238E27FC236}">
                  <a16:creationId xmlns:a16="http://schemas.microsoft.com/office/drawing/2014/main" id="{D55F6788-EDD1-4E78-9DD9-30E910C62164}"/>
                </a:ext>
              </a:extLst>
            </p:cNvPr>
            <p:cNvGrpSpPr/>
            <p:nvPr/>
          </p:nvGrpSpPr>
          <p:grpSpPr>
            <a:xfrm>
              <a:off x="2184376" y="1"/>
              <a:ext cx="3052259" cy="6857999"/>
              <a:chOff x="2184376" y="1"/>
              <a:chExt cx="3052259" cy="6857999"/>
            </a:xfrm>
          </p:grpSpPr>
          <p:sp>
            <p:nvSpPr>
              <p:cNvPr id="90" name="Forme libre : forme 89">
                <a:extLst>
                  <a:ext uri="{FF2B5EF4-FFF2-40B4-BE49-F238E27FC236}">
                    <a16:creationId xmlns:a16="http://schemas.microsoft.com/office/drawing/2014/main" id="{F134B607-E8B7-43AD-A5DE-E488C95D59A9}"/>
                  </a:ext>
                </a:extLst>
              </p:cNvPr>
              <p:cNvSpPr>
                <a:spLocks/>
              </p:cNvSpPr>
              <p:nvPr/>
            </p:nvSpPr>
            <p:spPr bwMode="auto">
              <a:xfrm>
                <a:off x="2400142" y="1"/>
                <a:ext cx="2836493" cy="6857999"/>
              </a:xfrm>
              <a:custGeom>
                <a:avLst/>
                <a:gdLst>
                  <a:gd name="connsiteX0" fmla="*/ 2836493 w 3695859"/>
                  <a:gd name="connsiteY0" fmla="*/ 0 h 6857999"/>
                  <a:gd name="connsiteX1" fmla="*/ 3695859 w 3695859"/>
                  <a:gd name="connsiteY1" fmla="*/ 0 h 6857999"/>
                  <a:gd name="connsiteX2" fmla="*/ 3695859 w 3695859"/>
                  <a:gd name="connsiteY2" fmla="*/ 6857999 h 6857999"/>
                  <a:gd name="connsiteX3" fmla="*/ 1167094 w 3695859"/>
                  <a:gd name="connsiteY3" fmla="*/ 6857999 h 6857999"/>
                  <a:gd name="connsiteX4" fmla="*/ 1079111 w 3695859"/>
                  <a:gd name="connsiteY4" fmla="*/ 6786356 h 6857999"/>
                  <a:gd name="connsiteX5" fmla="*/ 185816 w 3695859"/>
                  <a:gd name="connsiteY5" fmla="*/ 5318683 h 6857999"/>
                  <a:gd name="connsiteX6" fmla="*/ 449629 w 3695859"/>
                  <a:gd name="connsiteY6" fmla="*/ 1969286 h 6857999"/>
                  <a:gd name="connsiteX7" fmla="*/ 2678844 w 3695859"/>
                  <a:gd name="connsiteY7" fmla="*/ 39647 h 6857999"/>
                  <a:gd name="connsiteX0" fmla="*/ 2836493 w 3710372"/>
                  <a:gd name="connsiteY0" fmla="*/ 0 h 6857999"/>
                  <a:gd name="connsiteX1" fmla="*/ 3695859 w 3710372"/>
                  <a:gd name="connsiteY1" fmla="*/ 0 h 6857999"/>
                  <a:gd name="connsiteX2" fmla="*/ 3710372 w 3710372"/>
                  <a:gd name="connsiteY2" fmla="*/ 3236685 h 6857999"/>
                  <a:gd name="connsiteX3" fmla="*/ 3695859 w 3710372"/>
                  <a:gd name="connsiteY3" fmla="*/ 6857999 h 6857999"/>
                  <a:gd name="connsiteX4" fmla="*/ 1167094 w 3710372"/>
                  <a:gd name="connsiteY4" fmla="*/ 6857999 h 6857999"/>
                  <a:gd name="connsiteX5" fmla="*/ 1079111 w 3710372"/>
                  <a:gd name="connsiteY5" fmla="*/ 6786356 h 6857999"/>
                  <a:gd name="connsiteX6" fmla="*/ 185816 w 3710372"/>
                  <a:gd name="connsiteY6" fmla="*/ 5318683 h 6857999"/>
                  <a:gd name="connsiteX7" fmla="*/ 449629 w 3710372"/>
                  <a:gd name="connsiteY7" fmla="*/ 1969286 h 6857999"/>
                  <a:gd name="connsiteX8" fmla="*/ 2678844 w 3710372"/>
                  <a:gd name="connsiteY8" fmla="*/ 39647 h 6857999"/>
                  <a:gd name="connsiteX9" fmla="*/ 2836493 w 3710372"/>
                  <a:gd name="connsiteY9" fmla="*/ 0 h 6857999"/>
                  <a:gd name="connsiteX0" fmla="*/ 3710372 w 3801812"/>
                  <a:gd name="connsiteY0" fmla="*/ 3236685 h 6857999"/>
                  <a:gd name="connsiteX1" fmla="*/ 3695859 w 3801812"/>
                  <a:gd name="connsiteY1" fmla="*/ 6857999 h 6857999"/>
                  <a:gd name="connsiteX2" fmla="*/ 1167094 w 3801812"/>
                  <a:gd name="connsiteY2" fmla="*/ 6857999 h 6857999"/>
                  <a:gd name="connsiteX3" fmla="*/ 1079111 w 3801812"/>
                  <a:gd name="connsiteY3" fmla="*/ 6786356 h 6857999"/>
                  <a:gd name="connsiteX4" fmla="*/ 185816 w 3801812"/>
                  <a:gd name="connsiteY4" fmla="*/ 5318683 h 6857999"/>
                  <a:gd name="connsiteX5" fmla="*/ 449629 w 3801812"/>
                  <a:gd name="connsiteY5" fmla="*/ 1969286 h 6857999"/>
                  <a:gd name="connsiteX6" fmla="*/ 2678844 w 3801812"/>
                  <a:gd name="connsiteY6" fmla="*/ 39647 h 6857999"/>
                  <a:gd name="connsiteX7" fmla="*/ 2836493 w 3801812"/>
                  <a:gd name="connsiteY7" fmla="*/ 0 h 6857999"/>
                  <a:gd name="connsiteX8" fmla="*/ 3695859 w 3801812"/>
                  <a:gd name="connsiteY8" fmla="*/ 0 h 6857999"/>
                  <a:gd name="connsiteX9" fmla="*/ 3801812 w 3801812"/>
                  <a:gd name="connsiteY9" fmla="*/ 3328125 h 6857999"/>
                  <a:gd name="connsiteX0" fmla="*/ 3695859 w 3801812"/>
                  <a:gd name="connsiteY0" fmla="*/ 6857999 h 6857999"/>
                  <a:gd name="connsiteX1" fmla="*/ 1167094 w 3801812"/>
                  <a:gd name="connsiteY1" fmla="*/ 6857999 h 6857999"/>
                  <a:gd name="connsiteX2" fmla="*/ 1079111 w 3801812"/>
                  <a:gd name="connsiteY2" fmla="*/ 6786356 h 6857999"/>
                  <a:gd name="connsiteX3" fmla="*/ 185816 w 3801812"/>
                  <a:gd name="connsiteY3" fmla="*/ 5318683 h 6857999"/>
                  <a:gd name="connsiteX4" fmla="*/ 449629 w 3801812"/>
                  <a:gd name="connsiteY4" fmla="*/ 1969286 h 6857999"/>
                  <a:gd name="connsiteX5" fmla="*/ 2678844 w 3801812"/>
                  <a:gd name="connsiteY5" fmla="*/ 39647 h 6857999"/>
                  <a:gd name="connsiteX6" fmla="*/ 2836493 w 3801812"/>
                  <a:gd name="connsiteY6" fmla="*/ 0 h 6857999"/>
                  <a:gd name="connsiteX7" fmla="*/ 3695859 w 3801812"/>
                  <a:gd name="connsiteY7" fmla="*/ 0 h 6857999"/>
                  <a:gd name="connsiteX8" fmla="*/ 3801812 w 3801812"/>
                  <a:gd name="connsiteY8" fmla="*/ 3328125 h 6857999"/>
                  <a:gd name="connsiteX0" fmla="*/ 3695859 w 3695859"/>
                  <a:gd name="connsiteY0" fmla="*/ 6857999 h 6857999"/>
                  <a:gd name="connsiteX1" fmla="*/ 1167094 w 3695859"/>
                  <a:gd name="connsiteY1" fmla="*/ 6857999 h 6857999"/>
                  <a:gd name="connsiteX2" fmla="*/ 1079111 w 3695859"/>
                  <a:gd name="connsiteY2" fmla="*/ 6786356 h 6857999"/>
                  <a:gd name="connsiteX3" fmla="*/ 185816 w 3695859"/>
                  <a:gd name="connsiteY3" fmla="*/ 5318683 h 6857999"/>
                  <a:gd name="connsiteX4" fmla="*/ 449629 w 3695859"/>
                  <a:gd name="connsiteY4" fmla="*/ 1969286 h 6857999"/>
                  <a:gd name="connsiteX5" fmla="*/ 2678844 w 3695859"/>
                  <a:gd name="connsiteY5" fmla="*/ 39647 h 6857999"/>
                  <a:gd name="connsiteX6" fmla="*/ 2836493 w 3695859"/>
                  <a:gd name="connsiteY6" fmla="*/ 0 h 6857999"/>
                  <a:gd name="connsiteX7" fmla="*/ 3695859 w 3695859"/>
                  <a:gd name="connsiteY7" fmla="*/ 0 h 6857999"/>
                  <a:gd name="connsiteX0" fmla="*/ 1167094 w 3695859"/>
                  <a:gd name="connsiteY0" fmla="*/ 6857999 h 6857999"/>
                  <a:gd name="connsiteX1" fmla="*/ 1079111 w 3695859"/>
                  <a:gd name="connsiteY1" fmla="*/ 6786356 h 6857999"/>
                  <a:gd name="connsiteX2" fmla="*/ 185816 w 3695859"/>
                  <a:gd name="connsiteY2" fmla="*/ 5318683 h 6857999"/>
                  <a:gd name="connsiteX3" fmla="*/ 449629 w 3695859"/>
                  <a:gd name="connsiteY3" fmla="*/ 1969286 h 6857999"/>
                  <a:gd name="connsiteX4" fmla="*/ 2678844 w 3695859"/>
                  <a:gd name="connsiteY4" fmla="*/ 39647 h 6857999"/>
                  <a:gd name="connsiteX5" fmla="*/ 2836493 w 3695859"/>
                  <a:gd name="connsiteY5" fmla="*/ 0 h 6857999"/>
                  <a:gd name="connsiteX6" fmla="*/ 3695859 w 3695859"/>
                  <a:gd name="connsiteY6" fmla="*/ 0 h 6857999"/>
                  <a:gd name="connsiteX0" fmla="*/ 1167094 w 2836493"/>
                  <a:gd name="connsiteY0" fmla="*/ 6857999 h 6857999"/>
                  <a:gd name="connsiteX1" fmla="*/ 1079111 w 2836493"/>
                  <a:gd name="connsiteY1" fmla="*/ 6786356 h 6857999"/>
                  <a:gd name="connsiteX2" fmla="*/ 185816 w 2836493"/>
                  <a:gd name="connsiteY2" fmla="*/ 5318683 h 6857999"/>
                  <a:gd name="connsiteX3" fmla="*/ 449629 w 2836493"/>
                  <a:gd name="connsiteY3" fmla="*/ 1969286 h 6857999"/>
                  <a:gd name="connsiteX4" fmla="*/ 2678844 w 2836493"/>
                  <a:gd name="connsiteY4" fmla="*/ 39647 h 6857999"/>
                  <a:gd name="connsiteX5" fmla="*/ 2836493 w 2836493"/>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493" h="6857999">
                    <a:moveTo>
                      <a:pt x="1167094" y="6857999"/>
                    </a:moveTo>
                    <a:lnTo>
                      <a:pt x="1079111" y="6786356"/>
                    </a:lnTo>
                    <a:cubicBezTo>
                      <a:pt x="663616" y="6421259"/>
                      <a:pt x="361416" y="5909608"/>
                      <a:pt x="185816" y="5318683"/>
                    </a:cubicBezTo>
                    <a:cubicBezTo>
                      <a:pt x="-130759" y="4276942"/>
                      <a:pt x="-42821" y="2980259"/>
                      <a:pt x="449629" y="1969286"/>
                    </a:cubicBezTo>
                    <a:cubicBezTo>
                      <a:pt x="950872" y="953918"/>
                      <a:pt x="1755500" y="290192"/>
                      <a:pt x="2678844" y="39647"/>
                    </a:cubicBezTo>
                    <a:lnTo>
                      <a:pt x="2836493" y="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91" name="Forme libre : forme 90">
                <a:extLst>
                  <a:ext uri="{FF2B5EF4-FFF2-40B4-BE49-F238E27FC236}">
                    <a16:creationId xmlns:a16="http://schemas.microsoft.com/office/drawing/2014/main" id="{1CD319C9-C379-4F1D-8BCF-5CDBCEBF7D41}"/>
                  </a:ext>
                </a:extLst>
              </p:cNvPr>
              <p:cNvSpPr>
                <a:spLocks/>
              </p:cNvSpPr>
              <p:nvPr/>
            </p:nvSpPr>
            <p:spPr bwMode="auto">
              <a:xfrm rot="16200000">
                <a:off x="191532" y="1992845"/>
                <a:ext cx="6857999" cy="2872312"/>
              </a:xfrm>
              <a:custGeom>
                <a:avLst/>
                <a:gdLst>
                  <a:gd name="connsiteX0" fmla="*/ 6857999 w 6857999"/>
                  <a:gd name="connsiteY0" fmla="*/ 2872312 h 3911625"/>
                  <a:gd name="connsiteX1" fmla="*/ 6857999 w 6857999"/>
                  <a:gd name="connsiteY1" fmla="*/ 3911625 h 3911625"/>
                  <a:gd name="connsiteX2" fmla="*/ 0 w 6857999"/>
                  <a:gd name="connsiteY2" fmla="*/ 3911625 h 3911625"/>
                  <a:gd name="connsiteX3" fmla="*/ 0 w 6857999"/>
                  <a:gd name="connsiteY3" fmla="*/ 1545459 h 3911625"/>
                  <a:gd name="connsiteX4" fmla="*/ 179900 w 6857999"/>
                  <a:gd name="connsiteY4" fmla="*/ 1267806 h 3911625"/>
                  <a:gd name="connsiteX5" fmla="*/ 3190946 w 6857999"/>
                  <a:gd name="connsiteY5" fmla="*/ 164667 h 3911625"/>
                  <a:gd name="connsiteX6" fmla="*/ 6856585 w 6857999"/>
                  <a:gd name="connsiteY6" fmla="*/ 2868724 h 3911625"/>
                  <a:gd name="connsiteX0" fmla="*/ 6857999 w 6857999"/>
                  <a:gd name="connsiteY0" fmla="*/ 2872312 h 3940653"/>
                  <a:gd name="connsiteX1" fmla="*/ 6857999 w 6857999"/>
                  <a:gd name="connsiteY1" fmla="*/ 3911625 h 3940653"/>
                  <a:gd name="connsiteX2" fmla="*/ 3911600 w 6857999"/>
                  <a:gd name="connsiteY2" fmla="*/ 3940653 h 3940653"/>
                  <a:gd name="connsiteX3" fmla="*/ 0 w 6857999"/>
                  <a:gd name="connsiteY3" fmla="*/ 3911625 h 3940653"/>
                  <a:gd name="connsiteX4" fmla="*/ 0 w 6857999"/>
                  <a:gd name="connsiteY4" fmla="*/ 1545459 h 3940653"/>
                  <a:gd name="connsiteX5" fmla="*/ 179900 w 6857999"/>
                  <a:gd name="connsiteY5" fmla="*/ 1267806 h 3940653"/>
                  <a:gd name="connsiteX6" fmla="*/ 3190946 w 6857999"/>
                  <a:gd name="connsiteY6" fmla="*/ 164667 h 3940653"/>
                  <a:gd name="connsiteX7" fmla="*/ 6856585 w 6857999"/>
                  <a:gd name="connsiteY7" fmla="*/ 2868724 h 3940653"/>
                  <a:gd name="connsiteX8" fmla="*/ 6857999 w 6857999"/>
                  <a:gd name="connsiteY8" fmla="*/ 2872312 h 3940653"/>
                  <a:gd name="connsiteX0" fmla="*/ 3911600 w 6857999"/>
                  <a:gd name="connsiteY0" fmla="*/ 3940653 h 4032093"/>
                  <a:gd name="connsiteX1" fmla="*/ 0 w 6857999"/>
                  <a:gd name="connsiteY1" fmla="*/ 3911625 h 4032093"/>
                  <a:gd name="connsiteX2" fmla="*/ 0 w 6857999"/>
                  <a:gd name="connsiteY2" fmla="*/ 1545459 h 4032093"/>
                  <a:gd name="connsiteX3" fmla="*/ 179900 w 6857999"/>
                  <a:gd name="connsiteY3" fmla="*/ 1267806 h 4032093"/>
                  <a:gd name="connsiteX4" fmla="*/ 3190946 w 6857999"/>
                  <a:gd name="connsiteY4" fmla="*/ 164667 h 4032093"/>
                  <a:gd name="connsiteX5" fmla="*/ 6856585 w 6857999"/>
                  <a:gd name="connsiteY5" fmla="*/ 2868724 h 4032093"/>
                  <a:gd name="connsiteX6" fmla="*/ 6857999 w 6857999"/>
                  <a:gd name="connsiteY6" fmla="*/ 2872312 h 4032093"/>
                  <a:gd name="connsiteX7" fmla="*/ 6857999 w 6857999"/>
                  <a:gd name="connsiteY7" fmla="*/ 3911625 h 4032093"/>
                  <a:gd name="connsiteX8" fmla="*/ 4003040 w 6857999"/>
                  <a:gd name="connsiteY8" fmla="*/ 4032093 h 4032093"/>
                  <a:gd name="connsiteX0" fmla="*/ 3911600 w 6857999"/>
                  <a:gd name="connsiteY0" fmla="*/ 3940653 h 3940653"/>
                  <a:gd name="connsiteX1" fmla="*/ 0 w 6857999"/>
                  <a:gd name="connsiteY1" fmla="*/ 3911625 h 3940653"/>
                  <a:gd name="connsiteX2" fmla="*/ 0 w 6857999"/>
                  <a:gd name="connsiteY2" fmla="*/ 1545459 h 3940653"/>
                  <a:gd name="connsiteX3" fmla="*/ 179900 w 6857999"/>
                  <a:gd name="connsiteY3" fmla="*/ 1267806 h 3940653"/>
                  <a:gd name="connsiteX4" fmla="*/ 3190946 w 6857999"/>
                  <a:gd name="connsiteY4" fmla="*/ 164667 h 3940653"/>
                  <a:gd name="connsiteX5" fmla="*/ 6856585 w 6857999"/>
                  <a:gd name="connsiteY5" fmla="*/ 2868724 h 3940653"/>
                  <a:gd name="connsiteX6" fmla="*/ 6857999 w 6857999"/>
                  <a:gd name="connsiteY6" fmla="*/ 2872312 h 3940653"/>
                  <a:gd name="connsiteX7" fmla="*/ 6857999 w 6857999"/>
                  <a:gd name="connsiteY7" fmla="*/ 3911625 h 3940653"/>
                  <a:gd name="connsiteX0" fmla="*/ 0 w 6857999"/>
                  <a:gd name="connsiteY0" fmla="*/ 3911625 h 3911625"/>
                  <a:gd name="connsiteX1" fmla="*/ 0 w 6857999"/>
                  <a:gd name="connsiteY1" fmla="*/ 1545459 h 3911625"/>
                  <a:gd name="connsiteX2" fmla="*/ 179900 w 6857999"/>
                  <a:gd name="connsiteY2" fmla="*/ 1267806 h 3911625"/>
                  <a:gd name="connsiteX3" fmla="*/ 3190946 w 6857999"/>
                  <a:gd name="connsiteY3" fmla="*/ 164667 h 3911625"/>
                  <a:gd name="connsiteX4" fmla="*/ 6856585 w 6857999"/>
                  <a:gd name="connsiteY4" fmla="*/ 2868724 h 3911625"/>
                  <a:gd name="connsiteX5" fmla="*/ 6857999 w 6857999"/>
                  <a:gd name="connsiteY5" fmla="*/ 2872312 h 3911625"/>
                  <a:gd name="connsiteX6" fmla="*/ 6857999 w 6857999"/>
                  <a:gd name="connsiteY6" fmla="*/ 3911625 h 3911625"/>
                  <a:gd name="connsiteX0" fmla="*/ 0 w 6857999"/>
                  <a:gd name="connsiteY0" fmla="*/ 1545459 h 3911625"/>
                  <a:gd name="connsiteX1" fmla="*/ 179900 w 6857999"/>
                  <a:gd name="connsiteY1" fmla="*/ 1267806 h 3911625"/>
                  <a:gd name="connsiteX2" fmla="*/ 3190946 w 6857999"/>
                  <a:gd name="connsiteY2" fmla="*/ 164667 h 3911625"/>
                  <a:gd name="connsiteX3" fmla="*/ 6856585 w 6857999"/>
                  <a:gd name="connsiteY3" fmla="*/ 2868724 h 3911625"/>
                  <a:gd name="connsiteX4" fmla="*/ 6857999 w 6857999"/>
                  <a:gd name="connsiteY4" fmla="*/ 2872312 h 3911625"/>
                  <a:gd name="connsiteX5" fmla="*/ 6857999 w 6857999"/>
                  <a:gd name="connsiteY5" fmla="*/ 3911625 h 3911625"/>
                  <a:gd name="connsiteX0" fmla="*/ 0 w 6857999"/>
                  <a:gd name="connsiteY0" fmla="*/ 1545459 h 2872312"/>
                  <a:gd name="connsiteX1" fmla="*/ 179900 w 6857999"/>
                  <a:gd name="connsiteY1" fmla="*/ 1267806 h 2872312"/>
                  <a:gd name="connsiteX2" fmla="*/ 3190946 w 6857999"/>
                  <a:gd name="connsiteY2" fmla="*/ 164667 h 2872312"/>
                  <a:gd name="connsiteX3" fmla="*/ 6856585 w 6857999"/>
                  <a:gd name="connsiteY3" fmla="*/ 2868724 h 2872312"/>
                  <a:gd name="connsiteX4" fmla="*/ 6857999 w 6857999"/>
                  <a:gd name="connsiteY4" fmla="*/ 2872312 h 28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872312">
                    <a:moveTo>
                      <a:pt x="0" y="1545459"/>
                    </a:moveTo>
                    <a:lnTo>
                      <a:pt x="179900" y="1267806"/>
                    </a:lnTo>
                    <a:cubicBezTo>
                      <a:pt x="895883" y="271705"/>
                      <a:pt x="1979216" y="-301742"/>
                      <a:pt x="3190946" y="164667"/>
                    </a:cubicBezTo>
                    <a:cubicBezTo>
                      <a:pt x="4873904" y="815832"/>
                      <a:pt x="6309183" y="1590882"/>
                      <a:pt x="6856585" y="2868724"/>
                    </a:cubicBezTo>
                    <a:lnTo>
                      <a:pt x="6857999" y="2872312"/>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grpSp>
          <p:nvGrpSpPr>
            <p:cNvPr id="87" name="Groupe 86">
              <a:extLst>
                <a:ext uri="{FF2B5EF4-FFF2-40B4-BE49-F238E27FC236}">
                  <a16:creationId xmlns:a16="http://schemas.microsoft.com/office/drawing/2014/main" id="{CA15EE9F-FB00-4082-8373-5D7538C9EC60}"/>
                </a:ext>
              </a:extLst>
            </p:cNvPr>
            <p:cNvGrpSpPr/>
            <p:nvPr/>
          </p:nvGrpSpPr>
          <p:grpSpPr>
            <a:xfrm>
              <a:off x="6888253" y="0"/>
              <a:ext cx="3460107" cy="6858000"/>
              <a:chOff x="6888253" y="0"/>
              <a:chExt cx="3460107" cy="6858000"/>
            </a:xfrm>
          </p:grpSpPr>
          <p:sp>
            <p:nvSpPr>
              <p:cNvPr id="88" name="Forme libre : forme 87">
                <a:extLst>
                  <a:ext uri="{FF2B5EF4-FFF2-40B4-BE49-F238E27FC236}">
                    <a16:creationId xmlns:a16="http://schemas.microsoft.com/office/drawing/2014/main" id="{6DDC5B27-F981-4B14-9C93-3521F08CC649}"/>
                  </a:ext>
                </a:extLst>
              </p:cNvPr>
              <p:cNvSpPr>
                <a:spLocks/>
              </p:cNvSpPr>
              <p:nvPr/>
            </p:nvSpPr>
            <p:spPr bwMode="auto">
              <a:xfrm>
                <a:off x="6888253" y="1"/>
                <a:ext cx="3460107" cy="6857999"/>
              </a:xfrm>
              <a:custGeom>
                <a:avLst/>
                <a:gdLst>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14515 w 4266874"/>
                  <a:gd name="connsiteY0" fmla="*/ 0 h 6857999"/>
                  <a:gd name="connsiteX1" fmla="*/ 806767 w 4266874"/>
                  <a:gd name="connsiteY1" fmla="*/ 0 h 6857999"/>
                  <a:gd name="connsiteX2" fmla="*/ 819798 w 4266874"/>
                  <a:gd name="connsiteY2" fmla="*/ 2388 h 6857999"/>
                  <a:gd name="connsiteX3" fmla="*/ 1934612 w 4266874"/>
                  <a:gd name="connsiteY3" fmla="*/ 364916 h 6857999"/>
                  <a:gd name="connsiteX4" fmla="*/ 3992349 w 4266874"/>
                  <a:gd name="connsiteY4" fmla="*/ 2149503 h 6857999"/>
                  <a:gd name="connsiteX5" fmla="*/ 3930793 w 4266874"/>
                  <a:gd name="connsiteY5" fmla="*/ 4342875 h 6857999"/>
                  <a:gd name="connsiteX6" fmla="*/ 1705975 w 4266874"/>
                  <a:gd name="connsiteY6" fmla="*/ 6501082 h 6857999"/>
                  <a:gd name="connsiteX7" fmla="*/ 1334474 w 4266874"/>
                  <a:gd name="connsiteY7" fmla="*/ 6715639 h 6857999"/>
                  <a:gd name="connsiteX8" fmla="*/ 1050455 w 4266874"/>
                  <a:gd name="connsiteY8" fmla="*/ 6857999 h 6857999"/>
                  <a:gd name="connsiteX9" fmla="*/ 14515 w 4266874"/>
                  <a:gd name="connsiteY9" fmla="*/ 6857999 h 6857999"/>
                  <a:gd name="connsiteX10" fmla="*/ 0 w 4266874"/>
                  <a:gd name="connsiteY10" fmla="*/ 3062513 h 6857999"/>
                  <a:gd name="connsiteX11" fmla="*/ 14515 w 4266874"/>
                  <a:gd name="connsiteY11" fmla="*/ 0 h 6857999"/>
                  <a:gd name="connsiteX0" fmla="*/ 0 w 4266874"/>
                  <a:gd name="connsiteY0" fmla="*/ 3062513 h 6857999"/>
                  <a:gd name="connsiteX1" fmla="*/ 14515 w 4266874"/>
                  <a:gd name="connsiteY1" fmla="*/ 0 h 6857999"/>
                  <a:gd name="connsiteX2" fmla="*/ 806767 w 4266874"/>
                  <a:gd name="connsiteY2" fmla="*/ 0 h 6857999"/>
                  <a:gd name="connsiteX3" fmla="*/ 819798 w 4266874"/>
                  <a:gd name="connsiteY3" fmla="*/ 2388 h 6857999"/>
                  <a:gd name="connsiteX4" fmla="*/ 1934612 w 4266874"/>
                  <a:gd name="connsiteY4" fmla="*/ 364916 h 6857999"/>
                  <a:gd name="connsiteX5" fmla="*/ 3992349 w 4266874"/>
                  <a:gd name="connsiteY5" fmla="*/ 2149503 h 6857999"/>
                  <a:gd name="connsiteX6" fmla="*/ 3930793 w 4266874"/>
                  <a:gd name="connsiteY6" fmla="*/ 4342875 h 6857999"/>
                  <a:gd name="connsiteX7" fmla="*/ 1705975 w 4266874"/>
                  <a:gd name="connsiteY7" fmla="*/ 6501082 h 6857999"/>
                  <a:gd name="connsiteX8" fmla="*/ 1334474 w 4266874"/>
                  <a:gd name="connsiteY8" fmla="*/ 6715639 h 6857999"/>
                  <a:gd name="connsiteX9" fmla="*/ 1050455 w 4266874"/>
                  <a:gd name="connsiteY9" fmla="*/ 6857999 h 6857999"/>
                  <a:gd name="connsiteX10" fmla="*/ 14515 w 4266874"/>
                  <a:gd name="connsiteY10" fmla="*/ 6857999 h 6857999"/>
                  <a:gd name="connsiteX11" fmla="*/ 91440 w 4266874"/>
                  <a:gd name="connsiteY11" fmla="*/ 3153953 h 6857999"/>
                  <a:gd name="connsiteX0" fmla="*/ 2226 w 4254585"/>
                  <a:gd name="connsiteY0" fmla="*/ 0 h 6857999"/>
                  <a:gd name="connsiteX1" fmla="*/ 794478 w 4254585"/>
                  <a:gd name="connsiteY1" fmla="*/ 0 h 6857999"/>
                  <a:gd name="connsiteX2" fmla="*/ 807509 w 4254585"/>
                  <a:gd name="connsiteY2" fmla="*/ 2388 h 6857999"/>
                  <a:gd name="connsiteX3" fmla="*/ 1922323 w 4254585"/>
                  <a:gd name="connsiteY3" fmla="*/ 364916 h 6857999"/>
                  <a:gd name="connsiteX4" fmla="*/ 3980060 w 4254585"/>
                  <a:gd name="connsiteY4" fmla="*/ 2149503 h 6857999"/>
                  <a:gd name="connsiteX5" fmla="*/ 3918504 w 4254585"/>
                  <a:gd name="connsiteY5" fmla="*/ 4342875 h 6857999"/>
                  <a:gd name="connsiteX6" fmla="*/ 1693686 w 4254585"/>
                  <a:gd name="connsiteY6" fmla="*/ 6501082 h 6857999"/>
                  <a:gd name="connsiteX7" fmla="*/ 1322185 w 4254585"/>
                  <a:gd name="connsiteY7" fmla="*/ 6715639 h 6857999"/>
                  <a:gd name="connsiteX8" fmla="*/ 1038166 w 4254585"/>
                  <a:gd name="connsiteY8" fmla="*/ 6857999 h 6857999"/>
                  <a:gd name="connsiteX9" fmla="*/ 2226 w 4254585"/>
                  <a:gd name="connsiteY9" fmla="*/ 6857999 h 6857999"/>
                  <a:gd name="connsiteX10" fmla="*/ 79151 w 4254585"/>
                  <a:gd name="connsiteY10" fmla="*/ 3153953 h 6857999"/>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792252 w 4252359"/>
                  <a:gd name="connsiteY0" fmla="*/ 0 h 6857999"/>
                  <a:gd name="connsiteX1" fmla="*/ 805283 w 4252359"/>
                  <a:gd name="connsiteY1" fmla="*/ 2388 h 6857999"/>
                  <a:gd name="connsiteX2" fmla="*/ 1920097 w 4252359"/>
                  <a:gd name="connsiteY2" fmla="*/ 364916 h 6857999"/>
                  <a:gd name="connsiteX3" fmla="*/ 3977834 w 4252359"/>
                  <a:gd name="connsiteY3" fmla="*/ 2149503 h 6857999"/>
                  <a:gd name="connsiteX4" fmla="*/ 3916278 w 4252359"/>
                  <a:gd name="connsiteY4" fmla="*/ 4342875 h 6857999"/>
                  <a:gd name="connsiteX5" fmla="*/ 1691460 w 4252359"/>
                  <a:gd name="connsiteY5" fmla="*/ 6501082 h 6857999"/>
                  <a:gd name="connsiteX6" fmla="*/ 1319959 w 4252359"/>
                  <a:gd name="connsiteY6" fmla="*/ 6715639 h 6857999"/>
                  <a:gd name="connsiteX7" fmla="*/ 1035940 w 4252359"/>
                  <a:gd name="connsiteY7" fmla="*/ 6857999 h 6857999"/>
                  <a:gd name="connsiteX8" fmla="*/ 0 w 4252359"/>
                  <a:gd name="connsiteY8" fmla="*/ 6857999 h 6857999"/>
                  <a:gd name="connsiteX0" fmla="*/ 0 w 3460107"/>
                  <a:gd name="connsiteY0" fmla="*/ 0 h 6857999"/>
                  <a:gd name="connsiteX1" fmla="*/ 13031 w 3460107"/>
                  <a:gd name="connsiteY1" fmla="*/ 2388 h 6857999"/>
                  <a:gd name="connsiteX2" fmla="*/ 1127845 w 3460107"/>
                  <a:gd name="connsiteY2" fmla="*/ 364916 h 6857999"/>
                  <a:gd name="connsiteX3" fmla="*/ 3185582 w 3460107"/>
                  <a:gd name="connsiteY3" fmla="*/ 2149503 h 6857999"/>
                  <a:gd name="connsiteX4" fmla="*/ 3124026 w 3460107"/>
                  <a:gd name="connsiteY4" fmla="*/ 4342875 h 6857999"/>
                  <a:gd name="connsiteX5" fmla="*/ 899208 w 3460107"/>
                  <a:gd name="connsiteY5" fmla="*/ 6501082 h 6857999"/>
                  <a:gd name="connsiteX6" fmla="*/ 527707 w 3460107"/>
                  <a:gd name="connsiteY6" fmla="*/ 6715639 h 6857999"/>
                  <a:gd name="connsiteX7" fmla="*/ 243688 w 3460107"/>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107" h="6857999">
                    <a:moveTo>
                      <a:pt x="0" y="0"/>
                    </a:moveTo>
                    <a:lnTo>
                      <a:pt x="13031" y="2388"/>
                    </a:lnTo>
                    <a:cubicBezTo>
                      <a:pt x="387109" y="78726"/>
                      <a:pt x="761805" y="201732"/>
                      <a:pt x="1127845" y="364916"/>
                    </a:cubicBezTo>
                    <a:cubicBezTo>
                      <a:pt x="2099554" y="826447"/>
                      <a:pt x="2820642" y="1472591"/>
                      <a:pt x="3185582" y="2149503"/>
                    </a:cubicBezTo>
                    <a:cubicBezTo>
                      <a:pt x="3554920" y="2839602"/>
                      <a:pt x="3568110" y="3556074"/>
                      <a:pt x="3124026" y="4342875"/>
                    </a:cubicBezTo>
                    <a:cubicBezTo>
                      <a:pt x="2684338" y="5107698"/>
                      <a:pt x="1875314" y="5894498"/>
                      <a:pt x="899208" y="6501082"/>
                    </a:cubicBezTo>
                    <a:cubicBezTo>
                      <a:pt x="777745" y="6575806"/>
                      <a:pt x="653739" y="6647577"/>
                      <a:pt x="527707" y="6715639"/>
                    </a:cubicBezTo>
                    <a:lnTo>
                      <a:pt x="243688" y="6857999"/>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89" name="Forme libre : forme 88">
                <a:extLst>
                  <a:ext uri="{FF2B5EF4-FFF2-40B4-BE49-F238E27FC236}">
                    <a16:creationId xmlns:a16="http://schemas.microsoft.com/office/drawing/2014/main" id="{AA7C8BF4-D003-4F6B-823F-AA48F047C634}"/>
                  </a:ext>
                </a:extLst>
              </p:cNvPr>
              <p:cNvSpPr>
                <a:spLocks/>
              </p:cNvSpPr>
              <p:nvPr/>
            </p:nvSpPr>
            <p:spPr bwMode="auto">
              <a:xfrm rot="16200000">
                <a:off x="5597671" y="2133925"/>
                <a:ext cx="6857999" cy="2590149"/>
              </a:xfrm>
              <a:custGeom>
                <a:avLst/>
                <a:gdLst>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 h 4225745"/>
                  <a:gd name="connsiteX1" fmla="*/ 6857999 w 6857999"/>
                  <a:gd name="connsiteY1" fmla="*/ 1635596 h 4225745"/>
                  <a:gd name="connsiteX2" fmla="*/ 6856585 w 6857999"/>
                  <a:gd name="connsiteY2" fmla="*/ 1640361 h 4225745"/>
                  <a:gd name="connsiteX3" fmla="*/ 3190946 w 6857999"/>
                  <a:gd name="connsiteY3" fmla="*/ 4061079 h 4225745"/>
                  <a:gd name="connsiteX4" fmla="*/ 179899 w 6857999"/>
                  <a:gd name="connsiteY4" fmla="*/ 2323658 h 4225745"/>
                  <a:gd name="connsiteX5" fmla="*/ 0 w 6857999"/>
                  <a:gd name="connsiteY5" fmla="*/ 2120167 h 4225745"/>
                  <a:gd name="connsiteX6" fmla="*/ 0 w 6857999"/>
                  <a:gd name="connsiteY6" fmla="*/ 1 h 4225745"/>
                  <a:gd name="connsiteX7" fmla="*/ 4201886 w 6857999"/>
                  <a:gd name="connsiteY7" fmla="*/ 0 h 4225745"/>
                  <a:gd name="connsiteX8" fmla="*/ 6857999 w 6857999"/>
                  <a:gd name="connsiteY8" fmla="*/ 1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8" fmla="*/ 4293326 w 6857999"/>
                  <a:gd name="connsiteY8" fmla="*/ 91440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635595 h 4225744"/>
                  <a:gd name="connsiteX1" fmla="*/ 6856585 w 6857999"/>
                  <a:gd name="connsiteY1" fmla="*/ 1640360 h 4225744"/>
                  <a:gd name="connsiteX2" fmla="*/ 3190946 w 6857999"/>
                  <a:gd name="connsiteY2" fmla="*/ 4061078 h 4225744"/>
                  <a:gd name="connsiteX3" fmla="*/ 179899 w 6857999"/>
                  <a:gd name="connsiteY3" fmla="*/ 2323657 h 4225744"/>
                  <a:gd name="connsiteX4" fmla="*/ 0 w 6857999"/>
                  <a:gd name="connsiteY4" fmla="*/ 2120166 h 4225744"/>
                  <a:gd name="connsiteX5" fmla="*/ 0 w 6857999"/>
                  <a:gd name="connsiteY5" fmla="*/ 0 h 4225744"/>
                  <a:gd name="connsiteX0" fmla="*/ 6857999 w 6857999"/>
                  <a:gd name="connsiteY0" fmla="*/ 0 h 2590149"/>
                  <a:gd name="connsiteX1" fmla="*/ 6856585 w 6857999"/>
                  <a:gd name="connsiteY1" fmla="*/ 4765 h 2590149"/>
                  <a:gd name="connsiteX2" fmla="*/ 3190946 w 6857999"/>
                  <a:gd name="connsiteY2" fmla="*/ 2425483 h 2590149"/>
                  <a:gd name="connsiteX3" fmla="*/ 179899 w 6857999"/>
                  <a:gd name="connsiteY3" fmla="*/ 688062 h 2590149"/>
                  <a:gd name="connsiteX4" fmla="*/ 0 w 6857999"/>
                  <a:gd name="connsiteY4" fmla="*/ 484571 h 259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590149">
                    <a:moveTo>
                      <a:pt x="6857999" y="0"/>
                    </a:moveTo>
                    <a:lnTo>
                      <a:pt x="6856585" y="4765"/>
                    </a:lnTo>
                    <a:cubicBezTo>
                      <a:pt x="6309183" y="1715169"/>
                      <a:pt x="4873904" y="3073273"/>
                      <a:pt x="3190946" y="2425483"/>
                    </a:cubicBezTo>
                    <a:cubicBezTo>
                      <a:pt x="1979216" y="1959073"/>
                      <a:pt x="895883" y="1427074"/>
                      <a:pt x="179899" y="688062"/>
                    </a:cubicBezTo>
                    <a:lnTo>
                      <a:pt x="0" y="484571"/>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grpSp>
      <p:sp>
        <p:nvSpPr>
          <p:cNvPr id="2" name="Titre 1">
            <a:extLst>
              <a:ext uri="{FF2B5EF4-FFF2-40B4-BE49-F238E27FC236}">
                <a16:creationId xmlns:a16="http://schemas.microsoft.com/office/drawing/2014/main" id="{13BE61DD-4183-4577-B636-9AFA3DA8274F}"/>
              </a:ext>
            </a:extLst>
          </p:cNvPr>
          <p:cNvSpPr>
            <a:spLocks noGrp="1"/>
          </p:cNvSpPr>
          <p:nvPr>
            <p:ph type="ctrTitle" hasCustomPrompt="1"/>
          </p:nvPr>
        </p:nvSpPr>
        <p:spPr>
          <a:xfrm>
            <a:off x="1524000" y="3014749"/>
            <a:ext cx="9144000" cy="646331"/>
          </a:xfrm>
        </p:spPr>
        <p:txBody>
          <a:bodyPr anchor="b"/>
          <a:lstStyle>
            <a:lvl1pPr algn="ctr">
              <a:defRPr lang="fr-FR" sz="4000" b="1" kern="1200" dirty="0">
                <a:solidFill>
                  <a:schemeClr val="accent5"/>
                </a:solidFill>
                <a:latin typeface="+mn-lt"/>
                <a:ea typeface="+mn-ea"/>
                <a:cs typeface="+mn-cs"/>
              </a:defRPr>
            </a:lvl1pPr>
          </a:lstStyle>
          <a:p>
            <a:r>
              <a:rPr lang="fr-FR" dirty="0"/>
              <a:t>Titre de la présentation</a:t>
            </a:r>
          </a:p>
        </p:txBody>
      </p:sp>
      <p:sp>
        <p:nvSpPr>
          <p:cNvPr id="3" name="Sous-titre 2">
            <a:extLst>
              <a:ext uri="{FF2B5EF4-FFF2-40B4-BE49-F238E27FC236}">
                <a16:creationId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r>
              <a:rPr lang="fr-FR"/>
              <a:t>Janvier 2021</a:t>
            </a:r>
            <a:endParaRPr lang="fr-FR" dirty="0"/>
          </a:p>
        </p:txBody>
      </p:sp>
      <p:cxnSp>
        <p:nvCxnSpPr>
          <p:cNvPr id="92" name="Connecteur droit 91">
            <a:extLst>
              <a:ext uri="{FF2B5EF4-FFF2-40B4-BE49-F238E27FC236}">
                <a16:creationId xmlns:a16="http://schemas.microsoft.com/office/drawing/2014/main" id="{6ED83E26-3C01-49E8-B515-7B7ED64B22A3}"/>
              </a:ext>
            </a:extLst>
          </p:cNvPr>
          <p:cNvCxnSpPr>
            <a:cxnSpLocks/>
          </p:cNvCxnSpPr>
          <p:nvPr userDrawn="1"/>
        </p:nvCxnSpPr>
        <p:spPr>
          <a:xfrm>
            <a:off x="5790860" y="2321168"/>
            <a:ext cx="608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id="{7BC28D4A-05E4-C444-8C73-DD3E1BFEC158}"/>
              </a:ext>
            </a:extLst>
          </p:cNvPr>
          <p:cNvGrpSpPr/>
          <p:nvPr userDrawn="1"/>
        </p:nvGrpSpPr>
        <p:grpSpPr>
          <a:xfrm>
            <a:off x="4865717" y="1019467"/>
            <a:ext cx="2415883" cy="980085"/>
            <a:chOff x="1474127" y="4320880"/>
            <a:chExt cx="3139850" cy="1273787"/>
          </a:xfrm>
        </p:grpSpPr>
        <p:grpSp>
          <p:nvGrpSpPr>
            <p:cNvPr id="94" name="Groupe 93">
              <a:extLst>
                <a:ext uri="{FF2B5EF4-FFF2-40B4-BE49-F238E27FC236}">
                  <a16:creationId xmlns:a16="http://schemas.microsoft.com/office/drawing/2014/main" id="{842D98B3-27A0-BC40-B5D9-A0A5EEB875F8}"/>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a16="http://schemas.microsoft.com/office/drawing/2014/main" id="{C3CC6D48-E0B6-1F40-B5C7-9C3904833B0E}"/>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a16="http://schemas.microsoft.com/office/drawing/2014/main" id="{A74B9A30-1D7A-6A4B-A5C5-103E35C65065}"/>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a16="http://schemas.microsoft.com/office/drawing/2014/main" id="{B2EE1303-001C-C24C-BBBF-941DA0E874E5}"/>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a16="http://schemas.microsoft.com/office/drawing/2014/main" id="{2234B6BD-E00D-FB43-B933-DDF3E435117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a16="http://schemas.microsoft.com/office/drawing/2014/main" id="{F7E454D7-2112-C840-84C4-BA2D0AD24C80}"/>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a16="http://schemas.microsoft.com/office/drawing/2014/main" id="{B8E150EC-A05E-2C41-9BBB-6C69A81FC6C3}"/>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a16="http://schemas.microsoft.com/office/drawing/2014/main" id="{D29F7FC5-7ED5-344E-80B7-6844DA90BF79}"/>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a16="http://schemas.microsoft.com/office/drawing/2014/main" id="{16A969BF-73E2-3144-B0F3-54069E1AA73B}"/>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a16="http://schemas.microsoft.com/office/drawing/2014/main" id="{F860EE86-CDD2-7443-B432-7E1C3F5C75EB}"/>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a16="http://schemas.microsoft.com/office/drawing/2014/main" id="{7E2D5A96-919D-BE4C-9BDE-9B7C8C0A9100}"/>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a16="http://schemas.microsoft.com/office/drawing/2014/main" id="{FF52B709-C872-2F4E-BE1C-2E11A063A509}"/>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a16="http://schemas.microsoft.com/office/drawing/2014/main" id="{5897068A-10CB-2F4C-A5E5-C729AFC2C878}"/>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a16="http://schemas.microsoft.com/office/drawing/2014/main" id="{7AD7A869-D022-874C-8B72-DF0B645C661F}"/>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a16="http://schemas.microsoft.com/office/drawing/2014/main" id="{DA21C4C2-ACEB-7D49-83A0-00F1402A8D88}"/>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a16="http://schemas.microsoft.com/office/drawing/2014/main" id="{DC00E58A-F70B-BD44-B201-3EA6A59E4CD3}"/>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a16="http://schemas.microsoft.com/office/drawing/2014/main" id="{4B86244D-47C7-BF40-BB13-92A355F81124}"/>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a16="http://schemas.microsoft.com/office/drawing/2014/main" id="{2A9D90B0-0907-9F43-8DA4-C049D8290A37}"/>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a16="http://schemas.microsoft.com/office/drawing/2014/main" id="{1874AFAF-C890-C74C-BB7B-2E2B12E3CD84}"/>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a16="http://schemas.microsoft.com/office/drawing/2014/main" id="{E7D40369-18E7-334A-B57C-8FC34B312B09}"/>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a16="http://schemas.microsoft.com/office/drawing/2014/main" id="{2B36EB9B-C012-A941-8D6E-188DD64542FC}"/>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a16="http://schemas.microsoft.com/office/drawing/2014/main" id="{007CAC24-AEEB-2447-8841-F421B0A491F8}"/>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a16="http://schemas.microsoft.com/office/drawing/2014/main" id="{1111528E-719F-BC47-AEC9-25773A89E5FA}"/>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a16="http://schemas.microsoft.com/office/drawing/2014/main" id="{2B4F8097-EF2D-BA4C-AC91-AEDDD7AD5EA8}"/>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a16="http://schemas.microsoft.com/office/drawing/2014/main" id="{43C9DCF7-7DFF-5948-B983-CB5CB65AD3A8}"/>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a16="http://schemas.microsoft.com/office/drawing/2014/main" id="{7EEFD968-F4D4-7C4F-8361-C441318A9FE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a16="http://schemas.microsoft.com/office/drawing/2014/main" id="{210D72CE-6DB1-B54E-ACCC-35424F3E203F}"/>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a16="http://schemas.microsoft.com/office/drawing/2014/main" id="{C776CE18-46ED-5B43-BC62-35E237AAF17F}"/>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a16="http://schemas.microsoft.com/office/drawing/2014/main" id="{4A9CE237-86B0-0444-AA9F-29C53984CDD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a16="http://schemas.microsoft.com/office/drawing/2014/main" id="{B51655F9-E14C-4E48-BBA4-D2A34206ACFD}"/>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a16="http://schemas.microsoft.com/office/drawing/2014/main" id="{C0E1BE6F-A7A7-0448-B36F-8EF27BFFBB1B}"/>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a16="http://schemas.microsoft.com/office/drawing/2014/main" id="{8836EBA0-CA9E-9945-BA15-83FBA280C35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a16="http://schemas.microsoft.com/office/drawing/2014/main" id="{0EFF9F5D-9A14-2444-A697-EF92299ED89C}"/>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a16="http://schemas.microsoft.com/office/drawing/2014/main" id="{EA8E64E7-C1B8-2541-BECC-8AED11CE511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a16="http://schemas.microsoft.com/office/drawing/2014/main" id="{F6A03752-9505-A640-9AA2-BF4001D6F0B6}"/>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a16="http://schemas.microsoft.com/office/drawing/2014/main" id="{F047C41F-8E91-4D4C-A3A3-F895959CC01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a16="http://schemas.microsoft.com/office/drawing/2014/main" id="{32DFEA42-117A-ED4D-960B-EB569A4173F2}"/>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a16="http://schemas.microsoft.com/office/drawing/2014/main" id="{B42BBAF6-3EF6-C84F-81D7-BEFC63094E65}"/>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a16="http://schemas.microsoft.com/office/drawing/2014/main" id="{92D4651E-5086-6B49-9CF7-07B9C9C0C376}"/>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a16="http://schemas.microsoft.com/office/drawing/2014/main" id="{5BDFA5D9-1D9C-974C-98A4-6CD69E5ACF6B}"/>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a16="http://schemas.microsoft.com/office/drawing/2014/main" id="{ABC2AF0E-3F8A-6D44-B698-71F5391742CB}"/>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a16="http://schemas.microsoft.com/office/drawing/2014/main" id="{57CCA1EB-4A5E-D443-82A9-005765471236}"/>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a16="http://schemas.microsoft.com/office/drawing/2014/main" id="{A7F0F55F-65FF-1B4E-9A32-3F8DFCA57E0D}"/>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a16="http://schemas.microsoft.com/office/drawing/2014/main" id="{020C8222-C405-E744-83E5-7922910EA45A}"/>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a16="http://schemas.microsoft.com/office/drawing/2014/main" id="{E4F38082-79DD-7A4F-A701-488CB6F62F2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a16="http://schemas.microsoft.com/office/drawing/2014/main" id="{52F19702-4982-0C43-8402-2D0F98EF9047}"/>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a16="http://schemas.microsoft.com/office/drawing/2014/main" id="{2EFE4A0A-B772-484A-B168-80EB51EE5C0C}"/>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a16="http://schemas.microsoft.com/office/drawing/2014/main" id="{C297B65B-138A-AD44-8FA6-0A35C07F7505}"/>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a16="http://schemas.microsoft.com/office/drawing/2014/main" id="{411619E4-B8AC-1442-A7DF-C9C751D8415A}"/>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a16="http://schemas.microsoft.com/office/drawing/2014/main" id="{4A8709B6-EC68-2144-832B-1B50D2B2DD3D}"/>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a16="http://schemas.microsoft.com/office/drawing/2014/main" id="{37695940-BEEA-8B4D-9894-F9745B3B842C}"/>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a16="http://schemas.microsoft.com/office/drawing/2014/main" id="{D8DF462F-3E16-5D49-A953-2D3992102A0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a16="http://schemas.microsoft.com/office/drawing/2014/main" id="{5D5FF180-C739-B44C-8C4D-92FD67DFD2A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a16="http://schemas.microsoft.com/office/drawing/2014/main" id="{B82D6D7E-8581-5149-97DD-BE8A473F21A5}"/>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5"/>
              </a:solidFill>
              <a:ln w="6739" cap="flat">
                <a:noFill/>
                <a:prstDash val="solid"/>
                <a:miter/>
              </a:ln>
            </p:spPr>
            <p:txBody>
              <a:bodyPr rtlCol="0" anchor="ctr"/>
              <a:lstStyle/>
              <a:p>
                <a:endParaRPr lang="fr-FR"/>
              </a:p>
            </p:txBody>
          </p:sp>
          <p:sp>
            <p:nvSpPr>
              <p:cNvPr id="97" name="Forme libre : forme 14">
                <a:extLst>
                  <a:ext uri="{FF2B5EF4-FFF2-40B4-BE49-F238E27FC236}">
                    <a16:creationId xmlns:a16="http://schemas.microsoft.com/office/drawing/2014/main" id="{8D6CF39A-408E-5B4B-8BA6-91C6B64AD17C}"/>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5"/>
              </a:solidFill>
              <a:ln w="6739" cap="flat">
                <a:noFill/>
                <a:prstDash val="solid"/>
                <a:miter/>
              </a:ln>
            </p:spPr>
            <p:txBody>
              <a:bodyPr rtlCol="0" anchor="ctr"/>
              <a:lstStyle/>
              <a:p>
                <a:endParaRPr lang="fr-FR"/>
              </a:p>
            </p:txBody>
          </p:sp>
          <p:sp>
            <p:nvSpPr>
              <p:cNvPr id="98" name="Forme libre : forme 17">
                <a:extLst>
                  <a:ext uri="{FF2B5EF4-FFF2-40B4-BE49-F238E27FC236}">
                    <a16:creationId xmlns:a16="http://schemas.microsoft.com/office/drawing/2014/main" id="{D2211277-2FAD-B043-BFD8-6E3CA2AD7DEF}"/>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5"/>
              </a:solidFill>
              <a:ln w="6739" cap="flat">
                <a:noFill/>
                <a:prstDash val="solid"/>
                <a:miter/>
              </a:ln>
            </p:spPr>
            <p:txBody>
              <a:bodyPr rtlCol="0" anchor="ctr"/>
              <a:lstStyle/>
              <a:p>
                <a:endParaRPr lang="fr-FR"/>
              </a:p>
            </p:txBody>
          </p:sp>
          <p:sp>
            <p:nvSpPr>
              <p:cNvPr id="99" name="Forme libre : forme 29">
                <a:extLst>
                  <a:ext uri="{FF2B5EF4-FFF2-40B4-BE49-F238E27FC236}">
                    <a16:creationId xmlns:a16="http://schemas.microsoft.com/office/drawing/2014/main" id="{E5AB23AD-00FE-2C41-A61C-53534ED15138}"/>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5"/>
              </a:solidFill>
              <a:ln w="6739" cap="flat">
                <a:noFill/>
                <a:prstDash val="solid"/>
                <a:miter/>
              </a:ln>
            </p:spPr>
            <p:txBody>
              <a:bodyPr rtlCol="0" anchor="ctr"/>
              <a:lstStyle/>
              <a:p>
                <a:endParaRPr lang="fr-FR"/>
              </a:p>
            </p:txBody>
          </p:sp>
          <p:sp>
            <p:nvSpPr>
              <p:cNvPr id="100" name="Forme libre : forme 35">
                <a:extLst>
                  <a:ext uri="{FF2B5EF4-FFF2-40B4-BE49-F238E27FC236}">
                    <a16:creationId xmlns:a16="http://schemas.microsoft.com/office/drawing/2014/main" id="{AF176D59-1625-7A45-A17A-F7018AD247A5}"/>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5"/>
              </a:solidFill>
              <a:ln w="6739" cap="flat">
                <a:noFill/>
                <a:prstDash val="solid"/>
                <a:miter/>
              </a:ln>
            </p:spPr>
            <p:txBody>
              <a:bodyPr rtlCol="0" anchor="ctr"/>
              <a:lstStyle/>
              <a:p>
                <a:endParaRPr lang="fr-FR"/>
              </a:p>
            </p:txBody>
          </p:sp>
          <p:sp>
            <p:nvSpPr>
              <p:cNvPr id="101" name="Forme libre : forme 37">
                <a:extLst>
                  <a:ext uri="{FF2B5EF4-FFF2-40B4-BE49-F238E27FC236}">
                    <a16:creationId xmlns:a16="http://schemas.microsoft.com/office/drawing/2014/main" id="{696661A0-C5E9-C644-BBD4-9A3E2360974A}"/>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5"/>
              </a:solidFill>
              <a:ln w="6739" cap="flat">
                <a:noFill/>
                <a:prstDash val="solid"/>
                <a:miter/>
              </a:ln>
            </p:spPr>
            <p:txBody>
              <a:bodyPr rtlCol="0" anchor="ctr"/>
              <a:lstStyle/>
              <a:p>
                <a:endParaRPr lang="fr-FR"/>
              </a:p>
            </p:txBody>
          </p:sp>
          <p:sp>
            <p:nvSpPr>
              <p:cNvPr id="102" name="Forme libre : forme 41">
                <a:extLst>
                  <a:ext uri="{FF2B5EF4-FFF2-40B4-BE49-F238E27FC236}">
                    <a16:creationId xmlns:a16="http://schemas.microsoft.com/office/drawing/2014/main" id="{8F7A2AEC-F974-0046-90E5-6B3F07AF0423}"/>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5"/>
              </a:solidFill>
              <a:ln w="6739" cap="flat">
                <a:noFill/>
                <a:prstDash val="solid"/>
                <a:miter/>
              </a:ln>
            </p:spPr>
            <p:txBody>
              <a:bodyPr rtlCol="0" anchor="ctr"/>
              <a:lstStyle/>
              <a:p>
                <a:endParaRPr lang="fr-FR"/>
              </a:p>
            </p:txBody>
          </p:sp>
          <p:sp>
            <p:nvSpPr>
              <p:cNvPr id="103" name="Forme libre : forme 42">
                <a:extLst>
                  <a:ext uri="{FF2B5EF4-FFF2-40B4-BE49-F238E27FC236}">
                    <a16:creationId xmlns:a16="http://schemas.microsoft.com/office/drawing/2014/main" id="{9D933D0F-EE93-4F4E-A49C-03E296072598}"/>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5"/>
              </a:solidFill>
              <a:ln w="6739" cap="flat">
                <a:noFill/>
                <a:prstDash val="solid"/>
                <a:miter/>
              </a:ln>
            </p:spPr>
            <p:txBody>
              <a:bodyPr rtlCol="0" anchor="ctr"/>
              <a:lstStyle/>
              <a:p>
                <a:endParaRPr lang="fr-FR"/>
              </a:p>
            </p:txBody>
          </p:sp>
          <p:sp>
            <p:nvSpPr>
              <p:cNvPr id="104" name="Forme libre : forme 44">
                <a:extLst>
                  <a:ext uri="{FF2B5EF4-FFF2-40B4-BE49-F238E27FC236}">
                    <a16:creationId xmlns:a16="http://schemas.microsoft.com/office/drawing/2014/main" id="{A8E23CD5-4E26-B049-854C-A2D52CA6610C}"/>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5" name="Forme libre : forme 50">
                <a:extLst>
                  <a:ext uri="{FF2B5EF4-FFF2-40B4-BE49-F238E27FC236}">
                    <a16:creationId xmlns:a16="http://schemas.microsoft.com/office/drawing/2014/main" id="{1E2DFFCB-CF29-7A43-8BAA-FC18D0A619FD}"/>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5"/>
              </a:solidFill>
              <a:ln w="6739" cap="flat">
                <a:noFill/>
                <a:prstDash val="solid"/>
                <a:miter/>
              </a:ln>
            </p:spPr>
            <p:txBody>
              <a:bodyPr rtlCol="0" anchor="ctr"/>
              <a:lstStyle/>
              <a:p>
                <a:endParaRPr lang="fr-FR"/>
              </a:p>
            </p:txBody>
          </p:sp>
          <p:sp>
            <p:nvSpPr>
              <p:cNvPr id="106" name="Forme libre : forme 51">
                <a:extLst>
                  <a:ext uri="{FF2B5EF4-FFF2-40B4-BE49-F238E27FC236}">
                    <a16:creationId xmlns:a16="http://schemas.microsoft.com/office/drawing/2014/main" id="{87D13929-1CD3-EE4F-874A-A3B3E49F68DF}"/>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7" name="Forme libre : forme 53">
                <a:extLst>
                  <a:ext uri="{FF2B5EF4-FFF2-40B4-BE49-F238E27FC236}">
                    <a16:creationId xmlns:a16="http://schemas.microsoft.com/office/drawing/2014/main" id="{7536E4EA-1974-2D4F-8C34-24BB78C91C29}"/>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8" name="Forme libre : forme 57">
                <a:extLst>
                  <a:ext uri="{FF2B5EF4-FFF2-40B4-BE49-F238E27FC236}">
                    <a16:creationId xmlns:a16="http://schemas.microsoft.com/office/drawing/2014/main" id="{1A9A8AFB-70C8-714E-B4C2-8898F2D974F3}"/>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5"/>
              </a:solidFill>
              <a:ln w="6739" cap="flat">
                <a:noFill/>
                <a:prstDash val="solid"/>
                <a:miter/>
              </a:ln>
            </p:spPr>
            <p:txBody>
              <a:bodyPr rtlCol="0" anchor="ctr"/>
              <a:lstStyle/>
              <a:p>
                <a:endParaRPr lang="fr-FR"/>
              </a:p>
            </p:txBody>
          </p:sp>
          <p:sp>
            <p:nvSpPr>
              <p:cNvPr id="109" name="Forme libre : forme 58">
                <a:extLst>
                  <a:ext uri="{FF2B5EF4-FFF2-40B4-BE49-F238E27FC236}">
                    <a16:creationId xmlns:a16="http://schemas.microsoft.com/office/drawing/2014/main" id="{21B71363-1273-6A41-B7EB-57657B20CB6D}"/>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5"/>
              </a:solidFill>
              <a:ln w="6739" cap="flat">
                <a:noFill/>
                <a:prstDash val="solid"/>
                <a:miter/>
              </a:ln>
            </p:spPr>
            <p:txBody>
              <a:bodyPr rtlCol="0" anchor="ctr"/>
              <a:lstStyle/>
              <a:p>
                <a:endParaRPr lang="fr-FR"/>
              </a:p>
            </p:txBody>
          </p:sp>
          <p:sp>
            <p:nvSpPr>
              <p:cNvPr id="110" name="Forme libre : forme 64">
                <a:extLst>
                  <a:ext uri="{FF2B5EF4-FFF2-40B4-BE49-F238E27FC236}">
                    <a16:creationId xmlns:a16="http://schemas.microsoft.com/office/drawing/2014/main" id="{43EC4FAC-6C6E-0848-BCF0-A920F3ABBEB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5"/>
              </a:solidFill>
              <a:ln w="6739" cap="flat">
                <a:noFill/>
                <a:prstDash val="solid"/>
                <a:miter/>
              </a:ln>
            </p:spPr>
            <p:txBody>
              <a:bodyPr rtlCol="0" anchor="ctr"/>
              <a:lstStyle/>
              <a:p>
                <a:endParaRPr lang="fr-FR"/>
              </a:p>
            </p:txBody>
          </p:sp>
          <p:sp>
            <p:nvSpPr>
              <p:cNvPr id="111" name="Forme libre : forme 65">
                <a:extLst>
                  <a:ext uri="{FF2B5EF4-FFF2-40B4-BE49-F238E27FC236}">
                    <a16:creationId xmlns:a16="http://schemas.microsoft.com/office/drawing/2014/main" id="{C92C028A-FECB-C345-8AC1-6E830BBD3A3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5"/>
              </a:solidFill>
              <a:ln w="6739" cap="flat">
                <a:noFill/>
                <a:prstDash val="solid"/>
                <a:miter/>
              </a:ln>
            </p:spPr>
            <p:txBody>
              <a:bodyPr rtlCol="0" anchor="ctr"/>
              <a:lstStyle/>
              <a:p>
                <a:endParaRPr lang="fr-FR"/>
              </a:p>
            </p:txBody>
          </p:sp>
          <p:sp>
            <p:nvSpPr>
              <p:cNvPr id="112" name="Forme libre : forme 69">
                <a:extLst>
                  <a:ext uri="{FF2B5EF4-FFF2-40B4-BE49-F238E27FC236}">
                    <a16:creationId xmlns:a16="http://schemas.microsoft.com/office/drawing/2014/main" id="{401670F7-1FEA-5240-9E0A-704F45AD3830}"/>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5"/>
              </a:solidFill>
              <a:ln w="6739" cap="flat">
                <a:noFill/>
                <a:prstDash val="solid"/>
                <a:miter/>
              </a:ln>
            </p:spPr>
            <p:txBody>
              <a:bodyPr rtlCol="0" anchor="ctr"/>
              <a:lstStyle/>
              <a:p>
                <a:endParaRPr lang="fr-FR"/>
              </a:p>
            </p:txBody>
          </p:sp>
          <p:sp>
            <p:nvSpPr>
              <p:cNvPr id="113" name="Forme libre : forme 79">
                <a:extLst>
                  <a:ext uri="{FF2B5EF4-FFF2-40B4-BE49-F238E27FC236}">
                    <a16:creationId xmlns:a16="http://schemas.microsoft.com/office/drawing/2014/main" id="{090F5207-66DC-1342-A448-DA6D5B8402BC}"/>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153658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Intercalaire">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513E8C-C38D-4308-BEDE-1DC5084A703D}"/>
              </a:ext>
            </a:extLst>
          </p:cNvPr>
          <p:cNvSpPr>
            <a:spLocks/>
          </p:cNvSpPr>
          <p:nvPr userDrawn="1"/>
        </p:nvSpPr>
        <p:spPr bwMode="auto">
          <a:xfrm>
            <a:off x="0" y="0"/>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a16="http://schemas.microsoft.com/office/drawing/2014/main" id="{28C71255-EB9D-4C43-82F0-1C01B92D4FFD}"/>
              </a:ext>
            </a:extLst>
          </p:cNvPr>
          <p:cNvGrpSpPr/>
          <p:nvPr userDrawn="1"/>
        </p:nvGrpSpPr>
        <p:grpSpPr>
          <a:xfrm>
            <a:off x="5063709" y="0"/>
            <a:ext cx="2546850" cy="6858000"/>
            <a:chOff x="5063709" y="0"/>
            <a:chExt cx="2546850" cy="6858000"/>
          </a:xfrm>
        </p:grpSpPr>
        <p:sp>
          <p:nvSpPr>
            <p:cNvPr id="11" name="Forme libre : forme 10">
              <a:extLst>
                <a:ext uri="{FF2B5EF4-FFF2-40B4-BE49-F238E27FC236}">
                  <a16:creationId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a16="http://schemas.microsoft.com/office/drawing/2014/main" id="{C405028D-671B-439E-A4D6-1B0A039AEEB0}"/>
              </a:ext>
            </a:extLst>
          </p:cNvPr>
          <p:cNvSpPr>
            <a:spLocks noGrp="1"/>
          </p:cNvSpPr>
          <p:nvPr>
            <p:ph type="title" hasCustomPrompt="1"/>
          </p:nvPr>
        </p:nvSpPr>
        <p:spPr>
          <a:xfrm>
            <a:off x="608949" y="884255"/>
            <a:ext cx="6216780" cy="2767853"/>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a16="http://schemas.microsoft.com/office/drawing/2014/main" id="{5CC4DC46-1D59-4411-8225-C5A324D9805C}"/>
              </a:ext>
            </a:extLst>
          </p:cNvPr>
          <p:cNvSpPr>
            <a:spLocks noGrp="1"/>
          </p:cNvSpPr>
          <p:nvPr>
            <p:ph type="body" idx="1" hasCustomPrompt="1"/>
          </p:nvPr>
        </p:nvSpPr>
        <p:spPr>
          <a:xfrm>
            <a:off x="608949" y="3714582"/>
            <a:ext cx="6216780" cy="2151098"/>
          </a:xfrm>
        </p:spPr>
        <p:txBody>
          <a:bodyPr>
            <a:normAutofit/>
          </a:bodyPr>
          <a:lstStyle>
            <a:lvl1pPr marL="0" indent="0">
              <a:buNone/>
              <a:defRPr lang="fr-FR" sz="1800" b="0" kern="1200" dirty="0">
                <a:solidFill>
                  <a:schemeClr val="accent5"/>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r>
              <a:rPr lang="fr-FR"/>
              <a:t>Janvier 2021</a:t>
            </a:r>
          </a:p>
        </p:txBody>
      </p:sp>
      <p:sp>
        <p:nvSpPr>
          <p:cNvPr id="5" name="Espace réservé du pied de page 4">
            <a:extLst>
              <a:ext uri="{FF2B5EF4-FFF2-40B4-BE49-F238E27FC236}">
                <a16:creationId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endParaRPr lang="fr-FR"/>
          </a:p>
        </p:txBody>
      </p:sp>
      <p:sp>
        <p:nvSpPr>
          <p:cNvPr id="14" name="Freeform 5">
            <a:extLst>
              <a:ext uri="{FF2B5EF4-FFF2-40B4-BE49-F238E27FC236}">
                <a16:creationId xmlns:a16="http://schemas.microsoft.com/office/drawing/2014/main" id="{A7435047-1EA3-4EA0-9E47-3DD8BE63A4CA}"/>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a16="http://schemas.microsoft.com/office/drawing/2014/main" id="{DDCDB4D4-2C0B-4A04-83C7-0740F6C5FD94}"/>
              </a:ext>
            </a:extLst>
          </p:cNvPr>
          <p:cNvGrpSpPr/>
          <p:nvPr userDrawn="1"/>
        </p:nvGrpSpPr>
        <p:grpSpPr>
          <a:xfrm>
            <a:off x="10979764" y="6057213"/>
            <a:ext cx="775890" cy="196541"/>
            <a:chOff x="1479883" y="1650108"/>
            <a:chExt cx="3134094" cy="793901"/>
          </a:xfrm>
          <a:solidFill>
            <a:schemeClr val="bg1"/>
          </a:solidFill>
        </p:grpSpPr>
        <p:sp>
          <p:nvSpPr>
            <p:cNvPr id="16" name="Forme libre : forme 15">
              <a:extLst>
                <a:ext uri="{FF2B5EF4-FFF2-40B4-BE49-F238E27FC236}">
                  <a16:creationId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a16="http://schemas.microsoft.com/office/drawing/2014/main" id="{E4DDC626-67B3-4407-B497-ED10FB9E595C}"/>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916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Intercalaire avec photo">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513E8C-C38D-4308-BEDE-1DC5084A703D}"/>
              </a:ext>
            </a:extLst>
          </p:cNvPr>
          <p:cNvSpPr>
            <a:spLocks/>
          </p:cNvSpPr>
          <p:nvPr userDrawn="1"/>
        </p:nvSpPr>
        <p:spPr bwMode="auto">
          <a:xfrm>
            <a:off x="0" y="0"/>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6">
              <a:alpha val="8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a16="http://schemas.microsoft.com/office/drawing/2014/main" id="{28C71255-EB9D-4C43-82F0-1C01B92D4FFD}"/>
              </a:ext>
            </a:extLst>
          </p:cNvPr>
          <p:cNvGrpSpPr/>
          <p:nvPr userDrawn="1"/>
        </p:nvGrpSpPr>
        <p:grpSpPr>
          <a:xfrm>
            <a:off x="5063709" y="0"/>
            <a:ext cx="2546850" cy="6858000"/>
            <a:chOff x="5063709" y="0"/>
            <a:chExt cx="2546850" cy="6858000"/>
          </a:xfrm>
        </p:grpSpPr>
        <p:sp>
          <p:nvSpPr>
            <p:cNvPr id="11" name="Forme libre : forme 10">
              <a:extLst>
                <a:ext uri="{FF2B5EF4-FFF2-40B4-BE49-F238E27FC236}">
                  <a16:creationId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a16="http://schemas.microsoft.com/office/drawing/2014/main" id="{C405028D-671B-439E-A4D6-1B0A039AEEB0}"/>
              </a:ext>
            </a:extLst>
          </p:cNvPr>
          <p:cNvSpPr>
            <a:spLocks noGrp="1"/>
          </p:cNvSpPr>
          <p:nvPr>
            <p:ph type="title" hasCustomPrompt="1"/>
          </p:nvPr>
        </p:nvSpPr>
        <p:spPr>
          <a:xfrm>
            <a:off x="608949" y="884255"/>
            <a:ext cx="6216780" cy="2767853"/>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a16="http://schemas.microsoft.com/office/drawing/2014/main" id="{5CC4DC46-1D59-4411-8225-C5A324D9805C}"/>
              </a:ext>
            </a:extLst>
          </p:cNvPr>
          <p:cNvSpPr>
            <a:spLocks noGrp="1"/>
          </p:cNvSpPr>
          <p:nvPr>
            <p:ph type="body" idx="1" hasCustomPrompt="1"/>
          </p:nvPr>
        </p:nvSpPr>
        <p:spPr>
          <a:xfrm>
            <a:off x="608949" y="3714582"/>
            <a:ext cx="6216780" cy="2151098"/>
          </a:xfrm>
        </p:spPr>
        <p:txBody>
          <a:bodyPr>
            <a:normAutofit/>
          </a:bodyPr>
          <a:lstStyle>
            <a:lvl1pPr marL="0" indent="0">
              <a:buNone/>
              <a:defRPr lang="fr-FR" sz="1800" b="0" kern="1200" dirty="0">
                <a:solidFill>
                  <a:schemeClr val="accent5"/>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r>
              <a:rPr lang="fr-FR"/>
              <a:t>Janvier 2021</a:t>
            </a:r>
          </a:p>
        </p:txBody>
      </p:sp>
      <p:sp>
        <p:nvSpPr>
          <p:cNvPr id="5" name="Espace réservé du pied de page 4">
            <a:extLst>
              <a:ext uri="{FF2B5EF4-FFF2-40B4-BE49-F238E27FC236}">
                <a16:creationId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endParaRPr lang="fr-FR"/>
          </a:p>
        </p:txBody>
      </p:sp>
      <p:sp>
        <p:nvSpPr>
          <p:cNvPr id="14" name="Freeform 5">
            <a:extLst>
              <a:ext uri="{FF2B5EF4-FFF2-40B4-BE49-F238E27FC236}">
                <a16:creationId xmlns:a16="http://schemas.microsoft.com/office/drawing/2014/main" id="{A7435047-1EA3-4EA0-9E47-3DD8BE63A4CA}"/>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a16="http://schemas.microsoft.com/office/drawing/2014/main" id="{DDCDB4D4-2C0B-4A04-83C7-0740F6C5FD94}"/>
              </a:ext>
            </a:extLst>
          </p:cNvPr>
          <p:cNvGrpSpPr/>
          <p:nvPr userDrawn="1"/>
        </p:nvGrpSpPr>
        <p:grpSpPr>
          <a:xfrm>
            <a:off x="10979764" y="6057213"/>
            <a:ext cx="775890" cy="196541"/>
            <a:chOff x="1479883" y="1650108"/>
            <a:chExt cx="3134094" cy="793901"/>
          </a:xfrm>
          <a:solidFill>
            <a:schemeClr val="bg1"/>
          </a:solidFill>
        </p:grpSpPr>
        <p:sp>
          <p:nvSpPr>
            <p:cNvPr id="16" name="Forme libre : forme 15">
              <a:extLst>
                <a:ext uri="{FF2B5EF4-FFF2-40B4-BE49-F238E27FC236}">
                  <a16:creationId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a16="http://schemas.microsoft.com/office/drawing/2014/main" id="{E4DDC626-67B3-4407-B497-ED10FB9E595C}"/>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2106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r>
              <a:rPr lang="fr-FR"/>
              <a:t>Janvier 2021</a:t>
            </a: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8023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r>
              <a:rPr lang="fr-FR"/>
              <a:t>Janvier 2021</a:t>
            </a: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1">
            <a:extLst>
              <a:ext uri="{FF2B5EF4-FFF2-40B4-BE49-F238E27FC236}">
                <a16:creationId xmlns:a16="http://schemas.microsoft.com/office/drawing/2014/main" id="{0DBB3B23-BAAE-4D7C-AE53-8114659861DD}"/>
              </a:ext>
            </a:extLst>
          </p:cNvPr>
          <p:cNvSpPr>
            <a:spLocks noGrp="1"/>
          </p:cNvSpPr>
          <p:nvPr>
            <p:ph type="body" sz="quarter" idx="14"/>
          </p:nvPr>
        </p:nvSpPr>
        <p:spPr>
          <a:xfrm>
            <a:off x="6349800"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23306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B0860-5A16-4ED5-9501-D8164B0950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695F22-2C58-42B1-9CB4-A1EDEF815F4B}"/>
              </a:ext>
            </a:extLst>
          </p:cNvPr>
          <p:cNvSpPr>
            <a:spLocks noGrp="1"/>
          </p:cNvSpPr>
          <p:nvPr>
            <p:ph type="dt" sz="half" idx="10"/>
          </p:nvPr>
        </p:nvSpPr>
        <p:spPr/>
        <p:txBody>
          <a:bodyPr/>
          <a:lstStyle/>
          <a:p>
            <a:r>
              <a:rPr lang="fr-FR"/>
              <a:t>Janvier 2021</a:t>
            </a:r>
          </a:p>
        </p:txBody>
      </p:sp>
      <p:sp>
        <p:nvSpPr>
          <p:cNvPr id="4" name="Espace réservé du pied de page 3">
            <a:extLst>
              <a:ext uri="{FF2B5EF4-FFF2-40B4-BE49-F238E27FC236}">
                <a16:creationId xmlns:a16="http://schemas.microsoft.com/office/drawing/2014/main" id="{3573D69E-62C0-4FB5-9080-EDD1F75FAE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D1A7C1C-5CB4-4B4E-9C77-7C087F3CD71F}"/>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99376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41846-36B6-44AD-8B10-3F95E1B9977C}"/>
              </a:ext>
            </a:extLst>
          </p:cNvPr>
          <p:cNvSpPr>
            <a:spLocks noGrp="1"/>
          </p:cNvSpPr>
          <p:nvPr>
            <p:ph type="dt" sz="half" idx="10"/>
          </p:nvPr>
        </p:nvSpPr>
        <p:spPr/>
        <p:txBody>
          <a:bodyPr/>
          <a:lstStyle/>
          <a:p>
            <a:r>
              <a:rPr lang="fr-FR"/>
              <a:t>Janvier 2021</a:t>
            </a:r>
          </a:p>
        </p:txBody>
      </p:sp>
      <p:sp>
        <p:nvSpPr>
          <p:cNvPr id="3" name="Espace réservé du pied de page 2">
            <a:extLst>
              <a:ext uri="{FF2B5EF4-FFF2-40B4-BE49-F238E27FC236}">
                <a16:creationId xmlns:a16="http://schemas.microsoft.com/office/drawing/2014/main" id="{5E3C4880-7546-444F-97F1-7C53380D599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572493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Vide ">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41846-36B6-44AD-8B10-3F95E1B9977C}"/>
              </a:ext>
            </a:extLst>
          </p:cNvPr>
          <p:cNvSpPr>
            <a:spLocks noGrp="1"/>
          </p:cNvSpPr>
          <p:nvPr>
            <p:ph type="dt" sz="half" idx="10"/>
          </p:nvPr>
        </p:nvSpPr>
        <p:spPr/>
        <p:txBody>
          <a:bodyPr/>
          <a:lstStyle/>
          <a:p>
            <a:r>
              <a:rPr lang="fr-FR"/>
              <a:t>Janvier 2021</a:t>
            </a:r>
          </a:p>
        </p:txBody>
      </p:sp>
      <p:sp>
        <p:nvSpPr>
          <p:cNvPr id="3" name="Espace réservé du pied de page 2">
            <a:extLst>
              <a:ext uri="{FF2B5EF4-FFF2-40B4-BE49-F238E27FC236}">
                <a16:creationId xmlns:a16="http://schemas.microsoft.com/office/drawing/2014/main" id="{5E3C4880-7546-444F-97F1-7C53380D599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409436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04126F02-9AAB-4589-92C3-7381CAF074F4}"/>
              </a:ext>
            </a:extLst>
          </p:cNvPr>
          <p:cNvSpPr>
            <a:spLocks noGrp="1" noChangeArrowheads="1"/>
          </p:cNvSpPr>
          <p:nvPr>
            <p:ph type="dt" sz="half" idx="10"/>
          </p:nvPr>
        </p:nvSpPr>
        <p:spPr>
          <a:ln/>
        </p:spPr>
        <p:txBody>
          <a:bodyPr/>
          <a:lstStyle>
            <a:lvl1pPr>
              <a:defRPr/>
            </a:lvl1pPr>
          </a:lstStyle>
          <a:p>
            <a:pPr>
              <a:defRPr/>
            </a:pPr>
            <a:r>
              <a:rPr lang="fr-FR"/>
              <a:t>Janvier 2021</a:t>
            </a:r>
            <a:endParaRPr lang="fr-FR" b="0"/>
          </a:p>
        </p:txBody>
      </p:sp>
    </p:spTree>
    <p:extLst>
      <p:ext uri="{BB962C8B-B14F-4D97-AF65-F5344CB8AC3E}">
        <p14:creationId xmlns:p14="http://schemas.microsoft.com/office/powerpoint/2010/main" val="16665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rcalaire">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513E8C-C38D-4308-BEDE-1DC5084A703D}"/>
              </a:ext>
            </a:extLst>
          </p:cNvPr>
          <p:cNvSpPr>
            <a:spLocks/>
          </p:cNvSpPr>
          <p:nvPr userDrawn="1"/>
        </p:nvSpPr>
        <p:spPr bwMode="auto">
          <a:xfrm>
            <a:off x="0" y="0"/>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a16="http://schemas.microsoft.com/office/drawing/2014/main" id="{28C71255-EB9D-4C43-82F0-1C01B92D4FFD}"/>
              </a:ext>
            </a:extLst>
          </p:cNvPr>
          <p:cNvGrpSpPr/>
          <p:nvPr userDrawn="1"/>
        </p:nvGrpSpPr>
        <p:grpSpPr>
          <a:xfrm>
            <a:off x="5063709" y="0"/>
            <a:ext cx="2546850" cy="6858000"/>
            <a:chOff x="5063709" y="0"/>
            <a:chExt cx="2546850" cy="6858000"/>
          </a:xfrm>
        </p:grpSpPr>
        <p:sp>
          <p:nvSpPr>
            <p:cNvPr id="11" name="Forme libre : forme 10">
              <a:extLst>
                <a:ext uri="{FF2B5EF4-FFF2-40B4-BE49-F238E27FC236}">
                  <a16:creationId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a16="http://schemas.microsoft.com/office/drawing/2014/main" id="{C405028D-671B-439E-A4D6-1B0A039AEEB0}"/>
              </a:ext>
            </a:extLst>
          </p:cNvPr>
          <p:cNvSpPr>
            <a:spLocks noGrp="1"/>
          </p:cNvSpPr>
          <p:nvPr>
            <p:ph type="title" hasCustomPrompt="1"/>
          </p:nvPr>
        </p:nvSpPr>
        <p:spPr>
          <a:xfrm>
            <a:off x="608949" y="884255"/>
            <a:ext cx="6216780" cy="2767853"/>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a16="http://schemas.microsoft.com/office/drawing/2014/main" id="{5CC4DC46-1D59-4411-8225-C5A324D9805C}"/>
              </a:ext>
            </a:extLst>
          </p:cNvPr>
          <p:cNvSpPr>
            <a:spLocks noGrp="1"/>
          </p:cNvSpPr>
          <p:nvPr>
            <p:ph type="body" idx="1" hasCustomPrompt="1"/>
          </p:nvPr>
        </p:nvSpPr>
        <p:spPr>
          <a:xfrm>
            <a:off x="608949" y="3714582"/>
            <a:ext cx="6216780" cy="2151098"/>
          </a:xfrm>
        </p:spPr>
        <p:txBody>
          <a:bodyPr>
            <a:normAutofit/>
          </a:bodyPr>
          <a:lstStyle>
            <a:lvl1pPr marL="0" indent="0">
              <a:buNone/>
              <a:defRPr lang="fr-FR" sz="1800" b="0" kern="1200" dirty="0">
                <a:solidFill>
                  <a:schemeClr val="accent5"/>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4-févr.-21</a:t>
            </a:fld>
            <a:endParaRPr lang="fr-FR"/>
          </a:p>
        </p:txBody>
      </p:sp>
      <p:sp>
        <p:nvSpPr>
          <p:cNvPr id="5" name="Espace réservé du pied de page 4">
            <a:extLst>
              <a:ext uri="{FF2B5EF4-FFF2-40B4-BE49-F238E27FC236}">
                <a16:creationId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a16="http://schemas.microsoft.com/office/drawing/2014/main" id="{A7435047-1EA3-4EA0-9E47-3DD8BE63A4CA}"/>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a16="http://schemas.microsoft.com/office/drawing/2014/main" id="{DDCDB4D4-2C0B-4A04-83C7-0740F6C5FD94}"/>
              </a:ext>
            </a:extLst>
          </p:cNvPr>
          <p:cNvGrpSpPr/>
          <p:nvPr userDrawn="1"/>
        </p:nvGrpSpPr>
        <p:grpSpPr>
          <a:xfrm>
            <a:off x="10979764" y="6057213"/>
            <a:ext cx="775890" cy="196541"/>
            <a:chOff x="1479883" y="1650108"/>
            <a:chExt cx="3134094" cy="793901"/>
          </a:xfrm>
          <a:solidFill>
            <a:schemeClr val="bg1"/>
          </a:solidFill>
        </p:grpSpPr>
        <p:sp>
          <p:nvSpPr>
            <p:cNvPr id="16" name="Forme libre : forme 15">
              <a:extLst>
                <a:ext uri="{FF2B5EF4-FFF2-40B4-BE49-F238E27FC236}">
                  <a16:creationId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a16="http://schemas.microsoft.com/office/drawing/2014/main" id="{E4DDC626-67B3-4407-B497-ED10FB9E595C}"/>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68781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rcalaire avec photo">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513E8C-C38D-4308-BEDE-1DC5084A703D}"/>
              </a:ext>
            </a:extLst>
          </p:cNvPr>
          <p:cNvSpPr>
            <a:spLocks/>
          </p:cNvSpPr>
          <p:nvPr userDrawn="1"/>
        </p:nvSpPr>
        <p:spPr bwMode="auto">
          <a:xfrm>
            <a:off x="0" y="0"/>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6">
              <a:alpha val="8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a16="http://schemas.microsoft.com/office/drawing/2014/main" id="{28C71255-EB9D-4C43-82F0-1C01B92D4FFD}"/>
              </a:ext>
            </a:extLst>
          </p:cNvPr>
          <p:cNvGrpSpPr/>
          <p:nvPr userDrawn="1"/>
        </p:nvGrpSpPr>
        <p:grpSpPr>
          <a:xfrm>
            <a:off x="5063709" y="0"/>
            <a:ext cx="2546850" cy="6858000"/>
            <a:chOff x="5063709" y="0"/>
            <a:chExt cx="2546850" cy="6858000"/>
          </a:xfrm>
        </p:grpSpPr>
        <p:sp>
          <p:nvSpPr>
            <p:cNvPr id="11" name="Forme libre : forme 10">
              <a:extLst>
                <a:ext uri="{FF2B5EF4-FFF2-40B4-BE49-F238E27FC236}">
                  <a16:creationId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a16="http://schemas.microsoft.com/office/drawing/2014/main" id="{C405028D-671B-439E-A4D6-1B0A039AEEB0}"/>
              </a:ext>
            </a:extLst>
          </p:cNvPr>
          <p:cNvSpPr>
            <a:spLocks noGrp="1"/>
          </p:cNvSpPr>
          <p:nvPr>
            <p:ph type="title" hasCustomPrompt="1"/>
          </p:nvPr>
        </p:nvSpPr>
        <p:spPr>
          <a:xfrm>
            <a:off x="608949" y="884255"/>
            <a:ext cx="6216780" cy="2767853"/>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a16="http://schemas.microsoft.com/office/drawing/2014/main" id="{5CC4DC46-1D59-4411-8225-C5A324D9805C}"/>
              </a:ext>
            </a:extLst>
          </p:cNvPr>
          <p:cNvSpPr>
            <a:spLocks noGrp="1"/>
          </p:cNvSpPr>
          <p:nvPr>
            <p:ph type="body" idx="1" hasCustomPrompt="1"/>
          </p:nvPr>
        </p:nvSpPr>
        <p:spPr>
          <a:xfrm>
            <a:off x="608949" y="3714582"/>
            <a:ext cx="6216780" cy="2151098"/>
          </a:xfrm>
        </p:spPr>
        <p:txBody>
          <a:bodyPr>
            <a:normAutofit/>
          </a:bodyPr>
          <a:lstStyle>
            <a:lvl1pPr marL="0" indent="0">
              <a:buNone/>
              <a:defRPr lang="fr-FR" sz="1800" b="0" kern="1200" dirty="0">
                <a:solidFill>
                  <a:schemeClr val="accent5"/>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4-févr.-21</a:t>
            </a:fld>
            <a:endParaRPr lang="fr-FR"/>
          </a:p>
        </p:txBody>
      </p:sp>
      <p:sp>
        <p:nvSpPr>
          <p:cNvPr id="5" name="Espace réservé du pied de page 4">
            <a:extLst>
              <a:ext uri="{FF2B5EF4-FFF2-40B4-BE49-F238E27FC236}">
                <a16:creationId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a16="http://schemas.microsoft.com/office/drawing/2014/main" id="{A7435047-1EA3-4EA0-9E47-3DD8BE63A4CA}"/>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a16="http://schemas.microsoft.com/office/drawing/2014/main" id="{DDCDB4D4-2C0B-4A04-83C7-0740F6C5FD94}"/>
              </a:ext>
            </a:extLst>
          </p:cNvPr>
          <p:cNvGrpSpPr/>
          <p:nvPr userDrawn="1"/>
        </p:nvGrpSpPr>
        <p:grpSpPr>
          <a:xfrm>
            <a:off x="10979764" y="6057213"/>
            <a:ext cx="775890" cy="196541"/>
            <a:chOff x="1479883" y="1650108"/>
            <a:chExt cx="3134094" cy="793901"/>
          </a:xfrm>
          <a:solidFill>
            <a:schemeClr val="bg1"/>
          </a:solidFill>
        </p:grpSpPr>
        <p:sp>
          <p:nvSpPr>
            <p:cNvPr id="16" name="Forme libre : forme 15">
              <a:extLst>
                <a:ext uri="{FF2B5EF4-FFF2-40B4-BE49-F238E27FC236}">
                  <a16:creationId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a16="http://schemas.microsoft.com/office/drawing/2014/main" id="{E4DDC626-67B3-4407-B497-ED10FB9E595C}"/>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25474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6892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5" name="Espace réservé du pied de page 4">
            <a:extLst>
              <a:ext uri="{FF2B5EF4-FFF2-40B4-BE49-F238E27FC236}">
                <a16:creationId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a16="http://schemas.microsoft.com/office/drawing/2014/main" id="{ADC5A1EA-2961-444A-AA76-3A86355046FF}"/>
              </a:ext>
            </a:extLst>
          </p:cNvPr>
          <p:cNvSpPr>
            <a:spLocks noGrp="1"/>
          </p:cNvSpPr>
          <p:nvPr>
            <p:ph type="body" sz="quarter" idx="13"/>
          </p:nvPr>
        </p:nvSpPr>
        <p:spPr>
          <a:xfrm>
            <a:off x="838200"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1">
            <a:extLst>
              <a:ext uri="{FF2B5EF4-FFF2-40B4-BE49-F238E27FC236}">
                <a16:creationId xmlns:a16="http://schemas.microsoft.com/office/drawing/2014/main" id="{0DBB3B23-BAAE-4D7C-AE53-8114659861DD}"/>
              </a:ext>
            </a:extLst>
          </p:cNvPr>
          <p:cNvSpPr>
            <a:spLocks noGrp="1"/>
          </p:cNvSpPr>
          <p:nvPr>
            <p:ph type="body" sz="quarter" idx="14"/>
          </p:nvPr>
        </p:nvSpPr>
        <p:spPr>
          <a:xfrm>
            <a:off x="6349800"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0459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B0860-5A16-4ED5-9501-D8164B0950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695F22-2C58-42B1-9CB4-A1EDEF815F4B}"/>
              </a:ext>
            </a:extLst>
          </p:cNvPr>
          <p:cNvSpPr>
            <a:spLocks noGrp="1"/>
          </p:cNvSpPr>
          <p:nvPr>
            <p:ph type="dt" sz="half" idx="10"/>
          </p:nvPr>
        </p:nvSpPr>
        <p:spPr/>
        <p:txBody>
          <a:bodyPr/>
          <a:lstStyle/>
          <a:p>
            <a:fld id="{4AC6AD7E-9B6C-48F9-A241-590707FCE83E}" type="datetime5">
              <a:rPr lang="fr-FR" smtClean="0"/>
              <a:t>4-févr.-21</a:t>
            </a:fld>
            <a:endParaRPr lang="fr-FR"/>
          </a:p>
        </p:txBody>
      </p:sp>
      <p:sp>
        <p:nvSpPr>
          <p:cNvPr id="4" name="Espace réservé du pied de page 3">
            <a:extLst>
              <a:ext uri="{FF2B5EF4-FFF2-40B4-BE49-F238E27FC236}">
                <a16:creationId xmlns:a16="http://schemas.microsoft.com/office/drawing/2014/main" id="{3573D69E-62C0-4FB5-9080-EDD1F75FAE21}"/>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AD1A7C1C-5CB4-4B4E-9C77-7C087F3CD71F}"/>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13590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4-févr.-21</a:t>
            </a:fld>
            <a:endParaRPr lang="fr-FR"/>
          </a:p>
        </p:txBody>
      </p:sp>
      <p:sp>
        <p:nvSpPr>
          <p:cNvPr id="3" name="Espace réservé du pied de page 2">
            <a:extLst>
              <a:ext uri="{FF2B5EF4-FFF2-40B4-BE49-F238E27FC236}">
                <a16:creationId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91907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4-févr.-21</a:t>
            </a:fld>
            <a:endParaRPr lang="fr-FR"/>
          </a:p>
        </p:txBody>
      </p:sp>
      <p:sp>
        <p:nvSpPr>
          <p:cNvPr id="3" name="Espace réservé du pied de page 2">
            <a:extLst>
              <a:ext uri="{FF2B5EF4-FFF2-40B4-BE49-F238E27FC236}">
                <a16:creationId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56448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D76AE9AC-06D8-4B9F-9DB9-22121ECC617E}"/>
              </a:ext>
            </a:extLst>
          </p:cNvPr>
          <p:cNvSpPr>
            <a:spLocks/>
          </p:cNvSpPr>
          <p:nvPr userDrawn="1"/>
        </p:nvSpPr>
        <p:spPr bwMode="auto">
          <a:xfrm>
            <a:off x="1" y="-1"/>
            <a:ext cx="2098013" cy="1216884"/>
          </a:xfrm>
          <a:custGeom>
            <a:avLst/>
            <a:gdLst>
              <a:gd name="connsiteX0" fmla="*/ 0 w 2098013"/>
              <a:gd name="connsiteY0" fmla="*/ 0 h 1216884"/>
              <a:gd name="connsiteX1" fmla="*/ 2077752 w 2098013"/>
              <a:gd name="connsiteY1" fmla="*/ 0 h 1216884"/>
              <a:gd name="connsiteX2" fmla="*/ 2093719 w 2098013"/>
              <a:gd name="connsiteY2" fmla="*/ 144714 h 1216884"/>
              <a:gd name="connsiteX3" fmla="*/ 1782220 w 2098013"/>
              <a:gd name="connsiteY3" fmla="*/ 1059683 h 1216884"/>
              <a:gd name="connsiteX4" fmla="*/ 788524 w 2098013"/>
              <a:gd name="connsiteY4" fmla="*/ 1169648 h 1216884"/>
              <a:gd name="connsiteX5" fmla="*/ 62716 w 2098013"/>
              <a:gd name="connsiteY5" fmla="*/ 919255 h 1216884"/>
              <a:gd name="connsiteX6" fmla="*/ 0 w 2098013"/>
              <a:gd name="connsiteY6" fmla="*/ 886685 h 121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013" h="1216884">
                <a:moveTo>
                  <a:pt x="0" y="0"/>
                </a:moveTo>
                <a:lnTo>
                  <a:pt x="2077752" y="0"/>
                </a:lnTo>
                <a:lnTo>
                  <a:pt x="2093719" y="144714"/>
                </a:lnTo>
                <a:cubicBezTo>
                  <a:pt x="2121909" y="560609"/>
                  <a:pt x="2010559" y="889095"/>
                  <a:pt x="1782220" y="1059683"/>
                </a:cubicBezTo>
                <a:cubicBezTo>
                  <a:pt x="1553882" y="1234499"/>
                  <a:pt x="1208555" y="1251417"/>
                  <a:pt x="788524" y="1169648"/>
                </a:cubicBezTo>
                <a:cubicBezTo>
                  <a:pt x="528648" y="1115899"/>
                  <a:pt x="275930" y="1023600"/>
                  <a:pt x="62716" y="919255"/>
                </a:cubicBezTo>
                <a:lnTo>
                  <a:pt x="0" y="886685"/>
                </a:lnTo>
                <a:close/>
              </a:path>
            </a:pathLst>
          </a:custGeom>
          <a:solidFill>
            <a:schemeClr val="accent5"/>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 name="Groupe 7">
            <a:extLst>
              <a:ext uri="{FF2B5EF4-FFF2-40B4-BE49-F238E27FC236}">
                <a16:creationId xmlns:a16="http://schemas.microsoft.com/office/drawing/2014/main" id="{5FF67325-C5B5-46D7-AA59-32D3CB83E6AD}"/>
              </a:ext>
            </a:extLst>
          </p:cNvPr>
          <p:cNvGrpSpPr/>
          <p:nvPr userDrawn="1"/>
        </p:nvGrpSpPr>
        <p:grpSpPr>
          <a:xfrm>
            <a:off x="2" y="-4865"/>
            <a:ext cx="2119723" cy="1324550"/>
            <a:chOff x="2" y="-4865"/>
            <a:chExt cx="2119723" cy="1324550"/>
          </a:xfrm>
        </p:grpSpPr>
        <p:sp>
          <p:nvSpPr>
            <p:cNvPr id="9" name="Forme libre : forme 8">
              <a:extLst>
                <a:ext uri="{FF2B5EF4-FFF2-40B4-BE49-F238E27FC236}">
                  <a16:creationId xmlns:a16="http://schemas.microsoft.com/office/drawing/2014/main" id="{4FE1C315-8A52-4242-BA0C-0E2CC5A4439F}"/>
                </a:ext>
              </a:extLst>
            </p:cNvPr>
            <p:cNvSpPr>
              <a:spLocks/>
            </p:cNvSpPr>
            <p:nvPr/>
          </p:nvSpPr>
          <p:spPr bwMode="auto">
            <a:xfrm>
              <a:off x="2" y="-4865"/>
              <a:ext cx="2109673" cy="1218420"/>
            </a:xfrm>
            <a:custGeom>
              <a:avLst/>
              <a:gdLst>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8" fmla="*/ 91440 w 2109673"/>
                <a:gd name="connsiteY8" fmla="*/ 91440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2109673 w 2109673"/>
                <a:gd name="connsiteY0" fmla="*/ 0 h 1218420"/>
                <a:gd name="connsiteX1" fmla="*/ 2105846 w 2109673"/>
                <a:gd name="connsiteY1" fmla="*/ 44252 h 1218420"/>
                <a:gd name="connsiteX2" fmla="*/ 2011743 w 2109673"/>
                <a:gd name="connsiteY2" fmla="*/ 302962 h 1218420"/>
                <a:gd name="connsiteX3" fmla="*/ 1340744 w 2109673"/>
                <a:gd name="connsiteY3" fmla="*/ 953871 h 1218420"/>
                <a:gd name="connsiteX4" fmla="*/ 393919 w 2109673"/>
                <a:gd name="connsiteY4" fmla="*/ 1207076 h 1218420"/>
                <a:gd name="connsiteX5" fmla="*/ 900 w 2109673"/>
                <a:gd name="connsiteY5" fmla="*/ 1001596 h 1218420"/>
                <a:gd name="connsiteX6" fmla="*/ 0 w 2109673"/>
                <a:gd name="connsiteY6" fmla="*/ 1000542 h 1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673" h="1218420">
                  <a:moveTo>
                    <a:pt x="2109673" y="0"/>
                  </a:moveTo>
                  <a:lnTo>
                    <a:pt x="2105846" y="44252"/>
                  </a:lnTo>
                  <a:cubicBezTo>
                    <a:pt x="2092800" y="127972"/>
                    <a:pt x="2061969" y="213976"/>
                    <a:pt x="2011743" y="302962"/>
                  </a:cubicBezTo>
                  <a:cubicBezTo>
                    <a:pt x="1879135" y="533630"/>
                    <a:pt x="1635135" y="770927"/>
                    <a:pt x="1340744" y="953871"/>
                  </a:cubicBezTo>
                  <a:cubicBezTo>
                    <a:pt x="1047679" y="1134164"/>
                    <a:pt x="705549" y="1257452"/>
                    <a:pt x="393919" y="1207076"/>
                  </a:cubicBezTo>
                  <a:cubicBezTo>
                    <a:pt x="237440" y="1181225"/>
                    <a:pt x="105495" y="1107982"/>
                    <a:pt x="900" y="1001596"/>
                  </a:cubicBezTo>
                  <a:lnTo>
                    <a:pt x="0" y="1000542"/>
                  </a:lnTo>
                </a:path>
              </a:pathLst>
            </a:custGeom>
            <a:noFill/>
            <a:ln w="6350">
              <a:solidFill>
                <a:schemeClr val="accent6"/>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0" name="Forme libre : forme 9">
              <a:extLst>
                <a:ext uri="{FF2B5EF4-FFF2-40B4-BE49-F238E27FC236}">
                  <a16:creationId xmlns:a16="http://schemas.microsoft.com/office/drawing/2014/main" id="{048F14F3-52C3-414B-A122-DA889BB52C13}"/>
                </a:ext>
              </a:extLst>
            </p:cNvPr>
            <p:cNvSpPr>
              <a:spLocks/>
            </p:cNvSpPr>
            <p:nvPr/>
          </p:nvSpPr>
          <p:spPr bwMode="auto">
            <a:xfrm rot="16200000">
              <a:off x="400020" y="-400019"/>
              <a:ext cx="1319687" cy="2119722"/>
            </a:xfrm>
            <a:custGeom>
              <a:avLst/>
              <a:gdLst>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411127"/>
                <a:gd name="connsiteY0" fmla="*/ 0 h 2119722"/>
                <a:gd name="connsiteX1" fmla="*/ 1319687 w 1411127"/>
                <a:gd name="connsiteY1" fmla="*/ 2119722 h 2119722"/>
                <a:gd name="connsiteX2" fmla="*/ 1297291 w 1411127"/>
                <a:gd name="connsiteY2" fmla="*/ 2117070 h 2119722"/>
                <a:gd name="connsiteX3" fmla="*/ 1177006 w 1411127"/>
                <a:gd name="connsiteY3" fmla="*/ 2081541 h 2119722"/>
                <a:gd name="connsiteX4" fmla="*/ 0 w 1411127"/>
                <a:gd name="connsiteY4" fmla="*/ 904100 h 2119722"/>
                <a:gd name="connsiteX5" fmla="*/ 268883 w 1411127"/>
                <a:gd name="connsiteY5" fmla="*/ 59362 h 2119722"/>
                <a:gd name="connsiteX6" fmla="*/ 316281 w 1411127"/>
                <a:gd name="connsiteY6" fmla="*/ 0 h 2119722"/>
                <a:gd name="connsiteX7" fmla="*/ 1411127 w 1411127"/>
                <a:gd name="connsiteY7" fmla="*/ 91440 h 2119722"/>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319687"/>
                <a:gd name="connsiteY0" fmla="*/ 2119722 h 2119722"/>
                <a:gd name="connsiteX1" fmla="*/ 1297291 w 1319687"/>
                <a:gd name="connsiteY1" fmla="*/ 2117070 h 2119722"/>
                <a:gd name="connsiteX2" fmla="*/ 1177006 w 1319687"/>
                <a:gd name="connsiteY2" fmla="*/ 2081541 h 2119722"/>
                <a:gd name="connsiteX3" fmla="*/ 0 w 1319687"/>
                <a:gd name="connsiteY3" fmla="*/ 904100 h 2119722"/>
                <a:gd name="connsiteX4" fmla="*/ 268883 w 1319687"/>
                <a:gd name="connsiteY4" fmla="*/ 59362 h 2119722"/>
                <a:gd name="connsiteX5" fmla="*/ 316281 w 1319687"/>
                <a:gd name="connsiteY5" fmla="*/ 0 h 211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687" h="2119722">
                  <a:moveTo>
                    <a:pt x="1319687" y="2119722"/>
                  </a:moveTo>
                  <a:lnTo>
                    <a:pt x="1297291" y="2117070"/>
                  </a:lnTo>
                  <a:cubicBezTo>
                    <a:pt x="1257740" y="2108929"/>
                    <a:pt x="1217612" y="2097171"/>
                    <a:pt x="1177006" y="2081541"/>
                  </a:cubicBezTo>
                  <a:cubicBezTo>
                    <a:pt x="527309" y="1831465"/>
                    <a:pt x="0" y="1518870"/>
                    <a:pt x="0" y="904100"/>
                  </a:cubicBezTo>
                  <a:cubicBezTo>
                    <a:pt x="0" y="603797"/>
                    <a:pt x="100930" y="293023"/>
                    <a:pt x="268883" y="59362"/>
                  </a:cubicBezTo>
                  <a:lnTo>
                    <a:pt x="316281" y="0"/>
                  </a:lnTo>
                </a:path>
              </a:pathLst>
            </a:custGeom>
            <a:noFill/>
            <a:ln>
              <a:solidFill>
                <a:schemeClr val="accent6"/>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Espace réservé du titre 1">
            <a:extLst>
              <a:ext uri="{FF2B5EF4-FFF2-40B4-BE49-F238E27FC236}">
                <a16:creationId xmlns:a16="http://schemas.microsoft.com/office/drawing/2014/main" id="{AB3E269A-455E-45D9-8244-AA11EE202016}"/>
              </a:ext>
            </a:extLst>
          </p:cNvPr>
          <p:cNvSpPr>
            <a:spLocks noGrp="1"/>
          </p:cNvSpPr>
          <p:nvPr>
            <p:ph type="title"/>
          </p:nvPr>
        </p:nvSpPr>
        <p:spPr>
          <a:xfrm>
            <a:off x="1617117" y="525925"/>
            <a:ext cx="8957767" cy="535531"/>
          </a:xfrm>
          <a:prstGeom prst="rect">
            <a:avLst/>
          </a:prstGeom>
        </p:spPr>
        <p:txBody>
          <a:bodyPr wrap="square">
            <a:spAutoFit/>
          </a:bodyPr>
          <a:lstStyle/>
          <a:p>
            <a:pPr marL="0" lvl="0"/>
            <a:r>
              <a:rPr lang="fr-FR" dirty="0"/>
              <a:t>Modifiez le style du titre</a:t>
            </a:r>
          </a:p>
        </p:txBody>
      </p:sp>
      <p:sp>
        <p:nvSpPr>
          <p:cNvPr id="3" name="Espace réservé du texte 2">
            <a:extLst>
              <a:ext uri="{FF2B5EF4-FFF2-40B4-BE49-F238E27FC236}">
                <a16:creationId xmlns:a16="http://schemas.microsoft.com/office/drawing/2014/main" id="{EC91DDB1-CDA9-42DD-BF56-F6617EC743E3}"/>
              </a:ext>
            </a:extLst>
          </p:cNvPr>
          <p:cNvSpPr>
            <a:spLocks noGrp="1"/>
          </p:cNvSpPr>
          <p:nvPr>
            <p:ph type="body" idx="1"/>
          </p:nvPr>
        </p:nvSpPr>
        <p:spPr>
          <a:xfrm>
            <a:off x="838200" y="2062975"/>
            <a:ext cx="10515600" cy="411398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700486B-E426-46FF-9E1A-3E9547BAA0E7}"/>
              </a:ext>
            </a:extLst>
          </p:cNvPr>
          <p:cNvSpPr>
            <a:spLocks noGrp="1"/>
          </p:cNvSpPr>
          <p:nvPr>
            <p:ph type="dt" sz="half" idx="2"/>
          </p:nvPr>
        </p:nvSpPr>
        <p:spPr>
          <a:xfrm>
            <a:off x="327056" y="6267343"/>
            <a:ext cx="1440196" cy="365125"/>
          </a:xfrm>
          <a:prstGeom prst="rect">
            <a:avLst/>
          </a:prstGeom>
        </p:spPr>
        <p:txBody>
          <a:bodyPr vert="horz" lIns="91440" tIns="45720" rIns="91440" bIns="45720" rtlCol="0" anchor="ctr"/>
          <a:lstStyle>
            <a:lvl1pPr algn="r">
              <a:defRPr sz="1200" cap="all" baseline="0">
                <a:solidFill>
                  <a:schemeClr val="tx1">
                    <a:tint val="75000"/>
                  </a:schemeClr>
                </a:solidFill>
              </a:defRPr>
            </a:lvl1pPr>
          </a:lstStyle>
          <a:p>
            <a:fld id="{7C000211-C849-4434-8854-7372EA00F748}" type="datetime5">
              <a:rPr lang="fr-FR" smtClean="0"/>
              <a:t>4-févr.-21</a:t>
            </a:fld>
            <a:endParaRPr lang="fr-FR"/>
          </a:p>
        </p:txBody>
      </p:sp>
      <p:sp>
        <p:nvSpPr>
          <p:cNvPr id="5" name="Espace réservé du pied de page 4">
            <a:extLst>
              <a:ext uri="{FF2B5EF4-FFF2-40B4-BE49-F238E27FC236}">
                <a16:creationId xmlns:a16="http://schemas.microsoft.com/office/drawing/2014/main" id="{A738EB23-CD70-4927-B1F2-A1B524B4E483}"/>
              </a:ext>
            </a:extLst>
          </p:cNvPr>
          <p:cNvSpPr>
            <a:spLocks noGrp="1"/>
          </p:cNvSpPr>
          <p:nvPr>
            <p:ph type="ftr" sz="quarter" idx="3"/>
          </p:nvPr>
        </p:nvSpPr>
        <p:spPr>
          <a:xfrm>
            <a:off x="1718735" y="6267343"/>
            <a:ext cx="85625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  Titre de la présentation</a:t>
            </a:r>
          </a:p>
        </p:txBody>
      </p:sp>
      <p:sp>
        <p:nvSpPr>
          <p:cNvPr id="26" name="Freeform 5">
            <a:extLst>
              <a:ext uri="{FF2B5EF4-FFF2-40B4-BE49-F238E27FC236}">
                <a16:creationId xmlns:a16="http://schemas.microsoft.com/office/drawing/2014/main" id="{7087CC2A-74B4-4FF8-B75C-83EA62F29839}"/>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27" name="Groupe 26">
            <a:extLst>
              <a:ext uri="{FF2B5EF4-FFF2-40B4-BE49-F238E27FC236}">
                <a16:creationId xmlns:a16="http://schemas.microsoft.com/office/drawing/2014/main" id="{58DEC4DD-C43A-4971-930B-002EDAA33EAE}"/>
              </a:ext>
            </a:extLst>
          </p:cNvPr>
          <p:cNvGrpSpPr/>
          <p:nvPr userDrawn="1"/>
        </p:nvGrpSpPr>
        <p:grpSpPr>
          <a:xfrm>
            <a:off x="10979764" y="6057213"/>
            <a:ext cx="775890" cy="196541"/>
            <a:chOff x="1479883" y="1650108"/>
            <a:chExt cx="3134094" cy="793901"/>
          </a:xfrm>
          <a:solidFill>
            <a:schemeClr val="bg1"/>
          </a:solidFill>
        </p:grpSpPr>
        <p:sp>
          <p:nvSpPr>
            <p:cNvPr id="28" name="Forme libre : forme 27">
              <a:extLst>
                <a:ext uri="{FF2B5EF4-FFF2-40B4-BE49-F238E27FC236}">
                  <a16:creationId xmlns:a16="http://schemas.microsoft.com/office/drawing/2014/main" id="{49B4D052-679C-4FC8-88C9-4862A29BE5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5FA0CF51-1FCB-4347-8F9D-4A16EF03CBC9}"/>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3947A40C-5945-4F06-828A-F27B55447A72}"/>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D28B725C-517E-4E8B-95F0-9EA6AC67F7B6}"/>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3C14A286-8AA5-4696-8B43-B5A7A0F6D592}"/>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2C7D2791-A113-4AFC-9977-357BF1C8D855}"/>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6D57FF01-99AC-4D53-A4B8-595A97C51479}"/>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35" name="Freeform 9">
            <a:extLst>
              <a:ext uri="{FF2B5EF4-FFF2-40B4-BE49-F238E27FC236}">
                <a16:creationId xmlns:a16="http://schemas.microsoft.com/office/drawing/2014/main" id="{B4F14494-4F22-4F50-A429-2F02FF1302B4}"/>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a16="http://schemas.microsoft.com/office/drawing/2014/main" id="{600DCD2F-9E3F-4902-9421-08F040DBA5E6}"/>
              </a:ext>
            </a:extLst>
          </p:cNvPr>
          <p:cNvSpPr>
            <a:spLocks noGrp="1"/>
          </p:cNvSpPr>
          <p:nvPr>
            <p:ph type="sldNum" sz="quarter" idx="4"/>
          </p:nvPr>
        </p:nvSpPr>
        <p:spPr>
          <a:xfrm>
            <a:off x="11149119" y="6210110"/>
            <a:ext cx="573660" cy="365125"/>
          </a:xfrm>
          <a:prstGeom prst="rect">
            <a:avLst/>
          </a:prstGeom>
        </p:spPr>
        <p:txBody>
          <a:bodyPr vert="horz" lIns="91440" tIns="45720" rIns="91440" bIns="45720" rtlCol="0" anchor="ctr"/>
          <a:lstStyle>
            <a:lvl1pPr algn="ctr">
              <a:defRPr sz="1050">
                <a:solidFill>
                  <a:schemeClr val="bg1"/>
                </a:solidFill>
              </a:defRPr>
            </a:lvl1pPr>
          </a:lstStyle>
          <a:p>
            <a:fld id="{1B657BA9-EC5E-40D7-BBDA-32C61981E3FD}" type="slidenum">
              <a:rPr lang="fr-FR" smtClean="0"/>
              <a:pPr/>
              <a:t>‹N°›</a:t>
            </a:fld>
            <a:endParaRPr lang="fr-FR" dirty="0"/>
          </a:p>
        </p:txBody>
      </p:sp>
    </p:spTree>
    <p:extLst>
      <p:ext uri="{BB962C8B-B14F-4D97-AF65-F5344CB8AC3E}">
        <p14:creationId xmlns:p14="http://schemas.microsoft.com/office/powerpoint/2010/main" val="2641206384"/>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61" r:id="rId3"/>
    <p:sldLayoutId id="2147483662" r:id="rId4"/>
    <p:sldLayoutId id="2147483664" r:id="rId5"/>
    <p:sldLayoutId id="2147483663" r:id="rId6"/>
    <p:sldLayoutId id="2147483665" r:id="rId7"/>
    <p:sldLayoutId id="2147483666" r:id="rId8"/>
    <p:sldLayoutId id="2147483676" r:id="rId9"/>
    <p:sldLayoutId id="2147483678" r:id="rId10"/>
  </p:sldLayoutIdLst>
  <p:hf hdr="0"/>
  <p:txStyles>
    <p:title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1">
          <p15:clr>
            <a:srgbClr val="A4A3A4"/>
          </p15:clr>
        </p15:guide>
        <p15:guide id="2" pos="51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D76AE9AC-06D8-4B9F-9DB9-22121ECC617E}"/>
              </a:ext>
            </a:extLst>
          </p:cNvPr>
          <p:cNvSpPr>
            <a:spLocks/>
          </p:cNvSpPr>
          <p:nvPr userDrawn="1"/>
        </p:nvSpPr>
        <p:spPr bwMode="auto">
          <a:xfrm>
            <a:off x="1" y="-1"/>
            <a:ext cx="2098013" cy="1216884"/>
          </a:xfrm>
          <a:custGeom>
            <a:avLst/>
            <a:gdLst>
              <a:gd name="connsiteX0" fmla="*/ 0 w 2098013"/>
              <a:gd name="connsiteY0" fmla="*/ 0 h 1216884"/>
              <a:gd name="connsiteX1" fmla="*/ 2077752 w 2098013"/>
              <a:gd name="connsiteY1" fmla="*/ 0 h 1216884"/>
              <a:gd name="connsiteX2" fmla="*/ 2093719 w 2098013"/>
              <a:gd name="connsiteY2" fmla="*/ 144714 h 1216884"/>
              <a:gd name="connsiteX3" fmla="*/ 1782220 w 2098013"/>
              <a:gd name="connsiteY3" fmla="*/ 1059683 h 1216884"/>
              <a:gd name="connsiteX4" fmla="*/ 788524 w 2098013"/>
              <a:gd name="connsiteY4" fmla="*/ 1169648 h 1216884"/>
              <a:gd name="connsiteX5" fmla="*/ 62716 w 2098013"/>
              <a:gd name="connsiteY5" fmla="*/ 919255 h 1216884"/>
              <a:gd name="connsiteX6" fmla="*/ 0 w 2098013"/>
              <a:gd name="connsiteY6" fmla="*/ 886685 h 121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013" h="1216884">
                <a:moveTo>
                  <a:pt x="0" y="0"/>
                </a:moveTo>
                <a:lnTo>
                  <a:pt x="2077752" y="0"/>
                </a:lnTo>
                <a:lnTo>
                  <a:pt x="2093719" y="144714"/>
                </a:lnTo>
                <a:cubicBezTo>
                  <a:pt x="2121909" y="560609"/>
                  <a:pt x="2010559" y="889095"/>
                  <a:pt x="1782220" y="1059683"/>
                </a:cubicBezTo>
                <a:cubicBezTo>
                  <a:pt x="1553882" y="1234499"/>
                  <a:pt x="1208555" y="1251417"/>
                  <a:pt x="788524" y="1169648"/>
                </a:cubicBezTo>
                <a:cubicBezTo>
                  <a:pt x="528648" y="1115899"/>
                  <a:pt x="275930" y="1023600"/>
                  <a:pt x="62716" y="919255"/>
                </a:cubicBezTo>
                <a:lnTo>
                  <a:pt x="0" y="886685"/>
                </a:ln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 name="Groupe 7">
            <a:extLst>
              <a:ext uri="{FF2B5EF4-FFF2-40B4-BE49-F238E27FC236}">
                <a16:creationId xmlns:a16="http://schemas.microsoft.com/office/drawing/2014/main" id="{5FF67325-C5B5-46D7-AA59-32D3CB83E6AD}"/>
              </a:ext>
            </a:extLst>
          </p:cNvPr>
          <p:cNvGrpSpPr/>
          <p:nvPr userDrawn="1"/>
        </p:nvGrpSpPr>
        <p:grpSpPr>
          <a:xfrm>
            <a:off x="2" y="-4865"/>
            <a:ext cx="2119723" cy="1324550"/>
            <a:chOff x="2" y="-4865"/>
            <a:chExt cx="2119723" cy="1324550"/>
          </a:xfrm>
        </p:grpSpPr>
        <p:sp>
          <p:nvSpPr>
            <p:cNvPr id="9" name="Forme libre : forme 8">
              <a:extLst>
                <a:ext uri="{FF2B5EF4-FFF2-40B4-BE49-F238E27FC236}">
                  <a16:creationId xmlns:a16="http://schemas.microsoft.com/office/drawing/2014/main" id="{4FE1C315-8A52-4242-BA0C-0E2CC5A4439F}"/>
                </a:ext>
              </a:extLst>
            </p:cNvPr>
            <p:cNvSpPr>
              <a:spLocks/>
            </p:cNvSpPr>
            <p:nvPr/>
          </p:nvSpPr>
          <p:spPr bwMode="auto">
            <a:xfrm>
              <a:off x="2" y="-4865"/>
              <a:ext cx="2109673" cy="1218420"/>
            </a:xfrm>
            <a:custGeom>
              <a:avLst/>
              <a:gdLst>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8" fmla="*/ 91440 w 2109673"/>
                <a:gd name="connsiteY8" fmla="*/ 91440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2109673 w 2109673"/>
                <a:gd name="connsiteY0" fmla="*/ 0 h 1218420"/>
                <a:gd name="connsiteX1" fmla="*/ 2105846 w 2109673"/>
                <a:gd name="connsiteY1" fmla="*/ 44252 h 1218420"/>
                <a:gd name="connsiteX2" fmla="*/ 2011743 w 2109673"/>
                <a:gd name="connsiteY2" fmla="*/ 302962 h 1218420"/>
                <a:gd name="connsiteX3" fmla="*/ 1340744 w 2109673"/>
                <a:gd name="connsiteY3" fmla="*/ 953871 h 1218420"/>
                <a:gd name="connsiteX4" fmla="*/ 393919 w 2109673"/>
                <a:gd name="connsiteY4" fmla="*/ 1207076 h 1218420"/>
                <a:gd name="connsiteX5" fmla="*/ 900 w 2109673"/>
                <a:gd name="connsiteY5" fmla="*/ 1001596 h 1218420"/>
                <a:gd name="connsiteX6" fmla="*/ 0 w 2109673"/>
                <a:gd name="connsiteY6" fmla="*/ 1000542 h 1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673" h="1218420">
                  <a:moveTo>
                    <a:pt x="2109673" y="0"/>
                  </a:moveTo>
                  <a:lnTo>
                    <a:pt x="2105846" y="44252"/>
                  </a:lnTo>
                  <a:cubicBezTo>
                    <a:pt x="2092800" y="127972"/>
                    <a:pt x="2061969" y="213976"/>
                    <a:pt x="2011743" y="302962"/>
                  </a:cubicBezTo>
                  <a:cubicBezTo>
                    <a:pt x="1879135" y="533630"/>
                    <a:pt x="1635135" y="770927"/>
                    <a:pt x="1340744" y="953871"/>
                  </a:cubicBezTo>
                  <a:cubicBezTo>
                    <a:pt x="1047679" y="1134164"/>
                    <a:pt x="705549" y="1257452"/>
                    <a:pt x="393919" y="1207076"/>
                  </a:cubicBezTo>
                  <a:cubicBezTo>
                    <a:pt x="237440" y="1181225"/>
                    <a:pt x="105495" y="1107982"/>
                    <a:pt x="900" y="1001596"/>
                  </a:cubicBezTo>
                  <a:lnTo>
                    <a:pt x="0" y="1000542"/>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0" name="Forme libre : forme 9">
              <a:extLst>
                <a:ext uri="{FF2B5EF4-FFF2-40B4-BE49-F238E27FC236}">
                  <a16:creationId xmlns:a16="http://schemas.microsoft.com/office/drawing/2014/main" id="{048F14F3-52C3-414B-A122-DA889BB52C13}"/>
                </a:ext>
              </a:extLst>
            </p:cNvPr>
            <p:cNvSpPr>
              <a:spLocks/>
            </p:cNvSpPr>
            <p:nvPr/>
          </p:nvSpPr>
          <p:spPr bwMode="auto">
            <a:xfrm rot="16200000">
              <a:off x="400020" y="-400019"/>
              <a:ext cx="1319687" cy="2119722"/>
            </a:xfrm>
            <a:custGeom>
              <a:avLst/>
              <a:gdLst>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411127"/>
                <a:gd name="connsiteY0" fmla="*/ 0 h 2119722"/>
                <a:gd name="connsiteX1" fmla="*/ 1319687 w 1411127"/>
                <a:gd name="connsiteY1" fmla="*/ 2119722 h 2119722"/>
                <a:gd name="connsiteX2" fmla="*/ 1297291 w 1411127"/>
                <a:gd name="connsiteY2" fmla="*/ 2117070 h 2119722"/>
                <a:gd name="connsiteX3" fmla="*/ 1177006 w 1411127"/>
                <a:gd name="connsiteY3" fmla="*/ 2081541 h 2119722"/>
                <a:gd name="connsiteX4" fmla="*/ 0 w 1411127"/>
                <a:gd name="connsiteY4" fmla="*/ 904100 h 2119722"/>
                <a:gd name="connsiteX5" fmla="*/ 268883 w 1411127"/>
                <a:gd name="connsiteY5" fmla="*/ 59362 h 2119722"/>
                <a:gd name="connsiteX6" fmla="*/ 316281 w 1411127"/>
                <a:gd name="connsiteY6" fmla="*/ 0 h 2119722"/>
                <a:gd name="connsiteX7" fmla="*/ 1411127 w 1411127"/>
                <a:gd name="connsiteY7" fmla="*/ 91440 h 2119722"/>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319687"/>
                <a:gd name="connsiteY0" fmla="*/ 2119722 h 2119722"/>
                <a:gd name="connsiteX1" fmla="*/ 1297291 w 1319687"/>
                <a:gd name="connsiteY1" fmla="*/ 2117070 h 2119722"/>
                <a:gd name="connsiteX2" fmla="*/ 1177006 w 1319687"/>
                <a:gd name="connsiteY2" fmla="*/ 2081541 h 2119722"/>
                <a:gd name="connsiteX3" fmla="*/ 0 w 1319687"/>
                <a:gd name="connsiteY3" fmla="*/ 904100 h 2119722"/>
                <a:gd name="connsiteX4" fmla="*/ 268883 w 1319687"/>
                <a:gd name="connsiteY4" fmla="*/ 59362 h 2119722"/>
                <a:gd name="connsiteX5" fmla="*/ 316281 w 1319687"/>
                <a:gd name="connsiteY5" fmla="*/ 0 h 211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687" h="2119722">
                  <a:moveTo>
                    <a:pt x="1319687" y="2119722"/>
                  </a:moveTo>
                  <a:lnTo>
                    <a:pt x="1297291" y="2117070"/>
                  </a:lnTo>
                  <a:cubicBezTo>
                    <a:pt x="1257740" y="2108929"/>
                    <a:pt x="1217612" y="2097171"/>
                    <a:pt x="1177006" y="2081541"/>
                  </a:cubicBezTo>
                  <a:cubicBezTo>
                    <a:pt x="527309" y="1831465"/>
                    <a:pt x="0" y="1518870"/>
                    <a:pt x="0" y="904100"/>
                  </a:cubicBezTo>
                  <a:cubicBezTo>
                    <a:pt x="0" y="603797"/>
                    <a:pt x="100930" y="293023"/>
                    <a:pt x="268883" y="59362"/>
                  </a:cubicBezTo>
                  <a:lnTo>
                    <a:pt x="316281" y="0"/>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Espace réservé du titre 1">
            <a:extLst>
              <a:ext uri="{FF2B5EF4-FFF2-40B4-BE49-F238E27FC236}">
                <a16:creationId xmlns:a16="http://schemas.microsoft.com/office/drawing/2014/main" id="{AB3E269A-455E-45D9-8244-AA11EE202016}"/>
              </a:ext>
            </a:extLst>
          </p:cNvPr>
          <p:cNvSpPr>
            <a:spLocks noGrp="1"/>
          </p:cNvSpPr>
          <p:nvPr>
            <p:ph type="title"/>
          </p:nvPr>
        </p:nvSpPr>
        <p:spPr>
          <a:xfrm>
            <a:off x="1617117" y="525925"/>
            <a:ext cx="8957767" cy="535531"/>
          </a:xfrm>
          <a:prstGeom prst="rect">
            <a:avLst/>
          </a:prstGeom>
        </p:spPr>
        <p:txBody>
          <a:bodyPr wrap="square">
            <a:spAutoFit/>
          </a:bodyPr>
          <a:lstStyle/>
          <a:p>
            <a:pPr marL="0" lvl="0"/>
            <a:r>
              <a:rPr lang="fr-FR" dirty="0"/>
              <a:t>Modifiez le style du titre</a:t>
            </a:r>
          </a:p>
        </p:txBody>
      </p:sp>
      <p:sp>
        <p:nvSpPr>
          <p:cNvPr id="3" name="Espace réservé du texte 2">
            <a:extLst>
              <a:ext uri="{FF2B5EF4-FFF2-40B4-BE49-F238E27FC236}">
                <a16:creationId xmlns:a16="http://schemas.microsoft.com/office/drawing/2014/main" id="{EC91DDB1-CDA9-42DD-BF56-F6617EC743E3}"/>
              </a:ext>
            </a:extLst>
          </p:cNvPr>
          <p:cNvSpPr>
            <a:spLocks noGrp="1"/>
          </p:cNvSpPr>
          <p:nvPr>
            <p:ph type="body" idx="1"/>
          </p:nvPr>
        </p:nvSpPr>
        <p:spPr>
          <a:xfrm>
            <a:off x="838200" y="2062975"/>
            <a:ext cx="10515600" cy="411398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700486B-E426-46FF-9E1A-3E9547BAA0E7}"/>
              </a:ext>
            </a:extLst>
          </p:cNvPr>
          <p:cNvSpPr>
            <a:spLocks noGrp="1"/>
          </p:cNvSpPr>
          <p:nvPr>
            <p:ph type="dt" sz="half" idx="2"/>
          </p:nvPr>
        </p:nvSpPr>
        <p:spPr>
          <a:xfrm>
            <a:off x="327056" y="6267343"/>
            <a:ext cx="1440196" cy="365125"/>
          </a:xfrm>
          <a:prstGeom prst="rect">
            <a:avLst/>
          </a:prstGeom>
        </p:spPr>
        <p:txBody>
          <a:bodyPr vert="horz" lIns="91440" tIns="45720" rIns="91440" bIns="45720" rtlCol="0" anchor="ctr"/>
          <a:lstStyle>
            <a:lvl1pPr algn="r">
              <a:defRPr sz="1200" cap="all" baseline="0">
                <a:solidFill>
                  <a:schemeClr val="tx1">
                    <a:tint val="75000"/>
                  </a:schemeClr>
                </a:solidFill>
              </a:defRPr>
            </a:lvl1pPr>
          </a:lstStyle>
          <a:p>
            <a:fld id="{7C000211-C849-4434-8854-7372EA00F748}" type="datetime5">
              <a:rPr lang="fr-FR" smtClean="0"/>
              <a:t>4-févr.-21</a:t>
            </a:fld>
            <a:endParaRPr lang="fr-FR"/>
          </a:p>
        </p:txBody>
      </p:sp>
      <p:sp>
        <p:nvSpPr>
          <p:cNvPr id="5" name="Espace réservé du pied de page 4">
            <a:extLst>
              <a:ext uri="{FF2B5EF4-FFF2-40B4-BE49-F238E27FC236}">
                <a16:creationId xmlns:a16="http://schemas.microsoft.com/office/drawing/2014/main" id="{A738EB23-CD70-4927-B1F2-A1B524B4E483}"/>
              </a:ext>
            </a:extLst>
          </p:cNvPr>
          <p:cNvSpPr>
            <a:spLocks noGrp="1"/>
          </p:cNvSpPr>
          <p:nvPr>
            <p:ph type="ftr" sz="quarter" idx="3"/>
          </p:nvPr>
        </p:nvSpPr>
        <p:spPr>
          <a:xfrm>
            <a:off x="1718735" y="6267343"/>
            <a:ext cx="85625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  Titre de la présentation</a:t>
            </a:r>
          </a:p>
        </p:txBody>
      </p:sp>
      <p:sp>
        <p:nvSpPr>
          <p:cNvPr id="26" name="Freeform 5">
            <a:extLst>
              <a:ext uri="{FF2B5EF4-FFF2-40B4-BE49-F238E27FC236}">
                <a16:creationId xmlns:a16="http://schemas.microsoft.com/office/drawing/2014/main" id="{7087CC2A-74B4-4FF8-B75C-83EA62F29839}"/>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27" name="Groupe 26">
            <a:extLst>
              <a:ext uri="{FF2B5EF4-FFF2-40B4-BE49-F238E27FC236}">
                <a16:creationId xmlns:a16="http://schemas.microsoft.com/office/drawing/2014/main" id="{58DEC4DD-C43A-4971-930B-002EDAA33EAE}"/>
              </a:ext>
            </a:extLst>
          </p:cNvPr>
          <p:cNvGrpSpPr/>
          <p:nvPr userDrawn="1"/>
        </p:nvGrpSpPr>
        <p:grpSpPr>
          <a:xfrm>
            <a:off x="10979764" y="6057213"/>
            <a:ext cx="775890" cy="196541"/>
            <a:chOff x="1479883" y="1650108"/>
            <a:chExt cx="3134094" cy="793901"/>
          </a:xfrm>
          <a:solidFill>
            <a:schemeClr val="bg1"/>
          </a:solidFill>
        </p:grpSpPr>
        <p:sp>
          <p:nvSpPr>
            <p:cNvPr id="28" name="Forme libre : forme 27">
              <a:extLst>
                <a:ext uri="{FF2B5EF4-FFF2-40B4-BE49-F238E27FC236}">
                  <a16:creationId xmlns:a16="http://schemas.microsoft.com/office/drawing/2014/main" id="{49B4D052-679C-4FC8-88C9-4862A29BE5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5FA0CF51-1FCB-4347-8F9D-4A16EF03CBC9}"/>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3947A40C-5945-4F06-828A-F27B55447A72}"/>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D28B725C-517E-4E8B-95F0-9EA6AC67F7B6}"/>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3C14A286-8AA5-4696-8B43-B5A7A0F6D592}"/>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2C7D2791-A113-4AFC-9977-357BF1C8D855}"/>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6D57FF01-99AC-4D53-A4B8-595A97C51479}"/>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35" name="Freeform 9">
            <a:extLst>
              <a:ext uri="{FF2B5EF4-FFF2-40B4-BE49-F238E27FC236}">
                <a16:creationId xmlns:a16="http://schemas.microsoft.com/office/drawing/2014/main" id="{B4F14494-4F22-4F50-A429-2F02FF1302B4}"/>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a16="http://schemas.microsoft.com/office/drawing/2014/main" id="{600DCD2F-9E3F-4902-9421-08F040DBA5E6}"/>
              </a:ext>
            </a:extLst>
          </p:cNvPr>
          <p:cNvSpPr>
            <a:spLocks noGrp="1"/>
          </p:cNvSpPr>
          <p:nvPr>
            <p:ph type="sldNum" sz="quarter" idx="4"/>
          </p:nvPr>
        </p:nvSpPr>
        <p:spPr>
          <a:xfrm>
            <a:off x="11149119" y="6210110"/>
            <a:ext cx="573660" cy="365125"/>
          </a:xfrm>
          <a:prstGeom prst="rect">
            <a:avLst/>
          </a:prstGeom>
        </p:spPr>
        <p:txBody>
          <a:bodyPr vert="horz" lIns="91440" tIns="45720" rIns="91440" bIns="45720" rtlCol="0" anchor="ctr"/>
          <a:lstStyle>
            <a:lvl1pPr algn="ctr">
              <a:defRPr sz="1050">
                <a:solidFill>
                  <a:schemeClr val="bg1"/>
                </a:solidFill>
              </a:defRPr>
            </a:lvl1pPr>
          </a:lstStyle>
          <a:p>
            <a:fld id="{1B657BA9-EC5E-40D7-BBDA-32C61981E3FD}" type="slidenum">
              <a:rPr lang="fr-FR" smtClean="0"/>
              <a:pPr/>
              <a:t>‹N°›</a:t>
            </a:fld>
            <a:endParaRPr lang="fr-FR" dirty="0"/>
          </a:p>
        </p:txBody>
      </p:sp>
    </p:spTree>
    <p:extLst>
      <p:ext uri="{BB962C8B-B14F-4D97-AF65-F5344CB8AC3E}">
        <p14:creationId xmlns:p14="http://schemas.microsoft.com/office/powerpoint/2010/main" val="3945027364"/>
      </p:ext>
    </p:extLst>
  </p:cSld>
  <p:clrMap bg1="lt1" tx1="dk1" bg2="lt2" tx2="dk2" accent1="accent1" accent2="accent2" accent3="accent3" accent4="accent4" accent5="accent5" accent6="accent6" hlink="hlink" folHlink="folHlink"/>
  <p:sldLayoutIdLst>
    <p:sldLayoutId id="2147483668" r:id="rId1"/>
    <p:sldLayoutId id="2147483682" r:id="rId2"/>
    <p:sldLayoutId id="2147483669" r:id="rId3"/>
    <p:sldLayoutId id="2147483670" r:id="rId4"/>
    <p:sldLayoutId id="2147483672" r:id="rId5"/>
    <p:sldLayoutId id="2147483671" r:id="rId6"/>
    <p:sldLayoutId id="2147483673" r:id="rId7"/>
    <p:sldLayoutId id="2147483674" r:id="rId8"/>
    <p:sldLayoutId id="2147483677" r:id="rId9"/>
  </p:sldLayoutIdLst>
  <p:hf hdr="0"/>
  <p:txStyles>
    <p:title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4"/>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1">
          <p15:clr>
            <a:srgbClr val="A4A3A4"/>
          </p15:clr>
        </p15:guide>
        <p15:guide id="2" pos="51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3E269A-455E-45D9-8244-AA11EE202016}"/>
              </a:ext>
            </a:extLst>
          </p:cNvPr>
          <p:cNvSpPr>
            <a:spLocks noGrp="1"/>
          </p:cNvSpPr>
          <p:nvPr>
            <p:ph type="title"/>
          </p:nvPr>
        </p:nvSpPr>
        <p:spPr>
          <a:xfrm>
            <a:off x="1617117" y="525925"/>
            <a:ext cx="8957767" cy="535531"/>
          </a:xfrm>
          <a:prstGeom prst="rect">
            <a:avLst/>
          </a:prstGeom>
        </p:spPr>
        <p:txBody>
          <a:bodyPr wrap="square">
            <a:spAutoFit/>
          </a:bodyPr>
          <a:lstStyle/>
          <a:p>
            <a:pPr marL="0" lvl="0"/>
            <a:r>
              <a:rPr lang="fr-FR" dirty="0"/>
              <a:t>Modifiez le style du titre</a:t>
            </a:r>
          </a:p>
        </p:txBody>
      </p:sp>
      <p:sp>
        <p:nvSpPr>
          <p:cNvPr id="3" name="Espace réservé du texte 2">
            <a:extLst>
              <a:ext uri="{FF2B5EF4-FFF2-40B4-BE49-F238E27FC236}">
                <a16:creationId xmlns:a16="http://schemas.microsoft.com/office/drawing/2014/main" id="{EC91DDB1-CDA9-42DD-BF56-F6617EC743E3}"/>
              </a:ext>
            </a:extLst>
          </p:cNvPr>
          <p:cNvSpPr>
            <a:spLocks noGrp="1"/>
          </p:cNvSpPr>
          <p:nvPr>
            <p:ph type="body" idx="1"/>
          </p:nvPr>
        </p:nvSpPr>
        <p:spPr>
          <a:xfrm>
            <a:off x="838200" y="2062975"/>
            <a:ext cx="10515600" cy="411398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700486B-E426-46FF-9E1A-3E9547BAA0E7}"/>
              </a:ext>
            </a:extLst>
          </p:cNvPr>
          <p:cNvSpPr>
            <a:spLocks noGrp="1"/>
          </p:cNvSpPr>
          <p:nvPr>
            <p:ph type="dt" sz="half" idx="2"/>
          </p:nvPr>
        </p:nvSpPr>
        <p:spPr>
          <a:xfrm>
            <a:off x="327056" y="6267343"/>
            <a:ext cx="1440196" cy="365125"/>
          </a:xfrm>
          <a:prstGeom prst="rect">
            <a:avLst/>
          </a:prstGeom>
        </p:spPr>
        <p:txBody>
          <a:bodyPr vert="horz" lIns="91440" tIns="45720" rIns="91440" bIns="45720" rtlCol="0" anchor="ctr"/>
          <a:lstStyle>
            <a:lvl1pPr algn="r">
              <a:defRPr sz="1200" cap="all" baseline="0">
                <a:solidFill>
                  <a:schemeClr val="tx1">
                    <a:tint val="75000"/>
                  </a:schemeClr>
                </a:solidFill>
              </a:defRPr>
            </a:lvl1pPr>
          </a:lstStyle>
          <a:p>
            <a:r>
              <a:rPr lang="fr-FR"/>
              <a:t>Janvier 2021</a:t>
            </a:r>
          </a:p>
        </p:txBody>
      </p:sp>
      <p:sp>
        <p:nvSpPr>
          <p:cNvPr id="5" name="Espace réservé du pied de page 4">
            <a:extLst>
              <a:ext uri="{FF2B5EF4-FFF2-40B4-BE49-F238E27FC236}">
                <a16:creationId xmlns:a16="http://schemas.microsoft.com/office/drawing/2014/main" id="{A738EB23-CD70-4927-B1F2-A1B524B4E483}"/>
              </a:ext>
            </a:extLst>
          </p:cNvPr>
          <p:cNvSpPr>
            <a:spLocks noGrp="1"/>
          </p:cNvSpPr>
          <p:nvPr>
            <p:ph type="ftr" sz="quarter" idx="3"/>
          </p:nvPr>
        </p:nvSpPr>
        <p:spPr>
          <a:xfrm>
            <a:off x="1718735" y="6267343"/>
            <a:ext cx="85625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26" name="Freeform 5">
            <a:extLst>
              <a:ext uri="{FF2B5EF4-FFF2-40B4-BE49-F238E27FC236}">
                <a16:creationId xmlns:a16="http://schemas.microsoft.com/office/drawing/2014/main" id="{7087CC2A-74B4-4FF8-B75C-83EA62F29839}"/>
              </a:ext>
            </a:extLst>
          </p:cNvPr>
          <p:cNvSpPr>
            <a:spLocks/>
          </p:cNvSpPr>
          <p:nvPr userDrawn="1"/>
        </p:nvSpPr>
        <p:spPr bwMode="auto">
          <a:xfrm>
            <a:off x="10859608" y="5718034"/>
            <a:ext cx="985437"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27" name="Groupe 26">
            <a:extLst>
              <a:ext uri="{FF2B5EF4-FFF2-40B4-BE49-F238E27FC236}">
                <a16:creationId xmlns:a16="http://schemas.microsoft.com/office/drawing/2014/main" id="{58DEC4DD-C43A-4971-930B-002EDAA33EAE}"/>
              </a:ext>
            </a:extLst>
          </p:cNvPr>
          <p:cNvGrpSpPr/>
          <p:nvPr userDrawn="1"/>
        </p:nvGrpSpPr>
        <p:grpSpPr>
          <a:xfrm>
            <a:off x="10979764" y="6057213"/>
            <a:ext cx="775890" cy="196541"/>
            <a:chOff x="1479883" y="1650108"/>
            <a:chExt cx="3134094" cy="793901"/>
          </a:xfrm>
          <a:solidFill>
            <a:schemeClr val="bg1"/>
          </a:solidFill>
        </p:grpSpPr>
        <p:sp>
          <p:nvSpPr>
            <p:cNvPr id="28" name="Forme libre : forme 27">
              <a:extLst>
                <a:ext uri="{FF2B5EF4-FFF2-40B4-BE49-F238E27FC236}">
                  <a16:creationId xmlns:a16="http://schemas.microsoft.com/office/drawing/2014/main" id="{49B4D052-679C-4FC8-88C9-4862A29BE5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5FA0CF51-1FCB-4347-8F9D-4A16EF03CBC9}"/>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3947A40C-5945-4F06-828A-F27B55447A72}"/>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D28B725C-517E-4E8B-95F0-9EA6AC67F7B6}"/>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3C14A286-8AA5-4696-8B43-B5A7A0F6D592}"/>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2C7D2791-A113-4AFC-9977-357BF1C8D855}"/>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6D57FF01-99AC-4D53-A4B8-595A97C51479}"/>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35" name="Freeform 9">
            <a:extLst>
              <a:ext uri="{FF2B5EF4-FFF2-40B4-BE49-F238E27FC236}">
                <a16:creationId xmlns:a16="http://schemas.microsoft.com/office/drawing/2014/main" id="{B4F14494-4F22-4F50-A429-2F02FF1302B4}"/>
              </a:ext>
            </a:extLst>
          </p:cNvPr>
          <p:cNvSpPr>
            <a:spLocks/>
          </p:cNvSpPr>
          <p:nvPr userDrawn="1"/>
        </p:nvSpPr>
        <p:spPr bwMode="auto">
          <a:xfrm>
            <a:off x="10916499" y="569676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a16="http://schemas.microsoft.com/office/drawing/2014/main" id="{600DCD2F-9E3F-4902-9421-08F040DBA5E6}"/>
              </a:ext>
            </a:extLst>
          </p:cNvPr>
          <p:cNvSpPr>
            <a:spLocks noGrp="1"/>
          </p:cNvSpPr>
          <p:nvPr>
            <p:ph type="sldNum" sz="quarter" idx="4"/>
          </p:nvPr>
        </p:nvSpPr>
        <p:spPr>
          <a:xfrm>
            <a:off x="11149119" y="6210110"/>
            <a:ext cx="573660" cy="365125"/>
          </a:xfrm>
          <a:prstGeom prst="rect">
            <a:avLst/>
          </a:prstGeom>
        </p:spPr>
        <p:txBody>
          <a:bodyPr vert="horz" lIns="91440" tIns="45720" rIns="91440" bIns="45720" rtlCol="0" anchor="ctr"/>
          <a:lstStyle>
            <a:lvl1pPr algn="ctr">
              <a:defRPr sz="1050">
                <a:solidFill>
                  <a:schemeClr val="bg1"/>
                </a:solidFill>
              </a:defRPr>
            </a:lvl1pPr>
          </a:lstStyle>
          <a:p>
            <a:fld id="{1B657BA9-EC5E-40D7-BBDA-32C61981E3FD}" type="slidenum">
              <a:rPr lang="fr-FR" smtClean="0"/>
              <a:pPr/>
              <a:t>‹N°›</a:t>
            </a:fld>
            <a:endParaRPr lang="fr-FR" dirty="0"/>
          </a:p>
        </p:txBody>
      </p:sp>
    </p:spTree>
    <p:extLst>
      <p:ext uri="{BB962C8B-B14F-4D97-AF65-F5344CB8AC3E}">
        <p14:creationId xmlns:p14="http://schemas.microsoft.com/office/powerpoint/2010/main" val="33051677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1">
          <p15:clr>
            <a:srgbClr val="A4A3A4"/>
          </p15:clr>
        </p15:guide>
        <p15:guide id="2" pos="51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fr/pi%C3%A9tons-personnes-occup%C3%A9-mouvement-400811/" TargetMode="External"/><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60.svg"/><Relationship Id="rId5" Type="http://schemas.openxmlformats.org/officeDocument/2006/relationships/diagramQuickStyle" Target="../diagrams/quickStyle2.xml"/><Relationship Id="rId10" Type="http://schemas.openxmlformats.org/officeDocument/2006/relationships/image" Target="../media/image59.png"/><Relationship Id="rId4" Type="http://schemas.openxmlformats.org/officeDocument/2006/relationships/diagramLayout" Target="../diagrams/layout2.xml"/><Relationship Id="rId9" Type="http://schemas.openxmlformats.org/officeDocument/2006/relationships/image" Target="../media/image58.sv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JP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A85153D1-446F-434B-A609-58DB75B241F0}"/>
              </a:ext>
            </a:extLst>
          </p:cNvPr>
          <p:cNvSpPr txBox="1">
            <a:spLocks/>
          </p:cNvSpPr>
          <p:nvPr/>
        </p:nvSpPr>
        <p:spPr>
          <a:xfrm>
            <a:off x="3288632" y="5778434"/>
            <a:ext cx="5904853" cy="107956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lang="fr-FR" sz="1800" b="0" kern="1200" dirty="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600"/>
              </a:spcAft>
              <a:buFont typeface="Arial" panose="020B0604020202020204" pitchFamily="34" charset="0"/>
              <a:buNone/>
              <a:defRPr lang="fr-F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defRPr lang="fr-FR" sz="1800" b="1" kern="1200">
                <a:solidFill>
                  <a:schemeClr val="accent6"/>
                </a:solidFill>
                <a:latin typeface="+mn-lt"/>
                <a:ea typeface="+mn-ea"/>
                <a:cs typeface="+mn-cs"/>
              </a:defRPr>
            </a:lvl3pPr>
            <a:lvl4pPr marL="1371600" indent="0" algn="ctr" defTabSz="914400" rtl="0" eaLnBrk="1" latinLnBrk="0" hangingPunct="1">
              <a:lnSpc>
                <a:spcPct val="100000"/>
              </a:lnSpc>
              <a:spcBef>
                <a:spcPts val="0"/>
              </a:spcBef>
              <a:spcAft>
                <a:spcPts val="600"/>
              </a:spcAft>
              <a:buFont typeface="Arial" panose="020B0604020202020204" pitchFamily="34" charset="0"/>
              <a:buNone/>
              <a:defRPr lang="fr-F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Font typeface="Arial" panose="020B0604020202020204" pitchFamily="34" charset="0"/>
              <a:buNone/>
              <a:defRPr lang="fr-F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Elodie Alberola- Directrice du pôle Impact et Innovation sociale </a:t>
            </a: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Solen Berhuet – Chargée d’études pôle Société </a:t>
            </a: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itre 1">
            <a:extLst>
              <a:ext uri="{FF2B5EF4-FFF2-40B4-BE49-F238E27FC236}">
                <a16:creationId xmlns:a16="http://schemas.microsoft.com/office/drawing/2014/main" id="{CC82E41C-6045-4D34-BDB0-10F2391050F6}"/>
              </a:ext>
            </a:extLst>
          </p:cNvPr>
          <p:cNvSpPr>
            <a:spLocks noGrp="1"/>
          </p:cNvSpPr>
          <p:nvPr>
            <p:ph type="ctrTitle"/>
          </p:nvPr>
        </p:nvSpPr>
        <p:spPr>
          <a:xfrm>
            <a:off x="1411705" y="2676486"/>
            <a:ext cx="9144000" cy="1200329"/>
          </a:xfrm>
        </p:spPr>
        <p:txBody>
          <a:bodyPr/>
          <a:lstStyle/>
          <a:p>
            <a:r>
              <a:rPr lang="fr-FR" dirty="0">
                <a:solidFill>
                  <a:schemeClr val="accent1"/>
                </a:solidFill>
              </a:rPr>
              <a:t>Une approche des vulnérabilités sociales </a:t>
            </a:r>
          </a:p>
        </p:txBody>
      </p:sp>
    </p:spTree>
    <p:extLst>
      <p:ext uri="{BB962C8B-B14F-4D97-AF65-F5344CB8AC3E}">
        <p14:creationId xmlns:p14="http://schemas.microsoft.com/office/powerpoint/2010/main" val="230432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40A87-29B5-4295-8E10-0DFC3F705722}"/>
              </a:ext>
            </a:extLst>
          </p:cNvPr>
          <p:cNvSpPr>
            <a:spLocks noGrp="1"/>
          </p:cNvSpPr>
          <p:nvPr>
            <p:ph type="title"/>
          </p:nvPr>
        </p:nvSpPr>
        <p:spPr>
          <a:xfrm>
            <a:off x="1801902" y="328377"/>
            <a:ext cx="10270083" cy="867930"/>
          </a:xfrm>
        </p:spPr>
        <p:txBody>
          <a:bodyPr/>
          <a:lstStyle/>
          <a:p>
            <a:r>
              <a:rPr lang="fr-FR" sz="2800" dirty="0">
                <a:solidFill>
                  <a:srgbClr val="002060"/>
                </a:solidFill>
              </a:rPr>
              <a:t>Les deux tiers des Français présentent au moins une </a:t>
            </a:r>
            <a:br>
              <a:rPr lang="fr-FR" sz="2800" dirty="0">
                <a:solidFill>
                  <a:srgbClr val="002060"/>
                </a:solidFill>
              </a:rPr>
            </a:br>
            <a:r>
              <a:rPr lang="fr-FR" sz="2800" dirty="0">
                <a:solidFill>
                  <a:srgbClr val="002060"/>
                </a:solidFill>
              </a:rPr>
              <a:t>forme de fragilité en 2018</a:t>
            </a:r>
            <a:endParaRPr lang="fr-FR" sz="2800" dirty="0">
              <a:solidFill>
                <a:srgbClr val="FF0000"/>
              </a:solidFill>
              <a:highlight>
                <a:srgbClr val="FFFF00"/>
              </a:highlight>
            </a:endParaRPr>
          </a:p>
        </p:txBody>
      </p:sp>
      <p:sp>
        <p:nvSpPr>
          <p:cNvPr id="5" name="Espace réservé du numéro de diapositive 4">
            <a:extLst>
              <a:ext uri="{FF2B5EF4-FFF2-40B4-BE49-F238E27FC236}">
                <a16:creationId xmlns:a16="http://schemas.microsoft.com/office/drawing/2014/main" id="{507F73DB-2232-4623-9D73-58AEACC979DF}"/>
              </a:ext>
            </a:extLst>
          </p:cNvPr>
          <p:cNvSpPr>
            <a:spLocks noGrp="1"/>
          </p:cNvSpPr>
          <p:nvPr>
            <p:ph type="sldNum" sz="quarter" idx="12"/>
          </p:nvPr>
        </p:nvSpPr>
        <p:spPr/>
        <p:txBody>
          <a:bodyPr/>
          <a:lstStyle/>
          <a:p>
            <a:fld id="{1B657BA9-EC5E-40D7-BBDA-32C61981E3FD}" type="slidenum">
              <a:rPr lang="fr-FR" smtClean="0"/>
              <a:t>10</a:t>
            </a:fld>
            <a:endParaRPr lang="fr-FR"/>
          </a:p>
        </p:txBody>
      </p:sp>
      <p:sp>
        <p:nvSpPr>
          <p:cNvPr id="6" name="Espace réservé du texte 5">
            <a:extLst>
              <a:ext uri="{FF2B5EF4-FFF2-40B4-BE49-F238E27FC236}">
                <a16:creationId xmlns:a16="http://schemas.microsoft.com/office/drawing/2014/main" id="{FD7A5C8A-6A3A-427F-94B9-BA3A3F9AB102}"/>
              </a:ext>
            </a:extLst>
          </p:cNvPr>
          <p:cNvSpPr>
            <a:spLocks noGrp="1"/>
          </p:cNvSpPr>
          <p:nvPr>
            <p:ph type="body" sz="quarter" idx="13"/>
          </p:nvPr>
        </p:nvSpPr>
        <p:spPr>
          <a:xfrm>
            <a:off x="838200" y="1465185"/>
            <a:ext cx="10515600" cy="4667987"/>
          </a:xfrm>
        </p:spPr>
        <p:txBody>
          <a:bodyPr/>
          <a:lstStyle/>
          <a:p>
            <a:endParaRPr lang="fr-FR" dirty="0"/>
          </a:p>
          <a:p>
            <a:r>
              <a:rPr lang="fr-FR" dirty="0">
                <a:solidFill>
                  <a:srgbClr val="FF0000"/>
                </a:solidFill>
              </a:rPr>
              <a:t>  </a:t>
            </a:r>
          </a:p>
          <a:p>
            <a:r>
              <a:rPr lang="fr-FR" dirty="0"/>
              <a:t> </a:t>
            </a:r>
          </a:p>
        </p:txBody>
      </p:sp>
      <p:sp>
        <p:nvSpPr>
          <p:cNvPr id="7" name="Accolade fermante 6">
            <a:extLst>
              <a:ext uri="{FF2B5EF4-FFF2-40B4-BE49-F238E27FC236}">
                <a16:creationId xmlns:a16="http://schemas.microsoft.com/office/drawing/2014/main" id="{1A27D4A3-E318-4305-AD5D-6E6A8AB52E27}"/>
              </a:ext>
            </a:extLst>
          </p:cNvPr>
          <p:cNvSpPr/>
          <p:nvPr/>
        </p:nvSpPr>
        <p:spPr>
          <a:xfrm rot="16200000">
            <a:off x="7334807" y="1694099"/>
            <a:ext cx="1026695" cy="3183461"/>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0" name="Graphique 9">
            <a:extLst>
              <a:ext uri="{FF2B5EF4-FFF2-40B4-BE49-F238E27FC236}">
                <a16:creationId xmlns:a16="http://schemas.microsoft.com/office/drawing/2014/main" id="{820F7752-0C43-4D76-8C05-BA1EF5CB7348}"/>
              </a:ext>
            </a:extLst>
          </p:cNvPr>
          <p:cNvGraphicFramePr>
            <a:graphicFrameLocks/>
          </p:cNvGraphicFramePr>
          <p:nvPr>
            <p:extLst>
              <p:ext uri="{D42A27DB-BD31-4B8C-83A1-F6EECF244321}">
                <p14:modId xmlns:p14="http://schemas.microsoft.com/office/powerpoint/2010/main" val="571982927"/>
              </p:ext>
            </p:extLst>
          </p:nvPr>
        </p:nvGraphicFramePr>
        <p:xfrm>
          <a:off x="1630151" y="2203850"/>
          <a:ext cx="8396165" cy="3880392"/>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F87EE6F5-2666-4D3F-8BDD-94FFA35D6BF4}"/>
              </a:ext>
            </a:extLst>
          </p:cNvPr>
          <p:cNvSpPr txBox="1"/>
          <p:nvPr/>
        </p:nvSpPr>
        <p:spPr>
          <a:xfrm>
            <a:off x="2165684" y="6210110"/>
            <a:ext cx="7860632" cy="276999"/>
          </a:xfrm>
          <a:prstGeom prst="rect">
            <a:avLst/>
          </a:prstGeom>
          <a:noFill/>
        </p:spPr>
        <p:txBody>
          <a:bodyPr wrap="square" rtlCol="0">
            <a:spAutoFit/>
          </a:bodyPr>
          <a:lstStyle/>
          <a:p>
            <a:r>
              <a:rPr lang="fr-FR" sz="1200" dirty="0"/>
              <a:t>Source : </a:t>
            </a:r>
            <a:r>
              <a:rPr lang="fr-FR" sz="1200" dirty="0" err="1"/>
              <a:t>Crédoc</a:t>
            </a:r>
            <a:r>
              <a:rPr lang="fr-FR" sz="1200" dirty="0"/>
              <a:t>, enquête Conditions de vie et aspirations, début 2018</a:t>
            </a:r>
          </a:p>
        </p:txBody>
      </p:sp>
      <p:sp>
        <p:nvSpPr>
          <p:cNvPr id="12" name="ZoneTexte 11">
            <a:extLst>
              <a:ext uri="{FF2B5EF4-FFF2-40B4-BE49-F238E27FC236}">
                <a16:creationId xmlns:a16="http://schemas.microsoft.com/office/drawing/2014/main" id="{342FB17E-2FFB-4EA4-96CF-7C4C4409CA8E}"/>
              </a:ext>
            </a:extLst>
          </p:cNvPr>
          <p:cNvSpPr txBox="1"/>
          <p:nvPr/>
        </p:nvSpPr>
        <p:spPr>
          <a:xfrm>
            <a:off x="5828233" y="1664485"/>
            <a:ext cx="4300833" cy="738664"/>
          </a:xfrm>
          <a:prstGeom prst="rect">
            <a:avLst/>
          </a:prstGeom>
          <a:noFill/>
        </p:spPr>
        <p:txBody>
          <a:bodyPr wrap="square" rtlCol="0">
            <a:spAutoFit/>
          </a:bodyPr>
          <a:lstStyle/>
          <a:p>
            <a:pPr algn="ctr"/>
            <a:r>
              <a:rPr lang="fr-FR" sz="2400" b="1" dirty="0">
                <a:solidFill>
                  <a:schemeClr val="accent6"/>
                </a:solidFill>
              </a:rPr>
              <a:t>33%</a:t>
            </a:r>
            <a:r>
              <a:rPr lang="fr-FR" sz="2400" dirty="0">
                <a:solidFill>
                  <a:schemeClr val="accent6"/>
                </a:solidFill>
              </a:rPr>
              <a:t> </a:t>
            </a:r>
            <a:r>
              <a:rPr lang="fr-FR" dirty="0">
                <a:solidFill>
                  <a:schemeClr val="accent6"/>
                </a:solidFill>
              </a:rPr>
              <a:t>de la population concernée par </a:t>
            </a:r>
          </a:p>
          <a:p>
            <a:pPr algn="ctr"/>
            <a:r>
              <a:rPr lang="fr-FR" b="1" dirty="0">
                <a:solidFill>
                  <a:schemeClr val="accent6"/>
                </a:solidFill>
              </a:rPr>
              <a:t>2 sources de fragilité ou plus</a:t>
            </a:r>
          </a:p>
        </p:txBody>
      </p:sp>
    </p:spTree>
    <p:extLst>
      <p:ext uri="{BB962C8B-B14F-4D97-AF65-F5344CB8AC3E}">
        <p14:creationId xmlns:p14="http://schemas.microsoft.com/office/powerpoint/2010/main" val="81899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75B4E-CABC-4A54-B2EB-4C9B23FF0A7E}"/>
              </a:ext>
            </a:extLst>
          </p:cNvPr>
          <p:cNvSpPr>
            <a:spLocks noGrp="1"/>
          </p:cNvSpPr>
          <p:nvPr>
            <p:ph type="title"/>
          </p:nvPr>
        </p:nvSpPr>
        <p:spPr>
          <a:xfrm>
            <a:off x="2191352" y="525925"/>
            <a:ext cx="8957767" cy="480131"/>
          </a:xfrm>
        </p:spPr>
        <p:txBody>
          <a:bodyPr/>
          <a:lstStyle/>
          <a:p>
            <a:r>
              <a:rPr lang="fr-FR" sz="2800" dirty="0">
                <a:solidFill>
                  <a:srgbClr val="002060"/>
                </a:solidFill>
              </a:rPr>
              <a:t>Des situations de fragilité sous-évaluées ?</a:t>
            </a:r>
          </a:p>
        </p:txBody>
      </p:sp>
      <p:sp>
        <p:nvSpPr>
          <p:cNvPr id="3" name="Espace réservé de la date 2">
            <a:extLst>
              <a:ext uri="{FF2B5EF4-FFF2-40B4-BE49-F238E27FC236}">
                <a16:creationId xmlns:a16="http://schemas.microsoft.com/office/drawing/2014/main" id="{EF4C73A7-C343-471D-BCE3-8E613B26BDF9}"/>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4" name="Espace réservé du pied de page 3">
            <a:extLst>
              <a:ext uri="{FF2B5EF4-FFF2-40B4-BE49-F238E27FC236}">
                <a16:creationId xmlns:a16="http://schemas.microsoft.com/office/drawing/2014/main" id="{836BBBC4-56A4-4F83-9453-28C76D1DBAFB}"/>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BAB3FF4D-947D-40C4-9052-BD6524526EB7}"/>
              </a:ext>
            </a:extLst>
          </p:cNvPr>
          <p:cNvSpPr>
            <a:spLocks noGrp="1"/>
          </p:cNvSpPr>
          <p:nvPr>
            <p:ph type="sldNum" sz="quarter" idx="12"/>
          </p:nvPr>
        </p:nvSpPr>
        <p:spPr/>
        <p:txBody>
          <a:bodyPr/>
          <a:lstStyle/>
          <a:p>
            <a:fld id="{1B657BA9-EC5E-40D7-BBDA-32C61981E3FD}" type="slidenum">
              <a:rPr lang="fr-FR" smtClean="0"/>
              <a:t>11</a:t>
            </a:fld>
            <a:endParaRPr lang="fr-FR"/>
          </a:p>
        </p:txBody>
      </p:sp>
      <p:sp>
        <p:nvSpPr>
          <p:cNvPr id="6" name="Espace réservé du texte 5">
            <a:extLst>
              <a:ext uri="{FF2B5EF4-FFF2-40B4-BE49-F238E27FC236}">
                <a16:creationId xmlns:a16="http://schemas.microsoft.com/office/drawing/2014/main" id="{10107D11-F700-4A8C-93E0-7A709DB272EE}"/>
              </a:ext>
            </a:extLst>
          </p:cNvPr>
          <p:cNvSpPr>
            <a:spLocks noGrp="1"/>
          </p:cNvSpPr>
          <p:nvPr>
            <p:ph type="body" sz="quarter" idx="13"/>
          </p:nvPr>
        </p:nvSpPr>
        <p:spPr>
          <a:xfrm>
            <a:off x="838200" y="1659988"/>
            <a:ext cx="10515600" cy="4473184"/>
          </a:xfrm>
        </p:spPr>
        <p:txBody>
          <a:bodyPr>
            <a:normAutofit/>
          </a:bodyPr>
          <a:lstStyle/>
          <a:p>
            <a:pPr marL="285750" indent="-285750" algn="just">
              <a:buFont typeface="Arial" panose="020B0604020202020204" pitchFamily="34" charset="0"/>
              <a:buChar char="•"/>
            </a:pPr>
            <a:r>
              <a:rPr lang="fr-FR" dirty="0"/>
              <a:t>En 2018, les deux tiers des Français sont concernés par au moins une forme de fragilité.</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Permet de dépasser la vision d’une société divisée en deux entre les fragiles d’un côté et ceux qui sont « protégés » de l’autre. </a:t>
            </a:r>
          </a:p>
          <a:p>
            <a:endParaRPr lang="fr-FR" dirty="0"/>
          </a:p>
          <a:p>
            <a:pPr marL="285750" indent="-285750" algn="just">
              <a:buFont typeface="Arial" panose="020B0604020202020204" pitchFamily="34" charset="0"/>
              <a:buChar char="•"/>
            </a:pPr>
            <a:r>
              <a:rPr lang="fr-FR" dirty="0"/>
              <a:t>Cette proportion est d’autant plus importante que l’enquête a lieu : </a:t>
            </a:r>
          </a:p>
          <a:p>
            <a:pPr marL="554038" lvl="3" indent="-285750" algn="just">
              <a:buFont typeface="Arial" panose="020B0604020202020204" pitchFamily="34" charset="0"/>
              <a:buChar char="•"/>
            </a:pPr>
            <a:r>
              <a:rPr lang="fr-FR" sz="1800" dirty="0"/>
              <a:t>« À date » et ne montre donc pas les processus et trajectoires de vie passés et à venir…  </a:t>
            </a:r>
          </a:p>
          <a:p>
            <a:pPr marL="554038" lvl="3" indent="-285750" algn="just">
              <a:buFont typeface="Arial" panose="020B0604020202020204" pitchFamily="34" charset="0"/>
              <a:buChar char="•"/>
            </a:pPr>
            <a:r>
              <a:rPr lang="fr-FR" sz="1800" dirty="0"/>
              <a:t>Et n’intègre pas de manière exhaustive toutes les formes de fragilité comme : </a:t>
            </a:r>
          </a:p>
          <a:p>
            <a:pPr marL="820738" lvl="4" indent="-285750" algn="just"/>
            <a:r>
              <a:rPr lang="fr-FR" sz="1600" dirty="0"/>
              <a:t>Les situations de </a:t>
            </a:r>
            <a:r>
              <a:rPr lang="fr-FR" sz="1600" b="1" dirty="0">
                <a:solidFill>
                  <a:srgbClr val="00B0F0"/>
                </a:solidFill>
              </a:rPr>
              <a:t>grande</a:t>
            </a:r>
            <a:r>
              <a:rPr lang="fr-FR" sz="1600" dirty="0">
                <a:solidFill>
                  <a:srgbClr val="00B0F0"/>
                </a:solidFill>
              </a:rPr>
              <a:t> </a:t>
            </a:r>
            <a:r>
              <a:rPr lang="fr-FR" sz="1600" b="1" dirty="0">
                <a:solidFill>
                  <a:srgbClr val="00B0F0"/>
                </a:solidFill>
              </a:rPr>
              <a:t>précarité</a:t>
            </a:r>
            <a:r>
              <a:rPr lang="fr-FR" sz="1600" dirty="0">
                <a:solidFill>
                  <a:srgbClr val="00B0F0"/>
                </a:solidFill>
              </a:rPr>
              <a:t> </a:t>
            </a:r>
            <a:r>
              <a:rPr lang="fr-FR" sz="1600" dirty="0"/>
              <a:t>(SDF, personnes vivant dans des habitations précaires ou de fortune)</a:t>
            </a:r>
          </a:p>
          <a:p>
            <a:pPr marL="820738" lvl="4" indent="-285750" algn="just"/>
            <a:r>
              <a:rPr lang="fr-FR" sz="1600" dirty="0"/>
              <a:t>Les personnes qui ne vivent pas en logement ordinaire (résidents d’EHPAD,</a:t>
            </a:r>
            <a:r>
              <a:rPr lang="en-US" sz="1600" dirty="0"/>
              <a:t> prisons, foyers de </a:t>
            </a:r>
            <a:r>
              <a:rPr lang="en-US" sz="1600" dirty="0" err="1"/>
              <a:t>l’Aide</a:t>
            </a:r>
            <a:r>
              <a:rPr lang="en-US" sz="1600" dirty="0"/>
              <a:t> </a:t>
            </a:r>
            <a:r>
              <a:rPr lang="en-US" sz="1600" dirty="0" err="1"/>
              <a:t>Sociale</a:t>
            </a:r>
            <a:r>
              <a:rPr lang="en-US" sz="1600" dirty="0"/>
              <a:t> à </a:t>
            </a:r>
            <a:r>
              <a:rPr lang="en-US" sz="1600" dirty="0" err="1"/>
              <a:t>l’Enfance</a:t>
            </a:r>
            <a:r>
              <a:rPr lang="en-US" sz="1600" dirty="0"/>
              <a:t>, </a:t>
            </a:r>
            <a:r>
              <a:rPr lang="en-US" sz="1600" dirty="0" err="1"/>
              <a:t>hôpitaux</a:t>
            </a:r>
            <a:r>
              <a:rPr lang="en-US" sz="1600" dirty="0"/>
              <a:t>)</a:t>
            </a:r>
            <a:endParaRPr lang="fr-FR" sz="1600" dirty="0"/>
          </a:p>
          <a:p>
            <a:pPr marL="820738" lvl="4" indent="-285750" algn="just"/>
            <a:r>
              <a:rPr lang="fr-FR" sz="1600" dirty="0"/>
              <a:t>Les </a:t>
            </a:r>
            <a:r>
              <a:rPr lang="fr-FR" sz="1600" b="1" dirty="0">
                <a:solidFill>
                  <a:srgbClr val="00B0F0"/>
                </a:solidFill>
              </a:rPr>
              <a:t>violences</a:t>
            </a:r>
            <a:r>
              <a:rPr lang="fr-FR" sz="1600" dirty="0"/>
              <a:t> et </a:t>
            </a:r>
            <a:r>
              <a:rPr lang="fr-FR" sz="1600" b="1" dirty="0">
                <a:solidFill>
                  <a:srgbClr val="00B0F0"/>
                </a:solidFill>
              </a:rPr>
              <a:t>discriminations</a:t>
            </a:r>
            <a:r>
              <a:rPr lang="fr-FR" sz="1600" dirty="0"/>
              <a:t>, etc.</a:t>
            </a:r>
          </a:p>
          <a:p>
            <a:pPr marL="554038" lvl="3" indent="-285750" algn="just">
              <a:buFont typeface="Arial" panose="020B0604020202020204" pitchFamily="34" charset="0"/>
              <a:buChar char="•"/>
            </a:pPr>
            <a:endParaRPr lang="fr-FR" dirty="0"/>
          </a:p>
          <a:p>
            <a:endParaRPr lang="fr-FR" sz="1900" dirty="0"/>
          </a:p>
          <a:p>
            <a:endParaRPr lang="fr-FR" dirty="0"/>
          </a:p>
        </p:txBody>
      </p:sp>
    </p:spTree>
    <p:extLst>
      <p:ext uri="{BB962C8B-B14F-4D97-AF65-F5344CB8AC3E}">
        <p14:creationId xmlns:p14="http://schemas.microsoft.com/office/powerpoint/2010/main" val="378731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0F0A0BA-53C0-4DD1-A7B2-E62CB387A3BC}"/>
              </a:ext>
            </a:extLst>
          </p:cNvPr>
          <p:cNvSpPr>
            <a:spLocks noGrp="1"/>
          </p:cNvSpPr>
          <p:nvPr>
            <p:ph type="title"/>
          </p:nvPr>
        </p:nvSpPr>
        <p:spPr>
          <a:xfrm>
            <a:off x="2191352" y="527797"/>
            <a:ext cx="8957767" cy="535531"/>
          </a:xfrm>
        </p:spPr>
        <p:txBody>
          <a:bodyPr/>
          <a:lstStyle/>
          <a:p>
            <a:r>
              <a:rPr lang="fr-FR" dirty="0">
                <a:solidFill>
                  <a:srgbClr val="002060"/>
                </a:solidFill>
              </a:rPr>
              <a:t>Comment se caractérisent ces groupes ?</a:t>
            </a:r>
          </a:p>
        </p:txBody>
      </p:sp>
      <p:sp>
        <p:nvSpPr>
          <p:cNvPr id="3" name="Espace réservé de la date 2">
            <a:extLst>
              <a:ext uri="{FF2B5EF4-FFF2-40B4-BE49-F238E27FC236}">
                <a16:creationId xmlns:a16="http://schemas.microsoft.com/office/drawing/2014/main" id="{61272637-B528-4EC4-BF4A-C92416DA4497}"/>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4" name="Espace réservé du pied de page 3">
            <a:extLst>
              <a:ext uri="{FF2B5EF4-FFF2-40B4-BE49-F238E27FC236}">
                <a16:creationId xmlns:a16="http://schemas.microsoft.com/office/drawing/2014/main" id="{00D5E1BD-5FF4-414B-BC55-5268D753107B}"/>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EE081AEB-9E51-44A8-A055-777C1E7F1E7D}"/>
              </a:ext>
            </a:extLst>
          </p:cNvPr>
          <p:cNvSpPr>
            <a:spLocks noGrp="1"/>
          </p:cNvSpPr>
          <p:nvPr>
            <p:ph type="sldNum" sz="quarter" idx="12"/>
          </p:nvPr>
        </p:nvSpPr>
        <p:spPr/>
        <p:txBody>
          <a:bodyPr/>
          <a:lstStyle/>
          <a:p>
            <a:fld id="{1B657BA9-EC5E-40D7-BBDA-32C61981E3FD}" type="slidenum">
              <a:rPr lang="fr-FR" smtClean="0"/>
              <a:t>12</a:t>
            </a:fld>
            <a:endParaRPr lang="fr-FR"/>
          </a:p>
        </p:txBody>
      </p:sp>
      <p:sp>
        <p:nvSpPr>
          <p:cNvPr id="8" name="Espace réservé du texte 7">
            <a:extLst>
              <a:ext uri="{FF2B5EF4-FFF2-40B4-BE49-F238E27FC236}">
                <a16:creationId xmlns:a16="http://schemas.microsoft.com/office/drawing/2014/main" id="{93854A20-9984-477D-9844-E4AB5AC42C40}"/>
              </a:ext>
            </a:extLst>
          </p:cNvPr>
          <p:cNvSpPr>
            <a:spLocks noGrp="1"/>
          </p:cNvSpPr>
          <p:nvPr>
            <p:ph type="body" sz="quarter" idx="13"/>
          </p:nvPr>
        </p:nvSpPr>
        <p:spPr>
          <a:xfrm>
            <a:off x="838200" y="1617785"/>
            <a:ext cx="3171092" cy="4515387"/>
          </a:xfrm>
        </p:spPr>
        <p:txBody>
          <a:bodyPr>
            <a:normAutofit/>
          </a:bodyPr>
          <a:lstStyle/>
          <a:p>
            <a:pPr algn="just"/>
            <a:r>
              <a:rPr lang="fr-FR" dirty="0">
                <a:solidFill>
                  <a:schemeClr val="accent1"/>
                </a:solidFill>
              </a:rPr>
              <a:t>34% des Français « non fragiles »</a:t>
            </a:r>
          </a:p>
          <a:p>
            <a:pPr algn="just"/>
            <a:endParaRPr lang="fr-FR" dirty="0">
              <a:solidFill>
                <a:schemeClr val="accent1"/>
              </a:solidFill>
            </a:endParaRPr>
          </a:p>
          <a:p>
            <a:pPr marL="285750" indent="-285750" algn="just">
              <a:buFont typeface="Arial" panose="020B0604020202020204" pitchFamily="34" charset="0"/>
              <a:buChar char="•"/>
            </a:pPr>
            <a:r>
              <a:rPr lang="fr-FR" b="0" dirty="0">
                <a:solidFill>
                  <a:srgbClr val="85878C"/>
                </a:solidFill>
              </a:rPr>
              <a:t>Plus souvent des </a:t>
            </a:r>
            <a:r>
              <a:rPr lang="fr-FR" sz="2000" dirty="0">
                <a:solidFill>
                  <a:schemeClr val="accent1"/>
                </a:solidFill>
              </a:rPr>
              <a:t>retraités</a:t>
            </a:r>
            <a:r>
              <a:rPr lang="fr-FR" b="0" dirty="0">
                <a:solidFill>
                  <a:srgbClr val="85878C"/>
                </a:solidFill>
              </a:rPr>
              <a:t> </a:t>
            </a:r>
          </a:p>
          <a:p>
            <a:pPr marL="285750" indent="-285750" algn="just">
              <a:buFont typeface="Arial" panose="020B0604020202020204" pitchFamily="34" charset="0"/>
              <a:buChar char="•"/>
            </a:pPr>
            <a:r>
              <a:rPr lang="fr-FR" b="0" dirty="0">
                <a:solidFill>
                  <a:srgbClr val="85878C"/>
                </a:solidFill>
              </a:rPr>
              <a:t>Plus souvent </a:t>
            </a:r>
            <a:r>
              <a:rPr lang="fr-FR" sz="2000" dirty="0">
                <a:solidFill>
                  <a:schemeClr val="accent1"/>
                </a:solidFill>
              </a:rPr>
              <a:t>des cadres </a:t>
            </a:r>
            <a:r>
              <a:rPr lang="fr-FR" b="0" dirty="0">
                <a:solidFill>
                  <a:srgbClr val="85878C"/>
                </a:solidFill>
              </a:rPr>
              <a:t>chez les actifs occupés</a:t>
            </a:r>
          </a:p>
          <a:p>
            <a:pPr marL="285750" indent="-285750" algn="just">
              <a:buFont typeface="Arial" panose="020B0604020202020204" pitchFamily="34" charset="0"/>
              <a:buChar char="•"/>
            </a:pPr>
            <a:r>
              <a:rPr lang="fr-FR" sz="2000" dirty="0">
                <a:solidFill>
                  <a:schemeClr val="accent1"/>
                </a:solidFill>
              </a:rPr>
              <a:t>Les hauts revenus </a:t>
            </a:r>
            <a:r>
              <a:rPr lang="fr-FR" b="0" dirty="0">
                <a:solidFill>
                  <a:srgbClr val="85878C"/>
                </a:solidFill>
              </a:rPr>
              <a:t>et les classes moyennes supérieures sont davantage représentées</a:t>
            </a:r>
          </a:p>
          <a:p>
            <a:pPr marL="285750" indent="-285750" algn="just">
              <a:buFont typeface="Arial" panose="020B0604020202020204" pitchFamily="34" charset="0"/>
              <a:buChar char="•"/>
            </a:pPr>
            <a:r>
              <a:rPr lang="fr-FR" b="0" dirty="0">
                <a:solidFill>
                  <a:srgbClr val="85878C"/>
                </a:solidFill>
              </a:rPr>
              <a:t>Populations plus souvent </a:t>
            </a:r>
            <a:r>
              <a:rPr lang="fr-FR" sz="2000" dirty="0">
                <a:solidFill>
                  <a:schemeClr val="accent1"/>
                </a:solidFill>
              </a:rPr>
              <a:t>propriétaires</a:t>
            </a:r>
            <a:r>
              <a:rPr lang="fr-FR" b="0" dirty="0">
                <a:solidFill>
                  <a:srgbClr val="85878C"/>
                </a:solidFill>
              </a:rPr>
              <a:t> de leur logement</a:t>
            </a:r>
          </a:p>
          <a:p>
            <a:pPr algn="just"/>
            <a:endParaRPr lang="fr-FR" dirty="0">
              <a:solidFill>
                <a:schemeClr val="accent1"/>
              </a:solidFill>
            </a:endParaRPr>
          </a:p>
          <a:p>
            <a:pPr algn="just"/>
            <a:endParaRPr lang="fr-FR" dirty="0">
              <a:solidFill>
                <a:schemeClr val="accent1"/>
              </a:solidFill>
            </a:endParaRPr>
          </a:p>
          <a:p>
            <a:pPr algn="just"/>
            <a:endParaRPr lang="fr-FR" dirty="0">
              <a:solidFill>
                <a:schemeClr val="accent1"/>
              </a:solidFill>
            </a:endParaRPr>
          </a:p>
          <a:p>
            <a:pPr algn="just"/>
            <a:endParaRPr lang="fr-FR" dirty="0">
              <a:solidFill>
                <a:schemeClr val="accent1"/>
              </a:solidFill>
            </a:endParaRPr>
          </a:p>
          <a:p>
            <a:pPr algn="just"/>
            <a:endParaRPr lang="fr-FR" dirty="0"/>
          </a:p>
          <a:p>
            <a:pPr algn="just"/>
            <a:endParaRPr lang="fr-FR" dirty="0"/>
          </a:p>
        </p:txBody>
      </p:sp>
      <p:sp>
        <p:nvSpPr>
          <p:cNvPr id="10" name="Espace réservé du texte 7">
            <a:extLst>
              <a:ext uri="{FF2B5EF4-FFF2-40B4-BE49-F238E27FC236}">
                <a16:creationId xmlns:a16="http://schemas.microsoft.com/office/drawing/2014/main" id="{5BD31ED9-8173-47A1-B6DD-0E03A84260F3}"/>
              </a:ext>
            </a:extLst>
          </p:cNvPr>
          <p:cNvSpPr txBox="1">
            <a:spLocks/>
          </p:cNvSpPr>
          <p:nvPr/>
        </p:nvSpPr>
        <p:spPr>
          <a:xfrm>
            <a:off x="4234375" y="1617785"/>
            <a:ext cx="3447171" cy="4515387"/>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solidFill>
                  <a:srgbClr val="0070C0"/>
                </a:solidFill>
              </a:rPr>
              <a:t>34% des Français exposés à une forme de fragilité</a:t>
            </a:r>
          </a:p>
          <a:p>
            <a:pPr algn="just"/>
            <a:endParaRPr lang="fr-FR" dirty="0"/>
          </a:p>
          <a:p>
            <a:pPr algn="just"/>
            <a:r>
              <a:rPr lang="fr-FR" dirty="0">
                <a:solidFill>
                  <a:srgbClr val="0070C0"/>
                </a:solidFill>
              </a:rPr>
              <a:t>Deux groupes en particulier : </a:t>
            </a:r>
          </a:p>
          <a:p>
            <a:pPr marL="285750" indent="-285750" algn="just">
              <a:buFont typeface="Arial" panose="020B0604020202020204" pitchFamily="34" charset="0"/>
              <a:buChar char="•"/>
            </a:pPr>
            <a:r>
              <a:rPr lang="fr-FR" b="0" dirty="0">
                <a:solidFill>
                  <a:schemeClr val="accent4">
                    <a:lumMod val="75000"/>
                  </a:schemeClr>
                </a:solidFill>
              </a:rPr>
              <a:t>Un groupe se distingue par une fragilité liée à la </a:t>
            </a:r>
            <a:r>
              <a:rPr lang="fr-FR" sz="2000" dirty="0">
                <a:solidFill>
                  <a:srgbClr val="0070C0"/>
                </a:solidFill>
              </a:rPr>
              <a:t>santé</a:t>
            </a:r>
            <a:r>
              <a:rPr lang="fr-FR" b="0" dirty="0">
                <a:solidFill>
                  <a:schemeClr val="accent4">
                    <a:lumMod val="75000"/>
                  </a:schemeClr>
                </a:solidFill>
              </a:rPr>
              <a:t> (notamment les 70 ans et plus et les retraités)</a:t>
            </a:r>
          </a:p>
          <a:p>
            <a:pPr marL="285750" indent="-285750" algn="just">
              <a:buFont typeface="Arial" panose="020B0604020202020204" pitchFamily="34" charset="0"/>
              <a:buChar char="•"/>
            </a:pPr>
            <a:r>
              <a:rPr lang="fr-FR" b="0" dirty="0">
                <a:solidFill>
                  <a:schemeClr val="accent4">
                    <a:lumMod val="75000"/>
                  </a:schemeClr>
                </a:solidFill>
              </a:rPr>
              <a:t>Un autre groupe se distingue par une fragilité en matière </a:t>
            </a:r>
            <a:r>
              <a:rPr lang="fr-FR" sz="2000" dirty="0">
                <a:solidFill>
                  <a:srgbClr val="0070C0"/>
                </a:solidFill>
              </a:rPr>
              <a:t>d’emploi</a:t>
            </a:r>
            <a:r>
              <a:rPr lang="fr-FR" b="0" dirty="0">
                <a:solidFill>
                  <a:schemeClr val="accent4">
                    <a:lumMod val="75000"/>
                  </a:schemeClr>
                </a:solidFill>
              </a:rPr>
              <a:t> (</a:t>
            </a:r>
            <a:r>
              <a:rPr lang="fr-FR" b="0" dirty="0">
                <a:solidFill>
                  <a:srgbClr val="0070C0"/>
                </a:solidFill>
              </a:rPr>
              <a:t>notamment les femmes en CDD ou temps </a:t>
            </a:r>
            <a:r>
              <a:rPr lang="fr-FR" b="0">
                <a:solidFill>
                  <a:srgbClr val="0070C0"/>
                </a:solidFill>
              </a:rPr>
              <a:t>partiel « subi » </a:t>
            </a:r>
            <a:r>
              <a:rPr lang="fr-FR" b="0" dirty="0">
                <a:solidFill>
                  <a:srgbClr val="0070C0"/>
                </a:solidFill>
              </a:rPr>
              <a:t>et des jeunes qui </a:t>
            </a:r>
            <a:r>
              <a:rPr lang="fr-FR" b="0">
                <a:solidFill>
                  <a:srgbClr val="0070C0"/>
                </a:solidFill>
              </a:rPr>
              <a:t>« arrivent » </a:t>
            </a:r>
            <a:r>
              <a:rPr lang="fr-FR" b="0" dirty="0">
                <a:solidFill>
                  <a:srgbClr val="0070C0"/>
                </a:solidFill>
              </a:rPr>
              <a:t>» sur le marché du travail</a:t>
            </a:r>
            <a:r>
              <a:rPr lang="fr-FR" b="0" dirty="0">
                <a:solidFill>
                  <a:schemeClr val="accent4">
                    <a:lumMod val="75000"/>
                  </a:schemeClr>
                </a:solidFill>
              </a:rPr>
              <a:t>)</a:t>
            </a:r>
          </a:p>
          <a:p>
            <a:pPr algn="just"/>
            <a:endParaRPr lang="fr-FR" dirty="0"/>
          </a:p>
        </p:txBody>
      </p:sp>
      <p:sp>
        <p:nvSpPr>
          <p:cNvPr id="11" name="Espace réservé du texte 7">
            <a:extLst>
              <a:ext uri="{FF2B5EF4-FFF2-40B4-BE49-F238E27FC236}">
                <a16:creationId xmlns:a16="http://schemas.microsoft.com/office/drawing/2014/main" id="{4896DE09-17EC-4873-AE32-34036592B569}"/>
              </a:ext>
            </a:extLst>
          </p:cNvPr>
          <p:cNvSpPr txBox="1">
            <a:spLocks/>
          </p:cNvSpPr>
          <p:nvPr/>
        </p:nvSpPr>
        <p:spPr>
          <a:xfrm>
            <a:off x="8156917" y="1617785"/>
            <a:ext cx="3447171" cy="45153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u="sng" dirty="0">
                <a:solidFill>
                  <a:schemeClr val="accent6"/>
                </a:solidFill>
              </a:rPr>
              <a:t>33% des Français en prise avec plusieurs sources de fragilité</a:t>
            </a:r>
          </a:p>
          <a:p>
            <a:pPr algn="just"/>
            <a:endParaRPr lang="fr-FR" dirty="0"/>
          </a:p>
          <a:p>
            <a:pPr algn="just"/>
            <a:r>
              <a:rPr lang="fr-FR" dirty="0">
                <a:solidFill>
                  <a:schemeClr val="accent6"/>
                </a:solidFill>
              </a:rPr>
              <a:t>Deux groupes en particulier attirent l’attention : </a:t>
            </a:r>
          </a:p>
          <a:p>
            <a:pPr algn="just"/>
            <a:endParaRPr lang="fr-FR" dirty="0">
              <a:solidFill>
                <a:srgbClr val="00B0F0"/>
              </a:solidFill>
            </a:endParaRPr>
          </a:p>
          <a:p>
            <a:pPr marL="285750" indent="-285750" algn="just">
              <a:buFont typeface="Arial" panose="020B0604020202020204" pitchFamily="34" charset="0"/>
              <a:buChar char="•"/>
            </a:pPr>
            <a:r>
              <a:rPr lang="fr-FR" sz="2000" dirty="0">
                <a:solidFill>
                  <a:schemeClr val="accent6"/>
                </a:solidFill>
                <a:highlight>
                  <a:srgbClr val="C0C0C0"/>
                </a:highlight>
              </a:rPr>
              <a:t>Les personnes isolées </a:t>
            </a:r>
          </a:p>
          <a:p>
            <a:pPr marL="285750" indent="-285750" algn="just">
              <a:buFont typeface="Arial" panose="020B0604020202020204" pitchFamily="34" charset="0"/>
              <a:buChar char="•"/>
            </a:pPr>
            <a:r>
              <a:rPr lang="fr-FR" sz="2000" dirty="0">
                <a:solidFill>
                  <a:schemeClr val="accent6"/>
                </a:solidFill>
                <a:highlight>
                  <a:srgbClr val="C0C0C0"/>
                </a:highlight>
              </a:rPr>
              <a:t>Les personnes en situation de relégation territoriale </a:t>
            </a:r>
          </a:p>
          <a:p>
            <a:pPr algn="just"/>
            <a:endParaRPr lang="fr-FR" dirty="0"/>
          </a:p>
        </p:txBody>
      </p:sp>
    </p:spTree>
    <p:extLst>
      <p:ext uri="{BB962C8B-B14F-4D97-AF65-F5344CB8AC3E}">
        <p14:creationId xmlns:p14="http://schemas.microsoft.com/office/powerpoint/2010/main" val="28318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F3194-E651-45FB-B4BE-86C67199BE23}"/>
              </a:ext>
            </a:extLst>
          </p:cNvPr>
          <p:cNvSpPr>
            <a:spLocks noGrp="1"/>
          </p:cNvSpPr>
          <p:nvPr>
            <p:ph type="title"/>
          </p:nvPr>
        </p:nvSpPr>
        <p:spPr>
          <a:xfrm>
            <a:off x="1617117" y="525925"/>
            <a:ext cx="8957767" cy="867930"/>
          </a:xfrm>
        </p:spPr>
        <p:txBody>
          <a:bodyPr/>
          <a:lstStyle/>
          <a:p>
            <a:r>
              <a:rPr lang="fr-FR" sz="2800" dirty="0">
                <a:solidFill>
                  <a:srgbClr val="002060"/>
                </a:solidFill>
              </a:rPr>
              <a:t>Les difficultés cumulées pour un tiers de la population </a:t>
            </a:r>
          </a:p>
        </p:txBody>
      </p:sp>
      <p:sp>
        <p:nvSpPr>
          <p:cNvPr id="5" name="Espace réservé du numéro de diapositive 4">
            <a:extLst>
              <a:ext uri="{FF2B5EF4-FFF2-40B4-BE49-F238E27FC236}">
                <a16:creationId xmlns:a16="http://schemas.microsoft.com/office/drawing/2014/main" id="{BCBE38A8-2B14-4AF9-840F-44F030AAB333}"/>
              </a:ext>
            </a:extLst>
          </p:cNvPr>
          <p:cNvSpPr>
            <a:spLocks noGrp="1"/>
          </p:cNvSpPr>
          <p:nvPr>
            <p:ph type="sldNum" sz="quarter" idx="12"/>
          </p:nvPr>
        </p:nvSpPr>
        <p:spPr/>
        <p:txBody>
          <a:bodyPr/>
          <a:lstStyle/>
          <a:p>
            <a:fld id="{1B657BA9-EC5E-40D7-BBDA-32C61981E3FD}" type="slidenum">
              <a:rPr lang="fr-FR" smtClean="0"/>
              <a:t>13</a:t>
            </a:fld>
            <a:endParaRPr lang="fr-FR"/>
          </a:p>
        </p:txBody>
      </p:sp>
      <p:sp>
        <p:nvSpPr>
          <p:cNvPr id="11" name="Espace réservé du texte 5">
            <a:extLst>
              <a:ext uri="{FF2B5EF4-FFF2-40B4-BE49-F238E27FC236}">
                <a16:creationId xmlns:a16="http://schemas.microsoft.com/office/drawing/2014/main" id="{FEA39C91-FDAD-4D7F-966F-9A4C959DB987}"/>
              </a:ext>
            </a:extLst>
          </p:cNvPr>
          <p:cNvSpPr>
            <a:spLocks noGrp="1"/>
          </p:cNvSpPr>
          <p:nvPr>
            <p:ph type="body" sz="quarter" idx="13"/>
          </p:nvPr>
        </p:nvSpPr>
        <p:spPr>
          <a:xfrm>
            <a:off x="1718735" y="1828800"/>
            <a:ext cx="9539050" cy="3979664"/>
          </a:xfrm>
        </p:spPr>
        <p:txBody>
          <a:bodyPr>
            <a:normAutofit fontScale="92500" lnSpcReduction="20000"/>
          </a:bodyPr>
          <a:lstStyle/>
          <a:p>
            <a:pPr algn="just"/>
            <a:r>
              <a:rPr lang="fr-FR" sz="2400" dirty="0">
                <a:solidFill>
                  <a:schemeClr val="accent3"/>
                </a:solidFill>
              </a:rPr>
              <a:t>Isolement social </a:t>
            </a:r>
            <a:r>
              <a:rPr lang="fr-FR" dirty="0">
                <a:solidFill>
                  <a:schemeClr val="accent3"/>
                </a:solidFill>
              </a:rPr>
              <a:t>: </a:t>
            </a:r>
            <a:r>
              <a:rPr lang="fr-FR" b="0" dirty="0">
                <a:solidFill>
                  <a:schemeClr val="tx2"/>
                </a:solidFill>
              </a:rPr>
              <a:t>en moyenne ces individus affichent 2,2 facteurs de fragilité. Se greffent plus fréquemment qu’en moyenne, des questions de </a:t>
            </a:r>
            <a:r>
              <a:rPr lang="fr-FR" sz="2000" dirty="0">
                <a:solidFill>
                  <a:schemeClr val="accent3"/>
                </a:solidFill>
              </a:rPr>
              <a:t>pauvreté</a:t>
            </a:r>
            <a:r>
              <a:rPr lang="fr-FR" b="0" dirty="0">
                <a:solidFill>
                  <a:schemeClr val="tx2"/>
                </a:solidFill>
              </a:rPr>
              <a:t>, des difficultés de </a:t>
            </a:r>
            <a:r>
              <a:rPr lang="fr-FR" sz="2000" dirty="0">
                <a:solidFill>
                  <a:schemeClr val="accent3"/>
                </a:solidFill>
              </a:rPr>
              <a:t>logement</a:t>
            </a:r>
            <a:r>
              <a:rPr lang="fr-FR" b="0" dirty="0">
                <a:solidFill>
                  <a:schemeClr val="tx2"/>
                </a:solidFill>
              </a:rPr>
              <a:t> ou </a:t>
            </a:r>
            <a:r>
              <a:rPr lang="fr-FR" sz="2000" dirty="0">
                <a:solidFill>
                  <a:schemeClr val="accent3"/>
                </a:solidFill>
              </a:rPr>
              <a:t>d’emploi.</a:t>
            </a:r>
            <a:r>
              <a:rPr lang="fr-FR" b="0" dirty="0">
                <a:solidFill>
                  <a:schemeClr val="tx2"/>
                </a:solidFill>
              </a:rPr>
              <a:t> Les conditions de vie plus difficiles participent à l’affaiblissement ou l’empêchement du lien social et accentuent le risque d’isolement</a:t>
            </a:r>
          </a:p>
          <a:p>
            <a:pPr algn="just"/>
            <a:endParaRPr lang="fr-FR" b="0" dirty="0">
              <a:solidFill>
                <a:schemeClr val="accent3"/>
              </a:solidFill>
            </a:endParaRPr>
          </a:p>
          <a:p>
            <a:pPr algn="just"/>
            <a:r>
              <a:rPr lang="fr-FR" b="0" dirty="0">
                <a:solidFill>
                  <a:schemeClr val="accent3"/>
                </a:solidFill>
              </a:rPr>
              <a:t>Un peu plus souvent des </a:t>
            </a:r>
            <a:r>
              <a:rPr lang="fr-FR" dirty="0">
                <a:solidFill>
                  <a:schemeClr val="accent3"/>
                </a:solidFill>
              </a:rPr>
              <a:t>femmes</a:t>
            </a:r>
            <a:r>
              <a:rPr lang="fr-FR" b="0" dirty="0">
                <a:solidFill>
                  <a:schemeClr val="accent3"/>
                </a:solidFill>
              </a:rPr>
              <a:t>, des personnes vivant </a:t>
            </a:r>
            <a:r>
              <a:rPr lang="fr-FR" dirty="0">
                <a:solidFill>
                  <a:schemeClr val="accent3"/>
                </a:solidFill>
              </a:rPr>
              <a:t>seules</a:t>
            </a:r>
            <a:r>
              <a:rPr lang="fr-FR" b="0" dirty="0">
                <a:solidFill>
                  <a:schemeClr val="accent3"/>
                </a:solidFill>
              </a:rPr>
              <a:t>, des personnes qui disposent de </a:t>
            </a:r>
            <a:r>
              <a:rPr lang="fr-FR" dirty="0">
                <a:solidFill>
                  <a:schemeClr val="accent3"/>
                </a:solidFill>
              </a:rPr>
              <a:t>bas revenus</a:t>
            </a:r>
            <a:r>
              <a:rPr lang="fr-FR" b="0" dirty="0">
                <a:solidFill>
                  <a:schemeClr val="accent3"/>
                </a:solidFill>
              </a:rPr>
              <a:t>. Plus souvent des employés chez ceux d’entre eux qui travaillent</a:t>
            </a:r>
          </a:p>
          <a:p>
            <a:endParaRPr lang="fr-FR" dirty="0"/>
          </a:p>
          <a:p>
            <a:pPr algn="just"/>
            <a:r>
              <a:rPr lang="fr-FR" sz="2400" dirty="0">
                <a:solidFill>
                  <a:schemeClr val="bg1">
                    <a:lumMod val="50000"/>
                  </a:schemeClr>
                </a:solidFill>
              </a:rPr>
              <a:t>Relégation territoriale </a:t>
            </a:r>
            <a:r>
              <a:rPr lang="fr-FR" b="0" dirty="0">
                <a:solidFill>
                  <a:schemeClr val="bg1">
                    <a:lumMod val="50000"/>
                  </a:schemeClr>
                </a:solidFill>
              </a:rPr>
              <a:t>: en moyenne ces individus affichent 2,5 facteurs de fragilité. Viennent s’ajouter en particulier des questions de </a:t>
            </a:r>
            <a:r>
              <a:rPr lang="fr-FR" sz="2000" dirty="0">
                <a:solidFill>
                  <a:schemeClr val="bg1">
                    <a:lumMod val="50000"/>
                  </a:schemeClr>
                </a:solidFill>
              </a:rPr>
              <a:t>pauvreté</a:t>
            </a:r>
            <a:r>
              <a:rPr lang="fr-FR" b="0" dirty="0">
                <a:solidFill>
                  <a:schemeClr val="bg1">
                    <a:lumMod val="50000"/>
                  </a:schemeClr>
                </a:solidFill>
              </a:rPr>
              <a:t>, mais aussi des problèmes de </a:t>
            </a:r>
            <a:r>
              <a:rPr lang="fr-FR" sz="2000" dirty="0">
                <a:solidFill>
                  <a:schemeClr val="bg1">
                    <a:lumMod val="50000"/>
                  </a:schemeClr>
                </a:solidFill>
              </a:rPr>
              <a:t>logement</a:t>
            </a:r>
            <a:r>
              <a:rPr lang="fr-FR" sz="2000" b="0" dirty="0">
                <a:solidFill>
                  <a:schemeClr val="bg1">
                    <a:lumMod val="50000"/>
                  </a:schemeClr>
                </a:solidFill>
              </a:rPr>
              <a:t> ou de </a:t>
            </a:r>
            <a:r>
              <a:rPr lang="fr-FR" sz="2000" dirty="0">
                <a:solidFill>
                  <a:schemeClr val="bg1">
                    <a:lumMod val="50000"/>
                  </a:schemeClr>
                </a:solidFill>
              </a:rPr>
              <a:t>santé</a:t>
            </a:r>
            <a:endParaRPr lang="fr-FR" dirty="0">
              <a:solidFill>
                <a:schemeClr val="bg1">
                  <a:lumMod val="50000"/>
                </a:schemeClr>
              </a:solidFill>
            </a:endParaRPr>
          </a:p>
          <a:p>
            <a:pPr algn="just"/>
            <a:endParaRPr lang="fr-FR" b="0" dirty="0">
              <a:solidFill>
                <a:schemeClr val="bg1">
                  <a:lumMod val="50000"/>
                </a:schemeClr>
              </a:solidFill>
            </a:endParaRPr>
          </a:p>
          <a:p>
            <a:pPr algn="just"/>
            <a:r>
              <a:rPr lang="fr-FR" b="0" dirty="0">
                <a:solidFill>
                  <a:schemeClr val="bg1">
                    <a:lumMod val="50000"/>
                  </a:schemeClr>
                </a:solidFill>
              </a:rPr>
              <a:t>Pas d’écart du point de vue du sexe, un peu plus souvent les 40-59 ans. Les personnes </a:t>
            </a:r>
            <a:r>
              <a:rPr lang="fr-FR" dirty="0">
                <a:solidFill>
                  <a:schemeClr val="bg1">
                    <a:lumMod val="50000"/>
                  </a:schemeClr>
                </a:solidFill>
              </a:rPr>
              <a:t>non diplômées</a:t>
            </a:r>
            <a:r>
              <a:rPr lang="fr-FR" b="0" dirty="0">
                <a:solidFill>
                  <a:schemeClr val="bg1">
                    <a:lumMod val="50000"/>
                  </a:schemeClr>
                </a:solidFill>
              </a:rPr>
              <a:t> sont plus souvent représentées </a:t>
            </a:r>
          </a:p>
          <a:p>
            <a:pPr algn="just"/>
            <a:endParaRPr lang="fr-FR" b="0" dirty="0"/>
          </a:p>
          <a:p>
            <a:endParaRPr lang="fr-FR" dirty="0"/>
          </a:p>
        </p:txBody>
      </p:sp>
      <p:pic>
        <p:nvPicPr>
          <p:cNvPr id="12" name="Graphique 11" descr="Utilisateurs">
            <a:extLst>
              <a:ext uri="{FF2B5EF4-FFF2-40B4-BE49-F238E27FC236}">
                <a16:creationId xmlns:a16="http://schemas.microsoft.com/office/drawing/2014/main" id="{F0D64E0C-02FF-481E-85D6-7B5492F6956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117" y="1225601"/>
            <a:ext cx="1440196" cy="1440196"/>
          </a:xfrm>
          <a:prstGeom prst="rect">
            <a:avLst/>
          </a:prstGeom>
        </p:spPr>
      </p:pic>
      <p:pic>
        <p:nvPicPr>
          <p:cNvPr id="13" name="Graphique 12" descr="Carte avec repère">
            <a:extLst>
              <a:ext uri="{FF2B5EF4-FFF2-40B4-BE49-F238E27FC236}">
                <a16:creationId xmlns:a16="http://schemas.microsoft.com/office/drawing/2014/main" id="{10A936B3-3B78-4AC4-A63A-78F38C767876}"/>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249" y="3429000"/>
            <a:ext cx="1333931" cy="1333931"/>
          </a:xfrm>
          <a:prstGeom prst="rect">
            <a:avLst/>
          </a:prstGeom>
        </p:spPr>
      </p:pic>
    </p:spTree>
    <p:extLst>
      <p:ext uri="{BB962C8B-B14F-4D97-AF65-F5344CB8AC3E}">
        <p14:creationId xmlns:p14="http://schemas.microsoft.com/office/powerpoint/2010/main" val="46509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88666-94F8-4DBE-8CB7-E25269345906}"/>
              </a:ext>
            </a:extLst>
          </p:cNvPr>
          <p:cNvSpPr>
            <a:spLocks noGrp="1"/>
          </p:cNvSpPr>
          <p:nvPr>
            <p:ph type="title"/>
          </p:nvPr>
        </p:nvSpPr>
        <p:spPr>
          <a:xfrm>
            <a:off x="1767252" y="225532"/>
            <a:ext cx="8957767" cy="535531"/>
          </a:xfrm>
        </p:spPr>
        <p:txBody>
          <a:bodyPr/>
          <a:lstStyle/>
          <a:p>
            <a:endParaRPr lang="fr-FR" dirty="0"/>
          </a:p>
        </p:txBody>
      </p:sp>
      <p:sp>
        <p:nvSpPr>
          <p:cNvPr id="3" name="Espace réservé de la date 2">
            <a:extLst>
              <a:ext uri="{FF2B5EF4-FFF2-40B4-BE49-F238E27FC236}">
                <a16:creationId xmlns:a16="http://schemas.microsoft.com/office/drawing/2014/main" id="{899B142E-1439-4E06-ACF4-59175BCCD656}"/>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4" name="Espace réservé du pied de page 3">
            <a:extLst>
              <a:ext uri="{FF2B5EF4-FFF2-40B4-BE49-F238E27FC236}">
                <a16:creationId xmlns:a16="http://schemas.microsoft.com/office/drawing/2014/main" id="{AF30A621-D3C5-4F92-996A-008D9B0195ED}"/>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77110A61-9AF7-4C38-88C4-BD9348D6B6CE}"/>
              </a:ext>
            </a:extLst>
          </p:cNvPr>
          <p:cNvSpPr>
            <a:spLocks noGrp="1"/>
          </p:cNvSpPr>
          <p:nvPr>
            <p:ph type="sldNum" sz="quarter" idx="12"/>
          </p:nvPr>
        </p:nvSpPr>
        <p:spPr/>
        <p:txBody>
          <a:bodyPr/>
          <a:lstStyle/>
          <a:p>
            <a:fld id="{1B657BA9-EC5E-40D7-BBDA-32C61981E3FD}" type="slidenum">
              <a:rPr lang="fr-FR" smtClean="0"/>
              <a:t>14</a:t>
            </a:fld>
            <a:endParaRPr lang="fr-FR"/>
          </a:p>
        </p:txBody>
      </p:sp>
      <p:pic>
        <p:nvPicPr>
          <p:cNvPr id="8" name="Image 7">
            <a:extLst>
              <a:ext uri="{FF2B5EF4-FFF2-40B4-BE49-F238E27FC236}">
                <a16:creationId xmlns:a16="http://schemas.microsoft.com/office/drawing/2014/main" id="{DDF16030-6692-4D80-A5DA-B2C0A6477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252" y="322397"/>
            <a:ext cx="9381867" cy="6226406"/>
          </a:xfrm>
          <a:prstGeom prst="rect">
            <a:avLst/>
          </a:prstGeom>
        </p:spPr>
      </p:pic>
      <p:sp>
        <p:nvSpPr>
          <p:cNvPr id="9" name="ZoneTexte 8">
            <a:extLst>
              <a:ext uri="{FF2B5EF4-FFF2-40B4-BE49-F238E27FC236}">
                <a16:creationId xmlns:a16="http://schemas.microsoft.com/office/drawing/2014/main" id="{46A2A251-A8E5-4ACD-9BC9-352C97EB27AB}"/>
              </a:ext>
            </a:extLst>
          </p:cNvPr>
          <p:cNvSpPr txBox="1"/>
          <p:nvPr/>
        </p:nvSpPr>
        <p:spPr>
          <a:xfrm>
            <a:off x="224671" y="3435600"/>
            <a:ext cx="2988128" cy="646331"/>
          </a:xfrm>
          <a:prstGeom prst="rect">
            <a:avLst/>
          </a:prstGeom>
          <a:noFill/>
        </p:spPr>
        <p:txBody>
          <a:bodyPr wrap="square" rtlCol="0">
            <a:spAutoFit/>
          </a:bodyPr>
          <a:lstStyle/>
          <a:p>
            <a:r>
              <a:rPr lang="fr-FR" dirty="0">
                <a:solidFill>
                  <a:srgbClr val="00B0F0"/>
                </a:solidFill>
              </a:rPr>
              <a:t>Cumul des formes de fragilité (++)</a:t>
            </a:r>
          </a:p>
        </p:txBody>
      </p:sp>
      <p:sp>
        <p:nvSpPr>
          <p:cNvPr id="10" name="ZoneTexte 9">
            <a:extLst>
              <a:ext uri="{FF2B5EF4-FFF2-40B4-BE49-F238E27FC236}">
                <a16:creationId xmlns:a16="http://schemas.microsoft.com/office/drawing/2014/main" id="{7F96933A-68B3-4609-A61F-5D17DFB64917}"/>
              </a:ext>
            </a:extLst>
          </p:cNvPr>
          <p:cNvSpPr txBox="1"/>
          <p:nvPr/>
        </p:nvSpPr>
        <p:spPr>
          <a:xfrm>
            <a:off x="6642669" y="5999337"/>
            <a:ext cx="2988128" cy="646331"/>
          </a:xfrm>
          <a:prstGeom prst="rect">
            <a:avLst/>
          </a:prstGeom>
          <a:noFill/>
        </p:spPr>
        <p:txBody>
          <a:bodyPr wrap="square" rtlCol="0">
            <a:spAutoFit/>
          </a:bodyPr>
          <a:lstStyle/>
          <a:p>
            <a:r>
              <a:rPr lang="fr-FR" dirty="0">
                <a:solidFill>
                  <a:srgbClr val="00B0F0"/>
                </a:solidFill>
              </a:rPr>
              <a:t>Formes / nature des fragilités </a:t>
            </a:r>
          </a:p>
        </p:txBody>
      </p:sp>
    </p:spTree>
    <p:extLst>
      <p:ext uri="{BB962C8B-B14F-4D97-AF65-F5344CB8AC3E}">
        <p14:creationId xmlns:p14="http://schemas.microsoft.com/office/powerpoint/2010/main" val="163202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a:extLst>
              <a:ext uri="{FF2B5EF4-FFF2-40B4-BE49-F238E27FC236}">
                <a16:creationId xmlns:a16="http://schemas.microsoft.com/office/drawing/2014/main" id="{06265950-A175-47F8-95F2-DE12F13102C3}"/>
              </a:ext>
            </a:extLst>
          </p:cNvPr>
          <p:cNvGraphicFramePr/>
          <p:nvPr>
            <p:extLst>
              <p:ext uri="{D42A27DB-BD31-4B8C-83A1-F6EECF244321}">
                <p14:modId xmlns:p14="http://schemas.microsoft.com/office/powerpoint/2010/main" val="10271641"/>
              </p:ext>
            </p:extLst>
          </p:nvPr>
        </p:nvGraphicFramePr>
        <p:xfrm>
          <a:off x="5007430" y="2035821"/>
          <a:ext cx="7184570" cy="38542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B39C892C-03EC-4E44-97E1-5B1C463C80D2}"/>
              </a:ext>
            </a:extLst>
          </p:cNvPr>
          <p:cNvSpPr>
            <a:spLocks noGrp="1"/>
          </p:cNvSpPr>
          <p:nvPr>
            <p:ph type="title"/>
          </p:nvPr>
        </p:nvSpPr>
        <p:spPr>
          <a:xfrm>
            <a:off x="2478182" y="455587"/>
            <a:ext cx="8957767" cy="757130"/>
          </a:xfrm>
        </p:spPr>
        <p:txBody>
          <a:bodyPr/>
          <a:lstStyle/>
          <a:p>
            <a:r>
              <a:rPr lang="fr-FR" sz="2400" dirty="0">
                <a:solidFill>
                  <a:srgbClr val="002060"/>
                </a:solidFill>
              </a:rPr>
              <a:t>Relégation territoriale : focus sur les enseignements de l’enquête réalisée par le </a:t>
            </a:r>
            <a:r>
              <a:rPr lang="fr-FR" sz="2400" dirty="0" err="1">
                <a:solidFill>
                  <a:srgbClr val="002060"/>
                </a:solidFill>
              </a:rPr>
              <a:t>Crédoc</a:t>
            </a:r>
            <a:r>
              <a:rPr lang="fr-FR" sz="2400" dirty="0">
                <a:solidFill>
                  <a:srgbClr val="002060"/>
                </a:solidFill>
              </a:rPr>
              <a:t> pour la Fondation de France</a:t>
            </a:r>
          </a:p>
        </p:txBody>
      </p:sp>
      <p:sp>
        <p:nvSpPr>
          <p:cNvPr id="5" name="Espace réservé du numéro de diapositive 4">
            <a:extLst>
              <a:ext uri="{FF2B5EF4-FFF2-40B4-BE49-F238E27FC236}">
                <a16:creationId xmlns:a16="http://schemas.microsoft.com/office/drawing/2014/main" id="{9FBB7539-B013-4DA6-8B03-8A74056FB166}"/>
              </a:ext>
            </a:extLst>
          </p:cNvPr>
          <p:cNvSpPr>
            <a:spLocks noGrp="1"/>
          </p:cNvSpPr>
          <p:nvPr>
            <p:ph type="sldNum" sz="quarter" idx="12"/>
          </p:nvPr>
        </p:nvSpPr>
        <p:spPr/>
        <p:txBody>
          <a:bodyPr/>
          <a:lstStyle/>
          <a:p>
            <a:fld id="{1B657BA9-EC5E-40D7-BBDA-32C61981E3FD}" type="slidenum">
              <a:rPr lang="fr-FR" smtClean="0"/>
              <a:t>15</a:t>
            </a:fld>
            <a:endParaRPr lang="fr-FR"/>
          </a:p>
        </p:txBody>
      </p:sp>
      <p:sp>
        <p:nvSpPr>
          <p:cNvPr id="7" name="Rectangle 6">
            <a:extLst>
              <a:ext uri="{FF2B5EF4-FFF2-40B4-BE49-F238E27FC236}">
                <a16:creationId xmlns:a16="http://schemas.microsoft.com/office/drawing/2014/main" id="{4457CE4F-7155-46C5-AE04-09BDD17B03A6}"/>
              </a:ext>
            </a:extLst>
          </p:cNvPr>
          <p:cNvSpPr/>
          <p:nvPr/>
        </p:nvSpPr>
        <p:spPr>
          <a:xfrm>
            <a:off x="327056" y="2107029"/>
            <a:ext cx="4385621" cy="3970318"/>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00B0F0"/>
                </a:solidFill>
              </a:rPr>
              <a:t>Les personnes isolées ont moins l’usage d’une voiture </a:t>
            </a:r>
            <a:r>
              <a:rPr lang="fr-FR" dirty="0"/>
              <a:t>(79% des personnes isolées c’est 6 points de moins que l’ensemble de la population). </a:t>
            </a:r>
          </a:p>
          <a:p>
            <a:pPr marL="285750" indent="-285750" algn="just">
              <a:buFont typeface="Arial" panose="020B0604020202020204" pitchFamily="34" charset="0"/>
              <a:buChar char="•"/>
            </a:pPr>
            <a:r>
              <a:rPr lang="fr-FR" b="1" dirty="0">
                <a:solidFill>
                  <a:srgbClr val="00B0F0"/>
                </a:solidFill>
              </a:rPr>
              <a:t>Et ce déficit de motorisation n’est pas compensé par un accès aux transports en commun</a:t>
            </a:r>
            <a:r>
              <a:rPr lang="fr-FR" dirty="0"/>
              <a:t>. Plus d’une personne isolée sur deux (53%) n’a pas accès aux transports en commun ou souligne des difficultés pour y accéder, contre 44% dans l’ensemble de la population, soit un écart de 9 points</a:t>
            </a:r>
          </a:p>
        </p:txBody>
      </p:sp>
      <p:sp>
        <p:nvSpPr>
          <p:cNvPr id="11" name="Rectangle 10">
            <a:extLst>
              <a:ext uri="{FF2B5EF4-FFF2-40B4-BE49-F238E27FC236}">
                <a16:creationId xmlns:a16="http://schemas.microsoft.com/office/drawing/2014/main" id="{FDB749F8-1B79-47D1-A6CF-761D2B90C826}"/>
              </a:ext>
            </a:extLst>
          </p:cNvPr>
          <p:cNvSpPr/>
          <p:nvPr/>
        </p:nvSpPr>
        <p:spPr>
          <a:xfrm>
            <a:off x="5206846" y="5913820"/>
            <a:ext cx="6785738" cy="720454"/>
          </a:xfrm>
          <a:prstGeom prst="rect">
            <a:avLst/>
          </a:prstGeom>
        </p:spPr>
        <p:txBody>
          <a:bodyPr wrap="square">
            <a:spAutoFit/>
          </a:bodyPr>
          <a:lstStyle/>
          <a:p>
            <a:pPr>
              <a:lnSpc>
                <a:spcPct val="107000"/>
              </a:lnSpc>
              <a:tabLst>
                <a:tab pos="733425" algn="l"/>
              </a:tabLst>
            </a:pPr>
            <a:r>
              <a:rPr lang="fr-FR" sz="1300" dirty="0">
                <a:latin typeface="Calibri" panose="020F0502020204030204" pitchFamily="34" charset="0"/>
                <a:ea typeface="Calibri" panose="020F0502020204030204" pitchFamily="34" charset="0"/>
                <a:cs typeface="Times New Roman" panose="02020603050405020304" pitchFamily="18" charset="0"/>
              </a:rPr>
              <a:t>Source : CREDOC, Enquête « Conditions de vie et Aspirations », étude pour</a:t>
            </a:r>
          </a:p>
          <a:p>
            <a:pPr>
              <a:lnSpc>
                <a:spcPct val="107000"/>
              </a:lnSpc>
              <a:tabLst>
                <a:tab pos="733425" algn="l"/>
              </a:tabLst>
            </a:pPr>
            <a:r>
              <a:rPr lang="fr-FR" sz="1300" dirty="0">
                <a:latin typeface="Calibri" panose="020F0502020204030204" pitchFamily="34" charset="0"/>
                <a:ea typeface="Calibri" panose="020F0502020204030204" pitchFamily="34" charset="0"/>
                <a:cs typeface="Times New Roman" panose="02020603050405020304" pitchFamily="18" charset="0"/>
              </a:rPr>
              <a:t> la Fondation de France, 2019</a:t>
            </a:r>
          </a:p>
          <a:p>
            <a:r>
              <a:rPr lang="fr-FR" sz="1300" dirty="0">
                <a:latin typeface="Calibri" panose="020F0502020204030204" pitchFamily="34" charset="0"/>
                <a:ea typeface="Calibri" panose="020F0502020204030204" pitchFamily="34" charset="0"/>
                <a:cs typeface="Times New Roman" panose="02020603050405020304" pitchFamily="18" charset="0"/>
              </a:rPr>
              <a:t>Champ : personnes âgées de 15 ans et plus, y compris Corse et DOM, 2 976 personnes</a:t>
            </a:r>
            <a:endParaRPr lang="fr-FR" sz="1300" dirty="0"/>
          </a:p>
        </p:txBody>
      </p:sp>
      <p:sp>
        <p:nvSpPr>
          <p:cNvPr id="12" name="Rectangle 11">
            <a:extLst>
              <a:ext uri="{FF2B5EF4-FFF2-40B4-BE49-F238E27FC236}">
                <a16:creationId xmlns:a16="http://schemas.microsoft.com/office/drawing/2014/main" id="{9517E182-32C8-466A-AC1C-5744240D0C8B}"/>
              </a:ext>
            </a:extLst>
          </p:cNvPr>
          <p:cNvSpPr/>
          <p:nvPr/>
        </p:nvSpPr>
        <p:spPr>
          <a:xfrm>
            <a:off x="1899138" y="1541133"/>
            <a:ext cx="9059594" cy="369332"/>
          </a:xfrm>
          <a:prstGeom prst="rect">
            <a:avLst/>
          </a:prstGeom>
        </p:spPr>
        <p:txBody>
          <a:bodyPr wrap="square">
            <a:spAutoFit/>
          </a:bodyPr>
          <a:lstStyle/>
          <a:p>
            <a:pPr algn="just"/>
            <a:r>
              <a:rPr lang="fr-FR" b="1" dirty="0">
                <a:solidFill>
                  <a:srgbClr val="002060"/>
                </a:solidFill>
              </a:rPr>
              <a:t>L’isolement relationnel va de pair avec une mobilité plus restreinte</a:t>
            </a:r>
          </a:p>
        </p:txBody>
      </p:sp>
    </p:spTree>
    <p:extLst>
      <p:ext uri="{BB962C8B-B14F-4D97-AF65-F5344CB8AC3E}">
        <p14:creationId xmlns:p14="http://schemas.microsoft.com/office/powerpoint/2010/main" val="190492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7BBD5B30-C741-4E67-AFD8-17917090A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elf isolate if you feel unwell">
            <a:extLst>
              <a:ext uri="{FF2B5EF4-FFF2-40B4-BE49-F238E27FC236}">
                <a16:creationId xmlns:a16="http://schemas.microsoft.com/office/drawing/2014/main" id="{E85354DA-8015-4E8D-8E4A-6A76D95D6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0"/>
          <a:stretch/>
        </p:blipFill>
        <p:spPr bwMode="auto">
          <a:xfrm>
            <a:off x="7817583" y="10"/>
            <a:ext cx="4374417"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6" descr="black flat screen computer monitor">
            <a:extLst>
              <a:ext uri="{FF2B5EF4-FFF2-40B4-BE49-F238E27FC236}">
                <a16:creationId xmlns:a16="http://schemas.microsoft.com/office/drawing/2014/main" id="{CBCFCD68-7C42-4D91-ADC0-9F30D89264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606"/>
          <a:stretch/>
        </p:blipFill>
        <p:spPr bwMode="auto">
          <a:xfrm>
            <a:off x="35723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blue and white train in train station">
            <a:extLst>
              <a:ext uri="{FF2B5EF4-FFF2-40B4-BE49-F238E27FC236}">
                <a16:creationId xmlns:a16="http://schemas.microsoft.com/office/drawing/2014/main" id="{E5537271-760E-47B6-84AE-A66D04694E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50" r="-2" b="42053"/>
          <a:stretch/>
        </p:blipFill>
        <p:spPr bwMode="auto">
          <a:xfrm>
            <a:off x="362535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3" name="Freeform: Shape 142">
            <a:extLst>
              <a:ext uri="{FF2B5EF4-FFF2-40B4-BE49-F238E27FC236}">
                <a16:creationId xmlns:a16="http://schemas.microsoft.com/office/drawing/2014/main" id="{189BBEAA-BB93-4878-8C95-3C8AADE2E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5" name="Freeform: Shape 144">
            <a:extLst>
              <a:ext uri="{FF2B5EF4-FFF2-40B4-BE49-F238E27FC236}">
                <a16:creationId xmlns:a16="http://schemas.microsoft.com/office/drawing/2014/main" id="{D529C0C6-AAEB-4982-A9E6-BC6A8B2AE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36CC37B-1395-429F-A409-30A84159EF71}"/>
              </a:ext>
            </a:extLst>
          </p:cNvPr>
          <p:cNvSpPr>
            <a:spLocks noGrp="1"/>
          </p:cNvSpPr>
          <p:nvPr>
            <p:ph type="title"/>
          </p:nvPr>
        </p:nvSpPr>
        <p:spPr>
          <a:xfrm>
            <a:off x="438912" y="1508760"/>
            <a:ext cx="3429000" cy="2898648"/>
          </a:xfrm>
        </p:spPr>
        <p:txBody>
          <a:bodyPr vert="horz" lIns="91440" tIns="45720" rIns="91440" bIns="45720" rtlCol="0" anchor="b">
            <a:normAutofit/>
          </a:bodyPr>
          <a:lstStyle/>
          <a:p>
            <a:r>
              <a:rPr lang="en-US" sz="3600" kern="1200" dirty="0" err="1">
                <a:solidFill>
                  <a:srgbClr val="002060"/>
                </a:solidFill>
                <a:latin typeface="+mj-lt"/>
                <a:ea typeface="+mj-ea"/>
                <a:cs typeface="+mj-cs"/>
              </a:rPr>
              <a:t>Quelles</a:t>
            </a:r>
            <a:r>
              <a:rPr lang="en-US" sz="3600" kern="1200" dirty="0">
                <a:solidFill>
                  <a:srgbClr val="002060"/>
                </a:solidFill>
                <a:latin typeface="+mj-lt"/>
                <a:ea typeface="+mj-ea"/>
                <a:cs typeface="+mj-cs"/>
              </a:rPr>
              <a:t> </a:t>
            </a:r>
            <a:r>
              <a:rPr lang="en-US" sz="3600" kern="1200" dirty="0" err="1">
                <a:solidFill>
                  <a:srgbClr val="002060"/>
                </a:solidFill>
                <a:latin typeface="+mj-lt"/>
                <a:ea typeface="+mj-ea"/>
                <a:cs typeface="+mj-cs"/>
              </a:rPr>
              <a:t>évolutions</a:t>
            </a:r>
            <a:r>
              <a:rPr lang="en-US" sz="3600" kern="1200" dirty="0">
                <a:solidFill>
                  <a:srgbClr val="002060"/>
                </a:solidFill>
                <a:latin typeface="+mj-lt"/>
                <a:ea typeface="+mj-ea"/>
                <a:cs typeface="+mj-cs"/>
              </a:rPr>
              <a:t> </a:t>
            </a:r>
            <a:r>
              <a:rPr lang="en-US" sz="3600" kern="1200" dirty="0" err="1">
                <a:solidFill>
                  <a:srgbClr val="002060"/>
                </a:solidFill>
                <a:latin typeface="+mj-lt"/>
                <a:ea typeface="+mj-ea"/>
                <a:cs typeface="+mj-cs"/>
              </a:rPr>
              <a:t>depuis</a:t>
            </a:r>
            <a:r>
              <a:rPr lang="en-US" sz="3600" kern="1200" dirty="0">
                <a:solidFill>
                  <a:srgbClr val="002060"/>
                </a:solidFill>
                <a:latin typeface="+mj-lt"/>
                <a:ea typeface="+mj-ea"/>
                <a:cs typeface="+mj-cs"/>
              </a:rPr>
              <a:t> la </a:t>
            </a:r>
            <a:r>
              <a:rPr lang="en-US" sz="3600" kern="1200" dirty="0" err="1">
                <a:solidFill>
                  <a:srgbClr val="002060"/>
                </a:solidFill>
                <a:latin typeface="+mj-lt"/>
                <a:ea typeface="+mj-ea"/>
                <a:cs typeface="+mj-cs"/>
              </a:rPr>
              <a:t>crise</a:t>
            </a:r>
            <a:r>
              <a:rPr lang="en-US" sz="3600" kern="1200" dirty="0">
                <a:solidFill>
                  <a:srgbClr val="002060"/>
                </a:solidFill>
                <a:latin typeface="+mj-lt"/>
                <a:ea typeface="+mj-ea"/>
                <a:cs typeface="+mj-cs"/>
              </a:rPr>
              <a:t> sanitaire ?</a:t>
            </a:r>
          </a:p>
        </p:txBody>
      </p:sp>
      <p:sp>
        <p:nvSpPr>
          <p:cNvPr id="147" name="Rectangle 146">
            <a:extLst>
              <a:ext uri="{FF2B5EF4-FFF2-40B4-BE49-F238E27FC236}">
                <a16:creationId xmlns:a16="http://schemas.microsoft.com/office/drawing/2014/main" id="{80D36F24-5EC0-4A09-9836-6580E1D4B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7C0B334E-66E0-442A-8306-19629EC2D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4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1C8ADD-221D-41EC-BE15-FC703F69107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657BA9-EC5E-40D7-BBDA-32C61981E3FD}" type="slidenum">
              <a:rPr kumimoji="0" lang="fr-FR"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05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9" name="ZoneTexte 7">
            <a:extLst>
              <a:ext uri="{FF2B5EF4-FFF2-40B4-BE49-F238E27FC236}">
                <a16:creationId xmlns:a16="http://schemas.microsoft.com/office/drawing/2014/main" id="{BD6E0418-D21A-474D-B65B-EBAA7650B304}"/>
              </a:ext>
            </a:extLst>
          </p:cNvPr>
          <p:cNvGraphicFramePr/>
          <p:nvPr/>
        </p:nvGraphicFramePr>
        <p:xfrm>
          <a:off x="3158931" y="1090284"/>
          <a:ext cx="7626234" cy="600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 avec coins arrondis en diagonale 9">
            <a:extLst>
              <a:ext uri="{FF2B5EF4-FFF2-40B4-BE49-F238E27FC236}">
                <a16:creationId xmlns:a16="http://schemas.microsoft.com/office/drawing/2014/main" id="{17660505-F3E4-4059-BEF4-B18265A73214}"/>
              </a:ext>
            </a:extLst>
          </p:cNvPr>
          <p:cNvSpPr/>
          <p:nvPr/>
        </p:nvSpPr>
        <p:spPr>
          <a:xfrm>
            <a:off x="1540248" y="2042507"/>
            <a:ext cx="995974" cy="988054"/>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ctangle 13" descr="Vivats">
            <a:extLst>
              <a:ext uri="{FF2B5EF4-FFF2-40B4-BE49-F238E27FC236}">
                <a16:creationId xmlns:a16="http://schemas.microsoft.com/office/drawing/2014/main" id="{7FB386D6-BAC6-4064-81B7-59DBA8306F7E}"/>
              </a:ext>
            </a:extLst>
          </p:cNvPr>
          <p:cNvSpPr/>
          <p:nvPr/>
        </p:nvSpPr>
        <p:spPr>
          <a:xfrm>
            <a:off x="1775292" y="2247963"/>
            <a:ext cx="589394" cy="589394"/>
          </a:xfrm>
          <a:prstGeom prst="rect">
            <a:avLst/>
          </a:prstGeom>
          <a:blipFill>
            <a:blip r:embed="rId8">
              <a:extLs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ZoneTexte 15">
            <a:extLst>
              <a:ext uri="{FF2B5EF4-FFF2-40B4-BE49-F238E27FC236}">
                <a16:creationId xmlns:a16="http://schemas.microsoft.com/office/drawing/2014/main" id="{1F78739D-165E-4F3F-AB79-60A92923CE1D}"/>
              </a:ext>
            </a:extLst>
          </p:cNvPr>
          <p:cNvSpPr txBox="1"/>
          <p:nvPr/>
        </p:nvSpPr>
        <p:spPr>
          <a:xfrm>
            <a:off x="6252501" y="5562634"/>
            <a:ext cx="1457739" cy="769441"/>
          </a:xfrm>
          <a:prstGeom prst="rect">
            <a:avLst/>
          </a:prstGeom>
          <a:noFill/>
        </p:spPr>
        <p:txBody>
          <a:bodyPr wrap="square" rtlCol="0">
            <a:sp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cap="all"/>
            </a:pPr>
            <a:r>
              <a:rPr kumimoji="0" lang="fr-FR" sz="1100" b="0" i="0" u="none" strike="noStrike" kern="1200" cap="all" spc="0" normalizeH="0" baseline="0" noProof="0" dirty="0">
                <a:ln>
                  <a:noFill/>
                </a:ln>
                <a:solidFill>
                  <a:srgbClr val="000000">
                    <a:hueOff val="0"/>
                    <a:satOff val="0"/>
                    <a:lumOff val="0"/>
                    <a:alphaOff val="0"/>
                  </a:srgbClr>
                </a:solidFill>
                <a:effectLst/>
                <a:uLnTx/>
                <a:uFillTx/>
                <a:latin typeface="Arial"/>
                <a:ea typeface="+mn-ea"/>
                <a:cs typeface="+mn-cs"/>
              </a:rPr>
              <a:t>Indemnisation des arrêts maladie dès le 1</a:t>
            </a:r>
            <a:r>
              <a:rPr kumimoji="0" lang="fr-FR" sz="1100" b="0" i="0" u="none" strike="noStrike" kern="1200" cap="all" spc="0" normalizeH="0" baseline="30000" noProof="0" dirty="0">
                <a:ln>
                  <a:noFill/>
                </a:ln>
                <a:solidFill>
                  <a:srgbClr val="000000">
                    <a:hueOff val="0"/>
                    <a:satOff val="0"/>
                    <a:lumOff val="0"/>
                    <a:alphaOff val="0"/>
                  </a:srgbClr>
                </a:solidFill>
                <a:effectLst/>
                <a:uLnTx/>
                <a:uFillTx/>
                <a:latin typeface="Arial"/>
                <a:ea typeface="+mn-ea"/>
                <a:cs typeface="+mn-cs"/>
              </a:rPr>
              <a:t>er</a:t>
            </a:r>
            <a:r>
              <a:rPr kumimoji="0" lang="fr-FR" sz="1100" b="0" i="0" u="none" strike="noStrike" kern="1200" cap="all" spc="0" normalizeH="0" baseline="0" noProof="0" dirty="0">
                <a:ln>
                  <a:noFill/>
                </a:ln>
                <a:solidFill>
                  <a:srgbClr val="000000">
                    <a:hueOff val="0"/>
                    <a:satOff val="0"/>
                    <a:lumOff val="0"/>
                    <a:alphaOff val="0"/>
                  </a:srgbClr>
                </a:solidFill>
                <a:effectLst/>
                <a:uLnTx/>
                <a:uFillTx/>
                <a:latin typeface="Arial"/>
                <a:ea typeface="+mn-ea"/>
                <a:cs typeface="+mn-cs"/>
              </a:rPr>
              <a:t> jour d’arrêt</a:t>
            </a:r>
          </a:p>
        </p:txBody>
      </p:sp>
      <p:sp>
        <p:nvSpPr>
          <p:cNvPr id="17" name="Rectangle : avec coins arrondis en diagonale 16">
            <a:extLst>
              <a:ext uri="{FF2B5EF4-FFF2-40B4-BE49-F238E27FC236}">
                <a16:creationId xmlns:a16="http://schemas.microsoft.com/office/drawing/2014/main" id="{5B10BC4C-AFE0-4BA8-8B9E-CDF8553C1D16}"/>
              </a:ext>
            </a:extLst>
          </p:cNvPr>
          <p:cNvSpPr/>
          <p:nvPr/>
        </p:nvSpPr>
        <p:spPr>
          <a:xfrm>
            <a:off x="2264796" y="4202317"/>
            <a:ext cx="1190149" cy="988054"/>
          </a:xfrm>
          <a:prstGeom prst="round2DiagRect">
            <a:avLst>
              <a:gd name="adj1" fmla="val 29727"/>
              <a:gd name="adj2" fmla="val 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ZoneTexte 17">
            <a:extLst>
              <a:ext uri="{FF2B5EF4-FFF2-40B4-BE49-F238E27FC236}">
                <a16:creationId xmlns:a16="http://schemas.microsoft.com/office/drawing/2014/main" id="{D6D0A040-4EFD-42B6-89EB-EFC8B4D837D9}"/>
              </a:ext>
            </a:extLst>
          </p:cNvPr>
          <p:cNvSpPr txBox="1"/>
          <p:nvPr/>
        </p:nvSpPr>
        <p:spPr>
          <a:xfrm>
            <a:off x="2038235" y="5582700"/>
            <a:ext cx="1643270" cy="938719"/>
          </a:xfrm>
          <a:prstGeom prst="rect">
            <a:avLst/>
          </a:prstGeom>
          <a:noFill/>
        </p:spPr>
        <p:txBody>
          <a:bodyPr wrap="square" rtlCol="0">
            <a:sp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cap="all"/>
            </a:pPr>
            <a:r>
              <a:rPr kumimoji="0" lang="fr-FR" sz="1100" b="0" i="0" u="none" strike="noStrike" kern="1200" cap="all" spc="0" normalizeH="0" baseline="0" noProof="0" dirty="0">
                <a:ln>
                  <a:noFill/>
                </a:ln>
                <a:solidFill>
                  <a:srgbClr val="000000">
                    <a:hueOff val="0"/>
                    <a:satOff val="0"/>
                    <a:lumOff val="0"/>
                    <a:alphaOff val="0"/>
                  </a:srgbClr>
                </a:solidFill>
                <a:effectLst/>
                <a:uLnTx/>
                <a:uFillTx/>
                <a:latin typeface="Arial"/>
                <a:ea typeface="+mn-ea"/>
                <a:cs typeface="+mn-cs"/>
              </a:rPr>
              <a:t>Maintien des droits des assurés sociaux et leur accès aux soins </a:t>
            </a:r>
          </a:p>
        </p:txBody>
      </p:sp>
      <p:sp>
        <p:nvSpPr>
          <p:cNvPr id="20" name="Rectangle 19" descr="Hôpital">
            <a:extLst>
              <a:ext uri="{FF2B5EF4-FFF2-40B4-BE49-F238E27FC236}">
                <a16:creationId xmlns:a16="http://schemas.microsoft.com/office/drawing/2014/main" id="{629CC66F-9D0C-4A8F-AA1B-BF9DE6D81BA5}"/>
              </a:ext>
            </a:extLst>
          </p:cNvPr>
          <p:cNvSpPr/>
          <p:nvPr/>
        </p:nvSpPr>
        <p:spPr>
          <a:xfrm>
            <a:off x="2565173" y="4401647"/>
            <a:ext cx="589394" cy="589394"/>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2">
              <a:hueOff val="-11370909"/>
              <a:satOff val="-27678"/>
              <a:lumOff val="9477"/>
              <a:alphaOff val="0"/>
            </a:schemeClr>
          </a:effectRef>
          <a:fontRef idx="minor">
            <a:schemeClr val="lt1"/>
          </a:fontRef>
        </p:style>
      </p:sp>
      <p:sp>
        <p:nvSpPr>
          <p:cNvPr id="21" name="ZoneTexte 20">
            <a:extLst>
              <a:ext uri="{FF2B5EF4-FFF2-40B4-BE49-F238E27FC236}">
                <a16:creationId xmlns:a16="http://schemas.microsoft.com/office/drawing/2014/main" id="{56F5D678-D89B-4D4A-A87B-1851B45588E9}"/>
              </a:ext>
            </a:extLst>
          </p:cNvPr>
          <p:cNvSpPr txBox="1"/>
          <p:nvPr/>
        </p:nvSpPr>
        <p:spPr>
          <a:xfrm>
            <a:off x="981926" y="3233546"/>
            <a:ext cx="2021594" cy="769441"/>
          </a:xfrm>
          <a:prstGeom prst="rect">
            <a:avLst/>
          </a:prstGeom>
          <a:noFill/>
        </p:spPr>
        <p:txBody>
          <a:bodyPr wrap="square" rtlCol="0">
            <a:sp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cap="all"/>
            </a:pPr>
            <a:r>
              <a:rPr kumimoji="0" lang="fr-FR" sz="1100" b="0" i="0" u="none" strike="noStrike" kern="1200" cap="all" spc="0" normalizeH="0" baseline="0" noProof="0" dirty="0">
                <a:ln>
                  <a:noFill/>
                </a:ln>
                <a:solidFill>
                  <a:srgbClr val="000000">
                    <a:hueOff val="0"/>
                    <a:satOff val="0"/>
                    <a:lumOff val="0"/>
                    <a:alphaOff val="0"/>
                  </a:srgbClr>
                </a:solidFill>
                <a:effectLst/>
                <a:uLnTx/>
                <a:uFillTx/>
                <a:latin typeface="Arial"/>
                <a:ea typeface="+mn-ea"/>
                <a:cs typeface="+mn-cs"/>
              </a:rPr>
              <a:t>Mise en place d’un fonds de solidarité pour les petites entreprises</a:t>
            </a:r>
          </a:p>
        </p:txBody>
      </p:sp>
      <p:sp>
        <p:nvSpPr>
          <p:cNvPr id="23" name="Titre 6">
            <a:extLst>
              <a:ext uri="{FF2B5EF4-FFF2-40B4-BE49-F238E27FC236}">
                <a16:creationId xmlns:a16="http://schemas.microsoft.com/office/drawing/2014/main" id="{4BBB771A-8B5D-4C11-95A7-CDFBD7E4EF0D}"/>
              </a:ext>
            </a:extLst>
          </p:cNvPr>
          <p:cNvSpPr txBox="1">
            <a:spLocks/>
          </p:cNvSpPr>
          <p:nvPr/>
        </p:nvSpPr>
        <p:spPr>
          <a:xfrm>
            <a:off x="2191352" y="428184"/>
            <a:ext cx="8957767" cy="480131"/>
          </a:xfrm>
          <a:prstGeom prst="rect">
            <a:avLst/>
          </a:prstGeom>
        </p:spPr>
        <p:txBody>
          <a:bodyPr/>
          <a:lst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b="1" i="0" u="none" strike="noStrike" kern="1200" cap="none" spc="0" normalizeH="0" baseline="0" noProof="0" dirty="0">
                <a:ln>
                  <a:noFill/>
                </a:ln>
                <a:solidFill>
                  <a:srgbClr val="002060"/>
                </a:solidFill>
                <a:effectLst/>
                <a:uLnTx/>
                <a:uFillTx/>
                <a:latin typeface="Arial"/>
                <a:ea typeface="+mn-ea"/>
                <a:cs typeface="+mn-cs"/>
              </a:rPr>
              <a:t>Des mesures d’urgence mises en place pour limiter les effets de la crise …</a:t>
            </a:r>
          </a:p>
        </p:txBody>
      </p:sp>
    </p:spTree>
    <p:extLst>
      <p:ext uri="{BB962C8B-B14F-4D97-AF65-F5344CB8AC3E}">
        <p14:creationId xmlns:p14="http://schemas.microsoft.com/office/powerpoint/2010/main" val="133365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BF03616A-FA47-4907-9BF6-5844EC54A18B}"/>
              </a:ext>
            </a:extLst>
          </p:cNvPr>
          <p:cNvPicPr>
            <a:picLocks noChangeAspect="1"/>
          </p:cNvPicPr>
          <p:nvPr/>
        </p:nvPicPr>
        <p:blipFill rotWithShape="1">
          <a:blip r:embed="rId2">
            <a:extLst>
              <a:ext uri="{28A0092B-C50C-407E-A947-70E740481C1C}">
                <a14:useLocalDpi xmlns:a14="http://schemas.microsoft.com/office/drawing/2010/main" val="0"/>
              </a:ext>
            </a:extLst>
          </a:blip>
          <a:srcRect t="49835" r="909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ZoneTexte 6">
            <a:extLst>
              <a:ext uri="{FF2B5EF4-FFF2-40B4-BE49-F238E27FC236}">
                <a16:creationId xmlns:a16="http://schemas.microsoft.com/office/drawing/2014/main" id="{7BF42C84-4C98-42DD-ABFC-4AA2D28100A5}"/>
              </a:ext>
            </a:extLst>
          </p:cNvPr>
          <p:cNvSpPr txBox="1"/>
          <p:nvPr/>
        </p:nvSpPr>
        <p:spPr>
          <a:xfrm>
            <a:off x="371094" y="1161288"/>
            <a:ext cx="7450292" cy="1124712"/>
          </a:xfrm>
          <a:prstGeom prst="rect">
            <a:avLst/>
          </a:prstGeom>
        </p:spPr>
        <p:txBody>
          <a:bodyPr vert="horz" lIns="91440" tIns="45720" rIns="91440" bIns="45720" rtlCol="0" anchor="b">
            <a:noAutofit/>
          </a:bodyPr>
          <a:lstStyle/>
          <a:p>
            <a:pPr>
              <a:lnSpc>
                <a:spcPct val="90000"/>
              </a:lnSpc>
              <a:spcBef>
                <a:spcPct val="0"/>
              </a:spcBef>
              <a:spcAft>
                <a:spcPts val="600"/>
              </a:spcAft>
              <a:defRPr/>
            </a:pPr>
            <a:r>
              <a:rPr lang="en-US" sz="2800" b="1" dirty="0">
                <a:solidFill>
                  <a:srgbClr val="002060"/>
                </a:solidFill>
                <a:latin typeface="+mj-lt"/>
                <a:ea typeface="+mj-ea"/>
                <a:cs typeface="+mj-cs"/>
              </a:rPr>
              <a:t>Des filets de </a:t>
            </a:r>
            <a:r>
              <a:rPr lang="en-US" sz="2800" b="1" dirty="0" err="1">
                <a:solidFill>
                  <a:srgbClr val="002060"/>
                </a:solidFill>
                <a:latin typeface="+mj-lt"/>
                <a:ea typeface="+mj-ea"/>
                <a:cs typeface="+mj-cs"/>
              </a:rPr>
              <a:t>sécurité</a:t>
            </a:r>
            <a:r>
              <a:rPr lang="en-US" sz="2800" b="1" dirty="0">
                <a:solidFill>
                  <a:srgbClr val="002060"/>
                </a:solidFill>
                <a:latin typeface="+mj-lt"/>
                <a:ea typeface="+mj-ea"/>
                <a:cs typeface="+mj-cs"/>
              </a:rPr>
              <a:t> qui « </a:t>
            </a:r>
            <a:r>
              <a:rPr lang="en-US" sz="2800" b="1" dirty="0" err="1">
                <a:solidFill>
                  <a:srgbClr val="002060"/>
                </a:solidFill>
                <a:latin typeface="+mj-lt"/>
                <a:ea typeface="+mj-ea"/>
                <a:cs typeface="+mj-cs"/>
              </a:rPr>
              <a:t>amortissent</a:t>
            </a:r>
            <a:r>
              <a:rPr lang="en-US" sz="2800" b="1" dirty="0">
                <a:solidFill>
                  <a:srgbClr val="002060"/>
                </a:solidFill>
                <a:latin typeface="+mj-lt"/>
                <a:ea typeface="+mj-ea"/>
                <a:cs typeface="+mj-cs"/>
              </a:rPr>
              <a:t> » le choc, </a:t>
            </a:r>
            <a:r>
              <a:rPr lang="en-US" sz="2800" b="1" dirty="0" err="1">
                <a:solidFill>
                  <a:srgbClr val="002060"/>
                </a:solidFill>
                <a:latin typeface="+mj-lt"/>
                <a:ea typeface="+mj-ea"/>
                <a:cs typeface="+mj-cs"/>
              </a:rPr>
              <a:t>mais</a:t>
            </a:r>
            <a:r>
              <a:rPr lang="en-US" sz="2800" b="1" dirty="0">
                <a:solidFill>
                  <a:srgbClr val="002060"/>
                </a:solidFill>
                <a:latin typeface="+mj-lt"/>
                <a:ea typeface="+mj-ea"/>
                <a:cs typeface="+mj-cs"/>
              </a:rPr>
              <a:t> </a:t>
            </a:r>
            <a:r>
              <a:rPr lang="en-US" sz="2800" b="1" dirty="0" err="1">
                <a:solidFill>
                  <a:srgbClr val="002060"/>
                </a:solidFill>
                <a:latin typeface="+mj-lt"/>
                <a:ea typeface="+mj-ea"/>
                <a:cs typeface="+mj-cs"/>
              </a:rPr>
              <a:t>en</a:t>
            </a:r>
            <a:r>
              <a:rPr lang="en-US" sz="2800" b="1" dirty="0">
                <a:solidFill>
                  <a:srgbClr val="002060"/>
                </a:solidFill>
                <a:latin typeface="+mj-lt"/>
                <a:ea typeface="+mj-ea"/>
                <a:cs typeface="+mj-cs"/>
              </a:rPr>
              <a:t> </a:t>
            </a:r>
            <a:r>
              <a:rPr lang="en-US" sz="2800" b="1" dirty="0" err="1">
                <a:solidFill>
                  <a:srgbClr val="002060"/>
                </a:solidFill>
                <a:latin typeface="+mj-lt"/>
                <a:ea typeface="+mj-ea"/>
                <a:cs typeface="+mj-cs"/>
              </a:rPr>
              <a:t>septembre</a:t>
            </a:r>
            <a:r>
              <a:rPr lang="en-US" sz="2800" b="1" dirty="0">
                <a:solidFill>
                  <a:srgbClr val="002060"/>
                </a:solidFill>
                <a:latin typeface="+mj-lt"/>
                <a:ea typeface="+mj-ea"/>
                <a:cs typeface="+mj-cs"/>
              </a:rPr>
              <a:t> 2020, la situation se </a:t>
            </a:r>
            <a:r>
              <a:rPr lang="en-US" sz="2800" b="1" dirty="0" err="1">
                <a:solidFill>
                  <a:srgbClr val="002060"/>
                </a:solidFill>
                <a:latin typeface="+mj-lt"/>
                <a:ea typeface="+mj-ea"/>
                <a:cs typeface="+mj-cs"/>
              </a:rPr>
              <a:t>dégrade</a:t>
            </a:r>
            <a:r>
              <a:rPr lang="en-US" sz="2800" b="1" dirty="0">
                <a:solidFill>
                  <a:srgbClr val="002060"/>
                </a:solidFill>
                <a:latin typeface="+mj-lt"/>
                <a:ea typeface="+mj-ea"/>
                <a:cs typeface="+mj-cs"/>
              </a:rPr>
              <a:t>…</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D4AFD8D-DAC9-4A62-B836-8BCBB82BBAB6}"/>
              </a:ext>
            </a:extLst>
          </p:cNvPr>
          <p:cNvSpPr txBox="1"/>
          <p:nvPr/>
        </p:nvSpPr>
        <p:spPr>
          <a:xfrm>
            <a:off x="412770" y="3729482"/>
            <a:ext cx="5284118" cy="320725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100" dirty="0">
                <a:solidFill>
                  <a:srgbClr val="00B0F0"/>
                </a:solidFill>
              </a:rPr>
              <a:t>Sur le front de </a:t>
            </a:r>
            <a:r>
              <a:rPr lang="en-US" sz="2100" dirty="0" err="1">
                <a:solidFill>
                  <a:srgbClr val="00B0F0"/>
                </a:solidFill>
              </a:rPr>
              <a:t>l’emploi</a:t>
            </a:r>
            <a:r>
              <a:rPr lang="en-US" sz="2100" dirty="0">
                <a:solidFill>
                  <a:srgbClr val="00B0F0"/>
                </a:solidFill>
              </a:rPr>
              <a:t> et du </a:t>
            </a:r>
            <a:r>
              <a:rPr lang="en-US" sz="2100" dirty="0" err="1">
                <a:solidFill>
                  <a:srgbClr val="00B0F0"/>
                </a:solidFill>
              </a:rPr>
              <a:t>chômage</a:t>
            </a:r>
            <a:endParaRPr lang="en-US" sz="2100" dirty="0">
              <a:solidFill>
                <a:srgbClr val="00B0F0"/>
              </a:solidFill>
            </a:endParaRPr>
          </a:p>
          <a:p>
            <a:pPr marL="285750" indent="-228600">
              <a:lnSpc>
                <a:spcPct val="90000"/>
              </a:lnSpc>
              <a:spcAft>
                <a:spcPts val="600"/>
              </a:spcAft>
              <a:buFont typeface="Arial" panose="020B0604020202020204" pitchFamily="34" charset="0"/>
              <a:buChar char="•"/>
            </a:pPr>
            <a:r>
              <a:rPr lang="en-US" sz="2100" dirty="0" err="1">
                <a:solidFill>
                  <a:srgbClr val="00B0F0"/>
                </a:solidFill>
              </a:rPr>
              <a:t>En</a:t>
            </a:r>
            <a:r>
              <a:rPr lang="en-US" sz="2100" dirty="0">
                <a:solidFill>
                  <a:srgbClr val="00B0F0"/>
                </a:solidFill>
              </a:rPr>
              <a:t> matière de </a:t>
            </a:r>
            <a:r>
              <a:rPr lang="en-US" sz="2100" dirty="0" err="1">
                <a:solidFill>
                  <a:srgbClr val="00B0F0"/>
                </a:solidFill>
              </a:rPr>
              <a:t>santé</a:t>
            </a:r>
            <a:endParaRPr lang="en-US" sz="2100" dirty="0">
              <a:solidFill>
                <a:srgbClr val="00B0F0"/>
              </a:solidFill>
            </a:endParaRPr>
          </a:p>
          <a:p>
            <a:pPr marL="285750" indent="-228600">
              <a:lnSpc>
                <a:spcPct val="90000"/>
              </a:lnSpc>
              <a:spcAft>
                <a:spcPts val="600"/>
              </a:spcAft>
              <a:buFont typeface="Arial" panose="020B0604020202020204" pitchFamily="34" charset="0"/>
              <a:buChar char="•"/>
            </a:pPr>
            <a:r>
              <a:rPr lang="en-US" sz="2100" dirty="0">
                <a:solidFill>
                  <a:srgbClr val="00B0F0"/>
                </a:solidFill>
              </a:rPr>
              <a:t>Du point de </a:t>
            </a:r>
            <a:r>
              <a:rPr lang="en-US" sz="2100" dirty="0" err="1">
                <a:solidFill>
                  <a:srgbClr val="00B0F0"/>
                </a:solidFill>
              </a:rPr>
              <a:t>vue</a:t>
            </a:r>
            <a:r>
              <a:rPr lang="en-US" sz="2100" dirty="0">
                <a:solidFill>
                  <a:srgbClr val="00B0F0"/>
                </a:solidFill>
              </a:rPr>
              <a:t> des </a:t>
            </a:r>
            <a:r>
              <a:rPr lang="en-US" sz="2100" dirty="0" err="1">
                <a:solidFill>
                  <a:srgbClr val="00B0F0"/>
                </a:solidFill>
              </a:rPr>
              <a:t>difficultés</a:t>
            </a:r>
            <a:r>
              <a:rPr lang="en-US" sz="2100" dirty="0">
                <a:solidFill>
                  <a:srgbClr val="00B0F0"/>
                </a:solidFill>
              </a:rPr>
              <a:t> </a:t>
            </a:r>
            <a:r>
              <a:rPr lang="en-US" sz="2100" dirty="0" err="1">
                <a:solidFill>
                  <a:srgbClr val="00B0F0"/>
                </a:solidFill>
              </a:rPr>
              <a:t>économiques</a:t>
            </a:r>
            <a:r>
              <a:rPr lang="en-US" sz="2100" dirty="0">
                <a:solidFill>
                  <a:srgbClr val="00B0F0"/>
                </a:solidFill>
              </a:rPr>
              <a:t> de </a:t>
            </a:r>
            <a:r>
              <a:rPr lang="en-US" sz="2100" dirty="0" err="1">
                <a:solidFill>
                  <a:srgbClr val="00B0F0"/>
                </a:solidFill>
              </a:rPr>
              <a:t>certains</a:t>
            </a:r>
            <a:r>
              <a:rPr lang="en-US" sz="2100" dirty="0">
                <a:solidFill>
                  <a:srgbClr val="00B0F0"/>
                </a:solidFill>
              </a:rPr>
              <a:t> ménages </a:t>
            </a:r>
          </a:p>
          <a:p>
            <a:pPr marL="285750" indent="-228600">
              <a:lnSpc>
                <a:spcPct val="90000"/>
              </a:lnSpc>
              <a:spcAft>
                <a:spcPts val="600"/>
              </a:spcAft>
              <a:buFont typeface="Arial" panose="020B0604020202020204" pitchFamily="34" charset="0"/>
              <a:buChar char="•"/>
            </a:pPr>
            <a:r>
              <a:rPr lang="en-US" sz="2100" dirty="0">
                <a:solidFill>
                  <a:srgbClr val="00B0F0"/>
                </a:solidFill>
              </a:rPr>
              <a:t>Et </a:t>
            </a:r>
            <a:r>
              <a:rPr lang="en-US" sz="2100" dirty="0" err="1">
                <a:solidFill>
                  <a:srgbClr val="00B0F0"/>
                </a:solidFill>
              </a:rPr>
              <a:t>l’isolement</a:t>
            </a:r>
            <a:r>
              <a:rPr lang="en-US" sz="2100" dirty="0">
                <a:solidFill>
                  <a:srgbClr val="00B0F0"/>
                </a:solidFill>
              </a:rPr>
              <a:t> </a:t>
            </a:r>
            <a:r>
              <a:rPr lang="en-US" sz="2100" dirty="0" err="1">
                <a:solidFill>
                  <a:srgbClr val="00B0F0"/>
                </a:solidFill>
              </a:rPr>
              <a:t>relationnel</a:t>
            </a:r>
            <a:r>
              <a:rPr lang="en-US" sz="2100" dirty="0">
                <a:solidFill>
                  <a:srgbClr val="00B0F0"/>
                </a:solidFill>
              </a:rPr>
              <a:t> </a:t>
            </a:r>
          </a:p>
        </p:txBody>
      </p:sp>
      <p:sp>
        <p:nvSpPr>
          <p:cNvPr id="4" name="Espace réservé du numéro de diapositive 3">
            <a:extLst>
              <a:ext uri="{FF2B5EF4-FFF2-40B4-BE49-F238E27FC236}">
                <a16:creationId xmlns:a16="http://schemas.microsoft.com/office/drawing/2014/main" id="{D34D41F0-7E0B-4F4A-97D3-3B3B98AD5FA7}"/>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lgn="r">
              <a:spcAft>
                <a:spcPts val="600"/>
              </a:spcAft>
              <a:defRPr/>
            </a:pPr>
            <a:fld id="{1B657BA9-EC5E-40D7-BBDA-32C61981E3FD}" type="slidenum">
              <a:rPr lang="en-US" sz="1200">
                <a:latin typeface="Calibri" panose="020F0502020204030204"/>
              </a:rPr>
              <a:pPr algn="r">
                <a:spcAft>
                  <a:spcPts val="600"/>
                </a:spcAft>
                <a:defRPr/>
              </a:pPr>
              <a:t>18</a:t>
            </a:fld>
            <a:endParaRPr lang="en-US" sz="1200">
              <a:latin typeface="Calibri" panose="020F0502020204030204"/>
            </a:endParaRPr>
          </a:p>
        </p:txBody>
      </p:sp>
    </p:spTree>
    <p:extLst>
      <p:ext uri="{BB962C8B-B14F-4D97-AF65-F5344CB8AC3E}">
        <p14:creationId xmlns:p14="http://schemas.microsoft.com/office/powerpoint/2010/main" val="280201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543934-D6F7-4032-8CD8-634CBAB0A6B4}"/>
              </a:ext>
            </a:extLst>
          </p:cNvPr>
          <p:cNvSpPr>
            <a:spLocks noGrp="1"/>
          </p:cNvSpPr>
          <p:nvPr>
            <p:ph type="title"/>
          </p:nvPr>
        </p:nvSpPr>
        <p:spPr>
          <a:xfrm>
            <a:off x="608949" y="3005777"/>
            <a:ext cx="6216780" cy="646331"/>
          </a:xfrm>
        </p:spPr>
        <p:txBody>
          <a:bodyPr/>
          <a:lstStyle/>
          <a:p>
            <a:r>
              <a:rPr lang="fr-FR" dirty="0"/>
              <a:t>Sur le marché du travail</a:t>
            </a:r>
          </a:p>
        </p:txBody>
      </p:sp>
      <p:sp>
        <p:nvSpPr>
          <p:cNvPr id="4" name="Espace réservé du numéro de diapositive 3">
            <a:extLst>
              <a:ext uri="{FF2B5EF4-FFF2-40B4-BE49-F238E27FC236}">
                <a16:creationId xmlns:a16="http://schemas.microsoft.com/office/drawing/2014/main" id="{EB1B9E19-28AC-42BB-9E21-6FEC43810626}"/>
              </a:ext>
            </a:extLst>
          </p:cNvPr>
          <p:cNvSpPr>
            <a:spLocks noGrp="1"/>
          </p:cNvSpPr>
          <p:nvPr>
            <p:ph type="sldNum" sz="quarter" idx="4294967295"/>
          </p:nvPr>
        </p:nvSpPr>
        <p:spPr>
          <a:xfrm>
            <a:off x="11618913" y="6210300"/>
            <a:ext cx="573087" cy="365125"/>
          </a:xfrm>
        </p:spPr>
        <p:txBody>
          <a:bodyPr/>
          <a:lstStyle/>
          <a:p>
            <a:fld id="{1B657BA9-EC5E-40D7-BBDA-32C61981E3FD}" type="slidenum">
              <a:rPr lang="fr-FR" smtClean="0"/>
              <a:t>19</a:t>
            </a:fld>
            <a:endParaRPr lang="fr-FR"/>
          </a:p>
        </p:txBody>
      </p:sp>
    </p:spTree>
    <p:extLst>
      <p:ext uri="{BB962C8B-B14F-4D97-AF65-F5344CB8AC3E}">
        <p14:creationId xmlns:p14="http://schemas.microsoft.com/office/powerpoint/2010/main" val="173393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1991A-FAB6-4C9B-83E3-25567CAA357B}"/>
              </a:ext>
            </a:extLst>
          </p:cNvPr>
          <p:cNvSpPr>
            <a:spLocks noGrp="1"/>
          </p:cNvSpPr>
          <p:nvPr>
            <p:ph type="title"/>
          </p:nvPr>
        </p:nvSpPr>
        <p:spPr>
          <a:xfrm>
            <a:off x="259601" y="287072"/>
            <a:ext cx="11124679" cy="953557"/>
          </a:xfrm>
        </p:spPr>
        <p:txBody>
          <a:bodyPr vert="horz" lIns="91440" tIns="45720" rIns="91440" bIns="45720" rtlCol="0" anchor="b">
            <a:noAutofit/>
          </a:bodyPr>
          <a:lstStyle/>
          <a:p>
            <a:pPr algn="l"/>
            <a:r>
              <a:rPr lang="fr-FR" altLang="fr-FR" sz="3600" dirty="0">
                <a:solidFill>
                  <a:srgbClr val="002060"/>
                </a:solidFill>
              </a:rPr>
              <a:t>Le CR</a:t>
            </a:r>
            <a:r>
              <a:rPr lang="fr-FR" sz="3600" dirty="0">
                <a:solidFill>
                  <a:srgbClr val="002060"/>
                </a:solidFill>
                <a:cs typeface="Calibri" panose="020F0502020204030204" pitchFamily="34" charset="0"/>
              </a:rPr>
              <a:t>É</a:t>
            </a:r>
            <a:r>
              <a:rPr lang="fr-FR" altLang="fr-FR" sz="3600" dirty="0">
                <a:solidFill>
                  <a:srgbClr val="002060"/>
                </a:solidFill>
              </a:rPr>
              <a:t>DOC, un expert indépendant </a:t>
            </a:r>
            <a:br>
              <a:rPr lang="fr-FR" altLang="fr-FR" sz="3600" dirty="0">
                <a:solidFill>
                  <a:srgbClr val="002060"/>
                </a:solidFill>
              </a:rPr>
            </a:br>
            <a:r>
              <a:rPr lang="fr-FR" altLang="fr-FR" sz="3600" dirty="0">
                <a:solidFill>
                  <a:srgbClr val="002060"/>
                </a:solidFill>
              </a:rPr>
              <a:t>contribuant au débat public</a:t>
            </a:r>
            <a:endParaRPr lang="en-US" sz="3600" dirty="0">
              <a:solidFill>
                <a:srgbClr val="002060"/>
              </a:solidFill>
              <a:latin typeface="+mj-lt"/>
              <a:ea typeface="+mj-ea"/>
              <a:cs typeface="+mj-cs"/>
            </a:endParaRPr>
          </a:p>
        </p:txBody>
      </p:sp>
      <p:sp>
        <p:nvSpPr>
          <p:cNvPr id="12" name="Espace réservé du contenu 2">
            <a:extLst>
              <a:ext uri="{FF2B5EF4-FFF2-40B4-BE49-F238E27FC236}">
                <a16:creationId xmlns:a16="http://schemas.microsoft.com/office/drawing/2014/main" id="{15463DD2-C2C1-4220-9715-07DCA1C8D6CD}"/>
              </a:ext>
            </a:extLst>
          </p:cNvPr>
          <p:cNvSpPr txBox="1">
            <a:spLocks/>
          </p:cNvSpPr>
          <p:nvPr/>
        </p:nvSpPr>
        <p:spPr>
          <a:xfrm>
            <a:off x="4521932" y="416428"/>
            <a:ext cx="6678019" cy="53332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633" b="0" i="0" u="none" strike="noStrike" kern="1200" cap="none" spc="0" normalizeH="0" baseline="0" noProof="0" dirty="0">
              <a:ln>
                <a:noFill/>
              </a:ln>
              <a:solidFill>
                <a:srgbClr val="009EE0"/>
              </a:solidFill>
              <a:effectLst/>
              <a:uLnTx/>
              <a:uFillTx/>
              <a:latin typeface="Arial"/>
              <a:ea typeface="+mn-ea"/>
              <a:cs typeface="+mn-cs"/>
            </a:endParaRPr>
          </a:p>
        </p:txBody>
      </p:sp>
      <p:sp>
        <p:nvSpPr>
          <p:cNvPr id="16" name="Espace réservé du contenu 2">
            <a:extLst>
              <a:ext uri="{FF2B5EF4-FFF2-40B4-BE49-F238E27FC236}">
                <a16:creationId xmlns:a16="http://schemas.microsoft.com/office/drawing/2014/main" id="{8D5F7C4C-D8C5-451C-A29E-52DFA8CFA37F}"/>
              </a:ext>
            </a:extLst>
          </p:cNvPr>
          <p:cNvSpPr txBox="1">
            <a:spLocks/>
          </p:cNvSpPr>
          <p:nvPr/>
        </p:nvSpPr>
        <p:spPr>
          <a:xfrm>
            <a:off x="5305833" y="1369985"/>
            <a:ext cx="6682137" cy="507158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0000"/>
                </a:solidFill>
                <a:effectLst/>
                <a:uLnTx/>
                <a:uFillTx/>
                <a:latin typeface="Arial"/>
                <a:ea typeface="+mn-ea"/>
                <a:cs typeface="+mn-cs"/>
              </a:rPr>
              <a:t>L’indépendance</a:t>
            </a:r>
            <a:r>
              <a:rPr kumimoji="0" lang="fr-FR" sz="1400" b="0" i="0" u="none" strike="noStrike" kern="1200" cap="none" spc="0" normalizeH="0" baseline="0" noProof="0" dirty="0">
                <a:ln>
                  <a:noFill/>
                </a:ln>
                <a:solidFill>
                  <a:srgbClr val="000000"/>
                </a:solidFill>
                <a:effectLst/>
                <a:uLnTx/>
                <a:uFillTx/>
                <a:latin typeface="Arial"/>
                <a:ea typeface="+mn-ea"/>
                <a:cs typeface="+mn-cs"/>
              </a:rPr>
              <a:t> : </a:t>
            </a:r>
            <a:r>
              <a:rPr kumimoji="0" lang="fr-FR" sz="1400" b="1" i="0" u="none" strike="noStrike" kern="1200" cap="none" spc="0" normalizeH="0" baseline="0" noProof="0" dirty="0">
                <a:ln>
                  <a:noFill/>
                </a:ln>
                <a:solidFill>
                  <a:srgbClr val="00B0F0"/>
                </a:solidFill>
                <a:effectLst/>
                <a:uLnTx/>
                <a:uFillTx/>
                <a:latin typeface="Arial"/>
                <a:ea typeface="+mn-ea"/>
                <a:cs typeface="+mn-cs"/>
              </a:rPr>
              <a:t>association loi 1901</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Fondée en 1953, peu de temps après l’INSEE</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Née comme un détachement de chercheurs du </a:t>
            </a:r>
            <a:r>
              <a:rPr kumimoji="0" lang="fr-FR" sz="1200" b="1" i="0" u="none" strike="noStrike" kern="1200" cap="none" spc="0" normalizeH="0" baseline="0" noProof="0" dirty="0">
                <a:ln>
                  <a:noFill/>
                </a:ln>
                <a:solidFill>
                  <a:srgbClr val="00B0F0"/>
                </a:solidFill>
                <a:effectLst/>
                <a:uLnTx/>
                <a:uFillTx/>
                <a:latin typeface="Arial"/>
                <a:ea typeface="+mn-ea"/>
                <a:cs typeface="+mn-cs"/>
              </a:rPr>
              <a:t>CNRS</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 président du CREDOC est nommé par le ministre de l’Economie</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Conseil d’administration : secteur public essentiellement</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Les ressources du CREDOC sont </a:t>
            </a:r>
            <a:r>
              <a:rPr kumimoji="0" lang="fr-FR" sz="1200" b="1" i="0" u="none" strike="noStrike" kern="1200" cap="none" spc="0" normalizeH="0" baseline="0" noProof="0" dirty="0">
                <a:ln>
                  <a:noFill/>
                </a:ln>
                <a:solidFill>
                  <a:srgbClr val="00B0F0"/>
                </a:solidFill>
                <a:effectLst/>
                <a:uLnTx/>
                <a:uFillTx/>
                <a:latin typeface="Arial"/>
                <a:ea typeface="+mn-ea"/>
                <a:cs typeface="+mn-cs"/>
              </a:rPr>
              <a:t>autofinancées à 90%, via la réponse à des appels d’offre, des marchés de gré à gré, des conventions de recherche</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10% de financement public en contrepartie de </a:t>
            </a:r>
            <a:r>
              <a:rPr kumimoji="0" lang="fr-FR" sz="1200" b="1" i="0" u="none" strike="noStrike" kern="1200" cap="none" spc="0" normalizeH="0" baseline="0" noProof="0" dirty="0">
                <a:ln>
                  <a:noFill/>
                </a:ln>
                <a:solidFill>
                  <a:srgbClr val="00B0F0"/>
                </a:solidFill>
                <a:effectLst/>
                <a:uLnTx/>
                <a:uFillTx/>
                <a:latin typeface="Arial"/>
                <a:ea typeface="+mn-ea"/>
                <a:cs typeface="+mn-cs"/>
              </a:rPr>
              <a:t>missions d’intérêt général </a:t>
            </a:r>
            <a:r>
              <a:rPr kumimoji="0" lang="fr-FR" sz="1200" b="0" i="0" u="none" strike="noStrike" kern="1200" cap="none" spc="0" normalizeH="0" baseline="0" noProof="0" dirty="0">
                <a:ln>
                  <a:noFill/>
                </a:ln>
                <a:solidFill>
                  <a:srgbClr val="000000"/>
                </a:solidFill>
                <a:effectLst/>
                <a:uLnTx/>
                <a:uFillTx/>
                <a:latin typeface="Arial"/>
                <a:ea typeface="+mn-ea"/>
                <a:cs typeface="+mn-cs"/>
              </a:rPr>
              <a:t>(recherche, publications, interventions publiques)</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0000"/>
                </a:solidFill>
                <a:effectLst/>
                <a:uLnTx/>
                <a:uFillTx/>
                <a:latin typeface="Arial"/>
                <a:ea typeface="+mn-ea"/>
                <a:cs typeface="+mn-cs"/>
              </a:rPr>
              <a:t>35 salariés </a:t>
            </a:r>
          </a:p>
          <a:p>
            <a:pPr marL="144000" marR="0" lvl="0" indent="0" algn="l" defTabSz="914400" rtl="0" eaLnBrk="1" fontAlgn="auto" latinLnBrk="0" hangingPunct="1">
              <a:lnSpc>
                <a:spcPct val="100000"/>
              </a:lnSpc>
              <a:spcBef>
                <a:spcPts val="0"/>
              </a:spcBef>
              <a:spcAft>
                <a:spcPts val="600"/>
              </a:spcAft>
              <a:buClrTx/>
              <a:buSzPct val="101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Des </a:t>
            </a:r>
            <a:r>
              <a:rPr kumimoji="0" lang="fr-FR" sz="1200" b="1" i="0" u="none" strike="noStrike" kern="1200" cap="none" spc="0" normalizeH="0" baseline="0" noProof="0" dirty="0">
                <a:ln>
                  <a:noFill/>
                </a:ln>
                <a:solidFill>
                  <a:srgbClr val="00B0F0"/>
                </a:solidFill>
                <a:effectLst/>
                <a:uLnTx/>
                <a:uFillTx/>
                <a:latin typeface="Arial"/>
                <a:ea typeface="+mn-ea"/>
                <a:cs typeface="+mn-cs"/>
              </a:rPr>
              <a:t>experts de haut niveau </a:t>
            </a:r>
            <a:r>
              <a:rPr kumimoji="0" lang="fr-FR" sz="1200" b="0" i="0" u="none" strike="noStrike" kern="1200" cap="none" spc="0" normalizeH="0" baseline="0" noProof="0" dirty="0">
                <a:ln>
                  <a:noFill/>
                </a:ln>
                <a:solidFill>
                  <a:srgbClr val="000000"/>
                </a:solidFill>
                <a:effectLst/>
                <a:uLnTx/>
                <a:uFillTx/>
                <a:latin typeface="Arial"/>
                <a:ea typeface="+mn-ea"/>
                <a:cs typeface="+mn-cs"/>
              </a:rPr>
              <a:t>(une dizaine sont titulaires d’un doctorat)</a:t>
            </a:r>
          </a:p>
          <a:p>
            <a:pPr marL="144000" marR="0" lvl="0" indent="0" algn="l" defTabSz="914400" rtl="0" eaLnBrk="1" fontAlgn="auto" latinLnBrk="0" hangingPunct="1">
              <a:lnSpc>
                <a:spcPct val="100000"/>
              </a:lnSpc>
              <a:spcBef>
                <a:spcPts val="0"/>
              </a:spcBef>
              <a:spcAft>
                <a:spcPts val="600"/>
              </a:spcAft>
              <a:buClrTx/>
              <a:buSzPct val="101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Des </a:t>
            </a:r>
            <a:r>
              <a:rPr kumimoji="0" lang="fr-FR" sz="1200" b="1" i="0" u="none" strike="noStrike" kern="1200" cap="none" spc="0" normalizeH="0" baseline="0" noProof="0" dirty="0">
                <a:ln>
                  <a:noFill/>
                </a:ln>
                <a:solidFill>
                  <a:srgbClr val="00B0F0"/>
                </a:solidFill>
                <a:effectLst/>
                <a:uLnTx/>
                <a:uFillTx/>
                <a:latin typeface="Arial"/>
                <a:ea typeface="+mn-ea"/>
                <a:cs typeface="+mn-cs"/>
              </a:rPr>
              <a:t>équipes pluridisciplinaires </a:t>
            </a:r>
            <a:r>
              <a:rPr kumimoji="0" lang="fr-FR" sz="1200" b="0" i="0" u="none" strike="noStrike" kern="1200" cap="none" spc="0" normalizeH="0" baseline="0" noProof="0" dirty="0">
                <a:ln>
                  <a:noFill/>
                </a:ln>
                <a:solidFill>
                  <a:srgbClr val="000000"/>
                </a:solidFill>
                <a:effectLst/>
                <a:uLnTx/>
                <a:uFillTx/>
                <a:latin typeface="Arial"/>
                <a:ea typeface="+mn-ea"/>
                <a:cs typeface="+mn-cs"/>
              </a:rPr>
              <a:t>: sociologues, économistes, politistes, géographes, anthropologues, statisticiens, mathématiciens, informaticiens, data </a:t>
            </a:r>
            <a:r>
              <a:rPr kumimoji="0" lang="fr-FR" sz="1200" b="0" i="0" u="none" strike="noStrike" kern="1200" cap="none" spc="0" normalizeH="0" baseline="0" noProof="0" dirty="0" err="1">
                <a:ln>
                  <a:noFill/>
                </a:ln>
                <a:solidFill>
                  <a:srgbClr val="000000"/>
                </a:solidFill>
                <a:effectLst/>
                <a:uLnTx/>
                <a:uFillTx/>
                <a:latin typeface="Arial"/>
                <a:ea typeface="+mn-ea"/>
                <a:cs typeface="+mn-cs"/>
              </a:rPr>
              <a:t>scientists</a:t>
            </a:r>
            <a:r>
              <a:rPr kumimoji="0" lang="fr-FR" sz="1200" b="0" i="0" u="none" strike="noStrike" kern="1200" cap="none" spc="0" normalizeH="0" baseline="0" noProof="0" dirty="0">
                <a:ln>
                  <a:noFill/>
                </a:ln>
                <a:solidFill>
                  <a:srgbClr val="000000"/>
                </a:solidFill>
                <a:effectLst/>
                <a:uLnTx/>
                <a:uFillTx/>
                <a:latin typeface="Arial"/>
                <a:ea typeface="+mn-ea"/>
                <a:cs typeface="+mn-cs"/>
              </a:rPr>
              <a:t>, ingénieurs, nutritionnistes, agronomes</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0000"/>
                </a:solidFill>
                <a:effectLst/>
                <a:uLnTx/>
                <a:uFillTx/>
                <a:latin typeface="Arial"/>
                <a:ea typeface="+mn-ea"/>
                <a:cs typeface="+mn-cs"/>
              </a:rPr>
              <a:t>150 études par an</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1" i="0" u="none" strike="noStrike" kern="1200" cap="none" spc="0" normalizeH="0" baseline="0" noProof="0" dirty="0">
                <a:ln>
                  <a:noFill/>
                </a:ln>
                <a:solidFill>
                  <a:srgbClr val="00B0F0"/>
                </a:solidFill>
                <a:effectLst/>
                <a:uLnTx/>
                <a:uFillTx/>
                <a:latin typeface="Arial"/>
                <a:ea typeface="+mn-ea"/>
                <a:cs typeface="+mn-cs"/>
              </a:rPr>
              <a:t>À la demande de clients </a:t>
            </a:r>
            <a:r>
              <a:rPr kumimoji="0" lang="fr-FR" sz="1200" b="0" i="0" u="none" strike="noStrike" kern="1200" cap="none" spc="0" normalizeH="0" baseline="0" noProof="0" dirty="0">
                <a:ln>
                  <a:noFill/>
                </a:ln>
                <a:solidFill>
                  <a:srgbClr val="000000"/>
                </a:solidFill>
                <a:effectLst/>
                <a:uLnTx/>
                <a:uFillTx/>
                <a:latin typeface="Arial"/>
                <a:ea typeface="+mn-ea"/>
                <a:cs typeface="+mn-cs"/>
              </a:rPr>
              <a:t>publics ou privés</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Près de la moitié sont </a:t>
            </a:r>
            <a:r>
              <a:rPr kumimoji="0" lang="fr-FR" sz="1200" b="1" i="0" u="none" strike="noStrike" kern="1200" cap="none" spc="0" normalizeH="0" baseline="0" noProof="0" dirty="0">
                <a:ln>
                  <a:noFill/>
                </a:ln>
                <a:solidFill>
                  <a:srgbClr val="00B0F0"/>
                </a:solidFill>
                <a:effectLst/>
                <a:uLnTx/>
                <a:uFillTx/>
                <a:latin typeface="Arial"/>
                <a:ea typeface="+mn-ea"/>
                <a:cs typeface="+mn-cs"/>
              </a:rPr>
              <a:t>publiées</a:t>
            </a:r>
          </a:p>
          <a:p>
            <a:pPr marL="144000" marR="0" lvl="0" indent="0" algn="l" defTabSz="914400" rtl="0" eaLnBrk="1" fontAlgn="auto" latinLnBrk="0" hangingPunct="1">
              <a:lnSpc>
                <a:spcPct val="100000"/>
              </a:lnSpc>
              <a:spcBef>
                <a:spcPts val="0"/>
              </a:spcBef>
              <a:spcAft>
                <a:spcPts val="600"/>
              </a:spcAft>
              <a:buClrTx/>
              <a:buSzPct val="100000"/>
              <a:buFont typeface="Arial" panose="020B0604020202020204" pitchFamily="34" charset="0"/>
              <a:buNone/>
              <a:tabLst/>
              <a:defRPr/>
            </a:pPr>
            <a:r>
              <a:rPr kumimoji="0" lang="fr-FR" sz="1200" b="0" i="0" u="none" strike="noStrike" kern="1200" cap="none" spc="0" normalizeH="0" baseline="0" noProof="0" dirty="0">
                <a:ln>
                  <a:noFill/>
                </a:ln>
                <a:solidFill>
                  <a:srgbClr val="000000"/>
                </a:solidFill>
                <a:effectLst/>
                <a:uLnTx/>
                <a:uFillTx/>
                <a:latin typeface="Arial"/>
                <a:ea typeface="+mn-ea"/>
                <a:cs typeface="+mn-cs"/>
              </a:rPr>
              <a:t>3 principales publications : 4 pages, collection des rapports, cahiers de recherche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5" name="Picture 5">
            <a:extLst>
              <a:ext uri="{FF2B5EF4-FFF2-40B4-BE49-F238E27FC236}">
                <a16:creationId xmlns:a16="http://schemas.microsoft.com/office/drawing/2014/main" id="{7B2F31D6-B447-4250-B0C8-4E93221F3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297" y="4975723"/>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 name="Picture 7">
            <a:extLst>
              <a:ext uri="{FF2B5EF4-FFF2-40B4-BE49-F238E27FC236}">
                <a16:creationId xmlns:a16="http://schemas.microsoft.com/office/drawing/2014/main" id="{08EE8DA4-6785-41F0-A67F-D3F422C2B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958" y="1481150"/>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8" name="Picture 8">
            <a:extLst>
              <a:ext uri="{FF2B5EF4-FFF2-40B4-BE49-F238E27FC236}">
                <a16:creationId xmlns:a16="http://schemas.microsoft.com/office/drawing/2014/main" id="{69D672FA-52F3-4D27-9EE7-A6D29A51F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878" y="4296628"/>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 name="Picture 9">
            <a:extLst>
              <a:ext uri="{FF2B5EF4-FFF2-40B4-BE49-F238E27FC236}">
                <a16:creationId xmlns:a16="http://schemas.microsoft.com/office/drawing/2014/main" id="{495825AA-5849-44A3-B129-D685802BC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297" y="2127618"/>
            <a:ext cx="767003" cy="527366"/>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0" name="Picture 11">
            <a:extLst>
              <a:ext uri="{FF2B5EF4-FFF2-40B4-BE49-F238E27FC236}">
                <a16:creationId xmlns:a16="http://schemas.microsoft.com/office/drawing/2014/main" id="{C252EF9D-A7A1-4BA6-927C-F354C42CCB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426" y="2811741"/>
            <a:ext cx="769181" cy="52736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 name="Picture 16">
            <a:extLst>
              <a:ext uri="{FF2B5EF4-FFF2-40B4-BE49-F238E27FC236}">
                <a16:creationId xmlns:a16="http://schemas.microsoft.com/office/drawing/2014/main" id="{C0A2CDDE-B9AB-455C-B56C-C4583B63F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515" y="4296628"/>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 name="Picture 17">
            <a:extLst>
              <a:ext uri="{FF2B5EF4-FFF2-40B4-BE49-F238E27FC236}">
                <a16:creationId xmlns:a16="http://schemas.microsoft.com/office/drawing/2014/main" id="{BFE20240-958C-4678-8B98-20624DB6D7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515" y="3557067"/>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3" name="Picture 20">
            <a:extLst>
              <a:ext uri="{FF2B5EF4-FFF2-40B4-BE49-F238E27FC236}">
                <a16:creationId xmlns:a16="http://schemas.microsoft.com/office/drawing/2014/main" id="{0B45AA0E-8A03-417D-883C-304D660B29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1207" y="4296628"/>
            <a:ext cx="769182"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 name="Picture 21">
            <a:extLst>
              <a:ext uri="{FF2B5EF4-FFF2-40B4-BE49-F238E27FC236}">
                <a16:creationId xmlns:a16="http://schemas.microsoft.com/office/drawing/2014/main" id="{80443206-9843-4619-AD87-7E6E42A28D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4958" y="3557067"/>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 name="Picture 22">
            <a:extLst>
              <a:ext uri="{FF2B5EF4-FFF2-40B4-BE49-F238E27FC236}">
                <a16:creationId xmlns:a16="http://schemas.microsoft.com/office/drawing/2014/main" id="{F5637B1D-1358-4ABB-AC45-4B433A169B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2878" y="3557067"/>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 name="Picture 23">
            <a:extLst>
              <a:ext uri="{FF2B5EF4-FFF2-40B4-BE49-F238E27FC236}">
                <a16:creationId xmlns:a16="http://schemas.microsoft.com/office/drawing/2014/main" id="{A96015EA-1DE1-485D-A988-5F5F9373ED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4443" y="2810609"/>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7" name="Picture 24">
            <a:extLst>
              <a:ext uri="{FF2B5EF4-FFF2-40B4-BE49-F238E27FC236}">
                <a16:creationId xmlns:a16="http://schemas.microsoft.com/office/drawing/2014/main" id="{D66045C9-1B8D-42EA-B60D-B70364AAFB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1789" y="2126487"/>
            <a:ext cx="769181"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5">
            <a:extLst>
              <a:ext uri="{FF2B5EF4-FFF2-40B4-BE49-F238E27FC236}">
                <a16:creationId xmlns:a16="http://schemas.microsoft.com/office/drawing/2014/main" id="{F6288E83-40DD-4D8B-A949-572A1FF796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3869" y="2134033"/>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 name="Picture 26">
            <a:extLst>
              <a:ext uri="{FF2B5EF4-FFF2-40B4-BE49-F238E27FC236}">
                <a16:creationId xmlns:a16="http://schemas.microsoft.com/office/drawing/2014/main" id="{87DD6E5D-EFE6-4FE3-B2E4-1CE53D59FD7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2297" y="2810609"/>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 name="Picture 28">
            <a:extLst>
              <a:ext uri="{FF2B5EF4-FFF2-40B4-BE49-F238E27FC236}">
                <a16:creationId xmlns:a16="http://schemas.microsoft.com/office/drawing/2014/main" id="{9CDF4A33-17DC-4273-A71D-3D2C6D4B00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1789" y="4974591"/>
            <a:ext cx="769181" cy="53189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 name="Picture 29">
            <a:extLst>
              <a:ext uri="{FF2B5EF4-FFF2-40B4-BE49-F238E27FC236}">
                <a16:creationId xmlns:a16="http://schemas.microsoft.com/office/drawing/2014/main" id="{2DBC8A93-EF38-4D88-97D4-AEFC6A59DD5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4958" y="2810609"/>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2" name="Picture 30">
            <a:extLst>
              <a:ext uri="{FF2B5EF4-FFF2-40B4-BE49-F238E27FC236}">
                <a16:creationId xmlns:a16="http://schemas.microsoft.com/office/drawing/2014/main" id="{9A1FFA32-8063-407F-818A-DAC61374E7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01207" y="3557067"/>
            <a:ext cx="769182"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3" name="Picture 32">
            <a:extLst>
              <a:ext uri="{FF2B5EF4-FFF2-40B4-BE49-F238E27FC236}">
                <a16:creationId xmlns:a16="http://schemas.microsoft.com/office/drawing/2014/main" id="{8BF7F44A-C687-4A3B-BE5A-59092C11E5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32878" y="2810609"/>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4" name="Picture 33">
            <a:extLst>
              <a:ext uri="{FF2B5EF4-FFF2-40B4-BE49-F238E27FC236}">
                <a16:creationId xmlns:a16="http://schemas.microsoft.com/office/drawing/2014/main" id="{21A22CA6-F3BF-441A-BF80-8D418F131F7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94443" y="4296628"/>
            <a:ext cx="767003"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 name="Picture 35">
            <a:extLst>
              <a:ext uri="{FF2B5EF4-FFF2-40B4-BE49-F238E27FC236}">
                <a16:creationId xmlns:a16="http://schemas.microsoft.com/office/drawing/2014/main" id="{82C3F604-D571-4BEE-95A6-F0CA2F0347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03869" y="4296628"/>
            <a:ext cx="769181" cy="52962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8" name="Image 67" descr="Une image contenant personne, mur, intérieur, habits&#10;&#10;Description générée automatiquement">
            <a:extLst>
              <a:ext uri="{FF2B5EF4-FFF2-40B4-BE49-F238E27FC236}">
                <a16:creationId xmlns:a16="http://schemas.microsoft.com/office/drawing/2014/main" id="{EA1E7EB8-56AD-4FCF-95B9-9B5046DB2BC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85994" y="3551649"/>
            <a:ext cx="783901" cy="540465"/>
          </a:xfrm>
          <a:prstGeom prst="rect">
            <a:avLst/>
          </a:prstGeom>
          <a:solidFill>
            <a:schemeClr val="bg1">
              <a:lumMod val="85000"/>
            </a:schemeClr>
          </a:solidFill>
        </p:spPr>
      </p:pic>
      <p:pic>
        <p:nvPicPr>
          <p:cNvPr id="71" name="Image 70" descr="Une image contenant personne, intérieur, habits, debout&#10;&#10;Description générée automatiquement">
            <a:extLst>
              <a:ext uri="{FF2B5EF4-FFF2-40B4-BE49-F238E27FC236}">
                <a16:creationId xmlns:a16="http://schemas.microsoft.com/office/drawing/2014/main" id="{5C00B34D-BF46-4412-A23E-9DD69AEC56E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05059" y="5642978"/>
            <a:ext cx="766800" cy="512052"/>
          </a:xfrm>
          <a:prstGeom prst="rect">
            <a:avLst/>
          </a:prstGeom>
          <a:solidFill>
            <a:schemeClr val="bg1">
              <a:lumMod val="85000"/>
            </a:schemeClr>
          </a:solidFill>
          <a:ln>
            <a:noFill/>
          </a:ln>
        </p:spPr>
      </p:pic>
      <p:pic>
        <p:nvPicPr>
          <p:cNvPr id="29" name="Image 28" descr="Solen Berhuet">
            <a:extLst>
              <a:ext uri="{FF2B5EF4-FFF2-40B4-BE49-F238E27FC236}">
                <a16:creationId xmlns:a16="http://schemas.microsoft.com/office/drawing/2014/main" id="{C120B7B7-A910-4A98-93F5-FFAD790F4C66}"/>
              </a:ext>
            </a:extLst>
          </p:cNvPr>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18131" y="4949511"/>
            <a:ext cx="767004" cy="527366"/>
          </a:xfrm>
          <a:prstGeom prst="rect">
            <a:avLst/>
          </a:prstGeom>
          <a:noFill/>
          <a:ln>
            <a:noFill/>
          </a:ln>
        </p:spPr>
      </p:pic>
    </p:spTree>
    <p:extLst>
      <p:ext uri="{BB962C8B-B14F-4D97-AF65-F5344CB8AC3E}">
        <p14:creationId xmlns:p14="http://schemas.microsoft.com/office/powerpoint/2010/main" val="309833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865E2207-113B-40FA-BEEF-B6AC4A137E28}"/>
              </a:ext>
            </a:extLst>
          </p:cNvPr>
          <p:cNvGraphicFramePr>
            <a:graphicFrameLocks/>
          </p:cNvGraphicFramePr>
          <p:nvPr>
            <p:extLst>
              <p:ext uri="{D42A27DB-BD31-4B8C-83A1-F6EECF244321}">
                <p14:modId xmlns:p14="http://schemas.microsoft.com/office/powerpoint/2010/main" val="1678386908"/>
              </p:ext>
            </p:extLst>
          </p:nvPr>
        </p:nvGraphicFramePr>
        <p:xfrm>
          <a:off x="504889" y="1674899"/>
          <a:ext cx="7334806" cy="43132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a:extLst>
              <a:ext uri="{FF2B5EF4-FFF2-40B4-BE49-F238E27FC236}">
                <a16:creationId xmlns:a16="http://schemas.microsoft.com/office/drawing/2014/main" id="{69797109-9B84-487C-840A-FFB74D609D42}"/>
              </a:ext>
            </a:extLst>
          </p:cNvPr>
          <p:cNvSpPr>
            <a:spLocks noGrp="1"/>
          </p:cNvSpPr>
          <p:nvPr>
            <p:ph type="title"/>
          </p:nvPr>
        </p:nvSpPr>
        <p:spPr>
          <a:xfrm>
            <a:off x="2191352" y="517312"/>
            <a:ext cx="8957767" cy="535531"/>
          </a:xfrm>
        </p:spPr>
        <p:txBody>
          <a:bodyPr/>
          <a:lstStyle/>
          <a:p>
            <a:r>
              <a:rPr lang="fr-FR" dirty="0">
                <a:solidFill>
                  <a:srgbClr val="002060"/>
                </a:solidFill>
              </a:rPr>
              <a:t>Le taux de chômage augmente</a:t>
            </a:r>
          </a:p>
        </p:txBody>
      </p:sp>
      <p:sp>
        <p:nvSpPr>
          <p:cNvPr id="5" name="Espace réservé du numéro de diapositive 4">
            <a:extLst>
              <a:ext uri="{FF2B5EF4-FFF2-40B4-BE49-F238E27FC236}">
                <a16:creationId xmlns:a16="http://schemas.microsoft.com/office/drawing/2014/main" id="{A04C0563-2824-4243-925E-77FC693F8836}"/>
              </a:ext>
            </a:extLst>
          </p:cNvPr>
          <p:cNvSpPr>
            <a:spLocks noGrp="1"/>
          </p:cNvSpPr>
          <p:nvPr>
            <p:ph type="sldNum" sz="quarter" idx="12"/>
          </p:nvPr>
        </p:nvSpPr>
        <p:spPr/>
        <p:txBody>
          <a:bodyPr/>
          <a:lstStyle/>
          <a:p>
            <a:fld id="{1B657BA9-EC5E-40D7-BBDA-32C61981E3FD}" type="slidenum">
              <a:rPr lang="fr-FR" smtClean="0"/>
              <a:t>20</a:t>
            </a:fld>
            <a:endParaRPr lang="fr-FR"/>
          </a:p>
        </p:txBody>
      </p:sp>
      <p:sp>
        <p:nvSpPr>
          <p:cNvPr id="10" name="ZoneTexte 9">
            <a:extLst>
              <a:ext uri="{FF2B5EF4-FFF2-40B4-BE49-F238E27FC236}">
                <a16:creationId xmlns:a16="http://schemas.microsoft.com/office/drawing/2014/main" id="{C35F9B98-55E3-4B21-BD8C-5F026076212E}"/>
              </a:ext>
            </a:extLst>
          </p:cNvPr>
          <p:cNvSpPr txBox="1"/>
          <p:nvPr/>
        </p:nvSpPr>
        <p:spPr>
          <a:xfrm>
            <a:off x="8170936" y="2030856"/>
            <a:ext cx="3735738" cy="3970318"/>
          </a:xfrm>
          <a:prstGeom prst="rect">
            <a:avLst/>
          </a:prstGeom>
          <a:noFill/>
        </p:spPr>
        <p:txBody>
          <a:bodyPr wrap="square" rtlCol="0">
            <a:spAutoFit/>
          </a:bodyPr>
          <a:lstStyle/>
          <a:p>
            <a:pPr algn="just"/>
            <a:r>
              <a:rPr lang="fr-FR" dirty="0"/>
              <a:t>Au troisième trimestre 2020, le nombre de chômeurs au sens du BIT atteint </a:t>
            </a:r>
            <a:r>
              <a:rPr lang="fr-FR" b="1" dirty="0"/>
              <a:t>2,7 millions de personnes en France</a:t>
            </a:r>
            <a:r>
              <a:rPr lang="fr-FR" dirty="0"/>
              <a:t> (hors Mayotte, soit 628 000 personnes en plus). </a:t>
            </a:r>
          </a:p>
          <a:p>
            <a:pPr algn="just"/>
            <a:r>
              <a:rPr lang="fr-FR" b="1" dirty="0"/>
              <a:t>Le taux de chômage atteint 9% </a:t>
            </a:r>
            <a:r>
              <a:rPr lang="fr-FR" dirty="0"/>
              <a:t>de la population active (+1,9 points après une baisse de 0,7 point au trimestre précédent). </a:t>
            </a:r>
          </a:p>
          <a:p>
            <a:r>
              <a:rPr lang="fr-FR" dirty="0"/>
              <a:t>Taux de chômage se situe 0,9 point au-dessus de son niveau d'</a:t>
            </a:r>
            <a:r>
              <a:rPr lang="fr-FR" dirty="0" err="1"/>
              <a:t>avant-crise</a:t>
            </a:r>
            <a:r>
              <a:rPr lang="fr-FR" dirty="0"/>
              <a:t> sanitaire au quatrième trimestre 2019.</a:t>
            </a:r>
          </a:p>
        </p:txBody>
      </p:sp>
      <p:sp>
        <p:nvSpPr>
          <p:cNvPr id="14" name="ZoneTexte 13">
            <a:extLst>
              <a:ext uri="{FF2B5EF4-FFF2-40B4-BE49-F238E27FC236}">
                <a16:creationId xmlns:a16="http://schemas.microsoft.com/office/drawing/2014/main" id="{6EF5013F-A1E5-4D01-BD24-BC2DDBA6E6AC}"/>
              </a:ext>
            </a:extLst>
          </p:cNvPr>
          <p:cNvSpPr txBox="1"/>
          <p:nvPr/>
        </p:nvSpPr>
        <p:spPr>
          <a:xfrm>
            <a:off x="504889" y="6001174"/>
            <a:ext cx="7860632" cy="461665"/>
          </a:xfrm>
          <a:prstGeom prst="rect">
            <a:avLst/>
          </a:prstGeom>
          <a:noFill/>
        </p:spPr>
        <p:txBody>
          <a:bodyPr wrap="square" rtlCol="0">
            <a:spAutoFit/>
          </a:bodyPr>
          <a:lstStyle/>
          <a:p>
            <a:r>
              <a:rPr lang="fr-FR" sz="1200" dirty="0"/>
              <a:t>Source : Insee, novembre 2020, « Au troisième trimestre 2020, le taux de chômage rebondit fortement et atteint 9,0 % », Informations rapides, n°287, données issues de l’enquête emploi </a:t>
            </a:r>
          </a:p>
        </p:txBody>
      </p:sp>
      <p:sp>
        <p:nvSpPr>
          <p:cNvPr id="15" name="ZoneTexte 14">
            <a:extLst>
              <a:ext uri="{FF2B5EF4-FFF2-40B4-BE49-F238E27FC236}">
                <a16:creationId xmlns:a16="http://schemas.microsoft.com/office/drawing/2014/main" id="{1D000C88-34DA-46DF-80F9-E6CB15AB867E}"/>
              </a:ext>
            </a:extLst>
          </p:cNvPr>
          <p:cNvSpPr txBox="1"/>
          <p:nvPr/>
        </p:nvSpPr>
        <p:spPr>
          <a:xfrm>
            <a:off x="1030714" y="1336345"/>
            <a:ext cx="6808981" cy="338554"/>
          </a:xfrm>
          <a:prstGeom prst="rect">
            <a:avLst/>
          </a:prstGeom>
          <a:noFill/>
        </p:spPr>
        <p:txBody>
          <a:bodyPr wrap="square" rtlCol="0">
            <a:spAutoFit/>
          </a:bodyPr>
          <a:lstStyle/>
          <a:p>
            <a:pPr algn="ctr"/>
            <a:r>
              <a:rPr lang="fr-FR" sz="1600" b="1" dirty="0">
                <a:solidFill>
                  <a:schemeClr val="bg1">
                    <a:lumMod val="50000"/>
                  </a:schemeClr>
                </a:solidFill>
              </a:rPr>
              <a:t>Evolution du taux de chômage au sens du BIT </a:t>
            </a:r>
          </a:p>
        </p:txBody>
      </p:sp>
    </p:spTree>
    <p:extLst>
      <p:ext uri="{BB962C8B-B14F-4D97-AF65-F5344CB8AC3E}">
        <p14:creationId xmlns:p14="http://schemas.microsoft.com/office/powerpoint/2010/main" val="272741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BE213-56C4-478B-BD8F-5838CD282BF0}"/>
              </a:ext>
            </a:extLst>
          </p:cNvPr>
          <p:cNvSpPr>
            <a:spLocks noGrp="1"/>
          </p:cNvSpPr>
          <p:nvPr>
            <p:ph type="title"/>
          </p:nvPr>
        </p:nvSpPr>
        <p:spPr>
          <a:xfrm>
            <a:off x="2011013" y="171756"/>
            <a:ext cx="8957767" cy="978729"/>
          </a:xfrm>
        </p:spPr>
        <p:txBody>
          <a:bodyPr/>
          <a:lstStyle/>
          <a:p>
            <a:r>
              <a:rPr lang="fr-FR" dirty="0">
                <a:solidFill>
                  <a:srgbClr val="002060"/>
                </a:solidFill>
              </a:rPr>
              <a:t>Comme les bénéficiaires de l’Allocation de Solidarité Spécifique (ASS)</a:t>
            </a:r>
          </a:p>
        </p:txBody>
      </p:sp>
      <p:sp>
        <p:nvSpPr>
          <p:cNvPr id="5" name="Espace réservé du numéro de diapositive 4">
            <a:extLst>
              <a:ext uri="{FF2B5EF4-FFF2-40B4-BE49-F238E27FC236}">
                <a16:creationId xmlns:a16="http://schemas.microsoft.com/office/drawing/2014/main" id="{BCC5B163-8189-4499-B023-3A626AA8B660}"/>
              </a:ext>
            </a:extLst>
          </p:cNvPr>
          <p:cNvSpPr>
            <a:spLocks noGrp="1"/>
          </p:cNvSpPr>
          <p:nvPr>
            <p:ph type="sldNum" sz="quarter" idx="12"/>
          </p:nvPr>
        </p:nvSpPr>
        <p:spPr/>
        <p:txBody>
          <a:bodyPr/>
          <a:lstStyle/>
          <a:p>
            <a:fld id="{1B657BA9-EC5E-40D7-BBDA-32C61981E3FD}" type="slidenum">
              <a:rPr lang="fr-FR" smtClean="0"/>
              <a:t>21</a:t>
            </a:fld>
            <a:endParaRPr lang="fr-FR"/>
          </a:p>
        </p:txBody>
      </p:sp>
      <p:sp>
        <p:nvSpPr>
          <p:cNvPr id="8" name="ZoneTexte 7">
            <a:extLst>
              <a:ext uri="{FF2B5EF4-FFF2-40B4-BE49-F238E27FC236}">
                <a16:creationId xmlns:a16="http://schemas.microsoft.com/office/drawing/2014/main" id="{CE4D0F54-78DA-46C3-82D5-1B479C2A7C44}"/>
              </a:ext>
            </a:extLst>
          </p:cNvPr>
          <p:cNvSpPr txBox="1"/>
          <p:nvPr/>
        </p:nvSpPr>
        <p:spPr>
          <a:xfrm>
            <a:off x="1208146" y="6224579"/>
            <a:ext cx="8836185" cy="461665"/>
          </a:xfrm>
          <a:prstGeom prst="rect">
            <a:avLst/>
          </a:prstGeom>
          <a:noFill/>
        </p:spPr>
        <p:txBody>
          <a:bodyPr wrap="square" rtlCol="0">
            <a:spAutoFit/>
          </a:bodyPr>
          <a:lstStyle/>
          <a:p>
            <a:r>
              <a:rPr lang="fr-FR" sz="1200" dirty="0"/>
              <a:t>Source : Drees, décembre 2020, « Plus de 2 millions d’allocataires du RSA fin octobre 2020 », Etudes et Résultats, n°1 175, données provisoires (données Pôle Emploi)</a:t>
            </a:r>
          </a:p>
        </p:txBody>
      </p:sp>
      <p:graphicFrame>
        <p:nvGraphicFramePr>
          <p:cNvPr id="9" name="Graphique 8">
            <a:extLst>
              <a:ext uri="{FF2B5EF4-FFF2-40B4-BE49-F238E27FC236}">
                <a16:creationId xmlns:a16="http://schemas.microsoft.com/office/drawing/2014/main" id="{C708E9D4-A107-42A1-A811-E74DE25C4694}"/>
              </a:ext>
            </a:extLst>
          </p:cNvPr>
          <p:cNvGraphicFramePr>
            <a:graphicFrameLocks/>
          </p:cNvGraphicFramePr>
          <p:nvPr>
            <p:extLst>
              <p:ext uri="{D42A27DB-BD31-4B8C-83A1-F6EECF244321}">
                <p14:modId xmlns:p14="http://schemas.microsoft.com/office/powerpoint/2010/main" val="1774893180"/>
              </p:ext>
            </p:extLst>
          </p:nvPr>
        </p:nvGraphicFramePr>
        <p:xfrm>
          <a:off x="852112" y="2195771"/>
          <a:ext cx="8017227" cy="3997916"/>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B4CE46E1-BE33-49C5-BCF3-717095450C14}"/>
              </a:ext>
            </a:extLst>
          </p:cNvPr>
          <p:cNvSpPr txBox="1"/>
          <p:nvPr/>
        </p:nvSpPr>
        <p:spPr>
          <a:xfrm>
            <a:off x="1173991" y="1503851"/>
            <a:ext cx="10261958" cy="338554"/>
          </a:xfrm>
          <a:prstGeom prst="rect">
            <a:avLst/>
          </a:prstGeom>
          <a:noFill/>
        </p:spPr>
        <p:txBody>
          <a:bodyPr wrap="square" rtlCol="0">
            <a:spAutoFit/>
          </a:bodyPr>
          <a:lstStyle/>
          <a:p>
            <a:pPr algn="ctr"/>
            <a:r>
              <a:rPr lang="fr-FR" sz="1600" b="1" dirty="0">
                <a:solidFill>
                  <a:schemeClr val="bg1">
                    <a:lumMod val="50000"/>
                  </a:schemeClr>
                </a:solidFill>
              </a:rPr>
              <a:t>Evolution mensuelle des bénéficiaires de l’ASS (données provisoires de mai à septembre 2020) </a:t>
            </a:r>
          </a:p>
        </p:txBody>
      </p:sp>
      <p:sp>
        <p:nvSpPr>
          <p:cNvPr id="11" name="ZoneTexte 10">
            <a:extLst>
              <a:ext uri="{FF2B5EF4-FFF2-40B4-BE49-F238E27FC236}">
                <a16:creationId xmlns:a16="http://schemas.microsoft.com/office/drawing/2014/main" id="{D9FC15B4-7EEA-4E3A-9AE0-56807DB76857}"/>
              </a:ext>
            </a:extLst>
          </p:cNvPr>
          <p:cNvSpPr txBox="1"/>
          <p:nvPr/>
        </p:nvSpPr>
        <p:spPr>
          <a:xfrm>
            <a:off x="9695833" y="2715687"/>
            <a:ext cx="2050690" cy="2585323"/>
          </a:xfrm>
          <a:prstGeom prst="rect">
            <a:avLst/>
          </a:prstGeom>
          <a:noFill/>
        </p:spPr>
        <p:txBody>
          <a:bodyPr wrap="square" rtlCol="0">
            <a:spAutoFit/>
          </a:bodyPr>
          <a:lstStyle/>
          <a:p>
            <a:pPr algn="just"/>
            <a:r>
              <a:rPr lang="fr-FR" b="1" dirty="0">
                <a:solidFill>
                  <a:schemeClr val="accent2"/>
                </a:solidFill>
              </a:rPr>
              <a:t>380 400 allocataires de l’ASS (Allocation de Solidarité Spécifique) </a:t>
            </a:r>
          </a:p>
          <a:p>
            <a:pPr algn="just"/>
            <a:r>
              <a:rPr lang="fr-FR" dirty="0"/>
              <a:t>+10,7 % d’allocataires entre mai et septembre 2020</a:t>
            </a:r>
          </a:p>
        </p:txBody>
      </p:sp>
      <p:sp>
        <p:nvSpPr>
          <p:cNvPr id="12" name="Rectangle 11">
            <a:extLst>
              <a:ext uri="{FF2B5EF4-FFF2-40B4-BE49-F238E27FC236}">
                <a16:creationId xmlns:a16="http://schemas.microsoft.com/office/drawing/2014/main" id="{F8BD8557-302D-4231-8392-80CA2B8BAC40}"/>
              </a:ext>
            </a:extLst>
          </p:cNvPr>
          <p:cNvSpPr/>
          <p:nvPr/>
        </p:nvSpPr>
        <p:spPr>
          <a:xfrm>
            <a:off x="1497665" y="4173310"/>
            <a:ext cx="6096000" cy="830997"/>
          </a:xfrm>
          <a:prstGeom prst="rect">
            <a:avLst/>
          </a:prstGeom>
        </p:spPr>
        <p:txBody>
          <a:bodyPr>
            <a:spAutoFit/>
          </a:bodyPr>
          <a:lstStyle/>
          <a:p>
            <a:pPr algn="just"/>
            <a:r>
              <a:rPr lang="fr-FR" sz="1200" dirty="0">
                <a:solidFill>
                  <a:schemeClr val="tx2"/>
                </a:solidFill>
              </a:rPr>
              <a:t>L’allocation de solidarité spécifique (ASS) est une allocation pour les demandeurs d’emploi ayant épuisé leurs droits à l’assurance chômage et qui justifient d’au moins cinq années d’activité salariée au cours des dix dernières années précédant la rupture de leur contrat de travail.</a:t>
            </a:r>
          </a:p>
        </p:txBody>
      </p:sp>
    </p:spTree>
    <p:extLst>
      <p:ext uri="{BB962C8B-B14F-4D97-AF65-F5344CB8AC3E}">
        <p14:creationId xmlns:p14="http://schemas.microsoft.com/office/powerpoint/2010/main" val="349121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FF7EC52-B218-4244-9514-2F71AA57E275}"/>
              </a:ext>
            </a:extLst>
          </p:cNvPr>
          <p:cNvSpPr>
            <a:spLocks noGrp="1"/>
          </p:cNvSpPr>
          <p:nvPr>
            <p:ph type="title"/>
          </p:nvPr>
        </p:nvSpPr>
        <p:spPr>
          <a:xfrm>
            <a:off x="2146507" y="381546"/>
            <a:ext cx="9312812" cy="978729"/>
          </a:xfrm>
        </p:spPr>
        <p:txBody>
          <a:bodyPr/>
          <a:lstStyle/>
          <a:p>
            <a:r>
              <a:rPr lang="fr-FR" dirty="0">
                <a:solidFill>
                  <a:srgbClr val="002060"/>
                </a:solidFill>
              </a:rPr>
              <a:t>Et le nombre de bénéficiaires du RSA tend à progresser </a:t>
            </a:r>
          </a:p>
        </p:txBody>
      </p:sp>
      <p:sp>
        <p:nvSpPr>
          <p:cNvPr id="9" name="ZoneTexte 8">
            <a:extLst>
              <a:ext uri="{FF2B5EF4-FFF2-40B4-BE49-F238E27FC236}">
                <a16:creationId xmlns:a16="http://schemas.microsoft.com/office/drawing/2014/main" id="{87320B49-9338-4699-B0A3-FB8539549D62}"/>
              </a:ext>
            </a:extLst>
          </p:cNvPr>
          <p:cNvSpPr txBox="1"/>
          <p:nvPr/>
        </p:nvSpPr>
        <p:spPr>
          <a:xfrm>
            <a:off x="1208147" y="1375765"/>
            <a:ext cx="9312812" cy="338554"/>
          </a:xfrm>
          <a:prstGeom prst="rect">
            <a:avLst/>
          </a:prstGeom>
          <a:noFill/>
        </p:spPr>
        <p:txBody>
          <a:bodyPr wrap="square" rtlCol="0">
            <a:spAutoFit/>
          </a:bodyPr>
          <a:lstStyle/>
          <a:p>
            <a:pPr algn="ctr"/>
            <a:r>
              <a:rPr lang="fr-FR" sz="1600" b="1" dirty="0">
                <a:solidFill>
                  <a:schemeClr val="bg1">
                    <a:lumMod val="50000"/>
                  </a:schemeClr>
                </a:solidFill>
              </a:rPr>
              <a:t>Evolution mensuelle des bénéficiaires du RSA (données provisoires de juin à octobre 2020) </a:t>
            </a:r>
          </a:p>
        </p:txBody>
      </p:sp>
      <p:graphicFrame>
        <p:nvGraphicFramePr>
          <p:cNvPr id="10" name="Graphique 9">
            <a:extLst>
              <a:ext uri="{FF2B5EF4-FFF2-40B4-BE49-F238E27FC236}">
                <a16:creationId xmlns:a16="http://schemas.microsoft.com/office/drawing/2014/main" id="{EB28415B-B63E-48DB-8387-32DCBA8E7ED0}"/>
              </a:ext>
            </a:extLst>
          </p:cNvPr>
          <p:cNvGraphicFramePr>
            <a:graphicFrameLocks/>
          </p:cNvGraphicFramePr>
          <p:nvPr>
            <p:extLst>
              <p:ext uri="{D42A27DB-BD31-4B8C-83A1-F6EECF244321}">
                <p14:modId xmlns:p14="http://schemas.microsoft.com/office/powerpoint/2010/main" val="984688243"/>
              </p:ext>
            </p:extLst>
          </p:nvPr>
        </p:nvGraphicFramePr>
        <p:xfrm>
          <a:off x="1139446" y="1950245"/>
          <a:ext cx="8336098" cy="3881151"/>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DA141CAA-4908-4AB9-9416-10B742050BCC}"/>
              </a:ext>
            </a:extLst>
          </p:cNvPr>
          <p:cNvSpPr txBox="1"/>
          <p:nvPr/>
        </p:nvSpPr>
        <p:spPr>
          <a:xfrm>
            <a:off x="1208147" y="6054159"/>
            <a:ext cx="7860632" cy="461665"/>
          </a:xfrm>
          <a:prstGeom prst="rect">
            <a:avLst/>
          </a:prstGeom>
          <a:noFill/>
        </p:spPr>
        <p:txBody>
          <a:bodyPr wrap="square" rtlCol="0">
            <a:spAutoFit/>
          </a:bodyPr>
          <a:lstStyle/>
          <a:p>
            <a:r>
              <a:rPr lang="fr-FR" sz="1200" dirty="0"/>
              <a:t>Source : Drees, décembre 2020, « Plus de 2 millions d’allocataires du RSA fin octobre 2020 », Etudes et Résultats, n°1 175, données provisoires (données CNAF et estimations réalisées par la Drees)</a:t>
            </a:r>
          </a:p>
        </p:txBody>
      </p:sp>
      <p:sp>
        <p:nvSpPr>
          <p:cNvPr id="12" name="ZoneTexte 11">
            <a:extLst>
              <a:ext uri="{FF2B5EF4-FFF2-40B4-BE49-F238E27FC236}">
                <a16:creationId xmlns:a16="http://schemas.microsoft.com/office/drawing/2014/main" id="{C1D637F7-3BB8-42E6-91D2-7AD6D204293F}"/>
              </a:ext>
            </a:extLst>
          </p:cNvPr>
          <p:cNvSpPr txBox="1"/>
          <p:nvPr/>
        </p:nvSpPr>
        <p:spPr>
          <a:xfrm>
            <a:off x="9695833" y="2715687"/>
            <a:ext cx="2050690" cy="2031325"/>
          </a:xfrm>
          <a:prstGeom prst="rect">
            <a:avLst/>
          </a:prstGeom>
          <a:noFill/>
        </p:spPr>
        <p:txBody>
          <a:bodyPr wrap="square" rtlCol="0">
            <a:spAutoFit/>
          </a:bodyPr>
          <a:lstStyle/>
          <a:p>
            <a:pPr algn="just"/>
            <a:r>
              <a:rPr lang="fr-FR" b="1" dirty="0">
                <a:solidFill>
                  <a:schemeClr val="accent2"/>
                </a:solidFill>
              </a:rPr>
              <a:t>2,07 millions d’allocataires du RSA</a:t>
            </a:r>
            <a:r>
              <a:rPr lang="fr-FR" b="1" dirty="0"/>
              <a:t> </a:t>
            </a:r>
            <a:r>
              <a:rPr lang="fr-FR" dirty="0"/>
              <a:t>en octobre 2020 </a:t>
            </a:r>
          </a:p>
          <a:p>
            <a:pPr algn="just"/>
            <a:r>
              <a:rPr lang="fr-FR" dirty="0"/>
              <a:t>Soit </a:t>
            </a:r>
            <a:r>
              <a:rPr lang="fr-FR" b="1" dirty="0">
                <a:solidFill>
                  <a:schemeClr val="accent2"/>
                </a:solidFill>
              </a:rPr>
              <a:t>+8,5% </a:t>
            </a:r>
            <a:r>
              <a:rPr lang="fr-FR" dirty="0"/>
              <a:t>par rapport à octobre 2019</a:t>
            </a:r>
          </a:p>
        </p:txBody>
      </p:sp>
    </p:spTree>
    <p:extLst>
      <p:ext uri="{BB962C8B-B14F-4D97-AF65-F5344CB8AC3E}">
        <p14:creationId xmlns:p14="http://schemas.microsoft.com/office/powerpoint/2010/main" val="58350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543934-D6F7-4032-8CD8-634CBAB0A6B4}"/>
              </a:ext>
            </a:extLst>
          </p:cNvPr>
          <p:cNvSpPr>
            <a:spLocks noGrp="1"/>
          </p:cNvSpPr>
          <p:nvPr>
            <p:ph type="title"/>
          </p:nvPr>
        </p:nvSpPr>
        <p:spPr>
          <a:xfrm>
            <a:off x="608949" y="2451779"/>
            <a:ext cx="6216780" cy="1200329"/>
          </a:xfrm>
        </p:spPr>
        <p:txBody>
          <a:bodyPr/>
          <a:lstStyle/>
          <a:p>
            <a:r>
              <a:rPr lang="fr-FR" dirty="0"/>
              <a:t>Le niveau de vie des Français</a:t>
            </a:r>
          </a:p>
        </p:txBody>
      </p:sp>
      <p:sp>
        <p:nvSpPr>
          <p:cNvPr id="4" name="Espace réservé du numéro de diapositive 3">
            <a:extLst>
              <a:ext uri="{FF2B5EF4-FFF2-40B4-BE49-F238E27FC236}">
                <a16:creationId xmlns:a16="http://schemas.microsoft.com/office/drawing/2014/main" id="{EB1B9E19-28AC-42BB-9E21-6FEC43810626}"/>
              </a:ext>
            </a:extLst>
          </p:cNvPr>
          <p:cNvSpPr>
            <a:spLocks noGrp="1"/>
          </p:cNvSpPr>
          <p:nvPr>
            <p:ph type="sldNum" sz="quarter" idx="4294967295"/>
          </p:nvPr>
        </p:nvSpPr>
        <p:spPr>
          <a:xfrm>
            <a:off x="11618913" y="6210300"/>
            <a:ext cx="573087" cy="365125"/>
          </a:xfrm>
        </p:spPr>
        <p:txBody>
          <a:bodyPr/>
          <a:lstStyle/>
          <a:p>
            <a:fld id="{1B657BA9-EC5E-40D7-BBDA-32C61981E3FD}" type="slidenum">
              <a:rPr lang="fr-FR" smtClean="0"/>
              <a:t>23</a:t>
            </a:fld>
            <a:endParaRPr lang="fr-FR"/>
          </a:p>
        </p:txBody>
      </p:sp>
    </p:spTree>
    <p:extLst>
      <p:ext uri="{BB962C8B-B14F-4D97-AF65-F5344CB8AC3E}">
        <p14:creationId xmlns:p14="http://schemas.microsoft.com/office/powerpoint/2010/main" val="297477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2F3EC6E-0E94-4CDF-BD5F-2DB5FB89DB34}"/>
              </a:ext>
            </a:extLst>
          </p:cNvPr>
          <p:cNvSpPr>
            <a:spLocks noGrp="1"/>
          </p:cNvSpPr>
          <p:nvPr>
            <p:ph type="title"/>
          </p:nvPr>
        </p:nvSpPr>
        <p:spPr>
          <a:xfrm>
            <a:off x="2643812" y="235463"/>
            <a:ext cx="8957767" cy="978729"/>
          </a:xfrm>
        </p:spPr>
        <p:txBody>
          <a:bodyPr/>
          <a:lstStyle/>
          <a:p>
            <a:r>
              <a:rPr lang="fr-FR" dirty="0">
                <a:solidFill>
                  <a:srgbClr val="002060"/>
                </a:solidFill>
              </a:rPr>
              <a:t>Les incidences de la crise sur les revenus des ménages en septembre 2020</a:t>
            </a:r>
          </a:p>
        </p:txBody>
      </p:sp>
      <p:sp>
        <p:nvSpPr>
          <p:cNvPr id="4" name="Espace réservé de la date 3">
            <a:extLst>
              <a:ext uri="{FF2B5EF4-FFF2-40B4-BE49-F238E27FC236}">
                <a16:creationId xmlns:a16="http://schemas.microsoft.com/office/drawing/2014/main" id="{A49B9B08-9ADB-4043-B6F2-DD76987E6B39}"/>
              </a:ext>
            </a:extLst>
          </p:cNvPr>
          <p:cNvSpPr>
            <a:spLocks noGrp="1"/>
          </p:cNvSpPr>
          <p:nvPr>
            <p:ph type="dt" sz="half" idx="10"/>
          </p:nvPr>
        </p:nvSpPr>
        <p:spPr/>
        <p:txBody>
          <a:bodyPr/>
          <a:lstStyle/>
          <a:p>
            <a:fld id="{2762E4A8-DED5-42B3-8AC1-B7769071DA8B}" type="datetime5">
              <a:rPr lang="fr-FR" smtClean="0"/>
              <a:pPr/>
              <a:t>4-févr.-21</a:t>
            </a:fld>
            <a:endParaRPr lang="fr-FR"/>
          </a:p>
        </p:txBody>
      </p:sp>
      <p:sp>
        <p:nvSpPr>
          <p:cNvPr id="5" name="Espace réservé du pied de page 4">
            <a:extLst>
              <a:ext uri="{FF2B5EF4-FFF2-40B4-BE49-F238E27FC236}">
                <a16:creationId xmlns:a16="http://schemas.microsoft.com/office/drawing/2014/main" id="{40614B7B-9ADA-4073-94B3-8A7CBBE36A40}"/>
              </a:ext>
            </a:extLst>
          </p:cNvPr>
          <p:cNvSpPr>
            <a:spLocks noGrp="1"/>
          </p:cNvSpPr>
          <p:nvPr>
            <p:ph type="ftr" sz="quarter" idx="11"/>
          </p:nvPr>
        </p:nvSpPr>
        <p:spPr/>
        <p:txBody>
          <a:bodyPr/>
          <a:lstStyle/>
          <a:p>
            <a:r>
              <a:rPr lang="fr-FR"/>
              <a:t>|  Titre de la présentation</a:t>
            </a:r>
          </a:p>
        </p:txBody>
      </p:sp>
      <p:sp>
        <p:nvSpPr>
          <p:cNvPr id="8" name="Rectangle 7">
            <a:extLst>
              <a:ext uri="{FF2B5EF4-FFF2-40B4-BE49-F238E27FC236}">
                <a16:creationId xmlns:a16="http://schemas.microsoft.com/office/drawing/2014/main" id="{7FD1A2B3-20FA-4C3F-8EDD-B16863DBB126}"/>
              </a:ext>
            </a:extLst>
          </p:cNvPr>
          <p:cNvSpPr/>
          <p:nvPr/>
        </p:nvSpPr>
        <p:spPr>
          <a:xfrm>
            <a:off x="1382902" y="1454744"/>
            <a:ext cx="10218677" cy="369332"/>
          </a:xfrm>
          <a:prstGeom prst="rect">
            <a:avLst/>
          </a:prstGeom>
        </p:spPr>
        <p:txBody>
          <a:bodyPr wrap="square">
            <a:spAutoFit/>
          </a:bodyPr>
          <a:lstStyle/>
          <a:p>
            <a:pPr algn="ctr">
              <a:buSzPts val="900"/>
            </a:pPr>
            <a:r>
              <a:rPr lang="fr-FR" b="1" dirty="0">
                <a:solidFill>
                  <a:schemeClr val="tx2"/>
                </a:solidFill>
                <a:cs typeface="Times New Roman" panose="02020603050405020304" pitchFamily="18" charset="0"/>
              </a:rPr>
              <a:t>Diriez-vous que la crise sanitaire a eu une influence sur les revenus de votre foyer ?</a:t>
            </a:r>
          </a:p>
        </p:txBody>
      </p:sp>
      <p:sp>
        <p:nvSpPr>
          <p:cNvPr id="9" name="Rectangle 8">
            <a:extLst>
              <a:ext uri="{FF2B5EF4-FFF2-40B4-BE49-F238E27FC236}">
                <a16:creationId xmlns:a16="http://schemas.microsoft.com/office/drawing/2014/main" id="{FBC6C440-9275-40C9-8112-710D89206299}"/>
              </a:ext>
            </a:extLst>
          </p:cNvPr>
          <p:cNvSpPr/>
          <p:nvPr/>
        </p:nvSpPr>
        <p:spPr>
          <a:xfrm>
            <a:off x="1718735" y="5988240"/>
            <a:ext cx="9090278" cy="461665"/>
          </a:xfrm>
          <a:prstGeom prst="rect">
            <a:avLst/>
          </a:prstGeom>
        </p:spPr>
        <p:txBody>
          <a:bodyPr wrap="square">
            <a:spAutoFit/>
          </a:bodyPr>
          <a:lstStyle/>
          <a:p>
            <a:pPr algn="ctr"/>
            <a:r>
              <a:rPr lang="fr-FR" sz="1200" dirty="0"/>
              <a:t>Source : CREDOC, Enquêtes Conditions de vie et aspirations, septembre 2020</a:t>
            </a:r>
          </a:p>
          <a:p>
            <a:pPr algn="ctr"/>
            <a:r>
              <a:rPr lang="fr-FR" sz="1200" dirty="0"/>
              <a:t>Champ : Ensemble de la population française de 15 ans et plus</a:t>
            </a:r>
          </a:p>
        </p:txBody>
      </p:sp>
      <p:graphicFrame>
        <p:nvGraphicFramePr>
          <p:cNvPr id="10" name="Graphique 9">
            <a:extLst>
              <a:ext uri="{FF2B5EF4-FFF2-40B4-BE49-F238E27FC236}">
                <a16:creationId xmlns:a16="http://schemas.microsoft.com/office/drawing/2014/main" id="{CCCAA50D-8A23-422F-9B19-660512637F52}"/>
              </a:ext>
            </a:extLst>
          </p:cNvPr>
          <p:cNvGraphicFramePr>
            <a:graphicFrameLocks/>
          </p:cNvGraphicFramePr>
          <p:nvPr>
            <p:extLst>
              <p:ext uri="{D42A27DB-BD31-4B8C-83A1-F6EECF244321}">
                <p14:modId xmlns:p14="http://schemas.microsoft.com/office/powerpoint/2010/main" val="983892111"/>
              </p:ext>
            </p:extLst>
          </p:nvPr>
        </p:nvGraphicFramePr>
        <p:xfrm>
          <a:off x="1892968" y="2057399"/>
          <a:ext cx="7668127" cy="3748277"/>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FEED746A-71F6-48BD-A76D-3521C250087C}"/>
              </a:ext>
            </a:extLst>
          </p:cNvPr>
          <p:cNvSpPr txBox="1"/>
          <p:nvPr/>
        </p:nvSpPr>
        <p:spPr>
          <a:xfrm>
            <a:off x="8558464" y="2428830"/>
            <a:ext cx="2654968" cy="1477328"/>
          </a:xfrm>
          <a:prstGeom prst="rect">
            <a:avLst/>
          </a:prstGeom>
          <a:noFill/>
        </p:spPr>
        <p:txBody>
          <a:bodyPr wrap="square" rtlCol="0">
            <a:spAutoFit/>
          </a:bodyPr>
          <a:lstStyle/>
          <a:p>
            <a:pPr algn="just"/>
            <a:r>
              <a:rPr lang="fr-FR" dirty="0"/>
              <a:t>En septembre 2020, un tiers des Français indique que leurs revenus ont diminué depuis la crise sanitaire</a:t>
            </a:r>
          </a:p>
        </p:txBody>
      </p:sp>
      <p:cxnSp>
        <p:nvCxnSpPr>
          <p:cNvPr id="13" name="Connecteur droit avec flèche 12">
            <a:extLst>
              <a:ext uri="{FF2B5EF4-FFF2-40B4-BE49-F238E27FC236}">
                <a16:creationId xmlns:a16="http://schemas.microsoft.com/office/drawing/2014/main" id="{A00CAA29-9ED4-4756-B6EA-390EB84591A3}"/>
              </a:ext>
            </a:extLst>
          </p:cNvPr>
          <p:cNvCxnSpPr>
            <a:cxnSpLocks/>
          </p:cNvCxnSpPr>
          <p:nvPr/>
        </p:nvCxnSpPr>
        <p:spPr>
          <a:xfrm flipV="1">
            <a:off x="7363326" y="3080084"/>
            <a:ext cx="850232" cy="224590"/>
          </a:xfrm>
          <a:prstGeom prst="straightConnector1">
            <a:avLst/>
          </a:prstGeom>
          <a:ln w="41275">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173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D60AF4B-4894-44D2-ABAD-7FBECE174822}"/>
              </a:ext>
            </a:extLst>
          </p:cNvPr>
          <p:cNvSpPr>
            <a:spLocks noGrp="1"/>
          </p:cNvSpPr>
          <p:nvPr>
            <p:ph type="title"/>
          </p:nvPr>
        </p:nvSpPr>
        <p:spPr>
          <a:xfrm>
            <a:off x="2290885" y="203087"/>
            <a:ext cx="8957767" cy="978729"/>
          </a:xfrm>
        </p:spPr>
        <p:txBody>
          <a:bodyPr/>
          <a:lstStyle/>
          <a:p>
            <a:r>
              <a:rPr lang="fr-FR" dirty="0">
                <a:solidFill>
                  <a:srgbClr val="002060"/>
                </a:solidFill>
              </a:rPr>
              <a:t>Evolution de la situation financière des ménages en septembre 2020</a:t>
            </a:r>
          </a:p>
        </p:txBody>
      </p:sp>
      <p:sp>
        <p:nvSpPr>
          <p:cNvPr id="4" name="Espace réservé de la date 3">
            <a:extLst>
              <a:ext uri="{FF2B5EF4-FFF2-40B4-BE49-F238E27FC236}">
                <a16:creationId xmlns:a16="http://schemas.microsoft.com/office/drawing/2014/main" id="{3A39EDD9-CA30-4E93-B11D-B27316CEADCC}"/>
              </a:ext>
            </a:extLst>
          </p:cNvPr>
          <p:cNvSpPr>
            <a:spLocks noGrp="1"/>
          </p:cNvSpPr>
          <p:nvPr>
            <p:ph type="dt" sz="half" idx="10"/>
          </p:nvPr>
        </p:nvSpPr>
        <p:spPr/>
        <p:txBody>
          <a:bodyPr/>
          <a:lstStyle/>
          <a:p>
            <a:fld id="{2762E4A8-DED5-42B3-8AC1-B7769071DA8B}" type="datetime5">
              <a:rPr lang="fr-FR" smtClean="0"/>
              <a:pPr/>
              <a:t>4-févr.-21</a:t>
            </a:fld>
            <a:endParaRPr lang="fr-FR"/>
          </a:p>
        </p:txBody>
      </p:sp>
      <p:sp>
        <p:nvSpPr>
          <p:cNvPr id="5" name="Espace réservé du pied de page 4">
            <a:extLst>
              <a:ext uri="{FF2B5EF4-FFF2-40B4-BE49-F238E27FC236}">
                <a16:creationId xmlns:a16="http://schemas.microsoft.com/office/drawing/2014/main" id="{5D6443BD-D1B2-4CC9-9298-96D54E142108}"/>
              </a:ext>
            </a:extLst>
          </p:cNvPr>
          <p:cNvSpPr>
            <a:spLocks noGrp="1"/>
          </p:cNvSpPr>
          <p:nvPr>
            <p:ph type="ftr" sz="quarter" idx="11"/>
          </p:nvPr>
        </p:nvSpPr>
        <p:spPr/>
        <p:txBody>
          <a:bodyPr/>
          <a:lstStyle/>
          <a:p>
            <a:r>
              <a:rPr lang="fr-FR" dirty="0"/>
              <a:t>|  Titre de la présentation</a:t>
            </a:r>
          </a:p>
        </p:txBody>
      </p:sp>
      <p:sp>
        <p:nvSpPr>
          <p:cNvPr id="8" name="Rectangle 7">
            <a:extLst>
              <a:ext uri="{FF2B5EF4-FFF2-40B4-BE49-F238E27FC236}">
                <a16:creationId xmlns:a16="http://schemas.microsoft.com/office/drawing/2014/main" id="{25F7816F-DD17-43B6-9D0C-3FD3A530852D}"/>
              </a:ext>
            </a:extLst>
          </p:cNvPr>
          <p:cNvSpPr/>
          <p:nvPr/>
        </p:nvSpPr>
        <p:spPr>
          <a:xfrm>
            <a:off x="1382902" y="1316126"/>
            <a:ext cx="10218677" cy="369332"/>
          </a:xfrm>
          <a:prstGeom prst="rect">
            <a:avLst/>
          </a:prstGeom>
        </p:spPr>
        <p:txBody>
          <a:bodyPr wrap="square">
            <a:spAutoFit/>
          </a:bodyPr>
          <a:lstStyle/>
          <a:p>
            <a:pPr algn="ctr">
              <a:buSzPts val="900"/>
            </a:pPr>
            <a:r>
              <a:rPr lang="fr-FR" dirty="0">
                <a:solidFill>
                  <a:schemeClr val="tx2"/>
                </a:solidFill>
                <a:cs typeface="Times New Roman" panose="02020603050405020304" pitchFamily="18" charset="0"/>
              </a:rPr>
              <a:t>Diriez-vous que la </a:t>
            </a:r>
            <a:r>
              <a:rPr lang="fr-FR" b="1" dirty="0">
                <a:solidFill>
                  <a:schemeClr val="tx2"/>
                </a:solidFill>
                <a:cs typeface="Times New Roman" panose="02020603050405020304" pitchFamily="18" charset="0"/>
              </a:rPr>
              <a:t>situation financière de votre foyer </a:t>
            </a:r>
            <a:r>
              <a:rPr lang="fr-FR" dirty="0">
                <a:solidFill>
                  <a:schemeClr val="tx2"/>
                </a:solidFill>
                <a:cs typeface="Times New Roman" panose="02020603050405020304" pitchFamily="18" charset="0"/>
              </a:rPr>
              <a:t>a changé en raison de la crise sanitaire ?</a:t>
            </a:r>
          </a:p>
        </p:txBody>
      </p:sp>
      <p:graphicFrame>
        <p:nvGraphicFramePr>
          <p:cNvPr id="9" name="Graphique 8">
            <a:extLst>
              <a:ext uri="{FF2B5EF4-FFF2-40B4-BE49-F238E27FC236}">
                <a16:creationId xmlns:a16="http://schemas.microsoft.com/office/drawing/2014/main" id="{FA80E35A-4E1A-42AD-B26B-1D45AAAC6029}"/>
              </a:ext>
            </a:extLst>
          </p:cNvPr>
          <p:cNvGraphicFramePr>
            <a:graphicFrameLocks/>
          </p:cNvGraphicFramePr>
          <p:nvPr>
            <p:extLst>
              <p:ext uri="{D42A27DB-BD31-4B8C-83A1-F6EECF244321}">
                <p14:modId xmlns:p14="http://schemas.microsoft.com/office/powerpoint/2010/main" val="433281342"/>
              </p:ext>
            </p:extLst>
          </p:nvPr>
        </p:nvGraphicFramePr>
        <p:xfrm>
          <a:off x="2518611" y="2397812"/>
          <a:ext cx="6536179" cy="3963366"/>
        </p:xfrm>
        <a:graphic>
          <a:graphicData uri="http://schemas.openxmlformats.org/drawingml/2006/chart">
            <c:chart xmlns:c="http://schemas.openxmlformats.org/drawingml/2006/chart" xmlns:r="http://schemas.openxmlformats.org/officeDocument/2006/relationships" r:id="rId2"/>
          </a:graphicData>
        </a:graphic>
      </p:graphicFrame>
      <p:sp>
        <p:nvSpPr>
          <p:cNvPr id="10" name="Organigramme : Alternative 9">
            <a:extLst>
              <a:ext uri="{FF2B5EF4-FFF2-40B4-BE49-F238E27FC236}">
                <a16:creationId xmlns:a16="http://schemas.microsoft.com/office/drawing/2014/main" id="{DD355E59-0403-4F42-8D27-B4C589EFFF26}"/>
              </a:ext>
            </a:extLst>
          </p:cNvPr>
          <p:cNvSpPr/>
          <p:nvPr/>
        </p:nvSpPr>
        <p:spPr>
          <a:xfrm>
            <a:off x="1885404" y="3687124"/>
            <a:ext cx="2243665" cy="1090863"/>
          </a:xfrm>
          <a:prstGeom prst="flowChartAlternate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lumMod val="50000"/>
                  </a:schemeClr>
                </a:solidFill>
              </a:rPr>
              <a:t>Non, elle n’a pas changé</a:t>
            </a:r>
          </a:p>
        </p:txBody>
      </p:sp>
      <p:sp>
        <p:nvSpPr>
          <p:cNvPr id="12" name="Organigramme : Alternative 11">
            <a:extLst>
              <a:ext uri="{FF2B5EF4-FFF2-40B4-BE49-F238E27FC236}">
                <a16:creationId xmlns:a16="http://schemas.microsoft.com/office/drawing/2014/main" id="{BE49C8EB-6467-482C-8A87-9611C62BBCDC}"/>
              </a:ext>
            </a:extLst>
          </p:cNvPr>
          <p:cNvSpPr/>
          <p:nvPr/>
        </p:nvSpPr>
        <p:spPr>
          <a:xfrm>
            <a:off x="7144467" y="2143142"/>
            <a:ext cx="1910323" cy="1090863"/>
          </a:xfrm>
          <a:prstGeom prst="flowChartAlternateProcess">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solidFill>
              </a:rPr>
              <a:t>Oui, elle s’est dégradée</a:t>
            </a:r>
          </a:p>
        </p:txBody>
      </p:sp>
      <p:sp>
        <p:nvSpPr>
          <p:cNvPr id="13" name="Organigramme : Alternative 12">
            <a:extLst>
              <a:ext uri="{FF2B5EF4-FFF2-40B4-BE49-F238E27FC236}">
                <a16:creationId xmlns:a16="http://schemas.microsoft.com/office/drawing/2014/main" id="{DA739814-FB62-4309-89CA-50E9B2EF341C}"/>
              </a:ext>
            </a:extLst>
          </p:cNvPr>
          <p:cNvSpPr/>
          <p:nvPr/>
        </p:nvSpPr>
        <p:spPr>
          <a:xfrm>
            <a:off x="7418819" y="4505915"/>
            <a:ext cx="1910323" cy="1090863"/>
          </a:xfrm>
          <a:prstGeom prst="flowChartAlternateProcess">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3"/>
                </a:solidFill>
              </a:rPr>
              <a:t>Oui, elle s’est améliorée</a:t>
            </a:r>
          </a:p>
        </p:txBody>
      </p:sp>
      <p:sp>
        <p:nvSpPr>
          <p:cNvPr id="14" name="Organigramme : Alternative 13">
            <a:extLst>
              <a:ext uri="{FF2B5EF4-FFF2-40B4-BE49-F238E27FC236}">
                <a16:creationId xmlns:a16="http://schemas.microsoft.com/office/drawing/2014/main" id="{6BF7DDA9-B0EC-4643-952C-B6040C1168EC}"/>
              </a:ext>
            </a:extLst>
          </p:cNvPr>
          <p:cNvSpPr/>
          <p:nvPr/>
        </p:nvSpPr>
        <p:spPr>
          <a:xfrm>
            <a:off x="4283480" y="1940128"/>
            <a:ext cx="1716505" cy="109086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F0"/>
                </a:solidFill>
              </a:rPr>
              <a:t>Ne sait pas</a:t>
            </a:r>
          </a:p>
        </p:txBody>
      </p:sp>
      <p:sp>
        <p:nvSpPr>
          <p:cNvPr id="16" name="Rectangle 15">
            <a:extLst>
              <a:ext uri="{FF2B5EF4-FFF2-40B4-BE49-F238E27FC236}">
                <a16:creationId xmlns:a16="http://schemas.microsoft.com/office/drawing/2014/main" id="{FC0089CE-CD00-46C4-B955-68762C020ED3}"/>
              </a:ext>
            </a:extLst>
          </p:cNvPr>
          <p:cNvSpPr/>
          <p:nvPr/>
        </p:nvSpPr>
        <p:spPr>
          <a:xfrm>
            <a:off x="1748075" y="6359232"/>
            <a:ext cx="9090278" cy="461665"/>
          </a:xfrm>
          <a:prstGeom prst="rect">
            <a:avLst/>
          </a:prstGeom>
        </p:spPr>
        <p:txBody>
          <a:bodyPr wrap="square">
            <a:spAutoFit/>
          </a:bodyPr>
          <a:lstStyle/>
          <a:p>
            <a:pPr algn="ctr"/>
            <a:r>
              <a:rPr lang="fr-FR" sz="1200" dirty="0"/>
              <a:t>Source : CREDOC, Enquêtes Conditions de vie et aspirations, septembre 2020</a:t>
            </a:r>
          </a:p>
          <a:p>
            <a:pPr algn="ctr"/>
            <a:r>
              <a:rPr lang="fr-FR" sz="1200" dirty="0"/>
              <a:t>Champ : Ensemble de la population française de 15 ans et plus</a:t>
            </a:r>
          </a:p>
        </p:txBody>
      </p:sp>
    </p:spTree>
    <p:extLst>
      <p:ext uri="{BB962C8B-B14F-4D97-AF65-F5344CB8AC3E}">
        <p14:creationId xmlns:p14="http://schemas.microsoft.com/office/powerpoint/2010/main" val="168046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80120-593B-4356-8554-002E506CCD6F}"/>
              </a:ext>
            </a:extLst>
          </p:cNvPr>
          <p:cNvSpPr>
            <a:spLocks noGrp="1"/>
          </p:cNvSpPr>
          <p:nvPr>
            <p:ph type="title"/>
          </p:nvPr>
        </p:nvSpPr>
        <p:spPr>
          <a:xfrm>
            <a:off x="2135723" y="284176"/>
            <a:ext cx="9427031" cy="867930"/>
          </a:xfrm>
        </p:spPr>
        <p:txBody>
          <a:bodyPr/>
          <a:lstStyle/>
          <a:p>
            <a:r>
              <a:rPr lang="fr-FR" sz="2800" dirty="0">
                <a:solidFill>
                  <a:srgbClr val="002060"/>
                </a:solidFill>
              </a:rPr>
              <a:t>La situation financière s’est dégradée pour près d’un tiers des Français</a:t>
            </a:r>
          </a:p>
        </p:txBody>
      </p:sp>
      <p:sp>
        <p:nvSpPr>
          <p:cNvPr id="4" name="Espace réservé du pied de page 3">
            <a:extLst>
              <a:ext uri="{FF2B5EF4-FFF2-40B4-BE49-F238E27FC236}">
                <a16:creationId xmlns:a16="http://schemas.microsoft.com/office/drawing/2014/main" id="{E439EC26-43B6-4ADB-8D4E-9448AC23FD0D}"/>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2311F264-CED4-4529-902D-A954DD43048C}"/>
              </a:ext>
            </a:extLst>
          </p:cNvPr>
          <p:cNvSpPr>
            <a:spLocks noGrp="1"/>
          </p:cNvSpPr>
          <p:nvPr>
            <p:ph type="sldNum" sz="quarter" idx="12"/>
          </p:nvPr>
        </p:nvSpPr>
        <p:spPr/>
        <p:txBody>
          <a:bodyPr/>
          <a:lstStyle/>
          <a:p>
            <a:fld id="{1B657BA9-EC5E-40D7-BBDA-32C61981E3FD}" type="slidenum">
              <a:rPr lang="fr-FR" smtClean="0"/>
              <a:t>26</a:t>
            </a:fld>
            <a:endParaRPr lang="fr-FR"/>
          </a:p>
        </p:txBody>
      </p:sp>
      <p:sp>
        <p:nvSpPr>
          <p:cNvPr id="6" name="Espace réservé du texte 5">
            <a:extLst>
              <a:ext uri="{FF2B5EF4-FFF2-40B4-BE49-F238E27FC236}">
                <a16:creationId xmlns:a16="http://schemas.microsoft.com/office/drawing/2014/main" id="{E42C8A13-726D-413E-A4F2-5A512C7AD856}"/>
              </a:ext>
            </a:extLst>
          </p:cNvPr>
          <p:cNvSpPr>
            <a:spLocks noGrp="1"/>
          </p:cNvSpPr>
          <p:nvPr>
            <p:ph type="body" sz="quarter" idx="13"/>
          </p:nvPr>
        </p:nvSpPr>
        <p:spPr>
          <a:xfrm>
            <a:off x="1047154" y="2046274"/>
            <a:ext cx="10515600" cy="4528961"/>
          </a:xfrm>
        </p:spPr>
        <p:txBody>
          <a:bodyPr>
            <a:normAutofit lnSpcReduction="10000"/>
          </a:bodyPr>
          <a:lstStyle/>
          <a:p>
            <a:pPr marL="285750" indent="-285750" algn="just">
              <a:buFontTx/>
              <a:buChar char="-"/>
            </a:pPr>
            <a:r>
              <a:rPr lang="fr-FR" sz="2200" dirty="0"/>
              <a:t>Les bas revenus </a:t>
            </a:r>
            <a:r>
              <a:rPr lang="fr-FR" dirty="0">
                <a:solidFill>
                  <a:srgbClr val="85878C"/>
                </a:solidFill>
              </a:rPr>
              <a:t>: </a:t>
            </a:r>
            <a:r>
              <a:rPr lang="fr-FR" sz="2200" dirty="0"/>
              <a:t>34% </a:t>
            </a:r>
            <a:r>
              <a:rPr lang="fr-FR" b="0" dirty="0">
                <a:solidFill>
                  <a:srgbClr val="85878C"/>
                </a:solidFill>
              </a:rPr>
              <a:t>d’entre eux indiquent que leur situation financière s’est dégradée (vs 27% en moyenne générale, soit 7 points de plus)</a:t>
            </a:r>
          </a:p>
          <a:p>
            <a:pPr marL="285750" indent="-285750">
              <a:buFontTx/>
              <a:buChar char="-"/>
            </a:pPr>
            <a:endParaRPr lang="fr-FR" dirty="0">
              <a:solidFill>
                <a:srgbClr val="85878C"/>
              </a:solidFill>
            </a:endParaRPr>
          </a:p>
          <a:p>
            <a:pPr marL="285750" indent="-285750" algn="just">
              <a:buFontTx/>
              <a:buChar char="-"/>
            </a:pPr>
            <a:r>
              <a:rPr lang="fr-FR" sz="2200" dirty="0"/>
              <a:t>Les artisans, commerçants, chefs d’entreprise </a:t>
            </a:r>
            <a:r>
              <a:rPr lang="fr-FR" dirty="0">
                <a:solidFill>
                  <a:srgbClr val="85878C"/>
                </a:solidFill>
              </a:rPr>
              <a:t>: </a:t>
            </a:r>
            <a:r>
              <a:rPr lang="fr-FR" b="0" dirty="0">
                <a:solidFill>
                  <a:srgbClr val="85878C"/>
                </a:solidFill>
              </a:rPr>
              <a:t>la moitié d’entre eux </a:t>
            </a:r>
            <a:r>
              <a:rPr lang="fr-FR" sz="2200" dirty="0"/>
              <a:t>(48%) </a:t>
            </a:r>
            <a:r>
              <a:rPr lang="fr-FR" b="0" dirty="0">
                <a:solidFill>
                  <a:srgbClr val="85878C"/>
                </a:solidFill>
              </a:rPr>
              <a:t>se sont prononcés en ce sens (vs 27% en moyenne générale, soit 21 points de plus)</a:t>
            </a:r>
          </a:p>
          <a:p>
            <a:pPr marL="285750" indent="-285750" algn="just">
              <a:buFontTx/>
              <a:buChar char="-"/>
            </a:pPr>
            <a:endParaRPr lang="fr-FR" dirty="0">
              <a:solidFill>
                <a:srgbClr val="85878C"/>
              </a:solidFill>
            </a:endParaRPr>
          </a:p>
          <a:p>
            <a:pPr marL="285750" indent="-285750" algn="just">
              <a:buFontTx/>
              <a:buChar char="-"/>
            </a:pPr>
            <a:r>
              <a:rPr lang="fr-FR" dirty="0">
                <a:solidFill>
                  <a:srgbClr val="85878C"/>
                </a:solidFill>
              </a:rPr>
              <a:t>La situation est également délicate chez </a:t>
            </a:r>
            <a:r>
              <a:rPr lang="fr-FR" sz="2200" dirty="0"/>
              <a:t>les employés et les ouvriers </a:t>
            </a:r>
            <a:r>
              <a:rPr lang="fr-FR" dirty="0">
                <a:solidFill>
                  <a:srgbClr val="85878C"/>
                </a:solidFill>
              </a:rPr>
              <a:t>: </a:t>
            </a:r>
            <a:r>
              <a:rPr lang="fr-FR" b="0" dirty="0">
                <a:solidFill>
                  <a:srgbClr val="85878C"/>
                </a:solidFill>
              </a:rPr>
              <a:t>35% d’entre eux  voient les effets de la crise sur leur situation financière (</a:t>
            </a:r>
            <a:r>
              <a:rPr lang="fr-FR" sz="2200" dirty="0"/>
              <a:t>vs 27% </a:t>
            </a:r>
            <a:r>
              <a:rPr lang="fr-FR" b="0" dirty="0">
                <a:solidFill>
                  <a:srgbClr val="85878C"/>
                </a:solidFill>
              </a:rPr>
              <a:t>en moyenne générale, soit 8 points de plus)</a:t>
            </a:r>
          </a:p>
          <a:p>
            <a:pPr marL="285750" indent="-285750" algn="just">
              <a:buFontTx/>
              <a:buChar char="-"/>
            </a:pPr>
            <a:endParaRPr lang="fr-FR" b="0" dirty="0">
              <a:solidFill>
                <a:srgbClr val="85878C"/>
              </a:solidFill>
            </a:endParaRPr>
          </a:p>
          <a:p>
            <a:pPr marL="285750" indent="-285750" algn="just">
              <a:buFontTx/>
              <a:buChar char="-"/>
            </a:pPr>
            <a:r>
              <a:rPr lang="fr-FR" dirty="0">
                <a:solidFill>
                  <a:srgbClr val="85878C"/>
                </a:solidFill>
              </a:rPr>
              <a:t>La situation familiale : </a:t>
            </a:r>
            <a:r>
              <a:rPr lang="fr-FR" sz="2200" dirty="0"/>
              <a:t>les foyers monoparentaux </a:t>
            </a:r>
            <a:r>
              <a:rPr lang="fr-FR" b="0" dirty="0">
                <a:solidFill>
                  <a:srgbClr val="85878C"/>
                </a:solidFill>
              </a:rPr>
              <a:t>subissent plus durement les effets de la crise. </a:t>
            </a:r>
            <a:r>
              <a:rPr lang="fr-FR" sz="2200" dirty="0"/>
              <a:t>36%</a:t>
            </a:r>
            <a:r>
              <a:rPr lang="fr-FR" b="0" dirty="0">
                <a:solidFill>
                  <a:srgbClr val="85878C"/>
                </a:solidFill>
              </a:rPr>
              <a:t> d’entre eux indiquent que leur situation financière s’est dégradée (soit 9 points de plus que la moyenne générale)</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363227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BEF66F8-7868-4EE2-B941-0E39C0937407}"/>
              </a:ext>
            </a:extLst>
          </p:cNvPr>
          <p:cNvSpPr>
            <a:spLocks noGrp="1"/>
          </p:cNvSpPr>
          <p:nvPr>
            <p:ph type="title"/>
          </p:nvPr>
        </p:nvSpPr>
        <p:spPr>
          <a:xfrm>
            <a:off x="1876926" y="150122"/>
            <a:ext cx="9724653" cy="867930"/>
          </a:xfrm>
        </p:spPr>
        <p:txBody>
          <a:bodyPr/>
          <a:lstStyle/>
          <a:p>
            <a:r>
              <a:rPr lang="fr-FR" sz="2800" dirty="0">
                <a:solidFill>
                  <a:schemeClr val="accent6"/>
                </a:solidFill>
              </a:rPr>
              <a:t>Une situation financière qui se dégrade pour la moitié des artisans, commerçants et chefs d’entreprises </a:t>
            </a:r>
          </a:p>
        </p:txBody>
      </p:sp>
      <p:graphicFrame>
        <p:nvGraphicFramePr>
          <p:cNvPr id="9" name="Graphique 8">
            <a:extLst>
              <a:ext uri="{FF2B5EF4-FFF2-40B4-BE49-F238E27FC236}">
                <a16:creationId xmlns:a16="http://schemas.microsoft.com/office/drawing/2014/main" id="{43A8EBF4-F59C-458F-8F78-579DB53F7F07}"/>
              </a:ext>
            </a:extLst>
          </p:cNvPr>
          <p:cNvGraphicFramePr>
            <a:graphicFrameLocks/>
          </p:cNvGraphicFramePr>
          <p:nvPr>
            <p:extLst>
              <p:ext uri="{D42A27DB-BD31-4B8C-83A1-F6EECF244321}">
                <p14:modId xmlns:p14="http://schemas.microsoft.com/office/powerpoint/2010/main" val="339525650"/>
              </p:ext>
            </p:extLst>
          </p:nvPr>
        </p:nvGraphicFramePr>
        <p:xfrm>
          <a:off x="1507958" y="1872733"/>
          <a:ext cx="9301140" cy="439460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A2E88A2E-CD3E-4D72-8C80-65E7E9500A6A}"/>
              </a:ext>
            </a:extLst>
          </p:cNvPr>
          <p:cNvSpPr/>
          <p:nvPr/>
        </p:nvSpPr>
        <p:spPr>
          <a:xfrm>
            <a:off x="1382902" y="1316126"/>
            <a:ext cx="10218677" cy="369332"/>
          </a:xfrm>
          <a:prstGeom prst="rect">
            <a:avLst/>
          </a:prstGeom>
        </p:spPr>
        <p:txBody>
          <a:bodyPr wrap="square">
            <a:spAutoFit/>
          </a:bodyPr>
          <a:lstStyle/>
          <a:p>
            <a:pPr algn="ctr">
              <a:buSzPts val="900"/>
            </a:pPr>
            <a:r>
              <a:rPr lang="fr-FR" dirty="0">
                <a:solidFill>
                  <a:schemeClr val="tx2"/>
                </a:solidFill>
                <a:cs typeface="Times New Roman" panose="02020603050405020304" pitchFamily="18" charset="0"/>
              </a:rPr>
              <a:t>Diriez-vous que la </a:t>
            </a:r>
            <a:r>
              <a:rPr lang="fr-FR" b="1" dirty="0">
                <a:solidFill>
                  <a:schemeClr val="tx2"/>
                </a:solidFill>
                <a:cs typeface="Times New Roman" panose="02020603050405020304" pitchFamily="18" charset="0"/>
              </a:rPr>
              <a:t>situation financière de votre foyer </a:t>
            </a:r>
            <a:r>
              <a:rPr lang="fr-FR" dirty="0">
                <a:solidFill>
                  <a:schemeClr val="tx2"/>
                </a:solidFill>
                <a:cs typeface="Times New Roman" panose="02020603050405020304" pitchFamily="18" charset="0"/>
              </a:rPr>
              <a:t>a changé en raison de la crise sanitaire ?</a:t>
            </a:r>
          </a:p>
        </p:txBody>
      </p:sp>
      <p:sp>
        <p:nvSpPr>
          <p:cNvPr id="11" name="Rectangle 10">
            <a:extLst>
              <a:ext uri="{FF2B5EF4-FFF2-40B4-BE49-F238E27FC236}">
                <a16:creationId xmlns:a16="http://schemas.microsoft.com/office/drawing/2014/main" id="{4C8C7FF7-94BE-408B-9F51-B6BBA5EB2469}"/>
              </a:ext>
            </a:extLst>
          </p:cNvPr>
          <p:cNvSpPr/>
          <p:nvPr/>
        </p:nvSpPr>
        <p:spPr>
          <a:xfrm>
            <a:off x="1748075" y="6359232"/>
            <a:ext cx="9090278" cy="461665"/>
          </a:xfrm>
          <a:prstGeom prst="rect">
            <a:avLst/>
          </a:prstGeom>
        </p:spPr>
        <p:txBody>
          <a:bodyPr wrap="square">
            <a:spAutoFit/>
          </a:bodyPr>
          <a:lstStyle/>
          <a:p>
            <a:pPr algn="ctr"/>
            <a:r>
              <a:rPr lang="fr-FR" sz="1200" dirty="0"/>
              <a:t>Source : CREDOC, Enquêtes Conditions de vie et aspirations, septembre 2020</a:t>
            </a:r>
          </a:p>
          <a:p>
            <a:pPr algn="ctr"/>
            <a:r>
              <a:rPr lang="fr-FR" sz="1200" dirty="0"/>
              <a:t>Champ : Ensemble de la population française de 15 ans et plus</a:t>
            </a:r>
          </a:p>
        </p:txBody>
      </p:sp>
    </p:spTree>
    <p:extLst>
      <p:ext uri="{BB962C8B-B14F-4D97-AF65-F5344CB8AC3E}">
        <p14:creationId xmlns:p14="http://schemas.microsoft.com/office/powerpoint/2010/main" val="4014229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B9D46-D6E6-4F7A-9C79-D8E3FD5BC78C}"/>
              </a:ext>
            </a:extLst>
          </p:cNvPr>
          <p:cNvSpPr>
            <a:spLocks noGrp="1"/>
          </p:cNvSpPr>
          <p:nvPr>
            <p:ph type="title"/>
          </p:nvPr>
        </p:nvSpPr>
        <p:spPr>
          <a:xfrm>
            <a:off x="930442" y="380126"/>
            <a:ext cx="11600378" cy="535531"/>
          </a:xfrm>
        </p:spPr>
        <p:txBody>
          <a:bodyPr/>
          <a:lstStyle/>
          <a:p>
            <a:r>
              <a:rPr lang="fr-FR" dirty="0">
                <a:solidFill>
                  <a:srgbClr val="002060"/>
                </a:solidFill>
              </a:rPr>
              <a:t>Mais aussi pour les bas revenus</a:t>
            </a:r>
          </a:p>
        </p:txBody>
      </p:sp>
      <p:sp>
        <p:nvSpPr>
          <p:cNvPr id="3" name="Espace réservé du numéro de diapositive 2">
            <a:extLst>
              <a:ext uri="{FF2B5EF4-FFF2-40B4-BE49-F238E27FC236}">
                <a16:creationId xmlns:a16="http://schemas.microsoft.com/office/drawing/2014/main" id="{948891DA-C966-4586-BF1B-892ACCBE3C90}"/>
              </a:ext>
            </a:extLst>
          </p:cNvPr>
          <p:cNvSpPr>
            <a:spLocks noGrp="1"/>
          </p:cNvSpPr>
          <p:nvPr>
            <p:ph type="sldNum" sz="quarter" idx="12"/>
          </p:nvPr>
        </p:nvSpPr>
        <p:spPr/>
        <p:txBody>
          <a:bodyPr/>
          <a:lstStyle/>
          <a:p>
            <a:fld id="{1B657BA9-EC5E-40D7-BBDA-32C61981E3FD}" type="slidenum">
              <a:rPr lang="fr-FR" smtClean="0"/>
              <a:t>28</a:t>
            </a:fld>
            <a:endParaRPr lang="fr-FR"/>
          </a:p>
        </p:txBody>
      </p:sp>
      <p:graphicFrame>
        <p:nvGraphicFramePr>
          <p:cNvPr id="10" name="Graphique 9">
            <a:extLst>
              <a:ext uri="{FF2B5EF4-FFF2-40B4-BE49-F238E27FC236}">
                <a16:creationId xmlns:a16="http://schemas.microsoft.com/office/drawing/2014/main" id="{F72A48E3-080F-4CDE-8698-30C987F0960B}"/>
              </a:ext>
            </a:extLst>
          </p:cNvPr>
          <p:cNvGraphicFramePr>
            <a:graphicFrameLocks/>
          </p:cNvGraphicFramePr>
          <p:nvPr>
            <p:extLst>
              <p:ext uri="{D42A27DB-BD31-4B8C-83A1-F6EECF244321}">
                <p14:modId xmlns:p14="http://schemas.microsoft.com/office/powerpoint/2010/main" val="2448412449"/>
              </p:ext>
            </p:extLst>
          </p:nvPr>
        </p:nvGraphicFramePr>
        <p:xfrm>
          <a:off x="1546542" y="2067719"/>
          <a:ext cx="7861866" cy="394817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5F698117-7F35-4DB9-BFB7-602B02E92615}"/>
              </a:ext>
            </a:extLst>
          </p:cNvPr>
          <p:cNvSpPr/>
          <p:nvPr/>
        </p:nvSpPr>
        <p:spPr>
          <a:xfrm>
            <a:off x="930442" y="1307022"/>
            <a:ext cx="10218677" cy="369332"/>
          </a:xfrm>
          <a:prstGeom prst="rect">
            <a:avLst/>
          </a:prstGeom>
        </p:spPr>
        <p:txBody>
          <a:bodyPr wrap="square">
            <a:spAutoFit/>
          </a:bodyPr>
          <a:lstStyle/>
          <a:p>
            <a:pPr algn="ctr">
              <a:buSzPts val="900"/>
            </a:pPr>
            <a:r>
              <a:rPr lang="fr-FR" dirty="0">
                <a:solidFill>
                  <a:schemeClr val="tx2"/>
                </a:solidFill>
                <a:cs typeface="Times New Roman" panose="02020603050405020304" pitchFamily="18" charset="0"/>
              </a:rPr>
              <a:t>Diriez-vous que la </a:t>
            </a:r>
            <a:r>
              <a:rPr lang="fr-FR" b="1" dirty="0">
                <a:solidFill>
                  <a:schemeClr val="tx2"/>
                </a:solidFill>
                <a:cs typeface="Times New Roman" panose="02020603050405020304" pitchFamily="18" charset="0"/>
              </a:rPr>
              <a:t>situation financière de votre foyer </a:t>
            </a:r>
            <a:r>
              <a:rPr lang="fr-FR" dirty="0">
                <a:solidFill>
                  <a:schemeClr val="tx2"/>
                </a:solidFill>
                <a:cs typeface="Times New Roman" panose="02020603050405020304" pitchFamily="18" charset="0"/>
              </a:rPr>
              <a:t>a changé en raison de la crise sanitaire ?</a:t>
            </a:r>
          </a:p>
        </p:txBody>
      </p:sp>
      <p:sp>
        <p:nvSpPr>
          <p:cNvPr id="12" name="Rectangle 11">
            <a:extLst>
              <a:ext uri="{FF2B5EF4-FFF2-40B4-BE49-F238E27FC236}">
                <a16:creationId xmlns:a16="http://schemas.microsoft.com/office/drawing/2014/main" id="{06D044B2-84E4-49B2-B502-475D467F9F00}"/>
              </a:ext>
            </a:extLst>
          </p:cNvPr>
          <p:cNvSpPr/>
          <p:nvPr/>
        </p:nvSpPr>
        <p:spPr>
          <a:xfrm>
            <a:off x="327508" y="6016209"/>
            <a:ext cx="9090278" cy="461665"/>
          </a:xfrm>
          <a:prstGeom prst="rect">
            <a:avLst/>
          </a:prstGeom>
        </p:spPr>
        <p:txBody>
          <a:bodyPr wrap="square">
            <a:spAutoFit/>
          </a:bodyPr>
          <a:lstStyle/>
          <a:p>
            <a:pPr algn="ctr"/>
            <a:r>
              <a:rPr lang="fr-FR" sz="1200" dirty="0"/>
              <a:t>Source : CREDOC, Enquêtes Conditions de vie et aspirations, septembre 2020</a:t>
            </a:r>
          </a:p>
          <a:p>
            <a:pPr algn="ctr"/>
            <a:r>
              <a:rPr lang="fr-FR" sz="1200" dirty="0"/>
              <a:t>Champ : Ensemble de la population française de 15 ans et plus</a:t>
            </a:r>
          </a:p>
        </p:txBody>
      </p:sp>
    </p:spTree>
    <p:extLst>
      <p:ext uri="{BB962C8B-B14F-4D97-AF65-F5344CB8AC3E}">
        <p14:creationId xmlns:p14="http://schemas.microsoft.com/office/powerpoint/2010/main" val="3969222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543934-D6F7-4032-8CD8-634CBAB0A6B4}"/>
              </a:ext>
            </a:extLst>
          </p:cNvPr>
          <p:cNvSpPr>
            <a:spLocks noGrp="1"/>
          </p:cNvSpPr>
          <p:nvPr>
            <p:ph type="title"/>
          </p:nvPr>
        </p:nvSpPr>
        <p:spPr>
          <a:xfrm>
            <a:off x="608949" y="3005777"/>
            <a:ext cx="6216780" cy="646331"/>
          </a:xfrm>
        </p:spPr>
        <p:txBody>
          <a:bodyPr/>
          <a:lstStyle/>
          <a:p>
            <a:r>
              <a:rPr lang="fr-FR" dirty="0"/>
              <a:t>Sur le plan de la santé</a:t>
            </a:r>
          </a:p>
        </p:txBody>
      </p:sp>
      <p:sp>
        <p:nvSpPr>
          <p:cNvPr id="4" name="Espace réservé du numéro de diapositive 3">
            <a:extLst>
              <a:ext uri="{FF2B5EF4-FFF2-40B4-BE49-F238E27FC236}">
                <a16:creationId xmlns:a16="http://schemas.microsoft.com/office/drawing/2014/main" id="{EB1B9E19-28AC-42BB-9E21-6FEC43810626}"/>
              </a:ext>
            </a:extLst>
          </p:cNvPr>
          <p:cNvSpPr>
            <a:spLocks noGrp="1"/>
          </p:cNvSpPr>
          <p:nvPr>
            <p:ph type="sldNum" sz="quarter" idx="4294967295"/>
          </p:nvPr>
        </p:nvSpPr>
        <p:spPr>
          <a:xfrm>
            <a:off x="11618913" y="6210300"/>
            <a:ext cx="573087" cy="365125"/>
          </a:xfrm>
        </p:spPr>
        <p:txBody>
          <a:bodyPr/>
          <a:lstStyle/>
          <a:p>
            <a:fld id="{1B657BA9-EC5E-40D7-BBDA-32C61981E3FD}" type="slidenum">
              <a:rPr lang="fr-FR" smtClean="0"/>
              <a:t>29</a:t>
            </a:fld>
            <a:endParaRPr lang="fr-FR"/>
          </a:p>
        </p:txBody>
      </p:sp>
    </p:spTree>
    <p:extLst>
      <p:ext uri="{BB962C8B-B14F-4D97-AF65-F5344CB8AC3E}">
        <p14:creationId xmlns:p14="http://schemas.microsoft.com/office/powerpoint/2010/main" val="420341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E86FBFF-BBA6-4439-99FB-1EAFC50EF59E}"/>
              </a:ext>
            </a:extLst>
          </p:cNvPr>
          <p:cNvSpPr>
            <a:spLocks noGrp="1"/>
          </p:cNvSpPr>
          <p:nvPr>
            <p:ph type="title"/>
          </p:nvPr>
        </p:nvSpPr>
        <p:spPr>
          <a:xfrm>
            <a:off x="2531517" y="333420"/>
            <a:ext cx="8957767" cy="978729"/>
          </a:xfrm>
        </p:spPr>
        <p:txBody>
          <a:bodyPr/>
          <a:lstStyle/>
          <a:p>
            <a:r>
              <a:rPr lang="fr-FR" dirty="0">
                <a:solidFill>
                  <a:srgbClr val="04307C"/>
                </a:solidFill>
              </a:rPr>
              <a:t>L’enquête Conditions de vie et aspirations des Français </a:t>
            </a:r>
          </a:p>
        </p:txBody>
      </p:sp>
      <p:sp>
        <p:nvSpPr>
          <p:cNvPr id="4" name="Espace réservé de la date 3">
            <a:extLst>
              <a:ext uri="{FF2B5EF4-FFF2-40B4-BE49-F238E27FC236}">
                <a16:creationId xmlns:a16="http://schemas.microsoft.com/office/drawing/2014/main" id="{E23E1AB7-A592-49C6-9DF6-F31525D3E24E}"/>
              </a:ext>
            </a:extLst>
          </p:cNvPr>
          <p:cNvSpPr>
            <a:spLocks noGrp="1"/>
          </p:cNvSpPr>
          <p:nvPr>
            <p:ph type="dt" sz="half" idx="10"/>
          </p:nvPr>
        </p:nvSpPr>
        <p:spPr/>
        <p:txBody>
          <a:bodyPr/>
          <a:lstStyle/>
          <a:p>
            <a:pPr>
              <a:defRPr/>
            </a:pPr>
            <a:r>
              <a:rPr lang="fr-FR"/>
              <a:t>Janvier 2021</a:t>
            </a:r>
            <a:endParaRPr lang="fr-FR" b="0"/>
          </a:p>
        </p:txBody>
      </p:sp>
      <p:sp>
        <p:nvSpPr>
          <p:cNvPr id="7" name="Text Box 35">
            <a:extLst>
              <a:ext uri="{FF2B5EF4-FFF2-40B4-BE49-F238E27FC236}">
                <a16:creationId xmlns:a16="http://schemas.microsoft.com/office/drawing/2014/main" id="{6DEC77DA-B17F-4323-9193-D9B1A977739A}"/>
              </a:ext>
            </a:extLst>
          </p:cNvPr>
          <p:cNvSpPr txBox="1">
            <a:spLocks noChangeArrowheads="1"/>
          </p:cNvSpPr>
          <p:nvPr/>
        </p:nvSpPr>
        <p:spPr bwMode="auto">
          <a:xfrm>
            <a:off x="1141198" y="1598704"/>
            <a:ext cx="9909604" cy="485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92100" indent="-292100">
              <a:defRPr sz="1400">
                <a:solidFill>
                  <a:schemeClr val="folHlink"/>
                </a:solidFill>
                <a:latin typeface="Verdana" pitchFamily="34" charset="0"/>
              </a:defRPr>
            </a:lvl1pPr>
            <a:lvl2pPr marL="742950" indent="-285750">
              <a:defRPr sz="1400">
                <a:solidFill>
                  <a:schemeClr val="folHlink"/>
                </a:solidFill>
                <a:latin typeface="Verdana" pitchFamily="34" charset="0"/>
              </a:defRPr>
            </a:lvl2pPr>
            <a:lvl3pPr marL="1143000" indent="-228600">
              <a:defRPr sz="1400">
                <a:solidFill>
                  <a:schemeClr val="folHlink"/>
                </a:solidFill>
                <a:latin typeface="Verdana" pitchFamily="34" charset="0"/>
              </a:defRPr>
            </a:lvl3pPr>
            <a:lvl4pPr marL="1600200" indent="-228600">
              <a:defRPr sz="1400">
                <a:solidFill>
                  <a:schemeClr val="folHlink"/>
                </a:solidFill>
                <a:latin typeface="Verdana" pitchFamily="34" charset="0"/>
              </a:defRPr>
            </a:lvl4pPr>
            <a:lvl5pPr marL="2057400" indent="-228600">
              <a:defRPr sz="1400">
                <a:solidFill>
                  <a:schemeClr val="folHlink"/>
                </a:solidFill>
                <a:latin typeface="Verdana" pitchFamily="34" charset="0"/>
              </a:defRPr>
            </a:lvl5pPr>
            <a:lvl6pPr marL="2514600" indent="-228600" algn="ctr" eaLnBrk="0" fontAlgn="base" hangingPunct="0">
              <a:spcBef>
                <a:spcPct val="20000"/>
              </a:spcBef>
              <a:spcAft>
                <a:spcPct val="0"/>
              </a:spcAft>
              <a:buClr>
                <a:srgbClr val="A50021"/>
              </a:buClr>
              <a:buSzPct val="150000"/>
              <a:buChar char="•"/>
              <a:defRPr sz="1400">
                <a:solidFill>
                  <a:schemeClr val="folHlink"/>
                </a:solidFill>
                <a:latin typeface="Verdana" pitchFamily="34" charset="0"/>
              </a:defRPr>
            </a:lvl6pPr>
            <a:lvl7pPr marL="2971800" indent="-228600" algn="ctr" eaLnBrk="0" fontAlgn="base" hangingPunct="0">
              <a:spcBef>
                <a:spcPct val="20000"/>
              </a:spcBef>
              <a:spcAft>
                <a:spcPct val="0"/>
              </a:spcAft>
              <a:buClr>
                <a:srgbClr val="A50021"/>
              </a:buClr>
              <a:buSzPct val="150000"/>
              <a:buChar char="•"/>
              <a:defRPr sz="1400">
                <a:solidFill>
                  <a:schemeClr val="folHlink"/>
                </a:solidFill>
                <a:latin typeface="Verdana" pitchFamily="34" charset="0"/>
              </a:defRPr>
            </a:lvl7pPr>
            <a:lvl8pPr marL="3429000" indent="-228600" algn="ctr" eaLnBrk="0" fontAlgn="base" hangingPunct="0">
              <a:spcBef>
                <a:spcPct val="20000"/>
              </a:spcBef>
              <a:spcAft>
                <a:spcPct val="0"/>
              </a:spcAft>
              <a:buClr>
                <a:srgbClr val="A50021"/>
              </a:buClr>
              <a:buSzPct val="150000"/>
              <a:buChar char="•"/>
              <a:defRPr sz="1400">
                <a:solidFill>
                  <a:schemeClr val="folHlink"/>
                </a:solidFill>
                <a:latin typeface="Verdana" pitchFamily="34" charset="0"/>
              </a:defRPr>
            </a:lvl8pPr>
            <a:lvl9pPr marL="3886200" indent="-228600" algn="ctr" eaLnBrk="0" fontAlgn="base" hangingPunct="0">
              <a:spcBef>
                <a:spcPct val="20000"/>
              </a:spcBef>
              <a:spcAft>
                <a:spcPct val="0"/>
              </a:spcAft>
              <a:buClr>
                <a:srgbClr val="A50021"/>
              </a:buClr>
              <a:buSzPct val="150000"/>
              <a:buChar char="•"/>
              <a:defRPr sz="1400">
                <a:solidFill>
                  <a:schemeClr val="folHlink"/>
                </a:solidFill>
                <a:latin typeface="Verdana" pitchFamily="34" charset="0"/>
              </a:defRPr>
            </a:lvl9pPr>
          </a:lstStyle>
          <a:p>
            <a:pPr>
              <a:spcBef>
                <a:spcPct val="100000"/>
              </a:spcBef>
              <a:buClr>
                <a:srgbClr val="E2007A"/>
              </a:buClr>
              <a:buFont typeface="Arial" pitchFamily="34" charset="0"/>
              <a:buChar char="•"/>
            </a:pPr>
            <a:r>
              <a:rPr lang="fr-FR" sz="1800" dirty="0">
                <a:solidFill>
                  <a:prstClr val="black"/>
                </a:solidFill>
                <a:latin typeface="+mn-lt"/>
                <a:cs typeface="Times New Roman" pitchFamily="18" charset="0"/>
              </a:rPr>
              <a:t>Un </a:t>
            </a:r>
            <a:r>
              <a:rPr lang="fr-FR" sz="1800" b="1" dirty="0">
                <a:solidFill>
                  <a:srgbClr val="00B0F0"/>
                </a:solidFill>
                <a:latin typeface="+mn-lt"/>
                <a:cs typeface="Times New Roman" pitchFamily="18" charset="0"/>
              </a:rPr>
              <a:t>historique de 40 ans </a:t>
            </a:r>
            <a:r>
              <a:rPr lang="fr-FR" sz="1800" dirty="0">
                <a:solidFill>
                  <a:prstClr val="black"/>
                </a:solidFill>
                <a:latin typeface="+mn-lt"/>
                <a:cs typeface="Times New Roman" pitchFamily="18" charset="0"/>
              </a:rPr>
              <a:t>: une enquête réalisée depuis 1978 </a:t>
            </a:r>
          </a:p>
          <a:p>
            <a:pPr algn="just">
              <a:spcBef>
                <a:spcPct val="100000"/>
              </a:spcBef>
              <a:buClr>
                <a:srgbClr val="E2007A"/>
              </a:buClr>
              <a:buFont typeface="Arial" pitchFamily="34" charset="0"/>
              <a:buChar char="•"/>
            </a:pPr>
            <a:r>
              <a:rPr lang="fr-FR" sz="1800" dirty="0">
                <a:solidFill>
                  <a:prstClr val="black"/>
                </a:solidFill>
                <a:latin typeface="+mn-lt"/>
                <a:cs typeface="Times New Roman" pitchFamily="18" charset="0"/>
              </a:rPr>
              <a:t>Une </a:t>
            </a:r>
            <a:r>
              <a:rPr lang="fr-FR" sz="1800" b="1" dirty="0">
                <a:solidFill>
                  <a:srgbClr val="00B0F0"/>
                </a:solidFill>
                <a:latin typeface="+mn-lt"/>
                <a:cs typeface="Times New Roman" pitchFamily="18" charset="0"/>
              </a:rPr>
              <a:t>enquête réalisée en ligne</a:t>
            </a:r>
            <a:r>
              <a:rPr lang="fr-FR" sz="1800" dirty="0">
                <a:solidFill>
                  <a:prstClr val="black"/>
                </a:solidFill>
                <a:latin typeface="+mn-lt"/>
                <a:cs typeface="Times New Roman" pitchFamily="18" charset="0"/>
              </a:rPr>
              <a:t>, trois fois par an (janvier, mai, septembre) auprès d’un échantillon de 3 000 individus résidant sur tout le territoire (France métropolitaine, Corse et DOM-TOM) âgés de 15 ans et plus </a:t>
            </a:r>
          </a:p>
          <a:p>
            <a:pPr marL="914400" lvl="2" algn="just">
              <a:lnSpc>
                <a:spcPct val="90000"/>
              </a:lnSpc>
              <a:buFont typeface="Arial" panose="020B0604020202020204" pitchFamily="34" charset="0"/>
              <a:buChar char="•"/>
            </a:pPr>
            <a:r>
              <a:rPr lang="fr-FR" sz="1600" dirty="0">
                <a:solidFill>
                  <a:schemeClr val="bg1">
                    <a:lumMod val="50000"/>
                  </a:schemeClr>
                </a:solidFill>
                <a:latin typeface="Arial"/>
              </a:rPr>
              <a:t>Les vagues avant 2015 étaient menées en face-à-face sur un échantillon de 2000 personnes et sur un champ plus restreint : les individus de 18 ans et plus, résidant en France métropolitaine, hors Corse</a:t>
            </a:r>
          </a:p>
          <a:p>
            <a:pPr>
              <a:spcBef>
                <a:spcPct val="100000"/>
              </a:spcBef>
              <a:buClr>
                <a:srgbClr val="E21600"/>
              </a:buClr>
              <a:buFont typeface="Arial" pitchFamily="34" charset="0"/>
              <a:buChar char="•"/>
            </a:pPr>
            <a:r>
              <a:rPr lang="fr-FR" sz="1800" dirty="0">
                <a:solidFill>
                  <a:prstClr val="black"/>
                </a:solidFill>
                <a:latin typeface="+mn-lt"/>
                <a:cs typeface="Times New Roman" pitchFamily="18" charset="0"/>
              </a:rPr>
              <a:t>Des résultats redressés selon la méthode des </a:t>
            </a:r>
            <a:r>
              <a:rPr lang="fr-FR" sz="1800" b="1" dirty="0">
                <a:solidFill>
                  <a:srgbClr val="00B0F0"/>
                </a:solidFill>
                <a:latin typeface="+mn-lt"/>
                <a:cs typeface="Times New Roman" pitchFamily="18" charset="0"/>
              </a:rPr>
              <a:t>quotas</a:t>
            </a:r>
          </a:p>
          <a:p>
            <a:pPr>
              <a:spcBef>
                <a:spcPct val="100000"/>
              </a:spcBef>
              <a:buClr>
                <a:srgbClr val="E2007A"/>
              </a:buClr>
              <a:buFont typeface="Arial" pitchFamily="34" charset="0"/>
              <a:buChar char="•"/>
            </a:pPr>
            <a:r>
              <a:rPr lang="fr-FR" sz="1800" dirty="0">
                <a:solidFill>
                  <a:prstClr val="black"/>
                </a:solidFill>
                <a:latin typeface="+mn-lt"/>
                <a:cs typeface="Times New Roman" pitchFamily="18" charset="0"/>
              </a:rPr>
              <a:t>Des questions propres à chaque client et d’autres mutualisées </a:t>
            </a:r>
          </a:p>
          <a:p>
            <a:pPr marL="914400" lvl="2">
              <a:lnSpc>
                <a:spcPct val="90000"/>
              </a:lnSpc>
              <a:buFont typeface="Arial" panose="020B0604020202020204" pitchFamily="34" charset="0"/>
              <a:buChar char="•"/>
            </a:pPr>
            <a:r>
              <a:rPr lang="fr-FR" sz="1600" dirty="0">
                <a:solidFill>
                  <a:schemeClr val="bg1">
                    <a:lumMod val="50000"/>
                  </a:schemeClr>
                </a:solidFill>
                <a:latin typeface="Arial"/>
              </a:rPr>
              <a:t>Une vingtaine de critères sociodémographiques</a:t>
            </a:r>
          </a:p>
          <a:p>
            <a:pPr marL="914400" lvl="2" algn="just">
              <a:lnSpc>
                <a:spcPct val="90000"/>
              </a:lnSpc>
              <a:buFont typeface="Arial" panose="020B0604020202020204" pitchFamily="34" charset="0"/>
              <a:buChar char="•"/>
            </a:pPr>
            <a:r>
              <a:rPr lang="fr-FR" sz="1600" dirty="0">
                <a:solidFill>
                  <a:schemeClr val="bg1">
                    <a:lumMod val="50000"/>
                  </a:schemeClr>
                </a:solidFill>
                <a:latin typeface="Arial"/>
              </a:rPr>
              <a:t>De très nombreuses questions sur les modes de vie et les opinions de la population, portant sur la santé, les inquiétudes, les préoccupations, la famille, l’environnement, les loisirs, les pratiques culturelles, le moral économique, l’opinion sur le fonctionnement de la société, les politiques sociales, etc.</a:t>
            </a:r>
          </a:p>
          <a:p>
            <a:pPr algn="just">
              <a:spcBef>
                <a:spcPct val="100000"/>
              </a:spcBef>
              <a:buClr>
                <a:srgbClr val="E2007A"/>
              </a:buClr>
              <a:buFont typeface="Arial" pitchFamily="34" charset="0"/>
              <a:buChar char="•"/>
            </a:pPr>
            <a:endParaRPr lang="fr-FR" sz="1600" dirty="0">
              <a:solidFill>
                <a:prstClr val="black"/>
              </a:solidFill>
              <a:latin typeface="+mn-lt"/>
              <a:cs typeface="Times New Roman" pitchFamily="18" charset="0"/>
            </a:endParaRPr>
          </a:p>
        </p:txBody>
      </p:sp>
    </p:spTree>
    <p:extLst>
      <p:ext uri="{BB962C8B-B14F-4D97-AF65-F5344CB8AC3E}">
        <p14:creationId xmlns:p14="http://schemas.microsoft.com/office/powerpoint/2010/main" val="794633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75442-8F8D-4BB4-A70B-70051E878F4D}"/>
              </a:ext>
            </a:extLst>
          </p:cNvPr>
          <p:cNvSpPr>
            <a:spLocks noGrp="1"/>
          </p:cNvSpPr>
          <p:nvPr>
            <p:ph type="title"/>
          </p:nvPr>
        </p:nvSpPr>
        <p:spPr>
          <a:xfrm>
            <a:off x="620785" y="158276"/>
            <a:ext cx="11101994" cy="535531"/>
          </a:xfrm>
        </p:spPr>
        <p:txBody>
          <a:bodyPr/>
          <a:lstStyle/>
          <a:p>
            <a:pPr algn="r"/>
            <a:r>
              <a:rPr lang="fr-FR" dirty="0">
                <a:solidFill>
                  <a:srgbClr val="002060"/>
                </a:solidFill>
              </a:rPr>
              <a:t>Depuis septembre, retour des maux psychiques</a:t>
            </a:r>
          </a:p>
        </p:txBody>
      </p:sp>
      <p:sp>
        <p:nvSpPr>
          <p:cNvPr id="5" name="Espace réservé du numéro de diapositive 4">
            <a:extLst>
              <a:ext uri="{FF2B5EF4-FFF2-40B4-BE49-F238E27FC236}">
                <a16:creationId xmlns:a16="http://schemas.microsoft.com/office/drawing/2014/main" id="{80A00BE6-094A-44A7-A83A-10B03A8FE460}"/>
              </a:ext>
            </a:extLst>
          </p:cNvPr>
          <p:cNvSpPr>
            <a:spLocks noGrp="1"/>
          </p:cNvSpPr>
          <p:nvPr>
            <p:ph type="sldNum" sz="quarter" idx="12"/>
          </p:nvPr>
        </p:nvSpPr>
        <p:spPr/>
        <p:txBody>
          <a:bodyPr/>
          <a:lstStyle/>
          <a:p>
            <a:fld id="{1B657BA9-EC5E-40D7-BBDA-32C61981E3FD}" type="slidenum">
              <a:rPr lang="fr-FR" smtClean="0"/>
              <a:t>30</a:t>
            </a:fld>
            <a:endParaRPr lang="fr-FR"/>
          </a:p>
        </p:txBody>
      </p:sp>
      <p:sp>
        <p:nvSpPr>
          <p:cNvPr id="7" name="Rectangle 6">
            <a:extLst>
              <a:ext uri="{FF2B5EF4-FFF2-40B4-BE49-F238E27FC236}">
                <a16:creationId xmlns:a16="http://schemas.microsoft.com/office/drawing/2014/main" id="{25B6D88A-1237-4676-AC88-D490AF47E75E}"/>
              </a:ext>
            </a:extLst>
          </p:cNvPr>
          <p:cNvSpPr/>
          <p:nvPr/>
        </p:nvSpPr>
        <p:spPr>
          <a:xfrm>
            <a:off x="469221" y="6558284"/>
            <a:ext cx="7202658" cy="276999"/>
          </a:xfrm>
          <a:prstGeom prst="rect">
            <a:avLst/>
          </a:prstGeom>
        </p:spPr>
        <p:txBody>
          <a:bodyPr wrap="square">
            <a:spAutoFit/>
          </a:bodyPr>
          <a:lstStyle/>
          <a:p>
            <a:pPr algn="ctr"/>
            <a:r>
              <a:rPr lang="fr-FR" sz="1200" dirty="0">
                <a:latin typeface="Verdana" panose="020B0604030504040204" pitchFamily="34" charset="0"/>
                <a:ea typeface="Verdana" panose="020B0604030504040204" pitchFamily="34" charset="0"/>
              </a:rPr>
              <a:t>Source : CREDOC, Enquêtes Conditions de vie et aspirations, septembre 2020</a:t>
            </a:r>
          </a:p>
        </p:txBody>
      </p:sp>
      <p:graphicFrame>
        <p:nvGraphicFramePr>
          <p:cNvPr id="18" name="Graphique 17">
            <a:extLst>
              <a:ext uri="{FF2B5EF4-FFF2-40B4-BE49-F238E27FC236}">
                <a16:creationId xmlns:a16="http://schemas.microsoft.com/office/drawing/2014/main" id="{F6311464-0E4B-4F8C-B281-65EA6CE23147}"/>
              </a:ext>
            </a:extLst>
          </p:cNvPr>
          <p:cNvGraphicFramePr>
            <a:graphicFrameLocks/>
          </p:cNvGraphicFramePr>
          <p:nvPr>
            <p:extLst>
              <p:ext uri="{D42A27DB-BD31-4B8C-83A1-F6EECF244321}">
                <p14:modId xmlns:p14="http://schemas.microsoft.com/office/powerpoint/2010/main" val="3792710837"/>
              </p:ext>
            </p:extLst>
          </p:nvPr>
        </p:nvGraphicFramePr>
        <p:xfrm>
          <a:off x="0" y="1284304"/>
          <a:ext cx="7202658" cy="519273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65C6B1A3-FE7C-4306-B26A-4FCD4F421487}"/>
              </a:ext>
            </a:extLst>
          </p:cNvPr>
          <p:cNvSpPr/>
          <p:nvPr/>
        </p:nvSpPr>
        <p:spPr>
          <a:xfrm>
            <a:off x="7612911" y="2726512"/>
            <a:ext cx="3611526" cy="2308324"/>
          </a:xfrm>
          <a:prstGeom prst="rect">
            <a:avLst/>
          </a:prstGeom>
        </p:spPr>
        <p:txBody>
          <a:bodyPr wrap="square">
            <a:spAutoFit/>
          </a:bodyPr>
          <a:lstStyle/>
          <a:p>
            <a:r>
              <a:rPr lang="fr-FR" sz="1600" dirty="0"/>
              <a:t>Durant le confinement, une moindre déclaration de maux physiques et psychologiques ponctuels</a:t>
            </a:r>
          </a:p>
          <a:p>
            <a:endParaRPr lang="fr-FR" sz="1600" dirty="0"/>
          </a:p>
          <a:p>
            <a:r>
              <a:rPr lang="fr-FR" sz="1600" dirty="0"/>
              <a:t>Avec le déconfinement :</a:t>
            </a:r>
          </a:p>
          <a:p>
            <a:endParaRPr lang="fr-FR" sz="1600" dirty="0"/>
          </a:p>
          <a:p>
            <a:r>
              <a:rPr lang="fr-FR" sz="1600" dirty="0"/>
              <a:t>+3 points pour le mal de dos,</a:t>
            </a:r>
          </a:p>
          <a:p>
            <a:r>
              <a:rPr lang="fr-FR" sz="1600" dirty="0"/>
              <a:t>+4 points pour l’état de nervosité, </a:t>
            </a:r>
          </a:p>
          <a:p>
            <a:r>
              <a:rPr lang="fr-FR" sz="1600" dirty="0"/>
              <a:t>+3 points pour l’état dépressif.</a:t>
            </a:r>
          </a:p>
        </p:txBody>
      </p:sp>
    </p:spTree>
    <p:extLst>
      <p:ext uri="{BB962C8B-B14F-4D97-AF65-F5344CB8AC3E}">
        <p14:creationId xmlns:p14="http://schemas.microsoft.com/office/powerpoint/2010/main" val="81045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1E062-AC43-4700-A3C5-EB7FD61A7D8B}"/>
              </a:ext>
            </a:extLst>
          </p:cNvPr>
          <p:cNvSpPr>
            <a:spLocks noGrp="1"/>
          </p:cNvSpPr>
          <p:nvPr>
            <p:ph type="title"/>
          </p:nvPr>
        </p:nvSpPr>
        <p:spPr>
          <a:xfrm>
            <a:off x="1767252" y="225532"/>
            <a:ext cx="8957767" cy="978729"/>
          </a:xfrm>
        </p:spPr>
        <p:txBody>
          <a:bodyPr/>
          <a:lstStyle/>
          <a:p>
            <a:r>
              <a:rPr lang="fr-FR" dirty="0">
                <a:solidFill>
                  <a:srgbClr val="002060"/>
                </a:solidFill>
              </a:rPr>
              <a:t>La consommation de psychotropes</a:t>
            </a:r>
            <a:br>
              <a:rPr lang="fr-FR" dirty="0">
                <a:solidFill>
                  <a:srgbClr val="002060"/>
                </a:solidFill>
              </a:rPr>
            </a:br>
            <a:r>
              <a:rPr lang="fr-FR" dirty="0">
                <a:solidFill>
                  <a:srgbClr val="002060"/>
                </a:solidFill>
              </a:rPr>
              <a:t>en augmentation</a:t>
            </a:r>
          </a:p>
        </p:txBody>
      </p:sp>
      <p:sp>
        <p:nvSpPr>
          <p:cNvPr id="5" name="Espace réservé du numéro de diapositive 4">
            <a:extLst>
              <a:ext uri="{FF2B5EF4-FFF2-40B4-BE49-F238E27FC236}">
                <a16:creationId xmlns:a16="http://schemas.microsoft.com/office/drawing/2014/main" id="{16B2359D-8793-42BA-B2FB-838DE732028C}"/>
              </a:ext>
            </a:extLst>
          </p:cNvPr>
          <p:cNvSpPr>
            <a:spLocks noGrp="1"/>
          </p:cNvSpPr>
          <p:nvPr>
            <p:ph type="sldNum" sz="quarter" idx="12"/>
          </p:nvPr>
        </p:nvSpPr>
        <p:spPr/>
        <p:txBody>
          <a:bodyPr/>
          <a:lstStyle/>
          <a:p>
            <a:fld id="{1B657BA9-EC5E-40D7-BBDA-32C61981E3FD}" type="slidenum">
              <a:rPr lang="fr-FR" smtClean="0"/>
              <a:t>31</a:t>
            </a:fld>
            <a:endParaRPr lang="fr-FR"/>
          </a:p>
        </p:txBody>
      </p:sp>
      <p:graphicFrame>
        <p:nvGraphicFramePr>
          <p:cNvPr id="6" name="Graphique 5">
            <a:extLst>
              <a:ext uri="{FF2B5EF4-FFF2-40B4-BE49-F238E27FC236}">
                <a16:creationId xmlns:a16="http://schemas.microsoft.com/office/drawing/2014/main" id="{30B06772-5DE7-41C2-8D7B-A7335B43911A}"/>
              </a:ext>
            </a:extLst>
          </p:cNvPr>
          <p:cNvGraphicFramePr>
            <a:graphicFrameLocks/>
          </p:cNvGraphicFramePr>
          <p:nvPr>
            <p:extLst>
              <p:ext uri="{D42A27DB-BD31-4B8C-83A1-F6EECF244321}">
                <p14:modId xmlns:p14="http://schemas.microsoft.com/office/powerpoint/2010/main" val="2964279118"/>
              </p:ext>
            </p:extLst>
          </p:nvPr>
        </p:nvGraphicFramePr>
        <p:xfrm>
          <a:off x="1075884" y="2149643"/>
          <a:ext cx="9510347" cy="410453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62D46CAA-B949-4E74-A256-89BB93BCCBB8}"/>
              </a:ext>
            </a:extLst>
          </p:cNvPr>
          <p:cNvSpPr/>
          <p:nvPr/>
        </p:nvSpPr>
        <p:spPr>
          <a:xfrm>
            <a:off x="2518117" y="6023340"/>
            <a:ext cx="6625882" cy="461665"/>
          </a:xfrm>
          <a:prstGeom prst="rect">
            <a:avLst/>
          </a:prstGeom>
        </p:spPr>
        <p:txBody>
          <a:bodyPr wrap="square">
            <a:spAutoFit/>
          </a:bodyPr>
          <a:lstStyle/>
          <a:p>
            <a:pPr algn="ctr"/>
            <a:endParaRPr lang="fr-FR" sz="1200" dirty="0">
              <a:latin typeface="Verdana" panose="020B0604030504040204" pitchFamily="34" charset="0"/>
              <a:ea typeface="Verdana" panose="020B0604030504040204" pitchFamily="34" charset="0"/>
            </a:endParaRPr>
          </a:p>
          <a:p>
            <a:pPr algn="ctr"/>
            <a:r>
              <a:rPr lang="fr-FR" sz="1200" dirty="0">
                <a:latin typeface="Verdana" panose="020B0604030504040204" pitchFamily="34" charset="0"/>
                <a:ea typeface="Verdana" panose="020B0604030504040204" pitchFamily="34" charset="0"/>
              </a:rPr>
              <a:t> Source : Santé publique France, Enquête </a:t>
            </a:r>
            <a:r>
              <a:rPr lang="fr-FR" sz="1200" dirty="0" err="1">
                <a:latin typeface="Verdana" panose="020B0604030504040204" pitchFamily="34" charset="0"/>
                <a:ea typeface="Verdana" panose="020B0604030504040204" pitchFamily="34" charset="0"/>
              </a:rPr>
              <a:t>CoviPrev</a:t>
            </a:r>
            <a:r>
              <a:rPr lang="fr-FR" sz="1200" dirty="0">
                <a:latin typeface="Verdana" panose="020B0604030504040204" pitchFamily="34" charset="0"/>
                <a:ea typeface="Verdana" panose="020B0604030504040204" pitchFamily="34" charset="0"/>
              </a:rPr>
              <a:t>, France métropolitaine, 2020	</a:t>
            </a:r>
          </a:p>
        </p:txBody>
      </p:sp>
      <p:sp>
        <p:nvSpPr>
          <p:cNvPr id="8" name="Titre 1">
            <a:extLst>
              <a:ext uri="{FF2B5EF4-FFF2-40B4-BE49-F238E27FC236}">
                <a16:creationId xmlns:a16="http://schemas.microsoft.com/office/drawing/2014/main" id="{B9DE3E4F-23F6-435E-8CB5-173C91CD86B1}"/>
              </a:ext>
            </a:extLst>
          </p:cNvPr>
          <p:cNvSpPr txBox="1">
            <a:spLocks/>
          </p:cNvSpPr>
          <p:nvPr/>
        </p:nvSpPr>
        <p:spPr>
          <a:xfrm>
            <a:off x="1334430" y="1609434"/>
            <a:ext cx="10101519" cy="341632"/>
          </a:xfrm>
          <a:prstGeom prst="rect">
            <a:avLst/>
          </a:prstGeom>
        </p:spPr>
        <p:txBody>
          <a:bodyPr wrap="square">
            <a:spAutoFit/>
          </a:bodyPr>
          <a:lst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a:lstStyle>
          <a:p>
            <a:pPr algn="l"/>
            <a:r>
              <a:rPr lang="fr-FR" sz="1800" dirty="0">
                <a:solidFill>
                  <a:schemeClr val="accent4">
                    <a:lumMod val="50000"/>
                  </a:schemeClr>
                </a:solidFill>
              </a:rPr>
              <a:t>Consommation de médicaments psychotropes depuis les mesures de confinement (en %)</a:t>
            </a:r>
          </a:p>
        </p:txBody>
      </p:sp>
    </p:spTree>
    <p:extLst>
      <p:ext uri="{BB962C8B-B14F-4D97-AF65-F5344CB8AC3E}">
        <p14:creationId xmlns:p14="http://schemas.microsoft.com/office/powerpoint/2010/main" val="1116391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re 5">
            <a:extLst>
              <a:ext uri="{FF2B5EF4-FFF2-40B4-BE49-F238E27FC236}">
                <a16:creationId xmlns:a16="http://schemas.microsoft.com/office/drawing/2014/main" id="{5C8AFB03-CB4B-4D53-9B5A-4B64006E7F67}"/>
              </a:ext>
            </a:extLst>
          </p:cNvPr>
          <p:cNvSpPr>
            <a:spLocks noGrp="1"/>
          </p:cNvSpPr>
          <p:nvPr>
            <p:ph type="title"/>
          </p:nvPr>
        </p:nvSpPr>
        <p:spPr>
          <a:xfrm>
            <a:off x="892817" y="1370171"/>
            <a:ext cx="4425551" cy="2387600"/>
          </a:xfrm>
        </p:spPr>
        <p:txBody>
          <a:bodyPr vert="horz" lIns="91440" tIns="45720" rIns="91440" bIns="45720" rtlCol="0" anchor="b">
            <a:noAutofit/>
          </a:bodyPr>
          <a:lstStyle/>
          <a:p>
            <a:r>
              <a:rPr lang="en-US" sz="4000" dirty="0" err="1">
                <a:solidFill>
                  <a:srgbClr val="FFFFFF"/>
                </a:solidFill>
                <a:latin typeface="+mj-lt"/>
                <a:ea typeface="+mj-ea"/>
                <a:cs typeface="+mj-cs"/>
              </a:rPr>
              <a:t>Depuis</a:t>
            </a:r>
            <a:r>
              <a:rPr lang="en-US" sz="4000" dirty="0">
                <a:solidFill>
                  <a:srgbClr val="FFFFFF"/>
                </a:solidFill>
                <a:latin typeface="+mj-lt"/>
                <a:ea typeface="+mj-ea"/>
                <a:cs typeface="+mj-cs"/>
              </a:rPr>
              <a:t> la crise sanitaire, </a:t>
            </a:r>
            <a:r>
              <a:rPr lang="en-US" sz="4000" dirty="0" err="1">
                <a:solidFill>
                  <a:srgbClr val="FFFFFF"/>
                </a:solidFill>
                <a:latin typeface="+mj-lt"/>
                <a:ea typeface="+mj-ea"/>
                <a:cs typeface="+mj-cs"/>
              </a:rPr>
              <a:t>l’isolement</a:t>
            </a:r>
            <a:r>
              <a:rPr lang="en-US" sz="4000" dirty="0">
                <a:solidFill>
                  <a:srgbClr val="FFFFFF"/>
                </a:solidFill>
                <a:latin typeface="+mj-lt"/>
                <a:ea typeface="+mj-ea"/>
                <a:cs typeface="+mj-cs"/>
              </a:rPr>
              <a:t> </a:t>
            </a:r>
            <a:r>
              <a:rPr lang="en-US" sz="4000" dirty="0" err="1">
                <a:solidFill>
                  <a:srgbClr val="FFFFFF"/>
                </a:solidFill>
                <a:latin typeface="+mj-lt"/>
                <a:ea typeface="+mj-ea"/>
                <a:cs typeface="+mj-cs"/>
              </a:rPr>
              <a:t>progresse</a:t>
            </a:r>
            <a:endParaRPr lang="en-US" sz="4000" dirty="0">
              <a:solidFill>
                <a:srgbClr val="FFFFFF"/>
              </a:solidFill>
              <a:latin typeface="+mj-lt"/>
              <a:ea typeface="+mj-ea"/>
              <a:cs typeface="+mj-cs"/>
            </a:endParaRPr>
          </a:p>
        </p:txBody>
      </p:sp>
      <p:sp>
        <p:nvSpPr>
          <p:cNvPr id="7" name="Espace réservé du texte 6">
            <a:extLst>
              <a:ext uri="{FF2B5EF4-FFF2-40B4-BE49-F238E27FC236}">
                <a16:creationId xmlns:a16="http://schemas.microsoft.com/office/drawing/2014/main" id="{1DDCA862-A35A-46D9-B095-0A22883B4F92}"/>
              </a:ext>
            </a:extLst>
          </p:cNvPr>
          <p:cNvSpPr>
            <a:spLocks noGrp="1"/>
          </p:cNvSpPr>
          <p:nvPr>
            <p:ph type="body" sz="quarter" idx="13"/>
          </p:nvPr>
        </p:nvSpPr>
        <p:spPr>
          <a:xfrm>
            <a:off x="892817" y="3849845"/>
            <a:ext cx="4425551" cy="1881751"/>
          </a:xfrm>
        </p:spPr>
        <p:txBody>
          <a:bodyPr vert="horz" lIns="91440" tIns="45720" rIns="91440" bIns="45720" rtlCol="0">
            <a:normAutofit fontScale="92500"/>
          </a:bodyPr>
          <a:lstStyle/>
          <a:p>
            <a:pPr marL="342900" indent="-342900">
              <a:lnSpc>
                <a:spcPct val="90000"/>
              </a:lnSpc>
              <a:spcBef>
                <a:spcPts val="1000"/>
              </a:spcBef>
              <a:buFont typeface="Arial" panose="020B0604020202020204" pitchFamily="34" charset="0"/>
              <a:buChar char="•"/>
            </a:pPr>
            <a:r>
              <a:rPr lang="en-US" sz="2400" b="0" dirty="0" err="1">
                <a:solidFill>
                  <a:srgbClr val="FFFFFF"/>
                </a:solidFill>
              </a:rPr>
              <a:t>En</a:t>
            </a:r>
            <a:r>
              <a:rPr lang="en-US" sz="2400" b="0" dirty="0">
                <a:solidFill>
                  <a:srgbClr val="FFFFFF"/>
                </a:solidFill>
              </a:rPr>
              <a:t> lien avec les </a:t>
            </a:r>
            <a:r>
              <a:rPr lang="en-US" sz="2400" b="0" dirty="0" err="1">
                <a:solidFill>
                  <a:srgbClr val="FFFFFF"/>
                </a:solidFill>
              </a:rPr>
              <a:t>mesures</a:t>
            </a:r>
            <a:r>
              <a:rPr lang="en-US" sz="2400" b="0" dirty="0">
                <a:solidFill>
                  <a:srgbClr val="FFFFFF"/>
                </a:solidFill>
              </a:rPr>
              <a:t> de </a:t>
            </a:r>
            <a:r>
              <a:rPr lang="en-US" sz="2400" b="0" dirty="0" err="1">
                <a:solidFill>
                  <a:srgbClr val="FFFFFF"/>
                </a:solidFill>
              </a:rPr>
              <a:t>distanciation</a:t>
            </a:r>
            <a:r>
              <a:rPr lang="en-US" sz="2400" b="0" dirty="0">
                <a:solidFill>
                  <a:srgbClr val="FFFFFF"/>
                </a:solidFill>
              </a:rPr>
              <a:t> </a:t>
            </a:r>
            <a:r>
              <a:rPr lang="en-US" sz="2400" b="0" dirty="0" err="1">
                <a:solidFill>
                  <a:srgbClr val="FFFFFF"/>
                </a:solidFill>
              </a:rPr>
              <a:t>sociale</a:t>
            </a:r>
            <a:r>
              <a:rPr lang="en-US" sz="2400" b="0" dirty="0">
                <a:solidFill>
                  <a:srgbClr val="FFFFFF"/>
                </a:solidFill>
              </a:rPr>
              <a:t>,</a:t>
            </a:r>
          </a:p>
          <a:p>
            <a:pPr marL="342900" indent="-342900">
              <a:lnSpc>
                <a:spcPct val="90000"/>
              </a:lnSpc>
              <a:spcBef>
                <a:spcPts val="1000"/>
              </a:spcBef>
              <a:buFont typeface="Arial" panose="020B0604020202020204" pitchFamily="34" charset="0"/>
              <a:buChar char="•"/>
            </a:pPr>
            <a:r>
              <a:rPr lang="en-US" sz="2400" b="0" dirty="0">
                <a:solidFill>
                  <a:srgbClr val="FFFFFF"/>
                </a:solidFill>
              </a:rPr>
              <a:t>Les </a:t>
            </a:r>
            <a:r>
              <a:rPr lang="en-US" sz="2400" b="0" dirty="0" err="1">
                <a:solidFill>
                  <a:srgbClr val="FFFFFF"/>
                </a:solidFill>
              </a:rPr>
              <a:t>périodes</a:t>
            </a:r>
            <a:r>
              <a:rPr lang="en-US" sz="2400" b="0" dirty="0">
                <a:solidFill>
                  <a:srgbClr val="FFFFFF"/>
                </a:solidFill>
              </a:rPr>
              <a:t> de confinement </a:t>
            </a:r>
          </a:p>
          <a:p>
            <a:pPr marL="342900" indent="-342900">
              <a:lnSpc>
                <a:spcPct val="90000"/>
              </a:lnSpc>
              <a:spcBef>
                <a:spcPts val="1000"/>
              </a:spcBef>
              <a:buFont typeface="Arial" panose="020B0604020202020204" pitchFamily="34" charset="0"/>
              <a:buChar char="•"/>
            </a:pPr>
            <a:r>
              <a:rPr lang="en-US" sz="2400" b="0" dirty="0" err="1">
                <a:solidFill>
                  <a:srgbClr val="FFFFFF"/>
                </a:solidFill>
              </a:rPr>
              <a:t>Ou</a:t>
            </a:r>
            <a:r>
              <a:rPr lang="en-US" sz="2400" b="0" dirty="0">
                <a:solidFill>
                  <a:srgbClr val="FFFFFF"/>
                </a:solidFill>
              </a:rPr>
              <a:t> de </a:t>
            </a:r>
            <a:r>
              <a:rPr lang="en-US" sz="2400" b="0" dirty="0" err="1">
                <a:solidFill>
                  <a:srgbClr val="FFFFFF"/>
                </a:solidFill>
              </a:rPr>
              <a:t>couvre</a:t>
            </a:r>
            <a:r>
              <a:rPr lang="en-US" sz="2400" b="0" dirty="0">
                <a:solidFill>
                  <a:srgbClr val="FFFFFF"/>
                </a:solidFill>
              </a:rPr>
              <a:t>-feu</a:t>
            </a:r>
          </a:p>
        </p:txBody>
      </p:sp>
      <p:sp>
        <p:nvSpPr>
          <p:cNvPr id="75"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ey! I miss you">
            <a:extLst>
              <a:ext uri="{FF2B5EF4-FFF2-40B4-BE49-F238E27FC236}">
                <a16:creationId xmlns:a16="http://schemas.microsoft.com/office/drawing/2014/main" id="{C4C04562-B276-4FC1-A2CE-6F9E67142F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7476" y="270180"/>
            <a:ext cx="2092986"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64333DC2-EAAC-4B31-A9FF-D5B30DD1AF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08209" y="4218860"/>
            <a:ext cx="1420708" cy="1589512"/>
          </a:xfrm>
          <a:prstGeom prst="rect">
            <a:avLst/>
          </a:prstGeom>
          <a:noFill/>
          <a:ln>
            <a:noFill/>
          </a:ln>
        </p:spPr>
      </p:pic>
    </p:spTree>
    <p:extLst>
      <p:ext uri="{BB962C8B-B14F-4D97-AF65-F5344CB8AC3E}">
        <p14:creationId xmlns:p14="http://schemas.microsoft.com/office/powerpoint/2010/main" val="14810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5C03E-0543-4978-A045-A629F1C49ED6}"/>
              </a:ext>
            </a:extLst>
          </p:cNvPr>
          <p:cNvSpPr>
            <a:spLocks noGrp="1"/>
          </p:cNvSpPr>
          <p:nvPr>
            <p:ph type="title"/>
          </p:nvPr>
        </p:nvSpPr>
        <p:spPr/>
        <p:txBody>
          <a:bodyPr/>
          <a:lstStyle/>
          <a:p>
            <a:r>
              <a:rPr lang="fr-FR" dirty="0">
                <a:solidFill>
                  <a:srgbClr val="002060"/>
                </a:solidFill>
              </a:rPr>
              <a:t>L’isolement progresse de 5 points</a:t>
            </a:r>
          </a:p>
        </p:txBody>
      </p:sp>
      <p:sp>
        <p:nvSpPr>
          <p:cNvPr id="3" name="Espace réservé de la date 2">
            <a:extLst>
              <a:ext uri="{FF2B5EF4-FFF2-40B4-BE49-F238E27FC236}">
                <a16:creationId xmlns:a16="http://schemas.microsoft.com/office/drawing/2014/main" id="{1D2DEEB1-5875-4071-B48A-E7D9CA6E7797}"/>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4" name="Espace réservé du pied de page 3">
            <a:extLst>
              <a:ext uri="{FF2B5EF4-FFF2-40B4-BE49-F238E27FC236}">
                <a16:creationId xmlns:a16="http://schemas.microsoft.com/office/drawing/2014/main" id="{EB7EF837-FE0B-4E08-B9B6-8E0B10766E75}"/>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C62BD363-741D-4BB1-AAC2-BCBA7219E92F}"/>
              </a:ext>
            </a:extLst>
          </p:cNvPr>
          <p:cNvSpPr>
            <a:spLocks noGrp="1"/>
          </p:cNvSpPr>
          <p:nvPr>
            <p:ph type="sldNum" sz="quarter" idx="12"/>
          </p:nvPr>
        </p:nvSpPr>
        <p:spPr/>
        <p:txBody>
          <a:bodyPr/>
          <a:lstStyle/>
          <a:p>
            <a:fld id="{1B657BA9-EC5E-40D7-BBDA-32C61981E3FD}" type="slidenum">
              <a:rPr lang="fr-FR" smtClean="0"/>
              <a:t>33</a:t>
            </a:fld>
            <a:endParaRPr lang="fr-FR"/>
          </a:p>
        </p:txBody>
      </p:sp>
      <p:sp>
        <p:nvSpPr>
          <p:cNvPr id="6" name="Espace réservé du texte 5">
            <a:extLst>
              <a:ext uri="{FF2B5EF4-FFF2-40B4-BE49-F238E27FC236}">
                <a16:creationId xmlns:a16="http://schemas.microsoft.com/office/drawing/2014/main" id="{1DF8CDF3-606F-41F7-AA99-7BC72CA5CE26}"/>
              </a:ext>
            </a:extLst>
          </p:cNvPr>
          <p:cNvSpPr>
            <a:spLocks noGrp="1"/>
          </p:cNvSpPr>
          <p:nvPr>
            <p:ph type="body" sz="quarter" idx="13"/>
          </p:nvPr>
        </p:nvSpPr>
        <p:spPr>
          <a:xfrm>
            <a:off x="838200" y="1684421"/>
            <a:ext cx="10515600" cy="4448751"/>
          </a:xfrm>
        </p:spPr>
        <p:txBody>
          <a:bodyPr/>
          <a:lstStyle/>
          <a:p>
            <a:pPr algn="just"/>
            <a:r>
              <a:rPr lang="fr-FR" dirty="0"/>
              <a:t>En septembre 2020, 18% des Français concernés par au moins une forme de fragilité en lien avec l’isolement</a:t>
            </a:r>
          </a:p>
          <a:p>
            <a:endParaRPr lang="fr-FR" dirty="0"/>
          </a:p>
        </p:txBody>
      </p:sp>
      <p:sp>
        <p:nvSpPr>
          <p:cNvPr id="7" name="Organigramme : Connecteur 6">
            <a:extLst>
              <a:ext uri="{FF2B5EF4-FFF2-40B4-BE49-F238E27FC236}">
                <a16:creationId xmlns:a16="http://schemas.microsoft.com/office/drawing/2014/main" id="{52113526-9276-46A2-9384-F2AE0E1623FB}"/>
              </a:ext>
            </a:extLst>
          </p:cNvPr>
          <p:cNvSpPr/>
          <p:nvPr/>
        </p:nvSpPr>
        <p:spPr>
          <a:xfrm>
            <a:off x="1303868" y="3628916"/>
            <a:ext cx="1237958" cy="1223890"/>
          </a:xfrm>
          <a:prstGeom prst="flowChart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3"/>
                </a:solidFill>
              </a:rPr>
              <a:t>13%</a:t>
            </a:r>
          </a:p>
          <a:p>
            <a:pPr algn="ctr"/>
            <a:r>
              <a:rPr lang="fr-FR" sz="1400" dirty="0">
                <a:solidFill>
                  <a:schemeClr val="accent3"/>
                </a:solidFill>
              </a:rPr>
              <a:t>En 2018</a:t>
            </a:r>
          </a:p>
        </p:txBody>
      </p:sp>
      <p:sp>
        <p:nvSpPr>
          <p:cNvPr id="8" name="Organigramme : Connecteur 7">
            <a:extLst>
              <a:ext uri="{FF2B5EF4-FFF2-40B4-BE49-F238E27FC236}">
                <a16:creationId xmlns:a16="http://schemas.microsoft.com/office/drawing/2014/main" id="{C189EA2B-18CD-4FBA-B53D-9FC23798111A}"/>
              </a:ext>
            </a:extLst>
          </p:cNvPr>
          <p:cNvSpPr/>
          <p:nvPr/>
        </p:nvSpPr>
        <p:spPr>
          <a:xfrm>
            <a:off x="4847167" y="2841125"/>
            <a:ext cx="1746740" cy="1575582"/>
          </a:xfrm>
          <a:prstGeom prst="flowChartConnector">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3"/>
                </a:solidFill>
              </a:rPr>
              <a:t>18%</a:t>
            </a:r>
          </a:p>
          <a:p>
            <a:pPr algn="ctr"/>
            <a:r>
              <a:rPr lang="fr-FR" sz="1600" dirty="0">
                <a:solidFill>
                  <a:schemeClr val="accent3"/>
                </a:solidFill>
              </a:rPr>
              <a:t>En septembre 2020</a:t>
            </a:r>
          </a:p>
        </p:txBody>
      </p:sp>
      <p:cxnSp>
        <p:nvCxnSpPr>
          <p:cNvPr id="10" name="Connecteur droit avec flèche 9">
            <a:extLst>
              <a:ext uri="{FF2B5EF4-FFF2-40B4-BE49-F238E27FC236}">
                <a16:creationId xmlns:a16="http://schemas.microsoft.com/office/drawing/2014/main" id="{18EA8A0E-63CD-4E7C-A8C1-624F481CB5C8}"/>
              </a:ext>
            </a:extLst>
          </p:cNvPr>
          <p:cNvCxnSpPr/>
          <p:nvPr/>
        </p:nvCxnSpPr>
        <p:spPr>
          <a:xfrm flipV="1">
            <a:off x="2865383" y="3783661"/>
            <a:ext cx="1716258" cy="45720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B5E7824-03AA-4E5C-A926-77283F821F71}"/>
              </a:ext>
            </a:extLst>
          </p:cNvPr>
          <p:cNvSpPr txBox="1"/>
          <p:nvPr/>
        </p:nvSpPr>
        <p:spPr>
          <a:xfrm>
            <a:off x="7120008" y="2638756"/>
            <a:ext cx="4139763" cy="3693319"/>
          </a:xfrm>
          <a:prstGeom prst="rect">
            <a:avLst/>
          </a:prstGeom>
          <a:noFill/>
        </p:spPr>
        <p:txBody>
          <a:bodyPr wrap="square" rtlCol="0">
            <a:spAutoFit/>
          </a:bodyPr>
          <a:lstStyle/>
          <a:p>
            <a:pPr algn="just"/>
            <a:r>
              <a:rPr lang="fr-FR" dirty="0"/>
              <a:t>Les publics chez qui la hausse est la plus marquée : </a:t>
            </a:r>
          </a:p>
          <a:p>
            <a:endParaRPr lang="fr-FR" dirty="0"/>
          </a:p>
          <a:p>
            <a:pPr marL="285750" indent="-285750" algn="just">
              <a:buFontTx/>
              <a:buChar char="-"/>
            </a:pPr>
            <a:r>
              <a:rPr lang="fr-FR" dirty="0"/>
              <a:t>14% des </a:t>
            </a:r>
            <a:r>
              <a:rPr lang="fr-FR" b="1" dirty="0">
                <a:solidFill>
                  <a:schemeClr val="accent3"/>
                </a:solidFill>
              </a:rPr>
              <a:t>70 ans et plus </a:t>
            </a:r>
            <a:r>
              <a:rPr lang="fr-FR" dirty="0"/>
              <a:t>sont concernés par une forme ou une autre d’isolement (8% en 2018, soit 6 points de plus) </a:t>
            </a:r>
          </a:p>
          <a:p>
            <a:pPr marL="285750" indent="-285750" algn="just">
              <a:buFontTx/>
              <a:buChar char="-"/>
            </a:pPr>
            <a:r>
              <a:rPr lang="fr-FR" dirty="0"/>
              <a:t>16% des personnes sans diplôme (+ 4 points)</a:t>
            </a:r>
          </a:p>
          <a:p>
            <a:pPr marL="285750" indent="-285750" algn="just">
              <a:buFontTx/>
              <a:buChar char="-"/>
            </a:pPr>
            <a:r>
              <a:rPr lang="fr-FR" dirty="0"/>
              <a:t>13% des </a:t>
            </a:r>
            <a:r>
              <a:rPr lang="fr-FR" b="1" dirty="0">
                <a:solidFill>
                  <a:schemeClr val="accent3"/>
                </a:solidFill>
              </a:rPr>
              <a:t>retraités</a:t>
            </a:r>
            <a:r>
              <a:rPr lang="fr-FR" dirty="0"/>
              <a:t> (9% en 2018, soit 4 points de plus)</a:t>
            </a:r>
          </a:p>
          <a:p>
            <a:pPr marL="285750" indent="-285750">
              <a:buFontTx/>
              <a:buChar char="-"/>
            </a:pPr>
            <a:endParaRPr lang="fr-FR" dirty="0"/>
          </a:p>
          <a:p>
            <a:endParaRPr lang="fr-FR" dirty="0"/>
          </a:p>
        </p:txBody>
      </p:sp>
    </p:spTree>
    <p:extLst>
      <p:ext uri="{BB962C8B-B14F-4D97-AF65-F5344CB8AC3E}">
        <p14:creationId xmlns:p14="http://schemas.microsoft.com/office/powerpoint/2010/main" val="2156145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a:extLst>
              <a:ext uri="{FF2B5EF4-FFF2-40B4-BE49-F238E27FC236}">
                <a16:creationId xmlns:a16="http://schemas.microsoft.com/office/drawing/2014/main" id="{D1567BDD-458B-4BF4-A428-FA736C2C6EBA}"/>
              </a:ext>
            </a:extLst>
          </p:cNvPr>
          <p:cNvGraphicFramePr>
            <a:graphicFrameLocks/>
          </p:cNvGraphicFramePr>
          <p:nvPr>
            <p:extLst>
              <p:ext uri="{D42A27DB-BD31-4B8C-83A1-F6EECF244321}">
                <p14:modId xmlns:p14="http://schemas.microsoft.com/office/powerpoint/2010/main" val="2626557709"/>
              </p:ext>
            </p:extLst>
          </p:nvPr>
        </p:nvGraphicFramePr>
        <p:xfrm>
          <a:off x="6577119" y="324852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513F06B3-7D99-419C-9942-76EFAC01BBDD}"/>
              </a:ext>
            </a:extLst>
          </p:cNvPr>
          <p:cNvSpPr>
            <a:spLocks noGrp="1"/>
          </p:cNvSpPr>
          <p:nvPr>
            <p:ph type="title"/>
          </p:nvPr>
        </p:nvSpPr>
        <p:spPr>
          <a:xfrm>
            <a:off x="1851477" y="168506"/>
            <a:ext cx="8957767" cy="1255728"/>
          </a:xfrm>
        </p:spPr>
        <p:txBody>
          <a:bodyPr/>
          <a:lstStyle/>
          <a:p>
            <a:r>
              <a:rPr lang="fr-FR" sz="2800" dirty="0">
                <a:solidFill>
                  <a:schemeClr val="accent6"/>
                </a:solidFill>
              </a:rPr>
              <a:t>Et le sentiment de solitude gagne davantage les jeunes et les habitants de l’agglomération parisienne</a:t>
            </a:r>
          </a:p>
        </p:txBody>
      </p:sp>
      <p:sp>
        <p:nvSpPr>
          <p:cNvPr id="3" name="Espace réservé du numéro de diapositive 2">
            <a:extLst>
              <a:ext uri="{FF2B5EF4-FFF2-40B4-BE49-F238E27FC236}">
                <a16:creationId xmlns:a16="http://schemas.microsoft.com/office/drawing/2014/main" id="{DF004562-0CE9-4435-A905-B0A509EF11A3}"/>
              </a:ext>
            </a:extLst>
          </p:cNvPr>
          <p:cNvSpPr>
            <a:spLocks noGrp="1"/>
          </p:cNvSpPr>
          <p:nvPr>
            <p:ph type="sldNum" sz="quarter" idx="12"/>
          </p:nvPr>
        </p:nvSpPr>
        <p:spPr/>
        <p:txBody>
          <a:bodyPr/>
          <a:lstStyle/>
          <a:p>
            <a:fld id="{1B657BA9-EC5E-40D7-BBDA-32C61981E3FD}" type="slidenum">
              <a:rPr lang="fr-FR" smtClean="0"/>
              <a:t>34</a:t>
            </a:fld>
            <a:endParaRPr lang="fr-FR"/>
          </a:p>
        </p:txBody>
      </p:sp>
      <p:sp>
        <p:nvSpPr>
          <p:cNvPr id="9" name="Rectangle 8">
            <a:extLst>
              <a:ext uri="{FF2B5EF4-FFF2-40B4-BE49-F238E27FC236}">
                <a16:creationId xmlns:a16="http://schemas.microsoft.com/office/drawing/2014/main" id="{EBA690E1-2CBF-4ADC-A856-3DF11482D5EE}"/>
              </a:ext>
            </a:extLst>
          </p:cNvPr>
          <p:cNvSpPr/>
          <p:nvPr/>
        </p:nvSpPr>
        <p:spPr>
          <a:xfrm>
            <a:off x="1382753" y="1782383"/>
            <a:ext cx="9426491" cy="369332"/>
          </a:xfrm>
          <a:prstGeom prst="rect">
            <a:avLst/>
          </a:prstGeom>
        </p:spPr>
        <p:txBody>
          <a:bodyPr wrap="none">
            <a:spAutoFit/>
          </a:bodyPr>
          <a:lstStyle/>
          <a:p>
            <a:pPr lvl="0" algn="just">
              <a:spcAft>
                <a:spcPts val="0"/>
              </a:spcAft>
              <a:buSzPts val="900"/>
            </a:pPr>
            <a:r>
              <a:rPr lang="fr-FR" b="1" dirty="0">
                <a:solidFill>
                  <a:schemeClr val="accent4">
                    <a:lumMod val="50000"/>
                  </a:schemeClr>
                </a:solidFill>
                <a:ea typeface="Times New Roman" panose="02020603050405020304" pitchFamily="18" charset="0"/>
                <a:cs typeface="Times New Roman" panose="02020603050405020304" pitchFamily="18" charset="0"/>
              </a:rPr>
              <a:t>Vous arrive-t-il de vous sentir seul ? (% « tous les jours ou presque » et « souvent »)</a:t>
            </a:r>
          </a:p>
        </p:txBody>
      </p:sp>
      <p:graphicFrame>
        <p:nvGraphicFramePr>
          <p:cNvPr id="11" name="Graphique 10">
            <a:extLst>
              <a:ext uri="{FF2B5EF4-FFF2-40B4-BE49-F238E27FC236}">
                <a16:creationId xmlns:a16="http://schemas.microsoft.com/office/drawing/2014/main" id="{45DCCDC9-7041-441A-B5B0-77A5677A9BF2}"/>
              </a:ext>
            </a:extLst>
          </p:cNvPr>
          <p:cNvGraphicFramePr>
            <a:graphicFrameLocks/>
          </p:cNvGraphicFramePr>
          <p:nvPr>
            <p:extLst>
              <p:ext uri="{D42A27DB-BD31-4B8C-83A1-F6EECF244321}">
                <p14:modId xmlns:p14="http://schemas.microsoft.com/office/powerpoint/2010/main" val="1244308193"/>
              </p:ext>
            </p:extLst>
          </p:nvPr>
        </p:nvGraphicFramePr>
        <p:xfrm>
          <a:off x="639476" y="2747081"/>
          <a:ext cx="5767388" cy="3338513"/>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e 9">
            <a:extLst>
              <a:ext uri="{FF2B5EF4-FFF2-40B4-BE49-F238E27FC236}">
                <a16:creationId xmlns:a16="http://schemas.microsoft.com/office/drawing/2014/main" id="{BB077378-65CD-4602-AE37-C48A6D0D53C5}"/>
              </a:ext>
            </a:extLst>
          </p:cNvPr>
          <p:cNvSpPr/>
          <p:nvPr/>
        </p:nvSpPr>
        <p:spPr>
          <a:xfrm>
            <a:off x="5145024" y="2374799"/>
            <a:ext cx="1261840" cy="2011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35E4A13-4DC0-45E4-B5DE-68DA778D9DB8}"/>
              </a:ext>
            </a:extLst>
          </p:cNvPr>
          <p:cNvSpPr/>
          <p:nvPr/>
        </p:nvSpPr>
        <p:spPr>
          <a:xfrm>
            <a:off x="7226607" y="2608448"/>
            <a:ext cx="1697937" cy="2011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B0401B3-EE7B-4CDE-9FEB-1800CCBAC9AA}"/>
              </a:ext>
            </a:extLst>
          </p:cNvPr>
          <p:cNvSpPr/>
          <p:nvPr/>
        </p:nvSpPr>
        <p:spPr>
          <a:xfrm>
            <a:off x="1384480" y="6210110"/>
            <a:ext cx="9857253" cy="276999"/>
          </a:xfrm>
          <a:prstGeom prst="rect">
            <a:avLst/>
          </a:prstGeom>
        </p:spPr>
        <p:txBody>
          <a:bodyPr wrap="square">
            <a:spAutoFit/>
          </a:bodyPr>
          <a:lstStyle/>
          <a:p>
            <a:pPr algn="ctr"/>
            <a:r>
              <a:rPr lang="fr-FR" sz="1200" dirty="0">
                <a:latin typeface="Calibri" panose="020F0502020204030204" pitchFamily="34" charset="0"/>
              </a:rPr>
              <a:t>Source : CREDOC, Enquêtes Conditions de vie et aspirations, septembre 2020</a:t>
            </a:r>
            <a:endParaRPr lang="fr-FR" sz="1200" dirty="0"/>
          </a:p>
        </p:txBody>
      </p:sp>
    </p:spTree>
    <p:extLst>
      <p:ext uri="{BB962C8B-B14F-4D97-AF65-F5344CB8AC3E}">
        <p14:creationId xmlns:p14="http://schemas.microsoft.com/office/powerpoint/2010/main" val="354642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people on parachutes during daytime">
            <a:extLst>
              <a:ext uri="{FF2B5EF4-FFF2-40B4-BE49-F238E27FC236}">
                <a16:creationId xmlns:a16="http://schemas.microsoft.com/office/drawing/2014/main" id="{253BE8A0-EF68-47EE-8538-73CA5A66B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30F93658-DF5B-4380-BEF7-073C2533AB1E}"/>
              </a:ext>
            </a:extLst>
          </p:cNvPr>
          <p:cNvSpPr>
            <a:spLocks noGrp="1"/>
          </p:cNvSpPr>
          <p:nvPr>
            <p:ph type="title"/>
          </p:nvPr>
        </p:nvSpPr>
        <p:spPr>
          <a:xfrm>
            <a:off x="709448" y="1913950"/>
            <a:ext cx="4204137" cy="1342754"/>
          </a:xfrm>
        </p:spPr>
        <p:txBody>
          <a:bodyPr vert="horz" lIns="91440" tIns="45720" rIns="91440" bIns="45720" rtlCol="0" anchor="ctr">
            <a:normAutofit fontScale="90000"/>
          </a:bodyPr>
          <a:lstStyle/>
          <a:p>
            <a:r>
              <a:rPr lang="en-US" sz="2800" dirty="0">
                <a:solidFill>
                  <a:srgbClr val="002060"/>
                </a:solidFill>
                <a:latin typeface="+mj-lt"/>
                <a:ea typeface="+mj-ea"/>
                <a:cs typeface="+mj-cs"/>
              </a:rPr>
              <a:t>Les publics </a:t>
            </a:r>
            <a:r>
              <a:rPr lang="en-US" sz="2800" dirty="0" err="1">
                <a:solidFill>
                  <a:srgbClr val="002060"/>
                </a:solidFill>
                <a:latin typeface="+mj-lt"/>
                <a:ea typeface="+mj-ea"/>
                <a:cs typeface="+mj-cs"/>
              </a:rPr>
              <a:t>susceptibles</a:t>
            </a:r>
            <a:r>
              <a:rPr lang="en-US" sz="2800" dirty="0">
                <a:solidFill>
                  <a:srgbClr val="002060"/>
                </a:solidFill>
                <a:latin typeface="+mj-lt"/>
                <a:ea typeface="+mj-ea"/>
                <a:cs typeface="+mj-cs"/>
              </a:rPr>
              <a:t> d’être les plus </a:t>
            </a:r>
            <a:r>
              <a:rPr lang="en-US" sz="2800" dirty="0" err="1">
                <a:solidFill>
                  <a:srgbClr val="002060"/>
                </a:solidFill>
                <a:latin typeface="+mj-lt"/>
                <a:ea typeface="+mj-ea"/>
                <a:cs typeface="+mj-cs"/>
              </a:rPr>
              <a:t>touchés</a:t>
            </a:r>
            <a:r>
              <a:rPr lang="en-US" sz="2800" dirty="0">
                <a:solidFill>
                  <a:srgbClr val="002060"/>
                </a:solidFill>
                <a:latin typeface="+mj-lt"/>
                <a:ea typeface="+mj-ea"/>
                <a:cs typeface="+mj-cs"/>
              </a:rPr>
              <a:t> par la crise sanitaire</a:t>
            </a:r>
          </a:p>
        </p:txBody>
      </p:sp>
      <p:sp>
        <p:nvSpPr>
          <p:cNvPr id="5" name="Espace réservé du numéro de diapositive 4">
            <a:extLst>
              <a:ext uri="{FF2B5EF4-FFF2-40B4-BE49-F238E27FC236}">
                <a16:creationId xmlns:a16="http://schemas.microsoft.com/office/drawing/2014/main" id="{3CE0A3DE-473E-41E0-935C-C58DFCE1B789}"/>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62500" lnSpcReduction="20000"/>
          </a:bodyPr>
          <a:lstStyle/>
          <a:p>
            <a:pPr>
              <a:lnSpc>
                <a:spcPct val="90000"/>
              </a:lnSpc>
              <a:spcAft>
                <a:spcPts val="600"/>
              </a:spcAft>
              <a:defRPr/>
            </a:pPr>
            <a:fld id="{1B657BA9-EC5E-40D7-BBDA-32C61981E3FD}" type="slidenum">
              <a:rPr lang="en-US" sz="1100">
                <a:solidFill>
                  <a:schemeClr val="tx1"/>
                </a:solidFill>
                <a:latin typeface="Calibri" panose="020F0502020204030204"/>
              </a:rPr>
              <a:pPr>
                <a:lnSpc>
                  <a:spcPct val="90000"/>
                </a:lnSpc>
                <a:spcAft>
                  <a:spcPts val="600"/>
                </a:spcAft>
                <a:defRPr/>
              </a:pPr>
              <a:t>35</a:t>
            </a:fld>
            <a:endParaRPr lang="en-US" sz="1100">
              <a:solidFill>
                <a:schemeClr val="tx1"/>
              </a:solidFill>
              <a:latin typeface="Calibri" panose="020F0502020204030204"/>
            </a:endParaRPr>
          </a:p>
        </p:txBody>
      </p:sp>
      <p:cxnSp>
        <p:nvCxnSpPr>
          <p:cNvPr id="77" name="Straight Connector 7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510F10E-000C-497F-98D5-B72D4C36A4D4}"/>
              </a:ext>
            </a:extLst>
          </p:cNvPr>
          <p:cNvSpPr>
            <a:spLocks noGrp="1"/>
          </p:cNvSpPr>
          <p:nvPr>
            <p:ph type="body" sz="quarter" idx="13"/>
          </p:nvPr>
        </p:nvSpPr>
        <p:spPr>
          <a:xfrm>
            <a:off x="525516" y="3417573"/>
            <a:ext cx="4593021" cy="2619839"/>
          </a:xfrm>
        </p:spPr>
        <p:txBody>
          <a:bodyPr vert="horz" lIns="91440" tIns="45720" rIns="91440" bIns="45720" rtlCol="0" anchor="ctr">
            <a:normAutofit fontScale="92500" lnSpcReduction="10000"/>
          </a:bodyPr>
          <a:lstStyle/>
          <a:p>
            <a:pPr indent="-228600">
              <a:lnSpc>
                <a:spcPct val="90000"/>
              </a:lnSpc>
              <a:buFont typeface="Arial" panose="020B0604020202020204" pitchFamily="34" charset="0"/>
              <a:buChar char="•"/>
            </a:pPr>
            <a:endParaRPr lang="en-US" sz="1500" dirty="0">
              <a:solidFill>
                <a:schemeClr val="tx1"/>
              </a:solidFill>
            </a:endParaRPr>
          </a:p>
          <a:p>
            <a:pPr indent="-228600">
              <a:lnSpc>
                <a:spcPct val="90000"/>
              </a:lnSpc>
              <a:buFont typeface="Arial" panose="020B0604020202020204" pitchFamily="34" charset="0"/>
              <a:buChar char="•"/>
            </a:pPr>
            <a:endParaRPr lang="en-US" sz="1500" dirty="0">
              <a:solidFill>
                <a:schemeClr val="tx1"/>
              </a:solidFill>
            </a:endParaRPr>
          </a:p>
          <a:p>
            <a:pPr indent="-228600">
              <a:lnSpc>
                <a:spcPct val="90000"/>
              </a:lnSpc>
              <a:buFont typeface="Arial" panose="020B0604020202020204" pitchFamily="34" charset="0"/>
              <a:buChar char="•"/>
            </a:pPr>
            <a:r>
              <a:rPr lang="en-US" sz="1600" b="0" dirty="0">
                <a:solidFill>
                  <a:schemeClr val="tx1"/>
                </a:solidFill>
              </a:rPr>
              <a:t>Les </a:t>
            </a:r>
            <a:r>
              <a:rPr lang="en-US" sz="1600" b="0" dirty="0" err="1">
                <a:solidFill>
                  <a:schemeClr val="tx1"/>
                </a:solidFill>
              </a:rPr>
              <a:t>jeunes</a:t>
            </a:r>
            <a:r>
              <a:rPr lang="en-US" sz="1600" b="0" dirty="0">
                <a:solidFill>
                  <a:schemeClr val="tx1"/>
                </a:solidFill>
              </a:rPr>
              <a:t> et les </a:t>
            </a:r>
            <a:r>
              <a:rPr lang="en-US" sz="1600" b="0" dirty="0" err="1">
                <a:solidFill>
                  <a:schemeClr val="tx1"/>
                </a:solidFill>
              </a:rPr>
              <a:t>étudiants</a:t>
            </a:r>
            <a:r>
              <a:rPr lang="en-US" sz="1600" b="0" dirty="0">
                <a:solidFill>
                  <a:schemeClr val="tx1"/>
                </a:solidFill>
              </a:rPr>
              <a:t> </a:t>
            </a:r>
          </a:p>
          <a:p>
            <a:pPr indent="-228600">
              <a:lnSpc>
                <a:spcPct val="90000"/>
              </a:lnSpc>
              <a:buFont typeface="Arial" panose="020B0604020202020204" pitchFamily="34" charset="0"/>
              <a:buChar char="•"/>
            </a:pPr>
            <a:r>
              <a:rPr lang="en-US" sz="1600" b="0" dirty="0">
                <a:solidFill>
                  <a:schemeClr val="tx1"/>
                </a:solidFill>
              </a:rPr>
              <a:t>Les bas </a:t>
            </a:r>
            <a:r>
              <a:rPr lang="en-US" sz="1600" b="0" dirty="0" err="1">
                <a:solidFill>
                  <a:schemeClr val="tx1"/>
                </a:solidFill>
              </a:rPr>
              <a:t>revenus</a:t>
            </a:r>
            <a:endParaRPr lang="en-US" sz="1600" b="0" dirty="0">
              <a:solidFill>
                <a:schemeClr val="tx1"/>
              </a:solidFill>
            </a:endParaRPr>
          </a:p>
          <a:p>
            <a:pPr indent="-228600">
              <a:lnSpc>
                <a:spcPct val="90000"/>
              </a:lnSpc>
              <a:buFont typeface="Arial" panose="020B0604020202020204" pitchFamily="34" charset="0"/>
              <a:buChar char="•"/>
            </a:pPr>
            <a:r>
              <a:rPr lang="en-US" sz="1600" b="0" dirty="0">
                <a:solidFill>
                  <a:schemeClr val="tx1"/>
                </a:solidFill>
              </a:rPr>
              <a:t>Les femmes</a:t>
            </a:r>
          </a:p>
          <a:p>
            <a:pPr>
              <a:lnSpc>
                <a:spcPct val="90000"/>
              </a:lnSpc>
            </a:pPr>
            <a:endParaRPr lang="en-US" sz="1600" b="0" dirty="0">
              <a:solidFill>
                <a:schemeClr val="tx1"/>
              </a:solidFill>
            </a:endParaRPr>
          </a:p>
          <a:p>
            <a:pPr indent="-228600">
              <a:lnSpc>
                <a:spcPct val="90000"/>
              </a:lnSpc>
              <a:buFont typeface="Arial" panose="020B0604020202020204" pitchFamily="34" charset="0"/>
              <a:buChar char="•"/>
            </a:pPr>
            <a:endParaRPr lang="en-US" sz="1600" b="0" dirty="0">
              <a:solidFill>
                <a:schemeClr val="tx1"/>
              </a:solidFill>
            </a:endParaRPr>
          </a:p>
          <a:p>
            <a:pPr indent="-228600">
              <a:lnSpc>
                <a:spcPct val="90000"/>
              </a:lnSpc>
              <a:buFont typeface="Arial" panose="020B0604020202020204" pitchFamily="34" charset="0"/>
              <a:buChar char="•"/>
            </a:pPr>
            <a:r>
              <a:rPr lang="en-US" sz="1600" b="0" dirty="0">
                <a:solidFill>
                  <a:schemeClr val="tx1"/>
                </a:solidFill>
              </a:rPr>
              <a:t>Chez les </a:t>
            </a:r>
            <a:r>
              <a:rPr lang="en-US" sz="1600" b="0" dirty="0" err="1">
                <a:solidFill>
                  <a:schemeClr val="tx1"/>
                </a:solidFill>
              </a:rPr>
              <a:t>actifs</a:t>
            </a:r>
            <a:r>
              <a:rPr lang="en-US" sz="1600" b="0" dirty="0">
                <a:solidFill>
                  <a:schemeClr val="tx1"/>
                </a:solidFill>
              </a:rPr>
              <a:t> </a:t>
            </a:r>
            <a:r>
              <a:rPr lang="en-US" sz="1600" b="0" dirty="0" err="1">
                <a:solidFill>
                  <a:schemeClr val="tx1"/>
                </a:solidFill>
              </a:rPr>
              <a:t>occupés</a:t>
            </a:r>
            <a:r>
              <a:rPr lang="en-US" sz="1600" b="0" dirty="0">
                <a:solidFill>
                  <a:schemeClr val="tx1"/>
                </a:solidFill>
              </a:rPr>
              <a:t> : </a:t>
            </a:r>
          </a:p>
          <a:p>
            <a:pPr indent="-228600">
              <a:lnSpc>
                <a:spcPct val="90000"/>
              </a:lnSpc>
              <a:buFont typeface="Arial" panose="020B0604020202020204" pitchFamily="34" charset="0"/>
              <a:buChar char="•"/>
            </a:pPr>
            <a:r>
              <a:rPr lang="en-US" sz="1600" b="0" dirty="0">
                <a:solidFill>
                  <a:schemeClr val="tx1"/>
                </a:solidFill>
              </a:rPr>
              <a:t>Artisans, </a:t>
            </a:r>
            <a:r>
              <a:rPr lang="en-US" sz="1600" b="0" dirty="0" err="1">
                <a:solidFill>
                  <a:schemeClr val="tx1"/>
                </a:solidFill>
              </a:rPr>
              <a:t>commerçants</a:t>
            </a:r>
            <a:r>
              <a:rPr lang="en-US" sz="1600" b="0" dirty="0">
                <a:solidFill>
                  <a:schemeClr val="tx1"/>
                </a:solidFill>
              </a:rPr>
              <a:t> et chefs </a:t>
            </a:r>
            <a:r>
              <a:rPr lang="en-US" sz="1600" b="0" dirty="0" err="1">
                <a:solidFill>
                  <a:schemeClr val="tx1"/>
                </a:solidFill>
              </a:rPr>
              <a:t>d’entreprises</a:t>
            </a:r>
            <a:r>
              <a:rPr lang="en-US" sz="1600" b="0" dirty="0">
                <a:solidFill>
                  <a:schemeClr val="tx1"/>
                </a:solidFill>
              </a:rPr>
              <a:t> </a:t>
            </a:r>
            <a:r>
              <a:rPr lang="en-US" sz="1600" b="0" dirty="0" err="1">
                <a:solidFill>
                  <a:schemeClr val="tx1"/>
                </a:solidFill>
              </a:rPr>
              <a:t>en</a:t>
            </a:r>
            <a:r>
              <a:rPr lang="en-US" sz="1600" b="0" dirty="0">
                <a:solidFill>
                  <a:schemeClr val="tx1"/>
                </a:solidFill>
              </a:rPr>
              <a:t> particulier </a:t>
            </a:r>
          </a:p>
          <a:p>
            <a:pPr>
              <a:lnSpc>
                <a:spcPct val="90000"/>
              </a:lnSpc>
            </a:pPr>
            <a:endParaRPr lang="en-US" sz="1500" dirty="0">
              <a:solidFill>
                <a:schemeClr val="tx1"/>
              </a:solidFill>
            </a:endParaRPr>
          </a:p>
          <a:p>
            <a:pPr indent="-228600">
              <a:lnSpc>
                <a:spcPct val="90000"/>
              </a:lnSpc>
              <a:buFont typeface="Arial" panose="020B0604020202020204" pitchFamily="34" charset="0"/>
              <a:buChar char="•"/>
            </a:pPr>
            <a:endParaRPr lang="en-US" sz="1500" dirty="0">
              <a:solidFill>
                <a:schemeClr val="tx1"/>
              </a:solidFill>
            </a:endParaRPr>
          </a:p>
          <a:p>
            <a:pPr indent="-228600">
              <a:lnSpc>
                <a:spcPct val="90000"/>
              </a:lnSpc>
              <a:buFont typeface="Arial" panose="020B0604020202020204" pitchFamily="34" charset="0"/>
              <a:buChar char="•"/>
            </a:pPr>
            <a:endParaRPr lang="en-US" sz="1500" dirty="0">
              <a:solidFill>
                <a:schemeClr val="tx1"/>
              </a:solidFill>
            </a:endParaRPr>
          </a:p>
        </p:txBody>
      </p:sp>
    </p:spTree>
    <p:extLst>
      <p:ext uri="{BB962C8B-B14F-4D97-AF65-F5344CB8AC3E}">
        <p14:creationId xmlns:p14="http://schemas.microsoft.com/office/powerpoint/2010/main" val="399805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88BCD-DAC6-4DFC-9A03-254F40EFA299}"/>
              </a:ext>
            </a:extLst>
          </p:cNvPr>
          <p:cNvSpPr>
            <a:spLocks noGrp="1"/>
          </p:cNvSpPr>
          <p:nvPr>
            <p:ph type="title"/>
          </p:nvPr>
        </p:nvSpPr>
        <p:spPr/>
        <p:txBody>
          <a:bodyPr/>
          <a:lstStyle/>
          <a:p>
            <a:r>
              <a:rPr lang="fr-FR" dirty="0">
                <a:solidFill>
                  <a:srgbClr val="04307C"/>
                </a:solidFill>
              </a:rPr>
              <a:t>Les thématiques de l’enquête CDV</a:t>
            </a:r>
          </a:p>
        </p:txBody>
      </p:sp>
      <p:sp>
        <p:nvSpPr>
          <p:cNvPr id="4" name="Espace réservé de la date 3">
            <a:extLst>
              <a:ext uri="{FF2B5EF4-FFF2-40B4-BE49-F238E27FC236}">
                <a16:creationId xmlns:a16="http://schemas.microsoft.com/office/drawing/2014/main" id="{EDF5B987-42C9-4F55-861E-AD6F71601B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all" spc="0" normalizeH="0" baseline="0" noProof="0">
                <a:ln>
                  <a:noFill/>
                </a:ln>
                <a:solidFill>
                  <a:srgbClr val="000000">
                    <a:tint val="75000"/>
                  </a:srgbClr>
                </a:solidFill>
                <a:effectLst/>
                <a:uLnTx/>
                <a:uFillTx/>
                <a:latin typeface="Arial"/>
                <a:ea typeface="+mn-ea"/>
                <a:cs typeface="+mn-cs"/>
              </a:rPr>
              <a:t>Janvier 2021</a:t>
            </a:r>
          </a:p>
        </p:txBody>
      </p:sp>
      <p:sp>
        <p:nvSpPr>
          <p:cNvPr id="5" name="Rounded Rectangle 3">
            <a:extLst>
              <a:ext uri="{FF2B5EF4-FFF2-40B4-BE49-F238E27FC236}">
                <a16:creationId xmlns:a16="http://schemas.microsoft.com/office/drawing/2014/main" id="{B903E92D-9838-420D-9524-3EE0D9D82159}"/>
              </a:ext>
            </a:extLst>
          </p:cNvPr>
          <p:cNvSpPr/>
          <p:nvPr/>
        </p:nvSpPr>
        <p:spPr>
          <a:xfrm>
            <a:off x="838200" y="1774138"/>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Profil </a:t>
            </a:r>
            <a:r>
              <a:rPr kumimoji="0" lang="fr-FR" sz="1400" b="1" i="0" u="none" strike="noStrike" kern="1200" cap="none" spc="0" normalizeH="0" baseline="0" noProof="0" dirty="0" err="1">
                <a:ln>
                  <a:noFill/>
                </a:ln>
                <a:solidFill>
                  <a:srgbClr val="009EE0"/>
                </a:solidFill>
                <a:effectLst/>
                <a:uLnTx/>
                <a:uFillTx/>
                <a:latin typeface="Calibri" panose="020F0502020204030204" pitchFamily="34" charset="0"/>
                <a:ea typeface="+mn-ea"/>
                <a:cs typeface="Calibri" panose="020F0502020204030204" pitchFamily="34" charset="0"/>
              </a:rPr>
              <a:t>socio-démographique</a:t>
            </a:r>
            <a:endPar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endParaRPr>
          </a:p>
        </p:txBody>
      </p:sp>
      <p:sp>
        <p:nvSpPr>
          <p:cNvPr id="6" name="Rounded Rectangle 4">
            <a:extLst>
              <a:ext uri="{FF2B5EF4-FFF2-40B4-BE49-F238E27FC236}">
                <a16:creationId xmlns:a16="http://schemas.microsoft.com/office/drawing/2014/main" id="{68089F4B-D9FD-452B-B05F-8CB531308551}"/>
              </a:ext>
            </a:extLst>
          </p:cNvPr>
          <p:cNvSpPr/>
          <p:nvPr/>
        </p:nvSpPr>
        <p:spPr>
          <a:xfrm>
            <a:off x="843894" y="3977167"/>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Mœurs / Valeurs </a:t>
            </a:r>
          </a:p>
        </p:txBody>
      </p:sp>
      <p:sp>
        <p:nvSpPr>
          <p:cNvPr id="7" name="Rounded Rectangle 5">
            <a:extLst>
              <a:ext uri="{FF2B5EF4-FFF2-40B4-BE49-F238E27FC236}">
                <a16:creationId xmlns:a16="http://schemas.microsoft.com/office/drawing/2014/main" id="{D47FC61C-BE9D-464F-BC30-4EB96B4950F1}"/>
              </a:ext>
            </a:extLst>
          </p:cNvPr>
          <p:cNvSpPr/>
          <p:nvPr/>
        </p:nvSpPr>
        <p:spPr>
          <a:xfrm>
            <a:off x="2958011" y="1774138"/>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Logement / Cadre de vie</a:t>
            </a:r>
          </a:p>
        </p:txBody>
      </p:sp>
      <p:sp>
        <p:nvSpPr>
          <p:cNvPr id="8" name="Rounded Rectangle 6">
            <a:extLst>
              <a:ext uri="{FF2B5EF4-FFF2-40B4-BE49-F238E27FC236}">
                <a16:creationId xmlns:a16="http://schemas.microsoft.com/office/drawing/2014/main" id="{C9A0FFA9-3893-4037-A806-DC0B29E98A6E}"/>
              </a:ext>
            </a:extLst>
          </p:cNvPr>
          <p:cNvSpPr/>
          <p:nvPr/>
        </p:nvSpPr>
        <p:spPr>
          <a:xfrm>
            <a:off x="7197633" y="1774138"/>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Moral économique / Conditions de vie</a:t>
            </a:r>
          </a:p>
        </p:txBody>
      </p:sp>
      <p:sp>
        <p:nvSpPr>
          <p:cNvPr id="9" name="Rounded Rectangle 7">
            <a:extLst>
              <a:ext uri="{FF2B5EF4-FFF2-40B4-BE49-F238E27FC236}">
                <a16:creationId xmlns:a16="http://schemas.microsoft.com/office/drawing/2014/main" id="{1BD1DD02-EB2F-40CE-AD23-6D1822D0AB2E}"/>
              </a:ext>
            </a:extLst>
          </p:cNvPr>
          <p:cNvSpPr/>
          <p:nvPr/>
        </p:nvSpPr>
        <p:spPr>
          <a:xfrm>
            <a:off x="9317444" y="3977167"/>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Avis sur les politiques sociales, la justice, le gouvernement..</a:t>
            </a:r>
          </a:p>
        </p:txBody>
      </p:sp>
      <p:sp>
        <p:nvSpPr>
          <p:cNvPr id="10" name="Rounded Rectangle 8">
            <a:extLst>
              <a:ext uri="{FF2B5EF4-FFF2-40B4-BE49-F238E27FC236}">
                <a16:creationId xmlns:a16="http://schemas.microsoft.com/office/drawing/2014/main" id="{F0F5F921-A311-4E4C-BA19-F181F927774B}"/>
              </a:ext>
            </a:extLst>
          </p:cNvPr>
          <p:cNvSpPr/>
          <p:nvPr/>
        </p:nvSpPr>
        <p:spPr>
          <a:xfrm>
            <a:off x="5080668" y="3977167"/>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Pratiques culturelles / loisirs</a:t>
            </a:r>
          </a:p>
        </p:txBody>
      </p:sp>
      <p:sp>
        <p:nvSpPr>
          <p:cNvPr id="11" name="Rounded Rectangle 9">
            <a:extLst>
              <a:ext uri="{FF2B5EF4-FFF2-40B4-BE49-F238E27FC236}">
                <a16:creationId xmlns:a16="http://schemas.microsoft.com/office/drawing/2014/main" id="{6F04E4B9-53FD-4957-AE79-95D7AA99717A}"/>
              </a:ext>
            </a:extLst>
          </p:cNvPr>
          <p:cNvSpPr/>
          <p:nvPr/>
        </p:nvSpPr>
        <p:spPr>
          <a:xfrm>
            <a:off x="5077822" y="1774138"/>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Inquiétudes / Préoccupations</a:t>
            </a:r>
          </a:p>
        </p:txBody>
      </p:sp>
      <p:sp>
        <p:nvSpPr>
          <p:cNvPr id="12" name="Rounded Rectangle 10">
            <a:extLst>
              <a:ext uri="{FF2B5EF4-FFF2-40B4-BE49-F238E27FC236}">
                <a16:creationId xmlns:a16="http://schemas.microsoft.com/office/drawing/2014/main" id="{CE8B0B87-BB47-4D40-8A04-446B6B388A14}"/>
              </a:ext>
            </a:extLst>
          </p:cNvPr>
          <p:cNvSpPr/>
          <p:nvPr/>
        </p:nvSpPr>
        <p:spPr>
          <a:xfrm>
            <a:off x="7199055" y="3977167"/>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Confiance dans les institutions</a:t>
            </a:r>
          </a:p>
        </p:txBody>
      </p:sp>
      <p:sp>
        <p:nvSpPr>
          <p:cNvPr id="13" name="Rounded Rectangle 11">
            <a:extLst>
              <a:ext uri="{FF2B5EF4-FFF2-40B4-BE49-F238E27FC236}">
                <a16:creationId xmlns:a16="http://schemas.microsoft.com/office/drawing/2014/main" id="{20AC843C-C8AA-48A5-BE4D-E48AAD82EA1E}"/>
              </a:ext>
            </a:extLst>
          </p:cNvPr>
          <p:cNvSpPr/>
          <p:nvPr/>
        </p:nvSpPr>
        <p:spPr>
          <a:xfrm>
            <a:off x="9317444" y="1774138"/>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Equipement / Nouvelles technologies</a:t>
            </a:r>
          </a:p>
        </p:txBody>
      </p:sp>
      <p:sp>
        <p:nvSpPr>
          <p:cNvPr id="14" name="Rounded Rectangle 5">
            <a:extLst>
              <a:ext uri="{FF2B5EF4-FFF2-40B4-BE49-F238E27FC236}">
                <a16:creationId xmlns:a16="http://schemas.microsoft.com/office/drawing/2014/main" id="{BD0D14F2-FD51-44F6-9814-A2B6C05886B4}"/>
              </a:ext>
            </a:extLst>
          </p:cNvPr>
          <p:cNvSpPr/>
          <p:nvPr/>
        </p:nvSpPr>
        <p:spPr>
          <a:xfrm>
            <a:off x="2962281" y="3977167"/>
            <a:ext cx="2061864" cy="6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9EE0"/>
                </a:solidFill>
                <a:effectLst/>
                <a:uLnTx/>
                <a:uFillTx/>
                <a:latin typeface="Calibri" panose="020F0502020204030204" pitchFamily="34" charset="0"/>
                <a:ea typeface="+mn-ea"/>
                <a:cs typeface="Calibri" panose="020F0502020204030204" pitchFamily="34" charset="0"/>
              </a:rPr>
              <a:t>Environnement </a:t>
            </a:r>
          </a:p>
        </p:txBody>
      </p:sp>
      <p:sp>
        <p:nvSpPr>
          <p:cNvPr id="16" name="ZoneTexte 15">
            <a:extLst>
              <a:ext uri="{FF2B5EF4-FFF2-40B4-BE49-F238E27FC236}">
                <a16:creationId xmlns:a16="http://schemas.microsoft.com/office/drawing/2014/main" id="{8D567980-CBE6-494D-A657-4724C6783FF7}"/>
              </a:ext>
            </a:extLst>
          </p:cNvPr>
          <p:cNvSpPr txBox="1"/>
          <p:nvPr/>
        </p:nvSpPr>
        <p:spPr>
          <a:xfrm>
            <a:off x="838200" y="241187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Sexe, âge, </a:t>
            </a:r>
            <a:r>
              <a:rPr kumimoji="0" lang="fr-FR" sz="1400" b="0" i="0" u="none" strike="noStrike" kern="1200" cap="none" spc="0" normalizeH="0" baseline="0" noProof="0" dirty="0" err="1">
                <a:ln>
                  <a:noFill/>
                </a:ln>
                <a:solidFill>
                  <a:srgbClr val="000000"/>
                </a:solidFill>
                <a:effectLst/>
                <a:uLnTx/>
                <a:uFillTx/>
                <a:latin typeface="Arial"/>
                <a:ea typeface="+mn-ea"/>
                <a:cs typeface="+mn-cs"/>
              </a:rPr>
              <a:t>carac</a:t>
            </a:r>
            <a:r>
              <a:rPr kumimoji="0" lang="fr-FR" sz="1400" b="0" i="0" u="none" strike="noStrike" kern="1200" cap="none" spc="0" normalizeH="0" baseline="0" noProof="0" dirty="0">
                <a:ln>
                  <a:noFill/>
                </a:ln>
                <a:solidFill>
                  <a:srgbClr val="000000"/>
                </a:solidFill>
                <a:effectLst/>
                <a:uLnTx/>
                <a:uFillTx/>
                <a:latin typeface="Arial"/>
                <a:ea typeface="+mn-ea"/>
                <a:cs typeface="+mn-cs"/>
              </a:rPr>
              <a:t>. professionnelles, </a:t>
            </a:r>
            <a:r>
              <a:rPr kumimoji="0" lang="fr-FR" sz="1400" b="0" i="0" u="none" strike="noStrike" kern="1200" cap="none" spc="0" normalizeH="0" baseline="0" noProof="0" dirty="0" err="1">
                <a:ln>
                  <a:noFill/>
                </a:ln>
                <a:solidFill>
                  <a:srgbClr val="000000"/>
                </a:solidFill>
                <a:effectLst/>
                <a:uLnTx/>
                <a:uFillTx/>
                <a:latin typeface="Arial"/>
                <a:ea typeface="+mn-ea"/>
                <a:cs typeface="+mn-cs"/>
              </a:rPr>
              <a:t>cara</a:t>
            </a:r>
            <a:r>
              <a:rPr kumimoji="0" lang="fr-FR" sz="1400" b="0" i="0" u="none" strike="noStrike" kern="1200" cap="none" spc="0" normalizeH="0" baseline="0" noProof="0" dirty="0">
                <a:ln>
                  <a:noFill/>
                </a:ln>
                <a:solidFill>
                  <a:srgbClr val="000000"/>
                </a:solidFill>
                <a:effectLst/>
                <a:uLnTx/>
                <a:uFillTx/>
                <a:latin typeface="Arial"/>
                <a:ea typeface="+mn-ea"/>
                <a:cs typeface="+mn-cs"/>
              </a:rPr>
              <a:t>. Lieu de résidence, revenus, composition du foyer,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ZoneTexte 16">
            <a:extLst>
              <a:ext uri="{FF2B5EF4-FFF2-40B4-BE49-F238E27FC236}">
                <a16:creationId xmlns:a16="http://schemas.microsoft.com/office/drawing/2014/main" id="{C001D238-DFCA-4D0C-AEB6-D7049C9FB7F0}"/>
              </a:ext>
            </a:extLst>
          </p:cNvPr>
          <p:cNvSpPr txBox="1"/>
          <p:nvPr/>
        </p:nvSpPr>
        <p:spPr>
          <a:xfrm>
            <a:off x="2953656" y="241187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Type de logement habité (pavillon, HLM, autre immeuble), situation de l’habitation, énergies utilisées, etc.</a:t>
            </a:r>
          </a:p>
        </p:txBody>
      </p:sp>
      <p:sp>
        <p:nvSpPr>
          <p:cNvPr id="18" name="ZoneTexte 17">
            <a:extLst>
              <a:ext uri="{FF2B5EF4-FFF2-40B4-BE49-F238E27FC236}">
                <a16:creationId xmlns:a16="http://schemas.microsoft.com/office/drawing/2014/main" id="{CF2F4F30-6AA6-49A8-BC51-EFC0FA164E44}"/>
              </a:ext>
            </a:extLst>
          </p:cNvPr>
          <p:cNvSpPr txBox="1"/>
          <p:nvPr/>
        </p:nvSpPr>
        <p:spPr>
          <a:xfrm>
            <a:off x="5069112" y="241187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Inquiétudes ressenties, discriminations, impact des attentats, vote, etc.</a:t>
            </a:r>
          </a:p>
        </p:txBody>
      </p:sp>
      <p:sp>
        <p:nvSpPr>
          <p:cNvPr id="19" name="ZoneTexte 18">
            <a:extLst>
              <a:ext uri="{FF2B5EF4-FFF2-40B4-BE49-F238E27FC236}">
                <a16:creationId xmlns:a16="http://schemas.microsoft.com/office/drawing/2014/main" id="{EA2C5A1A-9020-448A-9785-2D49F06A4E7E}"/>
              </a:ext>
            </a:extLst>
          </p:cNvPr>
          <p:cNvSpPr txBox="1"/>
          <p:nvPr/>
        </p:nvSpPr>
        <p:spPr>
          <a:xfrm>
            <a:off x="7184568" y="241187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Équipements du ménage, détention de valeurs mobilières, niveau de vie perçu, revenus personnels, allocations, etc.</a:t>
            </a:r>
          </a:p>
        </p:txBody>
      </p:sp>
      <p:sp>
        <p:nvSpPr>
          <p:cNvPr id="20" name="ZoneTexte 19">
            <a:extLst>
              <a:ext uri="{FF2B5EF4-FFF2-40B4-BE49-F238E27FC236}">
                <a16:creationId xmlns:a16="http://schemas.microsoft.com/office/drawing/2014/main" id="{492512AA-2613-4508-B8EB-A17DE67AC6E2}"/>
              </a:ext>
            </a:extLst>
          </p:cNvPr>
          <p:cNvSpPr txBox="1"/>
          <p:nvPr/>
        </p:nvSpPr>
        <p:spPr>
          <a:xfrm>
            <a:off x="9300024" y="241187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Équipements technologiques, usage d’internet, temps passé devant les écrans, etc.</a:t>
            </a:r>
          </a:p>
        </p:txBody>
      </p:sp>
      <p:sp>
        <p:nvSpPr>
          <p:cNvPr id="22" name="ZoneTexte 21">
            <a:extLst>
              <a:ext uri="{FF2B5EF4-FFF2-40B4-BE49-F238E27FC236}">
                <a16:creationId xmlns:a16="http://schemas.microsoft.com/office/drawing/2014/main" id="{86812A60-A50D-40F9-9E49-FE9299B240FF}"/>
              </a:ext>
            </a:extLst>
          </p:cNvPr>
          <p:cNvSpPr txBox="1"/>
          <p:nvPr/>
        </p:nvSpPr>
        <p:spPr>
          <a:xfrm>
            <a:off x="838200" y="461076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Opinions sur la famille, sur le mariage, sur le travail féminin, sur l’homoparentalité,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ZoneTexte 22">
            <a:extLst>
              <a:ext uri="{FF2B5EF4-FFF2-40B4-BE49-F238E27FC236}">
                <a16:creationId xmlns:a16="http://schemas.microsoft.com/office/drawing/2014/main" id="{3EFB59C6-03F1-4797-87A5-4D26908F162B}"/>
              </a:ext>
            </a:extLst>
          </p:cNvPr>
          <p:cNvSpPr txBox="1"/>
          <p:nvPr/>
        </p:nvSpPr>
        <p:spPr>
          <a:xfrm>
            <a:off x="2953656" y="461076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Sensibilité à l’environnement, intention de payer des taxes, etc.</a:t>
            </a:r>
          </a:p>
        </p:txBody>
      </p:sp>
      <p:sp>
        <p:nvSpPr>
          <p:cNvPr id="24" name="ZoneTexte 23">
            <a:extLst>
              <a:ext uri="{FF2B5EF4-FFF2-40B4-BE49-F238E27FC236}">
                <a16:creationId xmlns:a16="http://schemas.microsoft.com/office/drawing/2014/main" id="{6D49B9B9-E787-4456-A8DE-28CE1B89C8EE}"/>
              </a:ext>
            </a:extLst>
          </p:cNvPr>
          <p:cNvSpPr txBox="1"/>
          <p:nvPr/>
        </p:nvSpPr>
        <p:spPr>
          <a:xfrm>
            <a:off x="5069112" y="461076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Fréquentation de cinémas, bibliothèques, équipements sportifs, pratiques télévisuelles, sociabilité, vie associative, départ en vacances, etc.</a:t>
            </a:r>
          </a:p>
        </p:txBody>
      </p:sp>
      <p:sp>
        <p:nvSpPr>
          <p:cNvPr id="25" name="ZoneTexte 24">
            <a:extLst>
              <a:ext uri="{FF2B5EF4-FFF2-40B4-BE49-F238E27FC236}">
                <a16:creationId xmlns:a16="http://schemas.microsoft.com/office/drawing/2014/main" id="{9DC92441-A2DF-4A1E-8828-097EEC40F0F7}"/>
              </a:ext>
            </a:extLst>
          </p:cNvPr>
          <p:cNvSpPr txBox="1"/>
          <p:nvPr/>
        </p:nvSpPr>
        <p:spPr>
          <a:xfrm>
            <a:off x="7184568" y="461076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Opinion sur le fonctionnement des services publics, confiance dans les banques, les entreprises, opinion sur la justice, etc.</a:t>
            </a:r>
          </a:p>
        </p:txBody>
      </p:sp>
      <p:sp>
        <p:nvSpPr>
          <p:cNvPr id="26" name="ZoneTexte 25">
            <a:extLst>
              <a:ext uri="{FF2B5EF4-FFF2-40B4-BE49-F238E27FC236}">
                <a16:creationId xmlns:a16="http://schemas.microsoft.com/office/drawing/2014/main" id="{E1B01D6A-1405-464C-96A0-9B694073743A}"/>
              </a:ext>
            </a:extLst>
          </p:cNvPr>
          <p:cNvSpPr txBox="1"/>
          <p:nvPr/>
        </p:nvSpPr>
        <p:spPr>
          <a:xfrm>
            <a:off x="9300024" y="4610767"/>
            <a:ext cx="2061864" cy="141075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Opinion sur la nécessité de transformer la société française, types de réformes attendues, opinion sur l’immigration, etc.</a:t>
            </a:r>
          </a:p>
        </p:txBody>
      </p:sp>
    </p:spTree>
    <p:extLst>
      <p:ext uri="{BB962C8B-B14F-4D97-AF65-F5344CB8AC3E}">
        <p14:creationId xmlns:p14="http://schemas.microsoft.com/office/powerpoint/2010/main" val="112414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36CC37B-1395-429F-A409-30A84159EF7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rgbClr val="002060"/>
                </a:solidFill>
                <a:latin typeface="+mj-lt"/>
                <a:ea typeface="+mj-ea"/>
                <a:cs typeface="+mj-cs"/>
              </a:rPr>
              <a:t>Les publics </a:t>
            </a:r>
            <a:r>
              <a:rPr lang="en-US" sz="4800" dirty="0" err="1">
                <a:solidFill>
                  <a:srgbClr val="002060"/>
                </a:solidFill>
                <a:latin typeface="+mj-lt"/>
                <a:ea typeface="+mj-ea"/>
                <a:cs typeface="+mj-cs"/>
              </a:rPr>
              <a:t>fragiles</a:t>
            </a:r>
            <a:endParaRPr lang="en-US" sz="4800" dirty="0">
              <a:solidFill>
                <a:srgbClr val="002060"/>
              </a:solidFill>
              <a:latin typeface="+mj-lt"/>
              <a:ea typeface="+mj-ea"/>
              <a:cs typeface="+mj-cs"/>
            </a:endParaRPr>
          </a:p>
        </p:txBody>
      </p:sp>
      <p:sp>
        <p:nvSpPr>
          <p:cNvPr id="3" name="Espace réservé du texte 2">
            <a:extLst>
              <a:ext uri="{FF2B5EF4-FFF2-40B4-BE49-F238E27FC236}">
                <a16:creationId xmlns:a16="http://schemas.microsoft.com/office/drawing/2014/main" id="{7E2F9009-231E-4E16-AC13-1F660EBD6D8A}"/>
              </a:ext>
            </a:extLst>
          </p:cNvPr>
          <p:cNvSpPr>
            <a:spLocks noGrp="1"/>
          </p:cNvSpPr>
          <p:nvPr>
            <p:ph type="body" idx="1"/>
          </p:nvPr>
        </p:nvSpPr>
        <p:spPr>
          <a:xfrm>
            <a:off x="477980" y="4872922"/>
            <a:ext cx="4023359" cy="1208141"/>
          </a:xfrm>
        </p:spPr>
        <p:txBody>
          <a:bodyPr vert="horz" lIns="91440" tIns="45720" rIns="91440" bIns="45720" rtlCol="0">
            <a:normAutofit/>
          </a:bodyPr>
          <a:lstStyle/>
          <a:p>
            <a:pPr algn="just">
              <a:lnSpc>
                <a:spcPct val="90000"/>
              </a:lnSpc>
              <a:spcBef>
                <a:spcPts val="1000"/>
              </a:spcBef>
            </a:pPr>
            <a:r>
              <a:rPr lang="en-US" sz="2000" dirty="0" err="1">
                <a:solidFill>
                  <a:schemeClr val="bg1">
                    <a:lumMod val="50000"/>
                  </a:schemeClr>
                </a:solidFill>
              </a:rPr>
              <a:t>Etat</a:t>
            </a:r>
            <a:r>
              <a:rPr lang="en-US" sz="2000" dirty="0">
                <a:solidFill>
                  <a:schemeClr val="bg1">
                    <a:lumMod val="50000"/>
                  </a:schemeClr>
                </a:solidFill>
              </a:rPr>
              <a:t> des </a:t>
            </a:r>
            <a:r>
              <a:rPr lang="en-US" sz="2000" dirty="0" err="1">
                <a:solidFill>
                  <a:schemeClr val="bg1">
                    <a:lumMod val="50000"/>
                  </a:schemeClr>
                </a:solidFill>
              </a:rPr>
              <a:t>lieux</a:t>
            </a:r>
            <a:r>
              <a:rPr lang="en-US" sz="2000" dirty="0">
                <a:solidFill>
                  <a:schemeClr val="bg1">
                    <a:lumMod val="50000"/>
                  </a:schemeClr>
                </a:solidFill>
              </a:rPr>
              <a:t> des </a:t>
            </a:r>
            <a:r>
              <a:rPr lang="en-US" sz="2000" dirty="0" err="1">
                <a:solidFill>
                  <a:schemeClr val="bg1">
                    <a:lumMod val="50000"/>
                  </a:schemeClr>
                </a:solidFill>
              </a:rPr>
              <a:t>domaines</a:t>
            </a:r>
            <a:r>
              <a:rPr lang="en-US" sz="2000" dirty="0">
                <a:solidFill>
                  <a:schemeClr val="bg1">
                    <a:lumMod val="50000"/>
                  </a:schemeClr>
                </a:solidFill>
              </a:rPr>
              <a:t> </a:t>
            </a:r>
            <a:r>
              <a:rPr lang="en-US" sz="2000" dirty="0" err="1">
                <a:solidFill>
                  <a:schemeClr val="bg1">
                    <a:lumMod val="50000"/>
                  </a:schemeClr>
                </a:solidFill>
              </a:rPr>
              <a:t>identifiés</a:t>
            </a:r>
            <a:r>
              <a:rPr lang="en-US" sz="2000" dirty="0">
                <a:solidFill>
                  <a:schemeClr val="bg1">
                    <a:lumMod val="50000"/>
                  </a:schemeClr>
                </a:solidFill>
              </a:rPr>
              <a:t> dans </a:t>
            </a:r>
            <a:r>
              <a:rPr lang="en-US" sz="2000" dirty="0" err="1">
                <a:solidFill>
                  <a:schemeClr val="bg1">
                    <a:lumMod val="50000"/>
                  </a:schemeClr>
                </a:solidFill>
              </a:rPr>
              <a:t>l’enquête</a:t>
            </a:r>
            <a:r>
              <a:rPr lang="en-US" sz="2000" dirty="0">
                <a:solidFill>
                  <a:schemeClr val="bg1">
                    <a:lumMod val="50000"/>
                  </a:schemeClr>
                </a:solidFill>
              </a:rPr>
              <a:t> Conditions de vie et aspirations </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170" name="Picture 2" descr="Bulle De Savon, Fragile, Tour, Bancal, Ville, Belgique">
            <a:extLst>
              <a:ext uri="{FF2B5EF4-FFF2-40B4-BE49-F238E27FC236}">
                <a16:creationId xmlns:a16="http://schemas.microsoft.com/office/drawing/2014/main" id="{5DD6FD20-7DC5-4402-B8FF-64D0AE916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2" r="10076" b="-1"/>
          <a:stretch/>
        </p:blipFill>
        <p:spPr bwMode="auto">
          <a:xfrm>
            <a:off x="4868487" y="10"/>
            <a:ext cx="732351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0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1B8DFBB-90A6-4719-876D-97629C4C7630}"/>
              </a:ext>
            </a:extLst>
          </p:cNvPr>
          <p:cNvSpPr>
            <a:spLocks noGrp="1"/>
          </p:cNvSpPr>
          <p:nvPr>
            <p:ph type="title"/>
          </p:nvPr>
        </p:nvSpPr>
        <p:spPr>
          <a:xfrm>
            <a:off x="2117661" y="426752"/>
            <a:ext cx="8957767" cy="978729"/>
          </a:xfrm>
        </p:spPr>
        <p:txBody>
          <a:bodyPr/>
          <a:lstStyle/>
          <a:p>
            <a:r>
              <a:rPr lang="fr-FR" dirty="0">
                <a:solidFill>
                  <a:srgbClr val="002060"/>
                </a:solidFill>
              </a:rPr>
              <a:t>Les domaines de fragilité repérés dans l’enquête du </a:t>
            </a:r>
            <a:r>
              <a:rPr lang="fr-FR" dirty="0" err="1">
                <a:solidFill>
                  <a:srgbClr val="002060"/>
                </a:solidFill>
              </a:rPr>
              <a:t>Crédoc</a:t>
            </a:r>
            <a:endParaRPr lang="fr-FR" dirty="0">
              <a:solidFill>
                <a:srgbClr val="002060"/>
              </a:solidFill>
            </a:endParaRPr>
          </a:p>
        </p:txBody>
      </p:sp>
      <p:sp>
        <p:nvSpPr>
          <p:cNvPr id="5" name="Espace réservé du numéro de diapositive 4">
            <a:extLst>
              <a:ext uri="{FF2B5EF4-FFF2-40B4-BE49-F238E27FC236}">
                <a16:creationId xmlns:a16="http://schemas.microsoft.com/office/drawing/2014/main" id="{00EA2F24-DE38-4C7F-8CB6-968708CA09C5}"/>
              </a:ext>
            </a:extLst>
          </p:cNvPr>
          <p:cNvSpPr>
            <a:spLocks noGrp="1"/>
          </p:cNvSpPr>
          <p:nvPr>
            <p:ph type="sldNum" sz="quarter" idx="12"/>
          </p:nvPr>
        </p:nvSpPr>
        <p:spPr/>
        <p:txBody>
          <a:bodyPr/>
          <a:lstStyle/>
          <a:p>
            <a:fld id="{1B657BA9-EC5E-40D7-BBDA-32C61981E3FD}" type="slidenum">
              <a:rPr lang="fr-FR" smtClean="0"/>
              <a:t>6</a:t>
            </a:fld>
            <a:endParaRPr lang="fr-FR"/>
          </a:p>
        </p:txBody>
      </p:sp>
      <p:sp>
        <p:nvSpPr>
          <p:cNvPr id="8" name="Espace réservé du texte 7">
            <a:extLst>
              <a:ext uri="{FF2B5EF4-FFF2-40B4-BE49-F238E27FC236}">
                <a16:creationId xmlns:a16="http://schemas.microsoft.com/office/drawing/2014/main" id="{9F502E13-CABB-4CD3-92E8-CD9C14868C3C}"/>
              </a:ext>
            </a:extLst>
          </p:cNvPr>
          <p:cNvSpPr>
            <a:spLocks noGrp="1"/>
          </p:cNvSpPr>
          <p:nvPr>
            <p:ph type="body" sz="quarter" idx="13"/>
          </p:nvPr>
        </p:nvSpPr>
        <p:spPr>
          <a:xfrm>
            <a:off x="8669732" y="2027624"/>
            <a:ext cx="2109964" cy="345843"/>
          </a:xfrm>
        </p:spPr>
        <p:txBody>
          <a:bodyPr>
            <a:normAutofit lnSpcReduction="10000"/>
          </a:bodyPr>
          <a:lstStyle/>
          <a:p>
            <a:r>
              <a:rPr lang="fr-FR" dirty="0"/>
              <a:t>Le logement</a:t>
            </a:r>
          </a:p>
        </p:txBody>
      </p:sp>
      <p:pic>
        <p:nvPicPr>
          <p:cNvPr id="6146" name="Picture 2" descr="Ville">
            <a:extLst>
              <a:ext uri="{FF2B5EF4-FFF2-40B4-BE49-F238E27FC236}">
                <a16:creationId xmlns:a16="http://schemas.microsoft.com/office/drawing/2014/main" id="{5BFDCA15-E0C4-43A8-8C9E-9E327B92C14E}"/>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8669732" y="2324928"/>
            <a:ext cx="1645194" cy="1558312"/>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texte 7">
            <a:extLst>
              <a:ext uri="{FF2B5EF4-FFF2-40B4-BE49-F238E27FC236}">
                <a16:creationId xmlns:a16="http://schemas.microsoft.com/office/drawing/2014/main" id="{EBDD428E-996F-45A9-9BD9-D1CD5072D778}"/>
              </a:ext>
            </a:extLst>
          </p:cNvPr>
          <p:cNvSpPr txBox="1">
            <a:spLocks/>
          </p:cNvSpPr>
          <p:nvPr/>
        </p:nvSpPr>
        <p:spPr>
          <a:xfrm>
            <a:off x="1131708" y="2046871"/>
            <a:ext cx="1971907" cy="365125"/>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rgbClr val="002060"/>
                </a:solidFill>
              </a:rPr>
              <a:t>La pauvreté</a:t>
            </a:r>
          </a:p>
        </p:txBody>
      </p:sp>
      <p:pic>
        <p:nvPicPr>
          <p:cNvPr id="25" name="Picture 2" descr="Nouveau fauteuil roulant">
            <a:extLst>
              <a:ext uri="{FF2B5EF4-FFF2-40B4-BE49-F238E27FC236}">
                <a16:creationId xmlns:a16="http://schemas.microsoft.com/office/drawing/2014/main" id="{F7BA96A1-14C7-41A3-A368-9A539132E497}"/>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5386340" y="2489203"/>
            <a:ext cx="1266503" cy="1266503"/>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texte 7">
            <a:extLst>
              <a:ext uri="{FF2B5EF4-FFF2-40B4-BE49-F238E27FC236}">
                <a16:creationId xmlns:a16="http://schemas.microsoft.com/office/drawing/2014/main" id="{EA568A86-B18A-4E2A-91D1-A0EF372250A7}"/>
              </a:ext>
            </a:extLst>
          </p:cNvPr>
          <p:cNvSpPr txBox="1">
            <a:spLocks/>
          </p:cNvSpPr>
          <p:nvPr/>
        </p:nvSpPr>
        <p:spPr>
          <a:xfrm>
            <a:off x="4397359" y="2046871"/>
            <a:ext cx="3018200" cy="364038"/>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accent2"/>
                </a:solidFill>
              </a:rPr>
              <a:t>La maladie / le handicap</a:t>
            </a:r>
          </a:p>
        </p:txBody>
      </p:sp>
      <p:pic>
        <p:nvPicPr>
          <p:cNvPr id="6" name="Graphique 5" descr="Pièces">
            <a:extLst>
              <a:ext uri="{FF2B5EF4-FFF2-40B4-BE49-F238E27FC236}">
                <a16:creationId xmlns:a16="http://schemas.microsoft.com/office/drawing/2014/main" id="{4D5AA300-358F-4EEB-9D3D-6C05B78F6837}"/>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5755" y="2571879"/>
            <a:ext cx="1266503" cy="1266503"/>
          </a:xfrm>
          <a:prstGeom prst="rect">
            <a:avLst/>
          </a:prstGeom>
        </p:spPr>
      </p:pic>
      <p:sp>
        <p:nvSpPr>
          <p:cNvPr id="14" name="Espace réservé du texte 7">
            <a:extLst>
              <a:ext uri="{FF2B5EF4-FFF2-40B4-BE49-F238E27FC236}">
                <a16:creationId xmlns:a16="http://schemas.microsoft.com/office/drawing/2014/main" id="{2D14CCD5-FA4C-4065-9B4D-0C283D5885F5}"/>
              </a:ext>
            </a:extLst>
          </p:cNvPr>
          <p:cNvSpPr txBox="1">
            <a:spLocks/>
          </p:cNvSpPr>
          <p:nvPr/>
        </p:nvSpPr>
        <p:spPr>
          <a:xfrm>
            <a:off x="1131708" y="4801366"/>
            <a:ext cx="1971907" cy="365125"/>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accent1"/>
                </a:solidFill>
              </a:rPr>
              <a:t>L’emploi </a:t>
            </a:r>
          </a:p>
        </p:txBody>
      </p:sp>
      <p:sp>
        <p:nvSpPr>
          <p:cNvPr id="15" name="Espace réservé du texte 7">
            <a:extLst>
              <a:ext uri="{FF2B5EF4-FFF2-40B4-BE49-F238E27FC236}">
                <a16:creationId xmlns:a16="http://schemas.microsoft.com/office/drawing/2014/main" id="{53D63ED8-DC7C-4E7C-A93B-EDA421DF6C39}"/>
              </a:ext>
            </a:extLst>
          </p:cNvPr>
          <p:cNvSpPr txBox="1">
            <a:spLocks/>
          </p:cNvSpPr>
          <p:nvPr/>
        </p:nvSpPr>
        <p:spPr>
          <a:xfrm>
            <a:off x="4127677" y="4777890"/>
            <a:ext cx="3257325" cy="3640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accent3"/>
                </a:solidFill>
              </a:rPr>
              <a:t>L’isolement, la solitude </a:t>
            </a:r>
          </a:p>
        </p:txBody>
      </p:sp>
      <p:sp>
        <p:nvSpPr>
          <p:cNvPr id="16" name="Espace réservé du texte 7">
            <a:extLst>
              <a:ext uri="{FF2B5EF4-FFF2-40B4-BE49-F238E27FC236}">
                <a16:creationId xmlns:a16="http://schemas.microsoft.com/office/drawing/2014/main" id="{1FD04243-286F-46B6-A529-FA38BA4CBD1B}"/>
              </a:ext>
            </a:extLst>
          </p:cNvPr>
          <p:cNvSpPr txBox="1">
            <a:spLocks/>
          </p:cNvSpPr>
          <p:nvPr/>
        </p:nvSpPr>
        <p:spPr>
          <a:xfrm>
            <a:off x="8064324" y="4777890"/>
            <a:ext cx="3257325" cy="3640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bg1">
                    <a:lumMod val="50000"/>
                  </a:schemeClr>
                </a:solidFill>
              </a:rPr>
              <a:t>La relégation territoriale </a:t>
            </a:r>
          </a:p>
        </p:txBody>
      </p:sp>
      <p:pic>
        <p:nvPicPr>
          <p:cNvPr id="10" name="Graphique 9" descr="Utilisateurs">
            <a:extLst>
              <a:ext uri="{FF2B5EF4-FFF2-40B4-BE49-F238E27FC236}">
                <a16:creationId xmlns:a16="http://schemas.microsoft.com/office/drawing/2014/main" id="{399CBD82-A833-463B-BF6E-CA22D490EF2D}"/>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36241" y="5043448"/>
            <a:ext cx="1440196" cy="1440196"/>
          </a:xfrm>
          <a:prstGeom prst="rect">
            <a:avLst/>
          </a:prstGeom>
        </p:spPr>
      </p:pic>
      <p:pic>
        <p:nvPicPr>
          <p:cNvPr id="12" name="Graphique 11" descr="Personne en train de manger">
            <a:extLst>
              <a:ext uri="{FF2B5EF4-FFF2-40B4-BE49-F238E27FC236}">
                <a16:creationId xmlns:a16="http://schemas.microsoft.com/office/drawing/2014/main" id="{23947CF0-3307-4E94-945F-E31D5191F8ED}"/>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01659" y="5122158"/>
            <a:ext cx="1181796" cy="1181796"/>
          </a:xfrm>
          <a:prstGeom prst="rect">
            <a:avLst/>
          </a:prstGeom>
        </p:spPr>
      </p:pic>
      <p:pic>
        <p:nvPicPr>
          <p:cNvPr id="20" name="Graphique 19" descr="Carte avec repère">
            <a:extLst>
              <a:ext uri="{FF2B5EF4-FFF2-40B4-BE49-F238E27FC236}">
                <a16:creationId xmlns:a16="http://schemas.microsoft.com/office/drawing/2014/main" id="{8746BE4A-B816-447C-AC13-DA179D560275}"/>
              </a:ext>
            </a:extLst>
          </p:cNvPr>
          <p:cNvPicPr>
            <a:picLocks noChangeAspect="1"/>
          </p:cNvPicPr>
          <p:nvPr/>
        </p:nvPicPr>
        <p:blipFill>
          <a:blip r:embed="rId12">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95273" y="5166491"/>
            <a:ext cx="1194111" cy="1194111"/>
          </a:xfrm>
          <a:prstGeom prst="rect">
            <a:avLst/>
          </a:prstGeom>
        </p:spPr>
      </p:pic>
    </p:spTree>
    <p:extLst>
      <p:ext uri="{BB962C8B-B14F-4D97-AF65-F5344CB8AC3E}">
        <p14:creationId xmlns:p14="http://schemas.microsoft.com/office/powerpoint/2010/main" val="70775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A0593-EEE2-4D7E-9EAA-117DAE0779AF}"/>
              </a:ext>
            </a:extLst>
          </p:cNvPr>
          <p:cNvSpPr>
            <a:spLocks noGrp="1"/>
          </p:cNvSpPr>
          <p:nvPr>
            <p:ph type="title"/>
          </p:nvPr>
        </p:nvSpPr>
        <p:spPr>
          <a:xfrm>
            <a:off x="2191352" y="457062"/>
            <a:ext cx="8957767" cy="535531"/>
          </a:xfrm>
        </p:spPr>
        <p:txBody>
          <a:bodyPr/>
          <a:lstStyle/>
          <a:p>
            <a:r>
              <a:rPr lang="fr-FR">
                <a:solidFill>
                  <a:srgbClr val="002060"/>
                </a:solidFill>
              </a:rPr>
              <a:t>L’intérêt de mobiliser l’enquête du Crédoc</a:t>
            </a:r>
            <a:endParaRPr lang="fr-FR" dirty="0">
              <a:solidFill>
                <a:srgbClr val="002060"/>
              </a:solidFill>
            </a:endParaRPr>
          </a:p>
        </p:txBody>
      </p:sp>
      <p:sp>
        <p:nvSpPr>
          <p:cNvPr id="3" name="Espace réservé de la date 2">
            <a:extLst>
              <a:ext uri="{FF2B5EF4-FFF2-40B4-BE49-F238E27FC236}">
                <a16:creationId xmlns:a16="http://schemas.microsoft.com/office/drawing/2014/main" id="{10477411-9BB8-41CD-8DDA-46C5D60E9D0B}"/>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4" name="Espace réservé du pied de page 3">
            <a:extLst>
              <a:ext uri="{FF2B5EF4-FFF2-40B4-BE49-F238E27FC236}">
                <a16:creationId xmlns:a16="http://schemas.microsoft.com/office/drawing/2014/main" id="{4965EA24-38D9-48D6-B097-6A127D5097FF}"/>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93C14EFC-2342-4B4F-BF5A-403688CF66AD}"/>
              </a:ext>
            </a:extLst>
          </p:cNvPr>
          <p:cNvSpPr>
            <a:spLocks noGrp="1"/>
          </p:cNvSpPr>
          <p:nvPr>
            <p:ph type="sldNum" sz="quarter" idx="12"/>
          </p:nvPr>
        </p:nvSpPr>
        <p:spPr/>
        <p:txBody>
          <a:bodyPr/>
          <a:lstStyle/>
          <a:p>
            <a:fld id="{1B657BA9-EC5E-40D7-BBDA-32C61981E3FD}" type="slidenum">
              <a:rPr lang="fr-FR" smtClean="0"/>
              <a:t>7</a:t>
            </a:fld>
            <a:endParaRPr lang="fr-FR"/>
          </a:p>
        </p:txBody>
      </p:sp>
      <p:sp>
        <p:nvSpPr>
          <p:cNvPr id="6" name="Espace réservé du texte 5">
            <a:extLst>
              <a:ext uri="{FF2B5EF4-FFF2-40B4-BE49-F238E27FC236}">
                <a16:creationId xmlns:a16="http://schemas.microsoft.com/office/drawing/2014/main" id="{0CA767CD-32F7-40B6-9192-0EE497ACFA68}"/>
              </a:ext>
            </a:extLst>
          </p:cNvPr>
          <p:cNvSpPr>
            <a:spLocks noGrp="1"/>
          </p:cNvSpPr>
          <p:nvPr>
            <p:ph type="body" sz="quarter" idx="13"/>
          </p:nvPr>
        </p:nvSpPr>
        <p:spPr/>
        <p:txBody>
          <a:bodyPr/>
          <a:lstStyle/>
          <a:p>
            <a:pPr marL="285750" indent="-285750">
              <a:buFontTx/>
              <a:buChar char="-"/>
            </a:pPr>
            <a:r>
              <a:rPr lang="fr-FR" dirty="0"/>
              <a:t>Une même enquête pour étudier des sujets différents </a:t>
            </a:r>
            <a:r>
              <a:rPr lang="fr-FR" b="0" dirty="0"/>
              <a:t>(la statistique </a:t>
            </a:r>
          </a:p>
          <a:p>
            <a:r>
              <a:rPr lang="fr-FR" b="0" dirty="0"/>
              <a:t>publique documente de manière approfondie chaque sujet)</a:t>
            </a:r>
          </a:p>
          <a:p>
            <a:pPr marL="285750" indent="-285750">
              <a:buFontTx/>
              <a:buChar char="-"/>
            </a:pPr>
            <a:endParaRPr lang="fr-FR" dirty="0"/>
          </a:p>
          <a:p>
            <a:pPr marL="285750" indent="-285750">
              <a:buFontTx/>
              <a:buChar char="-"/>
            </a:pPr>
            <a:r>
              <a:rPr lang="fr-FR" dirty="0"/>
              <a:t>Ce qui donne la possibilité de mesurer la proportion de Français </a:t>
            </a:r>
          </a:p>
          <a:p>
            <a:r>
              <a:rPr lang="fr-FR" dirty="0"/>
              <a:t>concernés par chaque forme de fragilité </a:t>
            </a:r>
          </a:p>
          <a:p>
            <a:endParaRPr lang="fr-FR" dirty="0"/>
          </a:p>
          <a:p>
            <a:r>
              <a:rPr lang="fr-FR" dirty="0"/>
              <a:t>- Et de mesurer les cumuls de difficultés </a:t>
            </a:r>
            <a:r>
              <a:rPr lang="fr-FR" b="0" dirty="0"/>
              <a:t>(quand la statistique publique</a:t>
            </a:r>
          </a:p>
          <a:p>
            <a:r>
              <a:rPr lang="fr-FR" b="0" dirty="0"/>
              <a:t>documente en général de manière très fouillée un seul et unique domaine) </a:t>
            </a:r>
          </a:p>
          <a:p>
            <a:endParaRPr lang="fr-FR" dirty="0"/>
          </a:p>
          <a:p>
            <a:r>
              <a:rPr lang="fr-FR" dirty="0"/>
              <a:t>- Une possible réactualisation régulière des données</a:t>
            </a:r>
          </a:p>
          <a:p>
            <a:endParaRPr lang="fr-FR" dirty="0"/>
          </a:p>
          <a:p>
            <a:endParaRPr lang="fr-FR" dirty="0"/>
          </a:p>
          <a:p>
            <a:pPr marL="285750" indent="-285750">
              <a:buFontTx/>
              <a:buChar char="-"/>
            </a:pPr>
            <a:endParaRPr lang="fr-FR" dirty="0"/>
          </a:p>
          <a:p>
            <a:pPr marL="285750" indent="-285750">
              <a:buFontTx/>
              <a:buChar char="-"/>
            </a:pPr>
            <a:endParaRPr lang="fr-FR" dirty="0"/>
          </a:p>
        </p:txBody>
      </p:sp>
      <p:pic>
        <p:nvPicPr>
          <p:cNvPr id="7" name="Image 6">
            <a:extLst>
              <a:ext uri="{FF2B5EF4-FFF2-40B4-BE49-F238E27FC236}">
                <a16:creationId xmlns:a16="http://schemas.microsoft.com/office/drawing/2014/main" id="{C9A75ED7-540B-4C07-A487-7E34B5FC9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3" y="1265831"/>
            <a:ext cx="2877016" cy="432633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76981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1B8DFBB-90A6-4719-876D-97629C4C7630}"/>
              </a:ext>
            </a:extLst>
          </p:cNvPr>
          <p:cNvSpPr>
            <a:spLocks noGrp="1"/>
          </p:cNvSpPr>
          <p:nvPr>
            <p:ph type="title"/>
          </p:nvPr>
        </p:nvSpPr>
        <p:spPr>
          <a:xfrm>
            <a:off x="1777538" y="341258"/>
            <a:ext cx="8957767" cy="535531"/>
          </a:xfrm>
        </p:spPr>
        <p:txBody>
          <a:bodyPr/>
          <a:lstStyle/>
          <a:p>
            <a:r>
              <a:rPr lang="fr-FR" dirty="0">
                <a:solidFill>
                  <a:srgbClr val="002060"/>
                </a:solidFill>
              </a:rPr>
              <a:t>Méthodologie : mesures des fragilités</a:t>
            </a:r>
          </a:p>
        </p:txBody>
      </p:sp>
      <p:sp>
        <p:nvSpPr>
          <p:cNvPr id="5" name="Espace réservé du numéro de diapositive 4">
            <a:extLst>
              <a:ext uri="{FF2B5EF4-FFF2-40B4-BE49-F238E27FC236}">
                <a16:creationId xmlns:a16="http://schemas.microsoft.com/office/drawing/2014/main" id="{00EA2F24-DE38-4C7F-8CB6-968708CA09C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657BA9-EC5E-40D7-BBDA-32C61981E3FD}" type="slidenum">
              <a:rPr kumimoji="0" lang="fr-FR" sz="105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05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9" name="Diagramme 8">
            <a:extLst>
              <a:ext uri="{FF2B5EF4-FFF2-40B4-BE49-F238E27FC236}">
                <a16:creationId xmlns:a16="http://schemas.microsoft.com/office/drawing/2014/main" id="{D7E65EAD-6E65-4882-AECD-8C4582FB0DB9}"/>
              </a:ext>
            </a:extLst>
          </p:cNvPr>
          <p:cNvGraphicFramePr/>
          <p:nvPr>
            <p:extLst>
              <p:ext uri="{D42A27DB-BD31-4B8C-83A1-F6EECF244321}">
                <p14:modId xmlns:p14="http://schemas.microsoft.com/office/powerpoint/2010/main" val="3818826078"/>
              </p:ext>
            </p:extLst>
          </p:nvPr>
        </p:nvGraphicFramePr>
        <p:xfrm>
          <a:off x="914399" y="1266179"/>
          <a:ext cx="109567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 coins arrondis 20">
            <a:extLst>
              <a:ext uri="{FF2B5EF4-FFF2-40B4-BE49-F238E27FC236}">
                <a16:creationId xmlns:a16="http://schemas.microsoft.com/office/drawing/2014/main" id="{D3A8CCC5-3D56-4C7A-A450-9ED4A0E5945F}"/>
              </a:ext>
            </a:extLst>
          </p:cNvPr>
          <p:cNvSpPr/>
          <p:nvPr/>
        </p:nvSpPr>
        <p:spPr>
          <a:xfrm>
            <a:off x="4411271" y="3198765"/>
            <a:ext cx="7024678"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A3AA8D9A-3536-4137-A5C3-D50ECF0760D8}"/>
              </a:ext>
            </a:extLst>
          </p:cNvPr>
          <p:cNvSpPr txBox="1"/>
          <p:nvPr/>
        </p:nvSpPr>
        <p:spPr>
          <a:xfrm>
            <a:off x="3769587" y="3096397"/>
            <a:ext cx="7953192" cy="872547"/>
          </a:xfrm>
          <a:prstGeom prst="rect">
            <a:avLst/>
          </a:prstGeom>
          <a:noFill/>
        </p:spPr>
        <p:txBody>
          <a:bodyPr wrap="square" rtlCol="0">
            <a:spAutoFit/>
          </a:bodyPr>
          <a:lstStyle/>
          <a:p>
            <a:pPr marL="57150" lvl="1" indent="-57150" defTabSz="444500">
              <a:lnSpc>
                <a:spcPct val="90000"/>
              </a:lnSpc>
              <a:spcBef>
                <a:spcPct val="0"/>
              </a:spcBef>
              <a:spcAft>
                <a:spcPct val="15000"/>
              </a:spcAft>
              <a:buFont typeface="Arial" panose="020B0604020202020204" pitchFamily="34" charset="0"/>
              <a:buChar char="•"/>
            </a:pPr>
            <a:r>
              <a:rPr lang="fr-FR" sz="1300" dirty="0">
                <a:solidFill>
                  <a:srgbClr val="000000">
                    <a:hueOff val="0"/>
                    <a:satOff val="0"/>
                    <a:lumOff val="0"/>
                    <a:alphaOff val="0"/>
                  </a:srgbClr>
                </a:solidFill>
                <a:latin typeface="Arial"/>
              </a:rPr>
              <a:t>Le fait d’être au chômage au moment de l’enquête</a:t>
            </a:r>
          </a:p>
          <a:p>
            <a:pPr marL="57150" lvl="1" indent="-57150" defTabSz="444500">
              <a:lnSpc>
                <a:spcPct val="90000"/>
              </a:lnSpc>
              <a:spcBef>
                <a:spcPct val="0"/>
              </a:spcBef>
              <a:spcAft>
                <a:spcPct val="15000"/>
              </a:spcAft>
              <a:buFont typeface="Arial" panose="020B0604020202020204" pitchFamily="34" charset="0"/>
              <a:buChar char="•"/>
            </a:pPr>
            <a:r>
              <a:rPr lang="fr-FR" sz="1300" dirty="0">
                <a:solidFill>
                  <a:srgbClr val="000000">
                    <a:hueOff val="0"/>
                    <a:satOff val="0"/>
                    <a:lumOff val="0"/>
                    <a:alphaOff val="0"/>
                  </a:srgbClr>
                </a:solidFill>
                <a:latin typeface="Arial"/>
              </a:rPr>
              <a:t>Le fait d’être en emploi, mais avec une forme de contrat précaire (CDD, intérim)</a:t>
            </a:r>
          </a:p>
          <a:p>
            <a:pPr marL="57150" lvl="1" indent="-57150" defTabSz="444500">
              <a:lnSpc>
                <a:spcPct val="90000"/>
              </a:lnSpc>
              <a:spcBef>
                <a:spcPct val="0"/>
              </a:spcBef>
              <a:spcAft>
                <a:spcPct val="15000"/>
              </a:spcAft>
              <a:buFont typeface="Arial" panose="020B0604020202020204" pitchFamily="34" charset="0"/>
              <a:buChar char="•"/>
            </a:pPr>
            <a:r>
              <a:rPr lang="fr-FR" sz="1300" dirty="0">
                <a:solidFill>
                  <a:srgbClr val="000000">
                    <a:hueOff val="0"/>
                    <a:satOff val="0"/>
                    <a:lumOff val="0"/>
                    <a:alphaOff val="0"/>
                  </a:srgbClr>
                </a:solidFill>
                <a:latin typeface="Arial"/>
              </a:rPr>
              <a:t>Sous-emploi : c’est-à-dire en activité mais avec un temps de travail qui semble insuffisant (temps partiel subi)</a:t>
            </a:r>
          </a:p>
        </p:txBody>
      </p:sp>
      <p:sp>
        <p:nvSpPr>
          <p:cNvPr id="38" name="ZoneTexte 37">
            <a:extLst>
              <a:ext uri="{FF2B5EF4-FFF2-40B4-BE49-F238E27FC236}">
                <a16:creationId xmlns:a16="http://schemas.microsoft.com/office/drawing/2014/main" id="{B6776243-6127-4509-BC47-7CF5AD9B2579}"/>
              </a:ext>
            </a:extLst>
          </p:cNvPr>
          <p:cNvSpPr txBox="1"/>
          <p:nvPr/>
        </p:nvSpPr>
        <p:spPr>
          <a:xfrm>
            <a:off x="3769586" y="4976865"/>
            <a:ext cx="7953191" cy="662489"/>
          </a:xfrm>
          <a:prstGeom prst="rect">
            <a:avLst/>
          </a:prstGeom>
          <a:noFill/>
        </p:spPr>
        <p:txBody>
          <a:bodyPr wrap="square" rtlCol="0">
            <a:spAutoFit/>
          </a:bodyPr>
          <a:lstStyle/>
          <a:p>
            <a:pPr marL="57150" lvl="1" indent="-57150" defTabSz="444500">
              <a:lnSpc>
                <a:spcPct val="90000"/>
              </a:lnSpc>
              <a:spcBef>
                <a:spcPct val="0"/>
              </a:spcBef>
              <a:spcAft>
                <a:spcPct val="15000"/>
              </a:spcAft>
              <a:buFont typeface="Arial" panose="020B0604020202020204" pitchFamily="34" charset="0"/>
              <a:buChar char="•"/>
            </a:pPr>
            <a:r>
              <a:rPr lang="fr-FR" sz="1300" dirty="0">
                <a:solidFill>
                  <a:srgbClr val="000000">
                    <a:hueOff val="0"/>
                    <a:satOff val="0"/>
                    <a:lumOff val="0"/>
                    <a:alphaOff val="0"/>
                  </a:srgbClr>
                </a:solidFill>
                <a:latin typeface="Arial"/>
              </a:rPr>
              <a:t>Le fait de ne pas voir régulièrement des membres de sa famille</a:t>
            </a:r>
          </a:p>
          <a:p>
            <a:pPr marL="57150" lvl="1" indent="-57150" defTabSz="444500">
              <a:lnSpc>
                <a:spcPct val="90000"/>
              </a:lnSpc>
              <a:spcBef>
                <a:spcPct val="0"/>
              </a:spcBef>
              <a:spcAft>
                <a:spcPct val="15000"/>
              </a:spcAft>
              <a:buFont typeface="Arial" panose="020B0604020202020204" pitchFamily="34" charset="0"/>
              <a:buChar char="•"/>
            </a:pPr>
            <a:r>
              <a:rPr lang="fr-FR" sz="1300" dirty="0">
                <a:solidFill>
                  <a:srgbClr val="000000">
                    <a:hueOff val="0"/>
                    <a:satOff val="0"/>
                    <a:lumOff val="0"/>
                    <a:alphaOff val="0"/>
                  </a:srgbClr>
                </a:solidFill>
                <a:latin typeface="Arial"/>
              </a:rPr>
              <a:t>Et dans le même temps, de ne recevoir chez soi des proches (famille, amis) à une faible fréquence (moins d’une fois par mois ou jamais)</a:t>
            </a:r>
          </a:p>
        </p:txBody>
      </p:sp>
    </p:spTree>
    <p:extLst>
      <p:ext uri="{BB962C8B-B14F-4D97-AF65-F5344CB8AC3E}">
        <p14:creationId xmlns:p14="http://schemas.microsoft.com/office/powerpoint/2010/main" val="174583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27025-7962-4C4A-9858-1F3626B62DB6}"/>
              </a:ext>
            </a:extLst>
          </p:cNvPr>
          <p:cNvSpPr>
            <a:spLocks noGrp="1"/>
          </p:cNvSpPr>
          <p:nvPr>
            <p:ph type="title"/>
          </p:nvPr>
        </p:nvSpPr>
        <p:spPr>
          <a:xfrm>
            <a:off x="1718735" y="425407"/>
            <a:ext cx="10315074" cy="867930"/>
          </a:xfrm>
        </p:spPr>
        <p:txBody>
          <a:bodyPr/>
          <a:lstStyle/>
          <a:p>
            <a:r>
              <a:rPr lang="fr-FR" sz="2800" dirty="0">
                <a:solidFill>
                  <a:srgbClr val="002060"/>
                </a:solidFill>
              </a:rPr>
              <a:t>Répartition des formes de fragilité repérées </a:t>
            </a:r>
            <a:br>
              <a:rPr lang="fr-FR" sz="2800" dirty="0">
                <a:solidFill>
                  <a:srgbClr val="002060"/>
                </a:solidFill>
              </a:rPr>
            </a:br>
            <a:r>
              <a:rPr lang="fr-FR" sz="2800" dirty="0">
                <a:solidFill>
                  <a:srgbClr val="002060"/>
                </a:solidFill>
              </a:rPr>
              <a:t>dans l’enquête du </a:t>
            </a:r>
            <a:r>
              <a:rPr lang="fr-FR" sz="2800" dirty="0" err="1">
                <a:solidFill>
                  <a:srgbClr val="002060"/>
                </a:solidFill>
              </a:rPr>
              <a:t>Crédoc</a:t>
            </a:r>
            <a:r>
              <a:rPr lang="fr-FR" sz="2800" dirty="0">
                <a:solidFill>
                  <a:srgbClr val="002060"/>
                </a:solidFill>
              </a:rPr>
              <a:t> en 2018 </a:t>
            </a:r>
          </a:p>
        </p:txBody>
      </p:sp>
      <p:sp>
        <p:nvSpPr>
          <p:cNvPr id="3" name="Espace réservé de la date 2">
            <a:extLst>
              <a:ext uri="{FF2B5EF4-FFF2-40B4-BE49-F238E27FC236}">
                <a16:creationId xmlns:a16="http://schemas.microsoft.com/office/drawing/2014/main" id="{6CD8039F-80AE-4E95-9B41-69DAB260981A}"/>
              </a:ext>
            </a:extLst>
          </p:cNvPr>
          <p:cNvSpPr>
            <a:spLocks noGrp="1"/>
          </p:cNvSpPr>
          <p:nvPr>
            <p:ph type="dt" sz="half" idx="10"/>
          </p:nvPr>
        </p:nvSpPr>
        <p:spPr/>
        <p:txBody>
          <a:bodyPr/>
          <a:lstStyle/>
          <a:p>
            <a:fld id="{34B8BECB-EA6F-4D17-A0FB-7E0F423ACFAC}" type="datetime5">
              <a:rPr lang="fr-FR" smtClean="0"/>
              <a:t>4-févr.-21</a:t>
            </a:fld>
            <a:endParaRPr lang="fr-FR"/>
          </a:p>
        </p:txBody>
      </p:sp>
      <p:sp>
        <p:nvSpPr>
          <p:cNvPr id="4" name="Espace réservé du pied de page 3">
            <a:extLst>
              <a:ext uri="{FF2B5EF4-FFF2-40B4-BE49-F238E27FC236}">
                <a16:creationId xmlns:a16="http://schemas.microsoft.com/office/drawing/2014/main" id="{F1C4EDFF-A6F7-4E5A-A3F8-17C99A458166}"/>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a16="http://schemas.microsoft.com/office/drawing/2014/main" id="{AD3DFB46-75F3-4E46-99EA-6C51D3DE7B11}"/>
              </a:ext>
            </a:extLst>
          </p:cNvPr>
          <p:cNvSpPr>
            <a:spLocks noGrp="1"/>
          </p:cNvSpPr>
          <p:nvPr>
            <p:ph type="sldNum" sz="quarter" idx="12"/>
          </p:nvPr>
        </p:nvSpPr>
        <p:spPr/>
        <p:txBody>
          <a:bodyPr/>
          <a:lstStyle/>
          <a:p>
            <a:fld id="{1B657BA9-EC5E-40D7-BBDA-32C61981E3FD}" type="slidenum">
              <a:rPr lang="fr-FR" smtClean="0"/>
              <a:t>9</a:t>
            </a:fld>
            <a:endParaRPr lang="fr-FR"/>
          </a:p>
        </p:txBody>
      </p:sp>
      <p:graphicFrame>
        <p:nvGraphicFramePr>
          <p:cNvPr id="9" name="Graphique 8">
            <a:extLst>
              <a:ext uri="{FF2B5EF4-FFF2-40B4-BE49-F238E27FC236}">
                <a16:creationId xmlns:a16="http://schemas.microsoft.com/office/drawing/2014/main" id="{42411F06-97A6-45E4-9326-E9C678694F74}"/>
              </a:ext>
            </a:extLst>
          </p:cNvPr>
          <p:cNvGraphicFramePr>
            <a:graphicFrameLocks/>
          </p:cNvGraphicFramePr>
          <p:nvPr>
            <p:extLst>
              <p:ext uri="{D42A27DB-BD31-4B8C-83A1-F6EECF244321}">
                <p14:modId xmlns:p14="http://schemas.microsoft.com/office/powerpoint/2010/main" val="130983887"/>
              </p:ext>
            </p:extLst>
          </p:nvPr>
        </p:nvGraphicFramePr>
        <p:xfrm>
          <a:off x="1146416" y="1643641"/>
          <a:ext cx="9392731" cy="3830053"/>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09F3F241-4FC8-4EE8-9299-BCBB48824D79}"/>
              </a:ext>
            </a:extLst>
          </p:cNvPr>
          <p:cNvSpPr txBox="1"/>
          <p:nvPr/>
        </p:nvSpPr>
        <p:spPr>
          <a:xfrm>
            <a:off x="2165684" y="5807242"/>
            <a:ext cx="7860632" cy="276999"/>
          </a:xfrm>
          <a:prstGeom prst="rect">
            <a:avLst/>
          </a:prstGeom>
          <a:noFill/>
        </p:spPr>
        <p:txBody>
          <a:bodyPr wrap="square" rtlCol="0">
            <a:spAutoFit/>
          </a:bodyPr>
          <a:lstStyle/>
          <a:p>
            <a:r>
              <a:rPr lang="fr-FR" sz="1200" dirty="0"/>
              <a:t>Source : </a:t>
            </a:r>
            <a:r>
              <a:rPr lang="fr-FR" sz="1200" dirty="0" err="1"/>
              <a:t>Crédoc</a:t>
            </a:r>
            <a:r>
              <a:rPr lang="fr-FR" sz="1200" dirty="0"/>
              <a:t>, enquête Conditions de vie et aspirations, début 2018</a:t>
            </a:r>
          </a:p>
        </p:txBody>
      </p:sp>
    </p:spTree>
    <p:extLst>
      <p:ext uri="{BB962C8B-B14F-4D97-AF65-F5344CB8AC3E}">
        <p14:creationId xmlns:p14="http://schemas.microsoft.com/office/powerpoint/2010/main" val="3998358770"/>
      </p:ext>
    </p:extLst>
  </p:cSld>
  <p:clrMapOvr>
    <a:masterClrMapping/>
  </p:clrMapOvr>
</p:sld>
</file>

<file path=ppt/theme/theme1.xml><?xml version="1.0" encoding="utf-8"?>
<a:theme xmlns:a="http://schemas.openxmlformats.org/drawingml/2006/main" name="1_Thème Office">
  <a:themeElements>
    <a:clrScheme name="Palette CREDOC">
      <a:dk1>
        <a:srgbClr val="000000"/>
      </a:dk1>
      <a:lt1>
        <a:srgbClr val="FFFFFF"/>
      </a:lt1>
      <a:dk2>
        <a:srgbClr val="89898B"/>
      </a:dk2>
      <a:lt2>
        <a:srgbClr val="E7E6E6"/>
      </a:lt2>
      <a:accent1>
        <a:srgbClr val="EA2B8C"/>
      </a:accent1>
      <a:accent2>
        <a:srgbClr val="9E087D"/>
      </a:accent2>
      <a:accent3>
        <a:srgbClr val="79B030"/>
      </a:accent3>
      <a:accent4>
        <a:srgbClr val="B0B0B3"/>
      </a:accent4>
      <a:accent5>
        <a:srgbClr val="009EE0"/>
      </a:accent5>
      <a:accent6>
        <a:srgbClr val="003064"/>
      </a:accent6>
      <a:hlink>
        <a:srgbClr val="ED7D3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Palette CREDOC">
      <a:dk1>
        <a:srgbClr val="000000"/>
      </a:dk1>
      <a:lt1>
        <a:srgbClr val="FFFFFF"/>
      </a:lt1>
      <a:dk2>
        <a:srgbClr val="89898B"/>
      </a:dk2>
      <a:lt2>
        <a:srgbClr val="E7E6E6"/>
      </a:lt2>
      <a:accent1>
        <a:srgbClr val="EA2B8C"/>
      </a:accent1>
      <a:accent2>
        <a:srgbClr val="9E087D"/>
      </a:accent2>
      <a:accent3>
        <a:srgbClr val="79B030"/>
      </a:accent3>
      <a:accent4>
        <a:srgbClr val="B0B0B3"/>
      </a:accent4>
      <a:accent5>
        <a:srgbClr val="009EE0"/>
      </a:accent5>
      <a:accent6>
        <a:srgbClr val="003064"/>
      </a:accent6>
      <a:hlink>
        <a:srgbClr val="ED7D3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Palette CREDOC">
      <a:dk1>
        <a:srgbClr val="000000"/>
      </a:dk1>
      <a:lt1>
        <a:srgbClr val="FFFFFF"/>
      </a:lt1>
      <a:dk2>
        <a:srgbClr val="89898B"/>
      </a:dk2>
      <a:lt2>
        <a:srgbClr val="E7E6E6"/>
      </a:lt2>
      <a:accent1>
        <a:srgbClr val="EA2B8C"/>
      </a:accent1>
      <a:accent2>
        <a:srgbClr val="9E087D"/>
      </a:accent2>
      <a:accent3>
        <a:srgbClr val="79B030"/>
      </a:accent3>
      <a:accent4>
        <a:srgbClr val="B0B0B3"/>
      </a:accent4>
      <a:accent5>
        <a:srgbClr val="009EE0"/>
      </a:accent5>
      <a:accent6>
        <a:srgbClr val="003064"/>
      </a:accent6>
      <a:hlink>
        <a:srgbClr val="ED7D3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A2812D850AB2498F26330C7E0F7569" ma:contentTypeVersion="5" ma:contentTypeDescription="Crée un document." ma:contentTypeScope="" ma:versionID="60523e888cca7f8e4ec95a6c11ed68e1">
  <xsd:schema xmlns:xsd="http://www.w3.org/2001/XMLSchema" xmlns:xs="http://www.w3.org/2001/XMLSchema" xmlns:p="http://schemas.microsoft.com/office/2006/metadata/properties" xmlns:ns2="8d4f6874-46f3-4d11-b64a-91f77c6263c0" xmlns:ns3="f6a235dd-cc9c-43c7-93d5-4e2ad129bd51" targetNamespace="http://schemas.microsoft.com/office/2006/metadata/properties" ma:root="true" ma:fieldsID="50657051cef620b9900e9e9dea3757d2" ns2:_="" ns3:_="">
    <xsd:import namespace="8d4f6874-46f3-4d11-b64a-91f77c6263c0"/>
    <xsd:import namespace="f6a235dd-cc9c-43c7-93d5-4e2ad129bd5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f6874-46f3-4d11-b64a-91f77c6263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a235dd-cc9c-43c7-93d5-4e2ad129bd51"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a235dd-cc9c-43c7-93d5-4e2ad129bd51">
      <UserInfo>
        <DisplayName>Elodie ALBEROLA</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B7889-0BFC-4F07-AF73-7AF09A4CB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f6874-46f3-4d11-b64a-91f77c6263c0"/>
    <ds:schemaRef ds:uri="f6a235dd-cc9c-43c7-93d5-4e2ad129b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5AFB9-224A-4086-B3D6-BBA6410207A7}">
  <ds:schemaRefs>
    <ds:schemaRef ds:uri="http://purl.org/dc/dcmitype/"/>
    <ds:schemaRef ds:uri="http://purl.org/dc/terms/"/>
    <ds:schemaRef ds:uri="8d4f6874-46f3-4d11-b64a-91f77c6263c0"/>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6a235dd-cc9c-43c7-93d5-4e2ad129bd51"/>
    <ds:schemaRef ds:uri="http://schemas.microsoft.com/office/2006/metadata/properties"/>
  </ds:schemaRefs>
</ds:datastoreItem>
</file>

<file path=customXml/itemProps3.xml><?xml version="1.0" encoding="utf-8"?>
<ds:datastoreItem xmlns:ds="http://schemas.openxmlformats.org/officeDocument/2006/customXml" ds:itemID="{30A089E3-21E7-4D5D-AC97-7EADC5A07E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1189</TotalTime>
  <Words>3228</Words>
  <Application>Microsoft Macintosh PowerPoint</Application>
  <PresentationFormat>Grand écran</PresentationFormat>
  <Paragraphs>323</Paragraphs>
  <Slides>35</Slides>
  <Notes>5</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35</vt:i4>
      </vt:variant>
    </vt:vector>
  </HeadingPairs>
  <TitlesOfParts>
    <vt:vector size="42" baseType="lpstr">
      <vt:lpstr>Arial</vt:lpstr>
      <vt:lpstr>Calibri</vt:lpstr>
      <vt:lpstr>Cambria Math</vt:lpstr>
      <vt:lpstr>Verdana</vt:lpstr>
      <vt:lpstr>1_Thème Office</vt:lpstr>
      <vt:lpstr>2_Thème Office</vt:lpstr>
      <vt:lpstr>3_Thème Office</vt:lpstr>
      <vt:lpstr>Une approche des vulnérabilités sociales </vt:lpstr>
      <vt:lpstr>Le CRÉDOC, un expert indépendant  contribuant au débat public</vt:lpstr>
      <vt:lpstr>L’enquête Conditions de vie et aspirations des Français </vt:lpstr>
      <vt:lpstr>Les thématiques de l’enquête CDV</vt:lpstr>
      <vt:lpstr>Les publics fragiles</vt:lpstr>
      <vt:lpstr>Les domaines de fragilité repérés dans l’enquête du Crédoc</vt:lpstr>
      <vt:lpstr>L’intérêt de mobiliser l’enquête du Crédoc</vt:lpstr>
      <vt:lpstr>Méthodologie : mesures des fragilités</vt:lpstr>
      <vt:lpstr>Répartition des formes de fragilité repérées  dans l’enquête du Crédoc en 2018 </vt:lpstr>
      <vt:lpstr>Les deux tiers des Français présentent au moins une  forme de fragilité en 2018</vt:lpstr>
      <vt:lpstr>Des situations de fragilité sous-évaluées ?</vt:lpstr>
      <vt:lpstr>Comment se caractérisent ces groupes ?</vt:lpstr>
      <vt:lpstr>Les difficultés cumulées pour un tiers de la population </vt:lpstr>
      <vt:lpstr>Présentation PowerPoint</vt:lpstr>
      <vt:lpstr>Relégation territoriale : focus sur les enseignements de l’enquête réalisée par le Crédoc pour la Fondation de France</vt:lpstr>
      <vt:lpstr>Quelles évolutions depuis la crise sanitaire ?</vt:lpstr>
      <vt:lpstr>Présentation PowerPoint</vt:lpstr>
      <vt:lpstr>Présentation PowerPoint</vt:lpstr>
      <vt:lpstr>Sur le marché du travail</vt:lpstr>
      <vt:lpstr>Le taux de chômage augmente</vt:lpstr>
      <vt:lpstr>Comme les bénéficiaires de l’Allocation de Solidarité Spécifique (ASS)</vt:lpstr>
      <vt:lpstr>Et le nombre de bénéficiaires du RSA tend à progresser </vt:lpstr>
      <vt:lpstr>Le niveau de vie des Français</vt:lpstr>
      <vt:lpstr>Les incidences de la crise sur les revenus des ménages en septembre 2020</vt:lpstr>
      <vt:lpstr>Evolution de la situation financière des ménages en septembre 2020</vt:lpstr>
      <vt:lpstr>La situation financière s’est dégradée pour près d’un tiers des Français</vt:lpstr>
      <vt:lpstr>Une situation financière qui se dégrade pour la moitié des artisans, commerçants et chefs d’entreprises </vt:lpstr>
      <vt:lpstr>Mais aussi pour les bas revenus</vt:lpstr>
      <vt:lpstr>Sur le plan de la santé</vt:lpstr>
      <vt:lpstr>Depuis septembre, retour des maux psychiques</vt:lpstr>
      <vt:lpstr>La consommation de psychotropes en augmentation</vt:lpstr>
      <vt:lpstr>Depuis la crise sanitaire, l’isolement progresse</vt:lpstr>
      <vt:lpstr>L’isolement progresse de 5 points</vt:lpstr>
      <vt:lpstr>Et le sentiment de solitude gagne davantage les jeunes et les habitants de l’agglomération parisienne</vt:lpstr>
      <vt:lpstr>Les publics susceptibles d’être les plus touchés par la crise sanitaire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 des lieux des publics fragiles</dc:title>
  <dc:creator>Solen BERHUET</dc:creator>
  <cp:lastModifiedBy>Anne Mattioli</cp:lastModifiedBy>
  <cp:revision>34</cp:revision>
  <dcterms:created xsi:type="dcterms:W3CDTF">2021-01-27T14:18:15Z</dcterms:created>
  <dcterms:modified xsi:type="dcterms:W3CDTF">2021-02-04T17:01:46Z</dcterms:modified>
</cp:coreProperties>
</file>