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19" r:id="rId3"/>
    <p:sldId id="305" r:id="rId4"/>
    <p:sldId id="281" r:id="rId5"/>
    <p:sldId id="284" r:id="rId6"/>
    <p:sldId id="320" r:id="rId7"/>
    <p:sldId id="306" r:id="rId8"/>
    <p:sldId id="307" r:id="rId9"/>
    <p:sldId id="308" r:id="rId10"/>
    <p:sldId id="259" r:id="rId11"/>
    <p:sldId id="309" r:id="rId12"/>
    <p:sldId id="314" r:id="rId13"/>
    <p:sldId id="315" r:id="rId14"/>
    <p:sldId id="321" r:id="rId15"/>
    <p:sldId id="317" r:id="rId16"/>
    <p:sldId id="318" r:id="rId17"/>
    <p:sldId id="283" r:id="rId18"/>
    <p:sldId id="280" r:id="rId19"/>
    <p:sldId id="282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2"/>
    <p:restoredTop sz="94557"/>
  </p:normalViewPr>
  <p:slideViewPr>
    <p:cSldViewPr snapToGrid="0" snapToObjects="1">
      <p:cViewPr varScale="1">
        <p:scale>
          <a:sx n="105" d="100"/>
          <a:sy n="105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5BCD8-18F1-CD4A-A7F6-ECF046CA3327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08F6B-34CF-E240-ABF9-1E8FCFC7CC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5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08F6B-34CF-E240-ABF9-1E8FCFC7CC9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443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F83BD-55DD-C74A-A011-659C5C6769E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38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D2DF98-2E62-8D44-9178-4664DE264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47B5A3-1D13-9741-8E02-E81B39A57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DD0B9C-B2D9-0148-B3DF-563817C10406}"/>
              </a:ext>
            </a:extLst>
          </p:cNvPr>
          <p:cNvSpPr txBox="1">
            <a:spLocks/>
          </p:cNvSpPr>
          <p:nvPr userDrawn="1"/>
        </p:nvSpPr>
        <p:spPr>
          <a:xfrm>
            <a:off x="838200" y="6048266"/>
            <a:ext cx="5893676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600" i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IHEDATE, Cycle « Territoires et Mobilités », Session 1 – 3&amp;4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347448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A77BA9-8C5D-F04A-9A8D-733B239A2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29C427-C082-ED47-A955-83BAD1696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D713FA-5648-5345-8D2E-970FA93864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53F8BC-C5ED-114F-9FD3-FEB4B43B41EF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D056F5-2851-C24B-9B36-D5AD0016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35E1AA-D66B-E445-8C4C-12CBB5AF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DCBB7C-6C4B-9C43-ADC0-AE4B282FE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84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4899151-0B3A-3A44-89B5-EE9A66352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395996-7076-314F-AF08-6502FFF8A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96FB3-1109-B749-AC18-26A3B258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53F8BC-C5ED-114F-9FD3-FEB4B43B41EF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961616-9BB7-3F47-B6F2-F211C31B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0ADF2F-827E-3A48-AABD-B11AFFC9B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DCBB7C-6C4B-9C43-ADC0-AE4B282FE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92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B4E4F7-F7A3-A642-9149-2C37CDDFE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2746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accent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525967-161A-474C-AB84-E6D91891D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974"/>
            <a:ext cx="10515600" cy="4673627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1EC8BD-3CD3-BA4F-8914-D5EB47FD231E}"/>
              </a:ext>
            </a:extLst>
          </p:cNvPr>
          <p:cNvSpPr txBox="1">
            <a:spLocks/>
          </p:cNvSpPr>
          <p:nvPr userDrawn="1"/>
        </p:nvSpPr>
        <p:spPr>
          <a:xfrm>
            <a:off x="838200" y="6048266"/>
            <a:ext cx="5893676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600" i="1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IHEDATE, Cycle « Territoires et Mobilités », Session 1 – 3&amp;4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174388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0BC81-009B-2144-90A5-A02A1D7E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B8C508-70AA-9145-8CCE-405DF6022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DFBC73-091C-B04C-B30F-98D77B5CA1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53F8BC-C5ED-114F-9FD3-FEB4B43B41EF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A5D334-1470-A940-B00A-9ECAA2E66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06D7E1-B7B6-FA49-9043-9BA31AAB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DCBB7C-6C4B-9C43-ADC0-AE4B282FE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12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252B41-3B50-1449-8216-61F3A9073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45EE9D-BEE2-6D41-98BB-39F96DFE4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2706BC6-BB45-B645-873A-20DF71A79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0A7FD7-915B-6F48-A3B4-DDD051D58E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53F8BC-C5ED-114F-9FD3-FEB4B43B41EF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C72C41-E3FC-A54B-AB0A-7474D8EFD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6A5ABB-6F05-5042-9826-1A72C59B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DCBB7C-6C4B-9C43-ADC0-AE4B282FE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66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204DE4-57C0-5E4B-8013-91036D8EE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9B647D-D73D-2A47-8EC7-84C6E1AD0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260F6A-9DFE-B749-959E-A5D565BB9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A8B037D-CD03-1A4E-87E4-7DA35ABB6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829CF90-CEE3-F241-9B8A-E6CB6E3B50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2C9C8BE-CE60-1842-80DA-2AB6E4D56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53F8BC-C5ED-114F-9FD3-FEB4B43B41EF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4B78A73-E722-3B4A-9641-56A03C5DD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FBA75B6-E4E5-E549-BBB0-ABA1CAB3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DCBB7C-6C4B-9C43-ADC0-AE4B282FE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90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C3B4E3-D350-854D-A872-177B16EAA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E9B962-FC7C-5144-809F-D395A33E1C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53F8BC-C5ED-114F-9FD3-FEB4B43B41EF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401164-6C7C-A241-9995-09389AF9A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03FBEE-6F9B-1B42-9D74-C1B64C3D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DCBB7C-6C4B-9C43-ADC0-AE4B282FE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93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C71240-2215-E045-AE2E-0ABCF6F16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53F8BC-C5ED-114F-9FD3-FEB4B43B41EF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4C6F2EF-4AFB-6C4A-9C1E-03556D482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0AD06E-51AF-0F49-B853-1CD2A6AE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DCBB7C-6C4B-9C43-ADC0-AE4B282FE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46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031FE-7C99-CD44-93C3-0E3B4882C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F55819-5776-7341-B2A4-C4CA57E01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9A2F0B-539B-9C47-B85C-B4ACC29E6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B8DAC4-CBB9-E849-B277-2A87BCD6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53F8BC-C5ED-114F-9FD3-FEB4B43B41EF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AD5071-34A8-CB4E-9DCD-77279B7A9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12839A-D0B7-9748-8CC4-D9E80DCA4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DCBB7C-6C4B-9C43-ADC0-AE4B282FE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56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7FD939-02C4-6B45-9DDE-FFEA1D025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9A8C42B-470D-A64F-AA33-CE79F8CA8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592E0D-698F-854D-B0FB-349AC0F64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E47DD7-FA87-8247-A625-1B62025BE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53F8BC-C5ED-114F-9FD3-FEB4B43B41EF}" type="datetimeFigureOut">
              <a:rPr lang="fr-FR" smtClean="0"/>
              <a:t>04/12/2020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514C71-0AF3-2345-9074-8BACB414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34D2F0-84E5-2F4B-8960-6A134233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DCBB7C-6C4B-9C43-ADC0-AE4B282FEB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0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355C99E-1588-B344-BE5A-08BC2E014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EBF222-7423-BB41-9988-3A3382A8C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96325"/>
            <a:ext cx="10515600" cy="4580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CC125C-5EC7-A840-BBE1-ED502660D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32500"/>
            <a:ext cx="5893676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i="1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fr-FR" dirty="0"/>
              <a:t>IHEDATE, Cycle « Territoires et Mobilités », Session 1 – 3&amp;4 décembre 2020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A6AAE90-D0D9-8849-8349-72A9F0EDFEB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220420" y="6016734"/>
            <a:ext cx="2180678" cy="4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4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aroline.gallez@univ-eiffel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atistiques.developpement-durable.gouv.fr/sites/default/files/2019-09/datalab-58-les-emissions-de-co2-liees-a-l-energie-en-france-de-1990-a-2017-septembre2019.pdf" TargetMode="External"/><Relationship Id="rId3" Type="http://schemas.openxmlformats.org/officeDocument/2006/relationships/hyperlink" Target="https://halshs.archives-ouvertes.fr/halshs-02053308/document" TargetMode="External"/><Relationship Id="rId7" Type="http://schemas.openxmlformats.org/officeDocument/2006/relationships/hyperlink" Target="https://www.statistiques.developpement-durable.gouv.fr/sites/default/files/2019-05/datalab-46-chiffres-cles-du-climat-edition-2019-novembre2018.pdf" TargetMode="External"/><Relationship Id="rId2" Type="http://schemas.openxmlformats.org/officeDocument/2006/relationships/hyperlink" Target="http://riurba.net/Revue/evaluer-les-inegalites-sociales-dacces-aux-ressources-interet-dune-approche-fondee-sur-laccessibili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ees.solidarites-sante.gouv.fr/etudes-et-statistiques/publications/les-dossiers-de-la-drees/article/les-inegalites-sociales-face-a-l-epidemie-de-covid-19-etat-des-lieux-et" TargetMode="External"/><Relationship Id="rId5" Type="http://schemas.openxmlformats.org/officeDocument/2006/relationships/hyperlink" Target="https://www.cerema.fr/fr/actualites/crise-sanitaire-mobilites-numero-special-transflash-enjeux" TargetMode="External"/><Relationship Id="rId4" Type="http://schemas.openxmlformats.org/officeDocument/2006/relationships/hyperlink" Target="https://halshs.archives-ouvertes.fr/tel-01261303v1" TargetMode="External"/><Relationship Id="rId9" Type="http://schemas.openxmlformats.org/officeDocument/2006/relationships/hyperlink" Target="https://ree.developpement-durable.gouv.fr/themes/defis-environnementaux/changement-climatique/emissions-de-gaz-a-effet-de-serre/article/les-emissions-de-gaz-a-effet-de-serre-des-transport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4FE5F6-FA6C-5C46-BD44-44B754616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5375" y="1360169"/>
            <a:ext cx="10001250" cy="1395413"/>
          </a:xfrm>
        </p:spPr>
        <p:txBody>
          <a:bodyPr>
            <a:normAutofit/>
          </a:bodyPr>
          <a:lstStyle/>
          <a:p>
            <a:r>
              <a:rPr lang="fr-FR" sz="4400" b="1" dirty="0"/>
              <a:t>Vies mobiles, justice sociale</a:t>
            </a:r>
            <a:br>
              <a:rPr lang="fr-FR" sz="4400" b="1" dirty="0"/>
            </a:br>
            <a:r>
              <a:rPr lang="fr-FR" sz="4400" b="1" dirty="0"/>
              <a:t>et transition écologique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3D6F5C-E87C-9543-9E0E-3B2B68674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8312" y="3691890"/>
            <a:ext cx="10275376" cy="1946910"/>
          </a:xfrm>
        </p:spPr>
        <p:txBody>
          <a:bodyPr>
            <a:normAutofit/>
          </a:bodyPr>
          <a:lstStyle/>
          <a:p>
            <a:r>
              <a:rPr lang="fr-FR" dirty="0"/>
              <a:t>Caroline GALLEZ</a:t>
            </a:r>
          </a:p>
          <a:p>
            <a:r>
              <a:rPr lang="fr-FR" dirty="0"/>
              <a:t>Université Gustave Eiffel</a:t>
            </a:r>
          </a:p>
          <a:p>
            <a:r>
              <a:rPr lang="fr-FR" dirty="0"/>
              <a:t>Laboratoire Ville Mobilité Transport</a:t>
            </a:r>
          </a:p>
          <a:p>
            <a:r>
              <a:rPr lang="fr-FR" dirty="0">
                <a:hlinkClick r:id="rId2"/>
              </a:rPr>
              <a:t>caroline.gallez@univ-eiffel.fr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2892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DFEBAA-599C-0E4D-9376-F8E53F1DC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Périurbanisation et desserrement de l’emploi</a:t>
            </a:r>
            <a:br>
              <a:rPr lang="fr-FR" dirty="0"/>
            </a:br>
            <a:r>
              <a:rPr lang="fr-FR" sz="2400" dirty="0"/>
              <a:t>(données des enquêtes nationales transport)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7053B7-DF3A-1249-A11E-CE5A810EE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distances domicile-travail ont fortement augmenté, alors que la durée moyenne de déplacement est restée relativement stable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1000" dirty="0"/>
          </a:p>
          <a:p>
            <a:pPr marL="0" indent="0">
              <a:buNone/>
            </a:pPr>
            <a:r>
              <a:rPr lang="fr-FR" sz="1600" dirty="0"/>
              <a:t>   </a:t>
            </a:r>
          </a:p>
          <a:p>
            <a:pPr marL="0" indent="0">
              <a:buNone/>
            </a:pPr>
            <a:r>
              <a:rPr lang="fr-FR" sz="1600" dirty="0"/>
              <a:t>    Source : Hubert et </a:t>
            </a:r>
            <a:r>
              <a:rPr lang="fr-FR" sz="1600" dirty="0" err="1"/>
              <a:t>alii</a:t>
            </a:r>
            <a:r>
              <a:rPr lang="fr-FR" sz="1600" dirty="0"/>
              <a:t>, 2012, Economie et Statistique, d’après les données des enquêtes nationales transport.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3DCA4C3-2589-9A47-BAAB-49E60DB46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084293"/>
              </p:ext>
            </p:extLst>
          </p:nvPr>
        </p:nvGraphicFramePr>
        <p:xfrm>
          <a:off x="1061356" y="2258854"/>
          <a:ext cx="9789887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572">
                  <a:extLst>
                    <a:ext uri="{9D8B030D-6E8A-4147-A177-3AD203B41FA5}">
                      <a16:colId xmlns:a16="http://schemas.microsoft.com/office/drawing/2014/main" val="1337791409"/>
                    </a:ext>
                  </a:extLst>
                </a:gridCol>
                <a:gridCol w="3660019">
                  <a:extLst>
                    <a:ext uri="{9D8B030D-6E8A-4147-A177-3AD203B41FA5}">
                      <a16:colId xmlns:a16="http://schemas.microsoft.com/office/drawing/2014/main" val="3477843006"/>
                    </a:ext>
                  </a:extLst>
                </a:gridCol>
                <a:gridCol w="3263296">
                  <a:extLst>
                    <a:ext uri="{9D8B030D-6E8A-4147-A177-3AD203B41FA5}">
                      <a16:colId xmlns:a16="http://schemas.microsoft.com/office/drawing/2014/main" val="2657846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Année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Distance moyenne des trajets domicile-travail (km)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Durée moyenne des trajets domicile-travail (mn)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321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1967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6,0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20 mn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376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1974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7,6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20 mn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2069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1982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9,0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21 mn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9536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1994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12,0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21 mn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4390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14,7 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23 mn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067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253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3DF289-692F-B24E-8E9D-377B86CFD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968" y="244929"/>
            <a:ext cx="10515600" cy="876167"/>
          </a:xfrm>
        </p:spPr>
        <p:txBody>
          <a:bodyPr>
            <a:normAutofit/>
          </a:bodyPr>
          <a:lstStyle/>
          <a:p>
            <a:r>
              <a:rPr lang="fr-FR" dirty="0"/>
              <a:t>La mobilité liée au travail en Ile-de-France (1)</a:t>
            </a:r>
            <a:br>
              <a:rPr lang="fr-FR" dirty="0"/>
            </a:br>
            <a:r>
              <a:rPr lang="fr-FR" sz="2400" dirty="0"/>
              <a:t>(données de l’enquête globale d’Ile-de-France, 2001 et 2010)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6E72A0-6BC4-D14F-848C-14A524AEF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427" y="1351692"/>
            <a:ext cx="10652275" cy="3974686"/>
          </a:xfrm>
        </p:spPr>
        <p:txBody>
          <a:bodyPr>
            <a:normAutofit/>
          </a:bodyPr>
          <a:lstStyle/>
          <a:p>
            <a:r>
              <a:rPr lang="fr-FR" dirty="0"/>
              <a:t>Les distances parcourues pour le travail augmentent légèrement</a:t>
            </a:r>
          </a:p>
          <a:p>
            <a:r>
              <a:rPr lang="fr-FR" dirty="0"/>
              <a:t>Cette augmentation est liée à la hausse de la part du travail variable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EB89A6C-357F-5B4D-BA0D-88D2D2738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236149"/>
              </p:ext>
            </p:extLst>
          </p:nvPr>
        </p:nvGraphicFramePr>
        <p:xfrm>
          <a:off x="980427" y="2358127"/>
          <a:ext cx="10037619" cy="2737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7995">
                  <a:extLst>
                    <a:ext uri="{9D8B030D-6E8A-4147-A177-3AD203B41FA5}">
                      <a16:colId xmlns:a16="http://schemas.microsoft.com/office/drawing/2014/main" val="851687700"/>
                    </a:ext>
                  </a:extLst>
                </a:gridCol>
                <a:gridCol w="2846231">
                  <a:extLst>
                    <a:ext uri="{9D8B030D-6E8A-4147-A177-3AD203B41FA5}">
                      <a16:colId xmlns:a16="http://schemas.microsoft.com/office/drawing/2014/main" val="1604500260"/>
                    </a:ext>
                  </a:extLst>
                </a:gridCol>
                <a:gridCol w="2863393">
                  <a:extLst>
                    <a:ext uri="{9D8B030D-6E8A-4147-A177-3AD203B41FA5}">
                      <a16:colId xmlns:a16="http://schemas.microsoft.com/office/drawing/2014/main" val="3300207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Type d’organisation du travail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Part des journées de travail en 2010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Variation 2001-2010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6169977"/>
                  </a:ext>
                </a:extLst>
              </a:tr>
              <a:tr h="513068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Lieu fixe, horaires standards</a:t>
                      </a:r>
                      <a:r>
                        <a:rPr lang="fr-FR" sz="2000" baseline="30000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- 1 %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6277400"/>
                  </a:ext>
                </a:extLst>
              </a:tr>
              <a:tr h="507849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Lieux variables, horaires standards</a:t>
                      </a:r>
                      <a:r>
                        <a:rPr lang="fr-FR" sz="2000" baseline="30000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+ 49 %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3449172"/>
                  </a:ext>
                </a:extLst>
              </a:tr>
              <a:tr h="507849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Lieu fixe, horaires décalés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- 17%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4524462"/>
                  </a:ext>
                </a:extLst>
              </a:tr>
              <a:tr h="507849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Lieux variables, horaires décalés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- 1%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248318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8B32302E-2DD6-BE4C-A075-56964C6E12BB}"/>
              </a:ext>
            </a:extLst>
          </p:cNvPr>
          <p:cNvSpPr txBox="1"/>
          <p:nvPr/>
        </p:nvSpPr>
        <p:spPr>
          <a:xfrm>
            <a:off x="980427" y="5180066"/>
            <a:ext cx="8781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Garamond" panose="02020404030301010803" pitchFamily="18" charset="0"/>
                <a:cs typeface="Arial" panose="020B0604020202020204" pitchFamily="34" charset="0"/>
              </a:rPr>
              <a:t>Source : </a:t>
            </a:r>
            <a:r>
              <a:rPr lang="fr-FR" sz="1400" dirty="0" err="1">
                <a:latin typeface="Garamond" panose="02020404030301010803" pitchFamily="18" charset="0"/>
                <a:cs typeface="Arial" panose="020B0604020202020204" pitchFamily="34" charset="0"/>
              </a:rPr>
              <a:t>Proulhac</a:t>
            </a:r>
            <a:r>
              <a:rPr lang="fr-FR" sz="1400" dirty="0">
                <a:latin typeface="Garamond" panose="02020404030301010803" pitchFamily="18" charset="0"/>
                <a:cs typeface="Arial" panose="020B0604020202020204" pitchFamily="34" charset="0"/>
              </a:rPr>
              <a:t>, 2020, Formes d’organisation du travail et mobilité quotidienne des actifs franciliens, document de travail.</a:t>
            </a:r>
          </a:p>
          <a:p>
            <a:r>
              <a:rPr lang="fr-FR" sz="1400" dirty="0">
                <a:latin typeface="Garamond" panose="02020404030301010803" pitchFamily="18" charset="0"/>
                <a:cs typeface="Arial" panose="020B0604020202020204" pitchFamily="34" charset="0"/>
              </a:rPr>
              <a:t>* Horaires standards = tranche 7h-20h</a:t>
            </a:r>
          </a:p>
        </p:txBody>
      </p:sp>
    </p:spTree>
    <p:extLst>
      <p:ext uri="{BB962C8B-B14F-4D97-AF65-F5344CB8AC3E}">
        <p14:creationId xmlns:p14="http://schemas.microsoft.com/office/powerpoint/2010/main" val="1662667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83F7C0-373F-F642-BD9C-1CBA2837F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168" y="630597"/>
            <a:ext cx="10515600" cy="812746"/>
          </a:xfrm>
        </p:spPr>
        <p:txBody>
          <a:bodyPr>
            <a:noAutofit/>
          </a:bodyPr>
          <a:lstStyle/>
          <a:p>
            <a:r>
              <a:rPr lang="fr-FR" sz="3200" dirty="0"/>
              <a:t>Émissions de CO</a:t>
            </a:r>
            <a:r>
              <a:rPr lang="fr-FR" sz="3200" baseline="-25000" dirty="0"/>
              <a:t>2</a:t>
            </a:r>
            <a:r>
              <a:rPr lang="fr-FR" sz="3200" dirty="0"/>
              <a:t> (millions de tonnes par an)</a:t>
            </a:r>
            <a:br>
              <a:rPr lang="fr-FR" sz="3200" dirty="0"/>
            </a:br>
            <a:r>
              <a:rPr lang="fr-FR" sz="3200" dirty="0"/>
              <a:t>liées à la mobilité des résidents français (2008/1994)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815501B-3D11-114D-8CAB-76C97D8820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61052" y="2170180"/>
          <a:ext cx="8199784" cy="1934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9946">
                  <a:extLst>
                    <a:ext uri="{9D8B030D-6E8A-4147-A177-3AD203B41FA5}">
                      <a16:colId xmlns:a16="http://schemas.microsoft.com/office/drawing/2014/main" val="2232413998"/>
                    </a:ext>
                  </a:extLst>
                </a:gridCol>
                <a:gridCol w="2049946">
                  <a:extLst>
                    <a:ext uri="{9D8B030D-6E8A-4147-A177-3AD203B41FA5}">
                      <a16:colId xmlns:a16="http://schemas.microsoft.com/office/drawing/2014/main" val="643896221"/>
                    </a:ext>
                  </a:extLst>
                </a:gridCol>
                <a:gridCol w="2049946">
                  <a:extLst>
                    <a:ext uri="{9D8B030D-6E8A-4147-A177-3AD203B41FA5}">
                      <a16:colId xmlns:a16="http://schemas.microsoft.com/office/drawing/2014/main" val="3354404856"/>
                    </a:ext>
                  </a:extLst>
                </a:gridCol>
                <a:gridCol w="2049946">
                  <a:extLst>
                    <a:ext uri="{9D8B030D-6E8A-4147-A177-3AD203B41FA5}">
                      <a16:colId xmlns:a16="http://schemas.microsoft.com/office/drawing/2014/main" val="120719608"/>
                    </a:ext>
                  </a:extLst>
                </a:gridCol>
              </a:tblGrid>
              <a:tr h="431489">
                <a:tc>
                  <a:txBody>
                    <a:bodyPr/>
                    <a:lstStyle/>
                    <a:p>
                      <a:endParaRPr lang="fr-FR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Garamond" panose="02020404030301010803" pitchFamily="18" charset="0"/>
                        </a:rPr>
                        <a:t>2008/1994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882908"/>
                  </a:ext>
                </a:extLst>
              </a:tr>
              <a:tr h="431489"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Mobilité 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latin typeface="Garamond" panose="02020404030301010803" pitchFamily="18" charset="0"/>
                        </a:rPr>
                        <a:t>89 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latin typeface="Garamond" panose="02020404030301010803" pitchFamily="18" charset="0"/>
                        </a:rPr>
                        <a:t>108 Mt</a:t>
                      </a:r>
                      <a:endParaRPr lang="fr-FR" baseline="-25000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latin typeface="Garamond" panose="02020404030301010803" pitchFamily="18" charset="0"/>
                        </a:rPr>
                        <a:t>+ 22%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31174"/>
                  </a:ext>
                </a:extLst>
              </a:tr>
              <a:tr h="431489"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Mobilité locale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latin typeface="Garamond" panose="02020404030301010803" pitchFamily="18" charset="0"/>
                        </a:rPr>
                        <a:t>65 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latin typeface="Garamond" panose="02020404030301010803" pitchFamily="18" charset="0"/>
                        </a:rPr>
                        <a:t>77 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latin typeface="Garamond" panose="02020404030301010803" pitchFamily="18" charset="0"/>
                        </a:rPr>
                        <a:t>+ 17%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63820"/>
                  </a:ext>
                </a:extLst>
              </a:tr>
              <a:tr h="431489">
                <a:tc>
                  <a:txBody>
                    <a:bodyPr/>
                    <a:lstStyle/>
                    <a:p>
                      <a:r>
                        <a:rPr lang="fr-FR" dirty="0">
                          <a:latin typeface="Garamond" panose="02020404030301010803" pitchFamily="18" charset="0"/>
                        </a:rPr>
                        <a:t>Mobilité longue 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latin typeface="Garamond" panose="02020404030301010803" pitchFamily="18" charset="0"/>
                        </a:rPr>
                        <a:t>24 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latin typeface="Garamond" panose="02020404030301010803" pitchFamily="18" charset="0"/>
                        </a:rPr>
                        <a:t>31 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latin typeface="Garamond" panose="02020404030301010803" pitchFamily="18" charset="0"/>
                        </a:rPr>
                        <a:t>+33%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121093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59F4EA9A-02AF-CC4B-B37D-2B5D2F31FE8A}"/>
              </a:ext>
            </a:extLst>
          </p:cNvPr>
          <p:cNvSpPr txBox="1"/>
          <p:nvPr/>
        </p:nvSpPr>
        <p:spPr>
          <a:xfrm>
            <a:off x="1461052" y="4399553"/>
            <a:ext cx="6449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Source : Enquêtes nationales transport, d’après CGEDD, 2010 p. 174.</a:t>
            </a:r>
          </a:p>
        </p:txBody>
      </p:sp>
    </p:spTree>
    <p:extLst>
      <p:ext uri="{BB962C8B-B14F-4D97-AF65-F5344CB8AC3E}">
        <p14:creationId xmlns:p14="http://schemas.microsoft.com/office/powerpoint/2010/main" val="3810221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3B82F8-91DF-C340-A5F2-677355239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9713"/>
          </a:xfrm>
        </p:spPr>
        <p:txBody>
          <a:bodyPr>
            <a:normAutofit/>
          </a:bodyPr>
          <a:lstStyle/>
          <a:p>
            <a:r>
              <a:rPr lang="fr-FR" sz="3600" dirty="0"/>
              <a:t>Des contributions inégales au « bilan carbone »</a:t>
            </a:r>
            <a:br>
              <a:rPr lang="fr-FR" sz="3600" dirty="0"/>
            </a:br>
            <a:r>
              <a:rPr lang="fr-FR" sz="3600" dirty="0"/>
              <a:t>Mobilité locale et à longue distance des français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2DC20AB-9720-7D4D-BD0A-5A50B9B4E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29056"/>
            <a:ext cx="6749562" cy="425368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75DF4AF-8073-824D-A7DB-E85822795AFB}"/>
              </a:ext>
            </a:extLst>
          </p:cNvPr>
          <p:cNvSpPr txBox="1"/>
          <p:nvPr/>
        </p:nvSpPr>
        <p:spPr>
          <a:xfrm>
            <a:off x="7328451" y="4124609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Source : CGEDD-</a:t>
            </a:r>
            <a:r>
              <a:rPr lang="fr-FR" dirty="0" err="1">
                <a:latin typeface="Garamond" panose="02020404030301010803" pitchFamily="18" charset="0"/>
              </a:rPr>
              <a:t>SOeS</a:t>
            </a:r>
            <a:r>
              <a:rPr lang="fr-FR" dirty="0">
                <a:latin typeface="Garamond" panose="02020404030301010803" pitchFamily="18" charset="0"/>
              </a:rPr>
              <a:t>, 2010, p. 169</a:t>
            </a:r>
          </a:p>
        </p:txBody>
      </p:sp>
    </p:spTree>
    <p:extLst>
      <p:ext uri="{BB962C8B-B14F-4D97-AF65-F5344CB8AC3E}">
        <p14:creationId xmlns:p14="http://schemas.microsoft.com/office/powerpoint/2010/main" val="686263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7BBF62-3AAA-C847-B712-EFD8D49A3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9316"/>
            <a:ext cx="10515600" cy="4924539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3200" b="1" dirty="0">
                <a:solidFill>
                  <a:schemeClr val="accent6"/>
                </a:solidFill>
              </a:rPr>
              <a:t>3. Quels enseignements pour l’action publique ?</a:t>
            </a:r>
          </a:p>
        </p:txBody>
      </p:sp>
    </p:spTree>
    <p:extLst>
      <p:ext uri="{BB962C8B-B14F-4D97-AF65-F5344CB8AC3E}">
        <p14:creationId xmlns:p14="http://schemas.microsoft.com/office/powerpoint/2010/main" val="4000964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DFC31B-5000-3946-992A-F58C3FCE2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incohérences de l’action publique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6DA56E-F940-1040-AC1B-D481544C6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9"/>
            <a:ext cx="10515600" cy="4527754"/>
          </a:xfrm>
        </p:spPr>
        <p:txBody>
          <a:bodyPr>
            <a:normAutofit lnSpcReduction="10000"/>
          </a:bodyPr>
          <a:lstStyle/>
          <a:p>
            <a:r>
              <a:rPr lang="fr-FR" dirty="0"/>
              <a:t>Ignorance des inégalités sociales et spatiales de la dépendance à la mobilité</a:t>
            </a:r>
          </a:p>
          <a:p>
            <a:pPr lvl="1"/>
            <a:r>
              <a:rPr lang="fr-FR" dirty="0"/>
              <a:t>En termes de positionnement dans l’espace géographique (lieux de résidence, lieux d’emploi)</a:t>
            </a:r>
          </a:p>
          <a:p>
            <a:pPr lvl="1"/>
            <a:r>
              <a:rPr lang="fr-FR" dirty="0"/>
              <a:t>En termes d’accès à la mobilité, à la vitesse</a:t>
            </a:r>
          </a:p>
          <a:p>
            <a:pPr lvl="1"/>
            <a:r>
              <a:rPr lang="fr-FR" dirty="0"/>
              <a:t>En termes de contribution au bilan carbone</a:t>
            </a:r>
          </a:p>
          <a:p>
            <a:r>
              <a:rPr lang="fr-FR" dirty="0"/>
              <a:t>Une approche sectorielle et partielle de la régulation de la mobilité</a:t>
            </a:r>
          </a:p>
          <a:p>
            <a:pPr lvl="1"/>
            <a:r>
              <a:rPr lang="fr-FR" dirty="0"/>
              <a:t>Limitée aux enjeux de la </a:t>
            </a:r>
            <a:r>
              <a:rPr lang="fr-FR" dirty="0" err="1"/>
              <a:t>décarbonation</a:t>
            </a:r>
            <a:r>
              <a:rPr lang="fr-FR" dirty="0"/>
              <a:t> des modes de transport</a:t>
            </a:r>
          </a:p>
          <a:p>
            <a:pPr lvl="1"/>
            <a:r>
              <a:rPr lang="fr-FR" dirty="0"/>
              <a:t>Enfermée dans le paradigme de la réponse aux besoins de déplacement</a:t>
            </a:r>
          </a:p>
          <a:p>
            <a:pPr lvl="1"/>
            <a:r>
              <a:rPr lang="fr-FR" dirty="0"/>
              <a:t>Focalisée sur la mobilité quotidienne</a:t>
            </a:r>
          </a:p>
          <a:p>
            <a:pPr lvl="1"/>
            <a:r>
              <a:rPr lang="fr-FR" dirty="0"/>
              <a:t>Peu soucieuse des mobilités de marchandises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Pas d’approche globale, pas de transversalité de l’action publique</a:t>
            </a:r>
          </a:p>
          <a:p>
            <a:pPr lvl="1"/>
            <a:r>
              <a:rPr lang="fr-FR" dirty="0"/>
              <a:t>Une quête effrénée de solutions, sans savoir à quels problèmes elles répondent</a:t>
            </a:r>
          </a:p>
          <a:p>
            <a:pPr lvl="1"/>
            <a:r>
              <a:rPr lang="fr-FR" dirty="0"/>
              <a:t>Des méthodes d’évaluation et des indicateurs inadaptés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07B8D07-0FB3-9147-A532-192E190F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4968569"/>
            <a:ext cx="5842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41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AB2820-6949-FE49-B3ED-E81CC9BF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Changer de vision ? Quelques propositions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791CF9-8C9C-044B-91F3-27D2377BF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3867"/>
            <a:ext cx="10515600" cy="4334933"/>
          </a:xfrm>
        </p:spPr>
        <p:txBody>
          <a:bodyPr>
            <a:normAutofit/>
          </a:bodyPr>
          <a:lstStyle/>
          <a:p>
            <a:r>
              <a:rPr lang="fr-FR" dirty="0"/>
              <a:t>S’autoriser à interroger l’origine des « besoins » de déplacement et le poids des injonctions à la mobilité dans les modes de vie</a:t>
            </a:r>
          </a:p>
          <a:p>
            <a:r>
              <a:rPr lang="fr-FR" dirty="0"/>
              <a:t>Passer du droit à la mobilité à l’équité d’accès aux ressources</a:t>
            </a:r>
          </a:p>
          <a:p>
            <a:pPr lvl="1"/>
            <a:r>
              <a:rPr lang="fr-FR" dirty="0"/>
              <a:t>Coupler une approche individuelle (motilité) à une approche territoriale (accessibilité)</a:t>
            </a:r>
          </a:p>
          <a:p>
            <a:pPr lvl="1"/>
            <a:r>
              <a:rPr lang="fr-FR" dirty="0"/>
              <a:t>S’appuyer sur la notion de « capabilité » (</a:t>
            </a:r>
            <a:r>
              <a:rPr lang="fr-FR" dirty="0" err="1"/>
              <a:t>Amartya</a:t>
            </a:r>
            <a:r>
              <a:rPr lang="fr-FR" dirty="0"/>
              <a:t> Sen)</a:t>
            </a:r>
          </a:p>
          <a:p>
            <a:r>
              <a:rPr lang="fr-FR" dirty="0"/>
              <a:t>Ne pas adresser la problématique de l’accessibilité aux seules politiques de transport, mais aux politiques de logement, d’aménagement du territoire, d’emploi, etc.</a:t>
            </a:r>
          </a:p>
          <a:p>
            <a:r>
              <a:rPr lang="fr-FR" dirty="0"/>
              <a:t>Développer une réflexion prospective centrée sur les modes et les milieux de vie</a:t>
            </a:r>
          </a:p>
          <a:p>
            <a:pPr lvl="1"/>
            <a:r>
              <a:rPr lang="fr-FR" dirty="0"/>
              <a:t>Penser le changement de la mobilité au-delà des seuls comportements de déplacement</a:t>
            </a:r>
          </a:p>
          <a:p>
            <a:pPr lvl="1"/>
            <a:r>
              <a:rPr lang="fr-FR" dirty="0"/>
              <a:t>Prendre en compte les dimensions sociales, spatiales et écologiques du changement</a:t>
            </a:r>
          </a:p>
          <a:p>
            <a:r>
              <a:rPr lang="fr-FR" dirty="0"/>
              <a:t>Engager des débats contradictoires, politiser la réflexion sur la transition</a:t>
            </a:r>
          </a:p>
          <a:p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3702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99DC59-E60B-9543-BE74-624D8408E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59"/>
            <a:ext cx="10515600" cy="477784"/>
          </a:xfrm>
        </p:spPr>
        <p:txBody>
          <a:bodyPr>
            <a:normAutofit/>
          </a:bodyPr>
          <a:lstStyle/>
          <a:p>
            <a:r>
              <a:rPr lang="fr-FR" sz="2000" dirty="0"/>
              <a:t>Références bibliographiques et 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766BAF-F8FE-9A41-864E-F45AEE675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5850"/>
            <a:ext cx="10515600" cy="4698005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fr-FR" sz="1300" b="1" dirty="0"/>
              <a:t>Articles, ouvrages</a:t>
            </a:r>
          </a:p>
          <a:p>
            <a:pPr>
              <a:spcBef>
                <a:spcPts val="300"/>
              </a:spcBef>
            </a:pPr>
            <a:r>
              <a:rPr lang="fr-FR" sz="1300" dirty="0" err="1"/>
              <a:t>F</a:t>
            </a:r>
            <a:r>
              <a:rPr lang="fr-FR" sz="1300" cap="small" dirty="0" err="1"/>
              <a:t>arrington</a:t>
            </a:r>
            <a:r>
              <a:rPr lang="fr-FR" sz="1300" dirty="0"/>
              <a:t> J. (2007) The new narrative of </a:t>
            </a:r>
            <a:r>
              <a:rPr lang="fr-FR" sz="1300" dirty="0" err="1"/>
              <a:t>accessibility</a:t>
            </a:r>
            <a:r>
              <a:rPr lang="fr-FR" sz="1300" dirty="0"/>
              <a:t>: </a:t>
            </a:r>
            <a:r>
              <a:rPr lang="fr-FR" sz="1300" dirty="0" err="1"/>
              <a:t>its</a:t>
            </a:r>
            <a:r>
              <a:rPr lang="fr-FR" sz="1300" dirty="0"/>
              <a:t> </a:t>
            </a:r>
            <a:r>
              <a:rPr lang="fr-FR" sz="1300" dirty="0" err="1"/>
              <a:t>potential</a:t>
            </a:r>
            <a:r>
              <a:rPr lang="fr-FR" sz="1300" dirty="0"/>
              <a:t> contribution to </a:t>
            </a:r>
            <a:r>
              <a:rPr lang="fr-FR" sz="1300" dirty="0" err="1"/>
              <a:t>discourses</a:t>
            </a:r>
            <a:r>
              <a:rPr lang="fr-FR" sz="1300" dirty="0"/>
              <a:t> in (transport) </a:t>
            </a:r>
            <a:r>
              <a:rPr lang="fr-FR" sz="1300" dirty="0" err="1"/>
              <a:t>geography</a:t>
            </a:r>
            <a:r>
              <a:rPr lang="fr-FR" sz="1300" dirty="0"/>
              <a:t>. </a:t>
            </a:r>
            <a:r>
              <a:rPr lang="fr-FR" sz="1300" i="1" dirty="0"/>
              <a:t>Journal of Transport </a:t>
            </a:r>
            <a:r>
              <a:rPr lang="fr-FR" sz="1300" i="1" dirty="0" err="1"/>
              <a:t>Geography</a:t>
            </a:r>
            <a:r>
              <a:rPr lang="fr-FR" sz="1300" dirty="0"/>
              <a:t> 15: 319-330.</a:t>
            </a:r>
          </a:p>
          <a:p>
            <a:pPr>
              <a:spcBef>
                <a:spcPts val="300"/>
              </a:spcBef>
            </a:pPr>
            <a:r>
              <a:rPr lang="fr-FR" sz="1300" dirty="0"/>
              <a:t>Fol S. et Gallez C., 2017, Evaluer les inégalités sociales d’accès aux ressources. Intérêt d’une approche fondée sur l’accessibilité. [En ligne] </a:t>
            </a:r>
            <a:r>
              <a:rPr lang="fr-FR" sz="1300" i="1" dirty="0" err="1"/>
              <a:t>Riurba</a:t>
            </a:r>
            <a:r>
              <a:rPr lang="fr-FR" sz="1300" dirty="0"/>
              <a:t> 2017/4, URL : </a:t>
            </a:r>
            <a:r>
              <a:rPr lang="fr-FR" sz="1300" u="sng" dirty="0">
                <a:hlinkClick r:id="rId2"/>
              </a:rPr>
              <a:t>http://riurba.net/Revue/evaluer-les-inegalites-sociales-dacces-aux-ressources-interet-dune-approche-fondee-sur-laccessibilite</a:t>
            </a:r>
            <a:r>
              <a:rPr lang="fr-FR" sz="1300" dirty="0"/>
              <a:t>.</a:t>
            </a:r>
          </a:p>
          <a:p>
            <a:pPr>
              <a:spcBef>
                <a:spcPts val="300"/>
              </a:spcBef>
            </a:pPr>
            <a:r>
              <a:rPr lang="fr-FR" sz="1300" dirty="0"/>
              <a:t>Gallez C., 2019, L’équilibre habitat-emploi, entre idéal dépassé et vision anticipatrice, Urbanisme, Numéro 411, pp. 79-80. </a:t>
            </a:r>
            <a:r>
              <a:rPr lang="fr-FR" sz="1300" dirty="0">
                <a:hlinkClick r:id="rId3"/>
              </a:rPr>
              <a:t>https://halshs.archives-ouvertes.fr/halshs-02053308/document</a:t>
            </a:r>
            <a:r>
              <a:rPr lang="fr-FR" sz="1300" dirty="0"/>
              <a:t> </a:t>
            </a:r>
          </a:p>
          <a:p>
            <a:pPr>
              <a:spcBef>
                <a:spcPts val="300"/>
              </a:spcBef>
            </a:pPr>
            <a:r>
              <a:rPr lang="fr-FR" sz="1300" dirty="0"/>
              <a:t>Gallez C., 2015, La mobilité quotidienne en politique. Des manières de voir et d’agir, HDR en aménagement de l’espace et urbanisme, Université Paris-Est, </a:t>
            </a:r>
            <a:r>
              <a:rPr lang="fr-FR" sz="1300" dirty="0">
                <a:hlinkClick r:id="rId4"/>
              </a:rPr>
              <a:t>https://halshs.archives-ouvertes.fr/tel-01261303v1</a:t>
            </a:r>
            <a:r>
              <a:rPr lang="fr-FR" sz="1300" dirty="0"/>
              <a:t>.</a:t>
            </a:r>
          </a:p>
          <a:p>
            <a:pPr>
              <a:spcBef>
                <a:spcPts val="300"/>
              </a:spcBef>
            </a:pPr>
            <a:r>
              <a:rPr lang="fr-FR" sz="1300" dirty="0"/>
              <a:t>Kaufmann V., 2002, </a:t>
            </a:r>
            <a:r>
              <a:rPr lang="fr-FR" sz="1300" i="1" dirty="0" err="1"/>
              <a:t>Re-thinking</a:t>
            </a:r>
            <a:r>
              <a:rPr lang="fr-FR" sz="1300" i="1" dirty="0"/>
              <a:t> </a:t>
            </a:r>
            <a:r>
              <a:rPr lang="fr-FR" sz="1300" i="1" dirty="0" err="1"/>
              <a:t>mobility</a:t>
            </a:r>
            <a:r>
              <a:rPr lang="fr-FR" sz="1300" i="1" dirty="0"/>
              <a:t>. </a:t>
            </a:r>
            <a:r>
              <a:rPr lang="fr-FR" sz="1300" i="1" dirty="0" err="1"/>
              <a:t>Contemporary</a:t>
            </a:r>
            <a:r>
              <a:rPr lang="fr-FR" sz="1300" i="1" dirty="0"/>
              <a:t> </a:t>
            </a:r>
            <a:r>
              <a:rPr lang="fr-FR" sz="1300" i="1" dirty="0" err="1"/>
              <a:t>sociology</a:t>
            </a:r>
            <a:r>
              <a:rPr lang="fr-FR" sz="1300" dirty="0"/>
              <a:t>, </a:t>
            </a:r>
            <a:r>
              <a:rPr lang="fr-FR" sz="1300" dirty="0" err="1"/>
              <a:t>Aldershot</a:t>
            </a:r>
            <a:r>
              <a:rPr lang="fr-FR" sz="1300" dirty="0"/>
              <a:t>, </a:t>
            </a:r>
            <a:r>
              <a:rPr lang="fr-FR" sz="1300" dirty="0" err="1"/>
              <a:t>Ashgate</a:t>
            </a:r>
            <a:r>
              <a:rPr lang="fr-FR" sz="1300" dirty="0"/>
              <a:t>.</a:t>
            </a:r>
          </a:p>
          <a:p>
            <a:pPr>
              <a:spcBef>
                <a:spcPts val="300"/>
              </a:spcBef>
            </a:pPr>
            <a:r>
              <a:rPr lang="fr-FR" sz="1300" dirty="0"/>
              <a:t>Lévy J.-P., 2009, Mobilités urbaines : des pratiques sociales aux évolutions territoriales, in </a:t>
            </a:r>
            <a:r>
              <a:rPr lang="fr-FR" sz="1300" dirty="0" err="1"/>
              <a:t>Dureau</a:t>
            </a:r>
            <a:r>
              <a:rPr lang="fr-FR" sz="1300" dirty="0"/>
              <a:t> F. et </a:t>
            </a:r>
            <a:r>
              <a:rPr lang="fr-FR" sz="1300" dirty="0" err="1"/>
              <a:t>Hily</a:t>
            </a:r>
            <a:r>
              <a:rPr lang="fr-FR" sz="1300" dirty="0"/>
              <a:t> M.-A. (</a:t>
            </a:r>
            <a:r>
              <a:rPr lang="fr-FR" sz="1300" dirty="0" err="1"/>
              <a:t>dir</a:t>
            </a:r>
            <a:r>
              <a:rPr lang="fr-FR" sz="1300" dirty="0"/>
              <a:t>), Les mondes de la mobilité, Presses universitaires de Rennes, 107-136.</a:t>
            </a:r>
          </a:p>
          <a:p>
            <a:pPr>
              <a:spcBef>
                <a:spcPts val="300"/>
              </a:spcBef>
            </a:pPr>
            <a:r>
              <a:rPr lang="fr-FR" sz="1300" dirty="0"/>
              <a:t>Lévy J.-P. &amp; </a:t>
            </a:r>
            <a:r>
              <a:rPr lang="fr-FR" sz="1300" dirty="0" err="1"/>
              <a:t>Dureau</a:t>
            </a:r>
            <a:r>
              <a:rPr lang="fr-FR" sz="1300" dirty="0"/>
              <a:t> F., 2002, </a:t>
            </a:r>
            <a:r>
              <a:rPr lang="fr-FR" sz="1300" i="1" dirty="0"/>
              <a:t>L’accès à la ville. Les mobilités spatiales en questions</a:t>
            </a:r>
            <a:r>
              <a:rPr lang="fr-FR" sz="1300" dirty="0"/>
              <a:t>. Paris : L’Harmattan.</a:t>
            </a:r>
          </a:p>
          <a:p>
            <a:pPr>
              <a:spcBef>
                <a:spcPts val="300"/>
              </a:spcBef>
            </a:pPr>
            <a:r>
              <a:rPr lang="fr-FR" sz="1300" dirty="0"/>
              <a:t>Lucas K., </a:t>
            </a:r>
            <a:r>
              <a:rPr lang="fr-FR" sz="1300" dirty="0" err="1"/>
              <a:t>Mattioli</a:t>
            </a:r>
            <a:r>
              <a:rPr lang="fr-FR" sz="1300" dirty="0"/>
              <a:t> G., </a:t>
            </a:r>
            <a:r>
              <a:rPr lang="fr-FR" sz="1300" dirty="0" err="1"/>
              <a:t>Verlighieri</a:t>
            </a:r>
            <a:r>
              <a:rPr lang="fr-FR" sz="1300" dirty="0"/>
              <a:t> G., Guzman A., Transport </a:t>
            </a:r>
            <a:r>
              <a:rPr lang="fr-FR" sz="1300" dirty="0" err="1"/>
              <a:t>poverty</a:t>
            </a:r>
            <a:r>
              <a:rPr lang="fr-FR" sz="1300" dirty="0"/>
              <a:t> and </a:t>
            </a:r>
            <a:r>
              <a:rPr lang="fr-FR" sz="1300" dirty="0" err="1"/>
              <a:t>its</a:t>
            </a:r>
            <a:r>
              <a:rPr lang="fr-FR" sz="1300" dirty="0"/>
              <a:t> adverse social </a:t>
            </a:r>
            <a:r>
              <a:rPr lang="fr-FR" sz="1300" dirty="0" err="1"/>
              <a:t>consequences</a:t>
            </a:r>
            <a:r>
              <a:rPr lang="fr-FR" sz="1300" dirty="0"/>
              <a:t>, 2016, Transport.</a:t>
            </a:r>
          </a:p>
          <a:p>
            <a:pPr>
              <a:spcBef>
                <a:spcPts val="300"/>
              </a:spcBef>
            </a:pPr>
            <a:r>
              <a:rPr lang="fr-FR" sz="1300" dirty="0" err="1"/>
              <a:t>Massot</a:t>
            </a:r>
            <a:r>
              <a:rPr lang="fr-FR" sz="1300" dirty="0"/>
              <a:t> M.-H., </a:t>
            </a:r>
            <a:r>
              <a:rPr lang="fr-FR" sz="1300" dirty="0" err="1"/>
              <a:t>Orfeuil</a:t>
            </a:r>
            <a:r>
              <a:rPr lang="fr-FR" sz="1300" dirty="0"/>
              <a:t> J.-P., 2005, La mobilité au quotidien, entre choix individuel et production sociale, </a:t>
            </a:r>
            <a:r>
              <a:rPr lang="fr-FR" sz="1300" i="1" dirty="0"/>
              <a:t>Cahiers internationaux de sociologie</a:t>
            </a:r>
            <a:r>
              <a:rPr lang="fr-FR" sz="1300" dirty="0"/>
              <a:t>, 118(1), 81-100.</a:t>
            </a:r>
          </a:p>
          <a:p>
            <a:pPr>
              <a:spcBef>
                <a:spcPts val="300"/>
              </a:spcBef>
            </a:pPr>
            <a:r>
              <a:rPr lang="fr-FR" sz="1300" dirty="0" err="1"/>
              <a:t>Orfeuil</a:t>
            </a:r>
            <a:r>
              <a:rPr lang="fr-FR" sz="1300" dirty="0"/>
              <a:t> J.-P. &amp; Ripoll F., 2015, </a:t>
            </a:r>
            <a:r>
              <a:rPr lang="fr-FR" sz="1300" i="1" dirty="0"/>
              <a:t>Accès et mobilités, les nouvelles inégalités</a:t>
            </a:r>
            <a:r>
              <a:rPr lang="fr-FR" sz="1300" dirty="0"/>
              <a:t>, Paris : Infolio.</a:t>
            </a:r>
          </a:p>
          <a:p>
            <a:pPr>
              <a:spcBef>
                <a:spcPts val="300"/>
              </a:spcBef>
            </a:pPr>
            <a:r>
              <a:rPr lang="fr-FR" sz="1300" dirty="0"/>
              <a:t>S</a:t>
            </a:r>
            <a:r>
              <a:rPr lang="fr-FR" sz="1300" cap="small" dirty="0"/>
              <a:t>en</a:t>
            </a:r>
            <a:r>
              <a:rPr lang="fr-FR" sz="1300" dirty="0"/>
              <a:t> A. (2012) </a:t>
            </a:r>
            <a:r>
              <a:rPr lang="fr-FR" sz="1300" i="1" dirty="0"/>
              <a:t>L’idée de justice</a:t>
            </a:r>
            <a:r>
              <a:rPr lang="fr-FR" sz="1300" dirty="0"/>
              <a:t>. Paris, Flammarion (1</a:t>
            </a:r>
            <a:r>
              <a:rPr lang="fr-FR" sz="1300" baseline="30000" dirty="0"/>
              <a:t>ère</a:t>
            </a:r>
            <a:r>
              <a:rPr lang="fr-FR" sz="1300" dirty="0"/>
              <a:t> édition en anglais en 2009 : The </a:t>
            </a:r>
            <a:r>
              <a:rPr lang="fr-FR" sz="1300" dirty="0" err="1"/>
              <a:t>idea</a:t>
            </a:r>
            <a:r>
              <a:rPr lang="fr-FR" sz="1300" dirty="0"/>
              <a:t> of justice, London, Penguin Books  Ltd).</a:t>
            </a:r>
          </a:p>
          <a:p>
            <a:pPr>
              <a:spcBef>
                <a:spcPts val="300"/>
              </a:spcBef>
            </a:pPr>
            <a:r>
              <a:rPr lang="fr-FR" sz="1300" dirty="0"/>
              <a:t>Sheller M., 2018, </a:t>
            </a:r>
            <a:r>
              <a:rPr lang="fr-FR" sz="1300" dirty="0" err="1"/>
              <a:t>Mobility</a:t>
            </a:r>
            <a:r>
              <a:rPr lang="fr-FR" sz="1300" dirty="0"/>
              <a:t> Justice. The </a:t>
            </a:r>
            <a:r>
              <a:rPr lang="fr-FR" sz="1300" dirty="0" err="1"/>
              <a:t>politics</a:t>
            </a:r>
            <a:r>
              <a:rPr lang="fr-FR" sz="1300" dirty="0"/>
              <a:t> of </a:t>
            </a:r>
            <a:r>
              <a:rPr lang="fr-FR" sz="1300" dirty="0" err="1"/>
              <a:t>movement</a:t>
            </a:r>
            <a:r>
              <a:rPr lang="fr-FR" sz="1300" dirty="0"/>
              <a:t> in an </a:t>
            </a:r>
            <a:r>
              <a:rPr lang="fr-FR" sz="1300" dirty="0" err="1"/>
              <a:t>age</a:t>
            </a:r>
            <a:r>
              <a:rPr lang="fr-FR" sz="1300" dirty="0"/>
              <a:t> of </a:t>
            </a:r>
            <a:r>
              <a:rPr lang="fr-FR" sz="1300" dirty="0" err="1"/>
              <a:t>extremes</a:t>
            </a:r>
            <a:r>
              <a:rPr lang="fr-FR" sz="1300" dirty="0"/>
              <a:t>. London ; Brooklyn, NY : Verso.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fr-FR" sz="1300" b="1" dirty="0"/>
              <a:t>Rapports</a:t>
            </a:r>
          </a:p>
          <a:p>
            <a:pPr>
              <a:spcBef>
                <a:spcPts val="300"/>
              </a:spcBef>
            </a:pPr>
            <a:r>
              <a:rPr lang="fr-FR" sz="1300" dirty="0" err="1"/>
              <a:t>Cerema</a:t>
            </a:r>
            <a:r>
              <a:rPr lang="fr-FR" sz="1300" dirty="0"/>
              <a:t>, </a:t>
            </a:r>
            <a:r>
              <a:rPr lang="fr-FR" sz="1300" dirty="0" err="1"/>
              <a:t>Transflash</a:t>
            </a:r>
            <a:r>
              <a:rPr lang="fr-FR" sz="1300" dirty="0"/>
              <a:t> spécial crise sanitaire et mobilité. En ligne : </a:t>
            </a:r>
            <a:r>
              <a:rPr lang="fr-FR" sz="1300" dirty="0">
                <a:hlinkClick r:id="rId5"/>
              </a:rPr>
              <a:t>https://www.cerema.fr/fr/actualites/crise-sanitaire-mobilites-numero-special-transflash</a:t>
            </a:r>
            <a:r>
              <a:rPr lang="fr-FR" sz="1300">
                <a:hlinkClick r:id="rId5"/>
              </a:rPr>
              <a:t>-enjeux</a:t>
            </a:r>
            <a:r>
              <a:rPr lang="fr-FR" sz="1300"/>
              <a:t> </a:t>
            </a:r>
            <a:endParaRPr lang="fr-FR" sz="1300" dirty="0"/>
          </a:p>
          <a:p>
            <a:pPr>
              <a:spcBef>
                <a:spcPts val="300"/>
              </a:spcBef>
            </a:pPr>
            <a:r>
              <a:rPr lang="fr-FR" sz="1300" dirty="0"/>
              <a:t>DREES (sous la direction de </a:t>
            </a:r>
            <a:r>
              <a:rPr lang="fr-FR" sz="1300" dirty="0" err="1"/>
              <a:t>Dubost</a:t>
            </a:r>
            <a:r>
              <a:rPr lang="fr-FR" sz="1300" dirty="0"/>
              <a:t>, Pollak et Rey), Les inégalités sociales face à l’épidémie de COVID-19. État des lieux et perspectives, Les dossiers de la DREES, n°62, juillet 2020. E, ligne : </a:t>
            </a:r>
            <a:r>
              <a:rPr lang="fr-FR" sz="1300" dirty="0">
                <a:hlinkClick r:id="rId6"/>
              </a:rPr>
              <a:t>https://drees.solidarites-sante.gouv.fr/etudes-et-statistiques/publications/les-dossiers-de-la-drees/article/les-inegalites-sociales-face-a-l-epidemie-de-covid-19-etat-des-lieux-et</a:t>
            </a:r>
            <a:endParaRPr lang="fr-FR" sz="1300" dirty="0"/>
          </a:p>
          <a:p>
            <a:pPr>
              <a:spcBef>
                <a:spcPts val="300"/>
              </a:spcBef>
            </a:pPr>
            <a:r>
              <a:rPr lang="fr-FR" sz="1300" dirty="0"/>
              <a:t>MTES-CGEDD, 2018, Chiffres clés du climat. France, Europe, Monde. Edition 2019. En ligne: </a:t>
            </a:r>
            <a:r>
              <a:rPr lang="fr-FR" sz="1300" dirty="0">
                <a:hlinkClick r:id="rId7"/>
              </a:rPr>
              <a:t>https://www.statistiques.developpement-durable.gouv.fr/sites/default/files/2019-05/datalab-46-chiffres-cles-du-climat-edition-2019-novembre2018.pdf</a:t>
            </a:r>
            <a:r>
              <a:rPr lang="fr-FR" sz="1300" dirty="0"/>
              <a:t> (consultation 1er novembre 2019).</a:t>
            </a:r>
          </a:p>
          <a:p>
            <a:pPr>
              <a:spcBef>
                <a:spcPts val="300"/>
              </a:spcBef>
            </a:pPr>
            <a:r>
              <a:rPr lang="fr-FR" sz="1300" dirty="0"/>
              <a:t>MTES-CGEDD, 2019, Les émissions de CO2 liées à l’énergie en France de 1990 à 2017. Edition 2019. En ligne: </a:t>
            </a:r>
            <a:r>
              <a:rPr lang="fr-FR" sz="1300" dirty="0">
                <a:hlinkClick r:id="rId8"/>
              </a:rPr>
              <a:t>https://www.statistiques.developpement-durable.gouv.fr/sites/default/files/2019-09/datalab-58-les-emissions-de-co2-liees-a-l-energie-en-france-de-1990-a-2017-septembre2019.pdf</a:t>
            </a:r>
            <a:r>
              <a:rPr lang="fr-FR" sz="1300" dirty="0"/>
              <a:t> (consultation 1er novembre 2019).</a:t>
            </a:r>
          </a:p>
          <a:p>
            <a:pPr>
              <a:spcBef>
                <a:spcPts val="300"/>
              </a:spcBef>
            </a:pPr>
            <a:r>
              <a:rPr lang="fr-FR" sz="1300" dirty="0"/>
              <a:t>OFCE, Les « vulnérables à la COVID-19. Essai de quantification, Policy </a:t>
            </a:r>
            <a:r>
              <a:rPr lang="fr-FR" sz="1300" dirty="0" err="1"/>
              <a:t>Brief</a:t>
            </a:r>
            <a:r>
              <a:rPr lang="fr-FR" sz="1300" dirty="0"/>
              <a:t> n°74, 26 juin 2020.</a:t>
            </a:r>
          </a:p>
          <a:p>
            <a:pPr>
              <a:spcBef>
                <a:spcPts val="300"/>
              </a:spcBef>
            </a:pPr>
            <a:r>
              <a:rPr lang="fr-FR" sz="1300" dirty="0"/>
              <a:t>Rapport sur l’état de l’environnement en France (nombreuses fiches thématiques en ligne), dont les émissions de gaz à effet de serre des transports : </a:t>
            </a:r>
            <a:r>
              <a:rPr lang="fr-FR" sz="1300" dirty="0">
                <a:hlinkClick r:id="rId9"/>
              </a:rPr>
              <a:t>https://ree.developpement-durable.gouv.fr/themes/defis-environnementaux/changement-climatique/emissions-de-gaz-a-effet-de-serre/article/les-emissions-de-gaz-a-effet-de-serre-des-transports</a:t>
            </a:r>
            <a:endParaRPr lang="fr-FR" sz="1300" dirty="0"/>
          </a:p>
          <a:p>
            <a:pPr marL="0" indent="0">
              <a:spcBef>
                <a:spcPts val="300"/>
              </a:spcBef>
              <a:buNone/>
            </a:pPr>
            <a:endParaRPr lang="fr-FR" sz="1300" dirty="0"/>
          </a:p>
          <a:p>
            <a:pPr marL="0" indent="0">
              <a:spcBef>
                <a:spcPts val="400"/>
              </a:spcBef>
              <a:buNone/>
            </a:pPr>
            <a:endParaRPr lang="fr-FR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2316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E7101B-C28E-7E43-A024-CD7AFFFA1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Transports et risques climatiques</a:t>
            </a:r>
          </a:p>
        </p:txBody>
      </p:sp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DBEE65E0-8960-2443-A9BB-84380C848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088" y="1248199"/>
            <a:ext cx="5016853" cy="3301938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A39C45B-7E51-5D42-BDB5-EDE616424AEF}"/>
              </a:ext>
            </a:extLst>
          </p:cNvPr>
          <p:cNvSpPr txBox="1"/>
          <p:nvPr/>
        </p:nvSpPr>
        <p:spPr>
          <a:xfrm>
            <a:off x="2115196" y="4847953"/>
            <a:ext cx="8098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Source : Rapport sur l’état de l’environnement, Fiche thématique : Les émissions de GES des transports, 2019</a:t>
            </a:r>
          </a:p>
        </p:txBody>
      </p:sp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4EF94169-D936-F840-B322-B61B041B5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304" y="1285608"/>
            <a:ext cx="5339607" cy="319881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61AE42A-A6A9-6342-AA29-1C973746E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95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F17524-77E7-124E-94B3-0A7F60EFA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COVID-19</a:t>
            </a:r>
            <a:br>
              <a:rPr lang="fr-FR" dirty="0"/>
            </a:br>
            <a:r>
              <a:rPr lang="fr-FR" dirty="0"/>
              <a:t>une exposition différenciée des personnes vulnérables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1A5A984-D6F2-E54F-ABF6-218396190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5628" y="1279470"/>
            <a:ext cx="6849024" cy="4210655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641115C-24CA-8E4E-A466-0B65BBD2E26D}"/>
              </a:ext>
            </a:extLst>
          </p:cNvPr>
          <p:cNvSpPr txBox="1"/>
          <p:nvPr/>
        </p:nvSpPr>
        <p:spPr>
          <a:xfrm>
            <a:off x="2914651" y="5514975"/>
            <a:ext cx="3041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In OFCE, Policy </a:t>
            </a:r>
            <a:r>
              <a:rPr lang="fr-FR" sz="1400" dirty="0" err="1"/>
              <a:t>Brief</a:t>
            </a:r>
            <a:r>
              <a:rPr lang="fr-FR" sz="1400" dirty="0"/>
              <a:t>, n°74, 26 juin 2020</a:t>
            </a:r>
          </a:p>
        </p:txBody>
      </p:sp>
    </p:spTree>
    <p:extLst>
      <p:ext uri="{BB962C8B-B14F-4D97-AF65-F5344CB8AC3E}">
        <p14:creationId xmlns:p14="http://schemas.microsoft.com/office/powerpoint/2010/main" val="362227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7BBF62-3AAA-C847-B712-EFD8D49A3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9316"/>
            <a:ext cx="10515600" cy="4924539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457200" indent="-457200" algn="ctr">
              <a:buAutoNum type="arabicPeriod"/>
            </a:pPr>
            <a:r>
              <a:rPr lang="fr-FR" sz="3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Crises et tensions de la régulation de la mobilité</a:t>
            </a:r>
          </a:p>
        </p:txBody>
      </p:sp>
    </p:spTree>
    <p:extLst>
      <p:ext uri="{BB962C8B-B14F-4D97-AF65-F5344CB8AC3E}">
        <p14:creationId xmlns:p14="http://schemas.microsoft.com/office/powerpoint/2010/main" val="262452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90743C-F4D1-B840-AA66-EB2F562D5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Une régulation contestée de la mobilité quotidienne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B87230A0-B8BB-E24D-9D0E-AA9D52904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252" y="1374824"/>
            <a:ext cx="4565283" cy="3423962"/>
          </a:xfr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E8DDC2C4-6693-F04B-A104-F58C7910304A}"/>
              </a:ext>
            </a:extLst>
          </p:cNvPr>
          <p:cNvSpPr txBox="1">
            <a:spLocks/>
          </p:cNvSpPr>
          <p:nvPr/>
        </p:nvSpPr>
        <p:spPr>
          <a:xfrm>
            <a:off x="949252" y="4601835"/>
            <a:ext cx="4565283" cy="123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/>
              <a:t>Manifestation des “gilets </a:t>
            </a:r>
            <a:r>
              <a:rPr lang="en-US" sz="1600" dirty="0" err="1"/>
              <a:t>jaunes</a:t>
            </a:r>
            <a:r>
              <a:rPr lang="en-US" sz="1600" dirty="0"/>
              <a:t>”</a:t>
            </a:r>
            <a:br>
              <a:rPr lang="fr-FR" sz="1600" dirty="0"/>
            </a:br>
            <a:r>
              <a:rPr lang="fr-FR" sz="1600" dirty="0"/>
              <a:t> </a:t>
            </a:r>
            <a:r>
              <a:rPr lang="fr-FR" sz="1600" i="1" dirty="0"/>
              <a:t>Place de la Bastille, Paris</a:t>
            </a:r>
            <a:br>
              <a:rPr lang="fr-FR" sz="1600" i="1" dirty="0"/>
            </a:br>
            <a:r>
              <a:rPr lang="fr-FR" sz="1600" i="1" dirty="0"/>
              <a:t>17 novembre 2018 (photographie C. Gallez)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DF642AC-C5A4-6744-A0D1-405FDF132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024" y="1388893"/>
            <a:ext cx="5758901" cy="3423962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5A49CF76-89B9-484D-87FD-53BE3357CE19}"/>
              </a:ext>
            </a:extLst>
          </p:cNvPr>
          <p:cNvSpPr txBox="1">
            <a:spLocks/>
          </p:cNvSpPr>
          <p:nvPr/>
        </p:nvSpPr>
        <p:spPr>
          <a:xfrm>
            <a:off x="6377037" y="4601834"/>
            <a:ext cx="4565283" cy="1236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/>
              <a:t>Manifestations </a:t>
            </a:r>
            <a:r>
              <a:rPr lang="en-US" sz="1600" dirty="0" err="1"/>
              <a:t>à</a:t>
            </a:r>
            <a:r>
              <a:rPr lang="en-US" sz="1600" dirty="0"/>
              <a:t> Santiago du Chili, </a:t>
            </a:r>
            <a:r>
              <a:rPr lang="en-US" sz="1600" dirty="0" err="1"/>
              <a:t>octobre</a:t>
            </a:r>
            <a:r>
              <a:rPr lang="en-US" sz="1600" dirty="0"/>
              <a:t> 2019</a:t>
            </a:r>
          </a:p>
          <a:p>
            <a:pPr algn="ctr"/>
            <a:r>
              <a:rPr lang="fr-FR" sz="1600" i="1" dirty="0"/>
              <a:t>(photographie </a:t>
            </a:r>
            <a:r>
              <a:rPr lang="fr-FR" sz="1600" i="1" dirty="0" err="1"/>
              <a:t>Comitato</a:t>
            </a:r>
            <a:r>
              <a:rPr lang="fr-FR" sz="1600" i="1" dirty="0"/>
              <a:t> Carlos Fonseca, blog)</a:t>
            </a:r>
          </a:p>
        </p:txBody>
      </p:sp>
    </p:spTree>
    <p:extLst>
      <p:ext uri="{BB962C8B-B14F-4D97-AF65-F5344CB8AC3E}">
        <p14:creationId xmlns:p14="http://schemas.microsoft.com/office/powerpoint/2010/main" val="77353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07EAAF-2095-BA4D-BFBF-6A32E130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6926"/>
          </a:xfrm>
        </p:spPr>
        <p:txBody>
          <a:bodyPr>
            <a:normAutofit/>
          </a:bodyPr>
          <a:lstStyle/>
          <a:p>
            <a:r>
              <a:rPr lang="fr-FR" dirty="0"/>
              <a:t>La pandémie de COVID-19 :</a:t>
            </a:r>
            <a:br>
              <a:rPr lang="fr-FR" dirty="0"/>
            </a:br>
            <a:r>
              <a:rPr lang="fr-FR" dirty="0"/>
              <a:t>les impacts d’une régulation non anticipée de la mobilité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662C91F-FFF2-C84B-B327-692781664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733"/>
            <a:ext cx="10515600" cy="4385734"/>
          </a:xfrm>
        </p:spPr>
        <p:txBody>
          <a:bodyPr>
            <a:normAutofit/>
          </a:bodyPr>
          <a:lstStyle/>
          <a:p>
            <a:r>
              <a:rPr lang="fr-FR" dirty="0"/>
              <a:t>Zoonose liée à la destruction des écosystèmes et au commerce des espèces sauvages</a:t>
            </a:r>
          </a:p>
          <a:p>
            <a:r>
              <a:rPr lang="fr-FR" dirty="0"/>
              <a:t>La propagation du virus est activée par les déplacements internationaux</a:t>
            </a:r>
          </a:p>
          <a:p>
            <a:r>
              <a:rPr lang="fr-FR" dirty="0"/>
              <a:t>La mise en place d’un régime de contrôle strict des mobilités entraîne :</a:t>
            </a:r>
          </a:p>
          <a:p>
            <a:pPr lvl="1"/>
            <a:r>
              <a:rPr lang="fr-FR" dirty="0"/>
              <a:t>Une crise économique et sociale majeure</a:t>
            </a:r>
          </a:p>
          <a:p>
            <a:pPr lvl="1"/>
            <a:r>
              <a:rPr lang="fr-FR" dirty="0"/>
              <a:t>Une perte d’accès aux aménités, à l’éducation, à la santé, aux services</a:t>
            </a:r>
          </a:p>
          <a:p>
            <a:pPr lvl="1"/>
            <a:r>
              <a:rPr lang="fr-FR" dirty="0"/>
              <a:t>Des souffrances et des difficultés accrues pour les personnes vulnérables, mal logées, malades, isolées, en charge de jeunes enfants</a:t>
            </a:r>
          </a:p>
          <a:p>
            <a:r>
              <a:rPr lang="fr-FR" dirty="0"/>
              <a:t>Les conséquences du confinement sont profondément inégalitaires</a:t>
            </a:r>
          </a:p>
          <a:p>
            <a:pPr lvl="1"/>
            <a:r>
              <a:rPr lang="fr-FR" dirty="0"/>
              <a:t>Selon l’âge, le genre, la classe sociale</a:t>
            </a:r>
          </a:p>
          <a:p>
            <a:pPr lvl="1"/>
            <a:r>
              <a:rPr lang="fr-FR" dirty="0"/>
              <a:t>Selon le type de profession</a:t>
            </a:r>
          </a:p>
          <a:p>
            <a:pPr lvl="1"/>
            <a:r>
              <a:rPr lang="fr-FR" dirty="0"/>
              <a:t>Selon l’environnement résidentiel</a:t>
            </a:r>
          </a:p>
        </p:txBody>
      </p:sp>
    </p:spTree>
    <p:extLst>
      <p:ext uri="{BB962C8B-B14F-4D97-AF65-F5344CB8AC3E}">
        <p14:creationId xmlns:p14="http://schemas.microsoft.com/office/powerpoint/2010/main" val="2054239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4A9A58-F3FC-8445-B291-E7CF3D50D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pouvoirs publics face à un paradoxe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D3BB02-5430-8746-9F92-96DD54C90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699" y="1364567"/>
            <a:ext cx="9890939" cy="3587262"/>
          </a:xfrm>
        </p:spPr>
        <p:txBody>
          <a:bodyPr>
            <a:normAutofit/>
          </a:bodyPr>
          <a:lstStyle/>
          <a:p>
            <a:r>
              <a:rPr lang="fr-FR" dirty="0"/>
              <a:t>La mobilité est à la fois :</a:t>
            </a:r>
          </a:p>
          <a:p>
            <a:pPr lvl="1"/>
            <a:r>
              <a:rPr lang="fr-FR" sz="2000" dirty="0">
                <a:latin typeface="Garamond" panose="02020404030301010803" pitchFamily="18" charset="0"/>
              </a:rPr>
              <a:t>Une ressource essentielle pour la vie sociale et le fonctionnemen</a:t>
            </a:r>
            <a:r>
              <a:rPr lang="fr-FR" dirty="0"/>
              <a:t>t économique</a:t>
            </a:r>
            <a:endParaRPr lang="fr-FR" sz="2000" dirty="0">
              <a:latin typeface="Garamond" panose="02020404030301010803" pitchFamily="18" charset="0"/>
            </a:endParaRPr>
          </a:p>
          <a:p>
            <a:pPr lvl="1"/>
            <a:r>
              <a:rPr lang="fr-FR" sz="2000" dirty="0">
                <a:latin typeface="Garamond" panose="02020404030301010803" pitchFamily="18" charset="0"/>
              </a:rPr>
              <a:t>Une pratique aux impacts environnementaux majeurs</a:t>
            </a:r>
          </a:p>
          <a:p>
            <a:r>
              <a:rPr lang="fr-FR" dirty="0"/>
              <a:t>Dans un contexte d’urgence environnementale et d’aggravation des inégalités sociales, la tension entre les enjeux sociaux et environnementaux de la régulation de la mobilité ne cesse(ra) de se renforcer</a:t>
            </a:r>
          </a:p>
          <a:p>
            <a:r>
              <a:rPr lang="fr-FR" dirty="0"/>
              <a:t>Faute d’une approche globale associant transition écologique et justice sociale, les pouvoirs publics sont confrontés à un paradoxe qui aboutit à des actions partielles et conflictuelles</a:t>
            </a:r>
          </a:p>
        </p:txBody>
      </p:sp>
    </p:spTree>
    <p:extLst>
      <p:ext uri="{BB962C8B-B14F-4D97-AF65-F5344CB8AC3E}">
        <p14:creationId xmlns:p14="http://schemas.microsoft.com/office/powerpoint/2010/main" val="7411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7BBF62-3AAA-C847-B712-EFD8D49A3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9316"/>
            <a:ext cx="10515600" cy="4924539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3200" b="1" dirty="0">
                <a:solidFill>
                  <a:schemeClr val="accent6"/>
                </a:solidFill>
              </a:rPr>
              <a:t>2. Comprendre et appréhender le paradoxe</a:t>
            </a:r>
          </a:p>
        </p:txBody>
      </p:sp>
    </p:spTree>
    <p:extLst>
      <p:ext uri="{BB962C8B-B14F-4D97-AF65-F5344CB8AC3E}">
        <p14:creationId xmlns:p14="http://schemas.microsoft.com/office/powerpoint/2010/main" val="116464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D185CC-8967-FF49-B14E-C76A8F65F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826"/>
            <a:ext cx="10515600" cy="663574"/>
          </a:xfrm>
        </p:spPr>
        <p:txBody>
          <a:bodyPr/>
          <a:lstStyle/>
          <a:p>
            <a:r>
              <a:rPr lang="fr-FR" dirty="0"/>
              <a:t>La mobilité, de la norme à la dépendance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D12CDB-1995-0E43-99BF-B7A5169FB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1"/>
            <a:ext cx="10515600" cy="4698999"/>
          </a:xfrm>
        </p:spPr>
        <p:txBody>
          <a:bodyPr>
            <a:normAutofit lnSpcReduction="10000"/>
          </a:bodyPr>
          <a:lstStyle/>
          <a:p>
            <a:r>
              <a:rPr lang="fr-FR" dirty="0"/>
              <a:t>Des activités de transport très dépendantes des énergies carbonées, centrales dans la mondialisation des économies capitalistes</a:t>
            </a:r>
          </a:p>
          <a:p>
            <a:r>
              <a:rPr lang="fr-FR" dirty="0"/>
              <a:t>Une valorisation sociale de la mobilité…</a:t>
            </a:r>
          </a:p>
          <a:p>
            <a:pPr lvl="1"/>
            <a:r>
              <a:rPr lang="fr-FR" dirty="0"/>
              <a:t>La mobilité comme condition d’insertion sociale et professionnelle (du </a:t>
            </a:r>
            <a:r>
              <a:rPr lang="fr-FR" dirty="0" err="1"/>
              <a:t>Welfare</a:t>
            </a:r>
            <a:r>
              <a:rPr lang="fr-FR" dirty="0"/>
              <a:t> au </a:t>
            </a:r>
            <a:r>
              <a:rPr lang="fr-FR" dirty="0" err="1"/>
              <a:t>Worfare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L’aptitude des personnes à se déplacer est intégrée par les acteurs publics et privés</a:t>
            </a:r>
          </a:p>
          <a:p>
            <a:pPr lvl="1"/>
            <a:r>
              <a:rPr lang="fr-FR" dirty="0"/>
              <a:t>L’immobilité est considérée comme un risque, ou une situation de handicap</a:t>
            </a:r>
          </a:p>
          <a:p>
            <a:r>
              <a:rPr lang="fr-FR" dirty="0"/>
              <a:t>… qui aboutit à faire de la mobilité une norme sociale</a:t>
            </a:r>
          </a:p>
          <a:p>
            <a:pPr lvl="1"/>
            <a:r>
              <a:rPr lang="fr-FR" dirty="0"/>
              <a:t>Une norme aux injonctions multiples : dispersion croissante des lieux de résidence et d’activité, flexibilité, adaptabilité et diversification des expériences dans la sphère professionnelle, attrait des cultures et des mondes lointains, etc.</a:t>
            </a:r>
          </a:p>
          <a:p>
            <a:pPr lvl="1"/>
            <a:r>
              <a:rPr lang="fr-FR" dirty="0"/>
              <a:t>Le niveau de pratique de mobilité considéré comme « normal » n’a cessé d’augmenter</a:t>
            </a:r>
          </a:p>
          <a:p>
            <a:r>
              <a:rPr lang="fr-FR" dirty="0"/>
              <a:t>Une </a:t>
            </a:r>
            <a:r>
              <a:rPr lang="fr-FR" i="1" dirty="0"/>
              <a:t>dépendance à la mobilité</a:t>
            </a:r>
            <a:r>
              <a:rPr lang="fr-FR" dirty="0"/>
              <a:t> qui se définit comme le préjudice subi par</a:t>
            </a:r>
          </a:p>
          <a:p>
            <a:pPr lvl="1"/>
            <a:r>
              <a:rPr lang="fr-FR" dirty="0"/>
              <a:t>Les personnes non mobiles (perte d’accessibilité)</a:t>
            </a:r>
          </a:p>
          <a:p>
            <a:pPr lvl="1"/>
            <a:r>
              <a:rPr lang="fr-FR" dirty="0"/>
              <a:t>Les personnes très contraintes dans leurs déplacements (longueur, durée, coût financier, confort)</a:t>
            </a:r>
          </a:p>
        </p:txBody>
      </p:sp>
    </p:spTree>
    <p:extLst>
      <p:ext uri="{BB962C8B-B14F-4D97-AF65-F5344CB8AC3E}">
        <p14:creationId xmlns:p14="http://schemas.microsoft.com/office/powerpoint/2010/main" val="2915094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095637-47B7-CF42-8E9F-BBF21DCE5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justice sociale au cœur du problème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4D5FE1-FF48-7C4D-9031-675BEA17C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0001"/>
            <a:ext cx="10515600" cy="4190999"/>
          </a:xfrm>
        </p:spPr>
        <p:txBody>
          <a:bodyPr>
            <a:normAutofit/>
          </a:bodyPr>
          <a:lstStyle/>
          <a:p>
            <a:r>
              <a:rPr lang="fr-FR" dirty="0"/>
              <a:t>La dépendance à la mobilité touche toutes les catégories sociales, mais les plus modestes ont peu de prise pour la modérer ou en sortir</a:t>
            </a:r>
          </a:p>
          <a:p>
            <a:pPr lvl="1"/>
            <a:r>
              <a:rPr lang="fr-FR" dirty="0"/>
              <a:t>Difficulté à choisir sa localisation résidentielle ou son/ses </a:t>
            </a:r>
            <a:r>
              <a:rPr lang="fr-FR" dirty="0" err="1"/>
              <a:t>lieu.x</a:t>
            </a:r>
            <a:r>
              <a:rPr lang="fr-FR" dirty="0"/>
              <a:t> d’emploi</a:t>
            </a:r>
          </a:p>
          <a:p>
            <a:pPr lvl="1"/>
            <a:r>
              <a:rPr lang="fr-FR" dirty="0"/>
              <a:t>Surimposition de contraintes </a:t>
            </a:r>
            <a:r>
              <a:rPr lang="fr-FR" dirty="0" err="1"/>
              <a:t>inter-individuelles</a:t>
            </a:r>
            <a:r>
              <a:rPr lang="fr-FR" dirty="0"/>
              <a:t> ou liées aux ruptures dans les parcours de vie </a:t>
            </a:r>
          </a:p>
          <a:p>
            <a:pPr lvl="1"/>
            <a:r>
              <a:rPr lang="fr-FR" dirty="0"/>
              <a:t>Répétition ou pérennisation des situations de dépendance tout au long du parcours de vie </a:t>
            </a:r>
          </a:p>
          <a:p>
            <a:r>
              <a:rPr lang="fr-FR" dirty="0"/>
              <a:t>Les catégories sociales les plus aisées contribuent plus fortement au bilan carbone</a:t>
            </a:r>
          </a:p>
          <a:p>
            <a:r>
              <a:rPr lang="fr-FR" dirty="0"/>
              <a:t>Un « droit à la mobilité » inégalement réparti et ambigu</a:t>
            </a:r>
          </a:p>
          <a:p>
            <a:pPr lvl="1"/>
            <a:r>
              <a:rPr lang="fr-FR" dirty="0"/>
              <a:t>A l’échelle internationale, il s’applique aux </a:t>
            </a:r>
            <a:r>
              <a:rPr lang="fr-FR" dirty="0" err="1"/>
              <a:t>ressortissant.es</a:t>
            </a:r>
            <a:r>
              <a:rPr lang="fr-FR" dirty="0"/>
              <a:t> d’une trentaine de pays dans le monde</a:t>
            </a:r>
          </a:p>
          <a:p>
            <a:pPr lvl="1"/>
            <a:r>
              <a:rPr lang="fr-FR" dirty="0"/>
              <a:t>A l’échelle nationale, il ne s’applique qu’aux </a:t>
            </a:r>
            <a:r>
              <a:rPr lang="fr-FR" dirty="0" err="1"/>
              <a:t>citoyen.nes</a:t>
            </a:r>
            <a:endParaRPr lang="fr-FR" dirty="0"/>
          </a:p>
          <a:p>
            <a:pPr lvl="1"/>
            <a:r>
              <a:rPr lang="fr-FR" dirty="0"/>
              <a:t>Il se limite à la question du manque de mobilité</a:t>
            </a:r>
          </a:p>
          <a:p>
            <a:pPr lvl="1"/>
            <a:r>
              <a:rPr lang="fr-FR" dirty="0"/>
              <a:t>Il ne permet pas de questionner les « besoins » de mobilité, ni leur origine</a:t>
            </a:r>
          </a:p>
        </p:txBody>
      </p:sp>
    </p:spTree>
    <p:extLst>
      <p:ext uri="{BB962C8B-B14F-4D97-AF65-F5344CB8AC3E}">
        <p14:creationId xmlns:p14="http://schemas.microsoft.com/office/powerpoint/2010/main" val="301287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FBAC5B-453F-8649-AE8D-78294B50A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41161"/>
          </a:xfrm>
        </p:spPr>
        <p:txBody>
          <a:bodyPr>
            <a:normAutofit fontScale="90000"/>
          </a:bodyPr>
          <a:lstStyle/>
          <a:p>
            <a:r>
              <a:rPr lang="fr-FR" sz="3600" dirty="0"/>
              <a:t>Des transformations sociales et spatiales structurantes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9853D6-9EB0-3A49-A211-1622EB4F0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3086"/>
            <a:ext cx="10755086" cy="4992914"/>
          </a:xfrm>
        </p:spPr>
        <p:txBody>
          <a:bodyPr>
            <a:normAutofit lnSpcReduction="10000"/>
          </a:bodyPr>
          <a:lstStyle/>
          <a:p>
            <a:r>
              <a:rPr lang="fr-FR" dirty="0"/>
              <a:t>Transport et aménagement</a:t>
            </a:r>
          </a:p>
          <a:p>
            <a:pPr lvl="1"/>
            <a:r>
              <a:rPr lang="fr-FR" sz="2000" dirty="0">
                <a:latin typeface="Garamond" panose="02020404030301010803" pitchFamily="18" charset="0"/>
              </a:rPr>
              <a:t>Amélioration des conditions de déplacement (augmentation des vitesses)</a:t>
            </a:r>
          </a:p>
          <a:p>
            <a:pPr lvl="1"/>
            <a:r>
              <a:rPr lang="fr-FR" sz="2000" dirty="0">
                <a:latin typeface="Garamond" panose="02020404030301010803" pitchFamily="18" charset="0"/>
              </a:rPr>
              <a:t>Augmentation massive de l’offre commerciale périphérique</a:t>
            </a:r>
          </a:p>
          <a:p>
            <a:pPr lvl="1"/>
            <a:r>
              <a:rPr lang="fr-FR" sz="2000" dirty="0">
                <a:latin typeface="Garamond" panose="02020404030301010803" pitchFamily="18" charset="0"/>
              </a:rPr>
              <a:t>Concentration de l’offre de services publics (santé, aide sociale, etc.)</a:t>
            </a:r>
          </a:p>
          <a:p>
            <a:r>
              <a:rPr lang="fr-FR" dirty="0"/>
              <a:t>Société salariale et marché de l’emploi</a:t>
            </a:r>
          </a:p>
          <a:p>
            <a:pPr lvl="1"/>
            <a:r>
              <a:rPr lang="fr-FR" sz="2000" dirty="0">
                <a:latin typeface="Garamond" panose="02020404030301010803" pitchFamily="18" charset="0"/>
              </a:rPr>
              <a:t>Augmentation du chômage, précarisation de l’emploi</a:t>
            </a:r>
          </a:p>
          <a:p>
            <a:pPr lvl="1"/>
            <a:r>
              <a:rPr lang="fr-FR" sz="2000" dirty="0">
                <a:latin typeface="Garamond" panose="02020404030301010803" pitchFamily="18" charset="0"/>
              </a:rPr>
              <a:t>Évolution de l’organisation spatiale et temporelle du travail</a:t>
            </a:r>
          </a:p>
          <a:p>
            <a:r>
              <a:rPr lang="fr-FR" dirty="0"/>
              <a:t>Logement</a:t>
            </a:r>
          </a:p>
          <a:p>
            <a:pPr lvl="1"/>
            <a:r>
              <a:rPr lang="fr-FR" sz="2000" dirty="0">
                <a:latin typeface="Garamond" panose="02020404030301010803" pitchFamily="18" charset="0"/>
              </a:rPr>
              <a:t>Développement du parc social</a:t>
            </a:r>
          </a:p>
          <a:p>
            <a:pPr lvl="1"/>
            <a:r>
              <a:rPr lang="fr-FR" sz="2000" dirty="0">
                <a:latin typeface="Garamond" panose="02020404030301010803" pitchFamily="18" charset="0"/>
              </a:rPr>
              <a:t>Augmentation de l’accession à la propriété individuelle</a:t>
            </a:r>
          </a:p>
          <a:p>
            <a:pPr marL="457200" lvl="1" indent="0">
              <a:buNone/>
            </a:pPr>
            <a:endParaRPr lang="fr-FR" dirty="0">
              <a:latin typeface="Garamond" panose="02020404030301010803" pitchFamily="18" charset="0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fr-FR" sz="2000" dirty="0"/>
              <a:t>	Dispersion croissante des logements, des emplois et autres activités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fr-FR" sz="2000" dirty="0"/>
              <a:t>	La propriété du logement constitue une garantie sociale plus importante que l’emploi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fr-FR" sz="2000" dirty="0"/>
              <a:t>	Les positions résidentielles sont marquées par de fortes inégalités sociales</a:t>
            </a:r>
          </a:p>
          <a:p>
            <a:pPr marL="0" indent="0">
              <a:spcBef>
                <a:spcPts val="400"/>
              </a:spcBef>
              <a:buNone/>
            </a:pPr>
            <a:endParaRPr lang="fr-FR" sz="2000" dirty="0"/>
          </a:p>
        </p:txBody>
      </p:sp>
      <p:sp>
        <p:nvSpPr>
          <p:cNvPr id="4" name="Flèche vers la droite 3">
            <a:extLst>
              <a:ext uri="{FF2B5EF4-FFF2-40B4-BE49-F238E27FC236}">
                <a16:creationId xmlns:a16="http://schemas.microsoft.com/office/drawing/2014/main" id="{039D6D8C-FE49-F947-A4F2-E9CAFF08F9B5}"/>
              </a:ext>
            </a:extLst>
          </p:cNvPr>
          <p:cNvSpPr/>
          <p:nvPr/>
        </p:nvSpPr>
        <p:spPr>
          <a:xfrm flipV="1">
            <a:off x="1043143" y="5089860"/>
            <a:ext cx="555171" cy="214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2184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3592</TotalTime>
  <Words>1997</Words>
  <Application>Microsoft Macintosh PowerPoint</Application>
  <PresentationFormat>Grand écran</PresentationFormat>
  <Paragraphs>206</Paragraphs>
  <Slides>19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Garamond</vt:lpstr>
      <vt:lpstr>Thème Office</vt:lpstr>
      <vt:lpstr>Vies mobiles, justice sociale et transition écologique</vt:lpstr>
      <vt:lpstr>Présentation PowerPoint</vt:lpstr>
      <vt:lpstr>Une régulation contestée de la mobilité quotidienne</vt:lpstr>
      <vt:lpstr>La pandémie de COVID-19 : les impacts d’une régulation non anticipée de la mobilité</vt:lpstr>
      <vt:lpstr>Les pouvoirs publics face à un paradoxe</vt:lpstr>
      <vt:lpstr>Présentation PowerPoint</vt:lpstr>
      <vt:lpstr>La mobilité, de la norme à la dépendance</vt:lpstr>
      <vt:lpstr>La justice sociale au cœur du problème</vt:lpstr>
      <vt:lpstr>Des transformations sociales et spatiales structurantes</vt:lpstr>
      <vt:lpstr>Périurbanisation et desserrement de l’emploi (données des enquêtes nationales transport)</vt:lpstr>
      <vt:lpstr>La mobilité liée au travail en Ile-de-France (1) (données de l’enquête globale d’Ile-de-France, 2001 et 2010)</vt:lpstr>
      <vt:lpstr>Émissions de CO2 (millions de tonnes par an) liées à la mobilité des résidents français (2008/1994)</vt:lpstr>
      <vt:lpstr>Des contributions inégales au « bilan carbone » Mobilité locale et à longue distance des français</vt:lpstr>
      <vt:lpstr>Présentation PowerPoint</vt:lpstr>
      <vt:lpstr>Les incohérences de l’action publique</vt:lpstr>
      <vt:lpstr>Changer de vision ? Quelques propositions</vt:lpstr>
      <vt:lpstr>Références bibliographiques et sources</vt:lpstr>
      <vt:lpstr>Transports et risques climatiques</vt:lpstr>
      <vt:lpstr>COVID-19 une exposition différenciée des personnes vulnérables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Gallez</dc:creator>
  <cp:lastModifiedBy>Anne Mattioli</cp:lastModifiedBy>
  <cp:revision>97</cp:revision>
  <dcterms:created xsi:type="dcterms:W3CDTF">2019-12-07T14:20:17Z</dcterms:created>
  <dcterms:modified xsi:type="dcterms:W3CDTF">2020-12-04T13:16:57Z</dcterms:modified>
</cp:coreProperties>
</file>